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0" r:id="rId5"/>
  </p:sldMasterIdLst>
  <p:notesMasterIdLst>
    <p:notesMasterId r:id="rId29"/>
  </p:notesMasterIdLst>
  <p:sldIdLst>
    <p:sldId id="256" r:id="rId6"/>
    <p:sldId id="280" r:id="rId7"/>
    <p:sldId id="260" r:id="rId8"/>
    <p:sldId id="262" r:id="rId9"/>
    <p:sldId id="277" r:id="rId10"/>
    <p:sldId id="288" r:id="rId11"/>
    <p:sldId id="264" r:id="rId12"/>
    <p:sldId id="276" r:id="rId13"/>
    <p:sldId id="266" r:id="rId14"/>
    <p:sldId id="293" r:id="rId15"/>
    <p:sldId id="294" r:id="rId16"/>
    <p:sldId id="270" r:id="rId17"/>
    <p:sldId id="281" r:id="rId18"/>
    <p:sldId id="290" r:id="rId19"/>
    <p:sldId id="289" r:id="rId20"/>
    <p:sldId id="291" r:id="rId21"/>
    <p:sldId id="283" r:id="rId22"/>
    <p:sldId id="263" r:id="rId23"/>
    <p:sldId id="292" r:id="rId24"/>
    <p:sldId id="285" r:id="rId25"/>
    <p:sldId id="286" r:id="rId26"/>
    <p:sldId id="269" r:id="rId27"/>
    <p:sldId id="258"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3C1C053D-C1CA-F9C7-1370-B0A692BB2A7A}" name="Lugg, Carol" initials="LC" userId="S::clugg@pa.gov::f2e88539-c8c0-4e7d-b046-ab06f28e5aa7" providerId="AD"/>
  <p188:author id="{4A9D9245-072C-7675-24AF-7445AEC26B4A}" name="Kane, Julie" initials="KJ" userId="S::jukane@pa.gov::74bfac7e-9d2f-4006-979c-6657e4837f9d" providerId="AD"/>
  <p188:author id="{6E6FAE61-54E6-BB97-F524-579037271917}" name="Hoke, Ashley" initials="HA" userId="S::ashoke@pa.gov::88e74d9a-aa61-49df-866a-d9aa10c88331" providerId="AD"/>
  <p188:author id="{787BC7A9-B98C-C52E-8AAB-5E91679E2551}" name="Readinger, Tracey" initials="RT" userId="S::trareading@pa.gov::23a5f286-b7fb-4bb6-a0f7-adb3b813de09"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Kane, Julie" initials="KJ" lastIdx="6" clrIdx="0">
    <p:extLst>
      <p:ext uri="{19B8F6BF-5375-455C-9EA6-DF929625EA0E}">
        <p15:presenceInfo xmlns:p15="http://schemas.microsoft.com/office/powerpoint/2012/main" userId="S::jukane@pa.gov::74bfac7e-9d2f-4006-979c-6657e4837f9d" providerId="AD"/>
      </p:ext>
    </p:extLst>
  </p:cmAuthor>
  <p:cmAuthor id="2" name="Smith, Casey" initials="SC" lastIdx="1" clrIdx="1">
    <p:extLst>
      <p:ext uri="{19B8F6BF-5375-455C-9EA6-DF929625EA0E}">
        <p15:presenceInfo xmlns:p15="http://schemas.microsoft.com/office/powerpoint/2012/main" userId="S::casesmith@pa.gov::d6575a36-4f85-4c43-9702-530081c18c9a" providerId="AD"/>
      </p:ext>
    </p:extLst>
  </p:cmAuthor>
  <p:cmAuthor id="3" name="Hoke, Ashley" initials="HA" lastIdx="4" clrIdx="2">
    <p:extLst>
      <p:ext uri="{19B8F6BF-5375-455C-9EA6-DF929625EA0E}">
        <p15:presenceInfo xmlns:p15="http://schemas.microsoft.com/office/powerpoint/2012/main" userId="S::ashoke@pa.gov::88e74d9a-aa61-49df-866a-d9aa10c8833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CC"/>
    <a:srgbClr val="FF6699"/>
    <a:srgbClr val="FF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7CF3128-9D12-4040-A826-E415895613EB}" v="1" dt="2023-02-22T19:06:51.90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557" autoAdjust="0"/>
    <p:restoredTop sz="86385" autoAdjust="0"/>
  </p:normalViewPr>
  <p:slideViewPr>
    <p:cSldViewPr snapToGrid="0">
      <p:cViewPr varScale="1">
        <p:scale>
          <a:sx n="98" d="100"/>
          <a:sy n="98" d="100"/>
        </p:scale>
        <p:origin x="888"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87" d="100"/>
          <a:sy n="87" d="100"/>
        </p:scale>
        <p:origin x="3840"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microsoft.com/office/2018/10/relationships/authors" Target="author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commentAuthors" Target="commentAuthors.xml"/><Relationship Id="rId35" Type="http://schemas.microsoft.com/office/2015/10/relationships/revisionInfo" Target="revisionInfo.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t>TOTAL SOAR STUDENTS REPORTED </a:t>
            </a:r>
            <a:r>
              <a:rPr lang="en-US" baseline="0" dirty="0"/>
              <a:t>(2010-2021)</a:t>
            </a:r>
            <a:endParaRPr lang="en-US" dirty="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stacked"/>
        <c:varyColors val="0"/>
        <c:ser>
          <c:idx val="0"/>
          <c:order val="0"/>
          <c:tx>
            <c:strRef>
              <c:f>Total!$B$2</c:f>
              <c:strCache>
                <c:ptCount val="1"/>
                <c:pt idx="0">
                  <c:v>Total SOAR Students</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Total!$A$3:$A$13</c:f>
              <c:strCache>
                <c:ptCount val="11"/>
                <c:pt idx="0">
                  <c:v>Delaware</c:v>
                </c:pt>
                <c:pt idx="1">
                  <c:v>HACC</c:v>
                </c:pt>
                <c:pt idx="2">
                  <c:v>Harcum</c:v>
                </c:pt>
                <c:pt idx="3">
                  <c:v>Johnson</c:v>
                </c:pt>
                <c:pt idx="4">
                  <c:v>Lackawanna</c:v>
                </c:pt>
                <c:pt idx="5">
                  <c:v>Luzerne</c:v>
                </c:pt>
                <c:pt idx="6">
                  <c:v>Montgomery</c:v>
                </c:pt>
                <c:pt idx="7">
                  <c:v>Northampton</c:v>
                </c:pt>
                <c:pt idx="8">
                  <c:v>Penn Highlands</c:v>
                </c:pt>
                <c:pt idx="9">
                  <c:v>Thaddeus</c:v>
                </c:pt>
                <c:pt idx="10">
                  <c:v>Westmoreland</c:v>
                </c:pt>
              </c:strCache>
            </c:strRef>
          </c:cat>
          <c:val>
            <c:numRef>
              <c:f>Total!$B$3:$B$13</c:f>
              <c:numCache>
                <c:formatCode>General</c:formatCode>
                <c:ptCount val="11"/>
                <c:pt idx="0">
                  <c:v>16</c:v>
                </c:pt>
                <c:pt idx="1">
                  <c:v>48</c:v>
                </c:pt>
                <c:pt idx="2">
                  <c:v>15</c:v>
                </c:pt>
                <c:pt idx="3">
                  <c:v>10</c:v>
                </c:pt>
                <c:pt idx="4">
                  <c:v>16</c:v>
                </c:pt>
                <c:pt idx="5">
                  <c:v>14</c:v>
                </c:pt>
                <c:pt idx="6">
                  <c:v>78</c:v>
                </c:pt>
                <c:pt idx="7">
                  <c:v>16</c:v>
                </c:pt>
                <c:pt idx="8">
                  <c:v>1</c:v>
                </c:pt>
                <c:pt idx="9">
                  <c:v>26</c:v>
                </c:pt>
                <c:pt idx="10">
                  <c:v>9</c:v>
                </c:pt>
              </c:numCache>
            </c:numRef>
          </c:val>
          <c:extLst>
            <c:ext xmlns:c16="http://schemas.microsoft.com/office/drawing/2014/chart" uri="{C3380CC4-5D6E-409C-BE32-E72D297353CC}">
              <c16:uniqueId val="{00000000-C614-453D-AAA5-CADBC20185F2}"/>
            </c:ext>
          </c:extLst>
        </c:ser>
        <c:dLbls>
          <c:dLblPos val="ctr"/>
          <c:showLegendKey val="0"/>
          <c:showVal val="1"/>
          <c:showCatName val="0"/>
          <c:showSerName val="0"/>
          <c:showPercent val="0"/>
          <c:showBubbleSize val="0"/>
        </c:dLbls>
        <c:gapWidth val="150"/>
        <c:overlap val="100"/>
        <c:axId val="1053644800"/>
        <c:axId val="1053645456"/>
      </c:barChart>
      <c:catAx>
        <c:axId val="105364480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053645456"/>
        <c:crosses val="autoZero"/>
        <c:auto val="1"/>
        <c:lblAlgn val="ctr"/>
        <c:lblOffset val="100"/>
        <c:noMultiLvlLbl val="0"/>
      </c:catAx>
      <c:valAx>
        <c:axId val="1053645456"/>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05364480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1A2E40D-F5EC-4E38-AF55-6D51E668C5C6}" type="doc">
      <dgm:prSet loTypeId="urn:microsoft.com/office/officeart/2016/7/layout/RepeatingBendingProcessNew" loCatId="process" qsTypeId="urn:microsoft.com/office/officeart/2005/8/quickstyle/simple1" qsCatId="simple" csTypeId="urn:microsoft.com/office/officeart/2005/8/colors/colorful1" csCatId="colorful" phldr="1"/>
      <dgm:spPr/>
      <dgm:t>
        <a:bodyPr/>
        <a:lstStyle/>
        <a:p>
          <a:endParaRPr lang="en-US"/>
        </a:p>
      </dgm:t>
    </dgm:pt>
    <dgm:pt modelId="{201FA0F9-ECE3-41EC-8E72-D459F1FE666E}">
      <dgm:prSet phldrT="[Text]" phldr="0"/>
      <dgm:spPr/>
      <dgm:t>
        <a:bodyPr/>
        <a:lstStyle/>
        <a:p>
          <a:pPr rtl="0"/>
          <a:r>
            <a:rPr lang="en-US" dirty="0">
              <a:latin typeface="Calibri"/>
            </a:rPr>
            <a:t>Every three years the task lists are reviewed</a:t>
          </a:r>
          <a:r>
            <a:rPr lang="en-US" b="0" dirty="0">
              <a:latin typeface="Calibri"/>
            </a:rPr>
            <a:t> </a:t>
          </a:r>
          <a:endParaRPr lang="en-US" b="1" dirty="0"/>
        </a:p>
      </dgm:t>
    </dgm:pt>
    <dgm:pt modelId="{4404C497-AEF0-4CB4-A47B-93D8B1B096C0}" type="parTrans" cxnId="{444C3CD9-C89C-45EF-8151-312AC6E17AA0}">
      <dgm:prSet/>
      <dgm:spPr/>
      <dgm:t>
        <a:bodyPr/>
        <a:lstStyle/>
        <a:p>
          <a:endParaRPr lang="en-US"/>
        </a:p>
      </dgm:t>
    </dgm:pt>
    <dgm:pt modelId="{87F55841-9970-42B7-9A00-CFFAFFDC7663}" type="sibTrans" cxnId="{444C3CD9-C89C-45EF-8151-312AC6E17AA0}">
      <dgm:prSet/>
      <dgm:spPr/>
      <dgm:t>
        <a:bodyPr/>
        <a:lstStyle/>
        <a:p>
          <a:endParaRPr lang="en-US"/>
        </a:p>
      </dgm:t>
    </dgm:pt>
    <dgm:pt modelId="{037F3847-EBC7-40BC-B194-759383AE0842}">
      <dgm:prSet phldrT="[Text]" phldr="0"/>
      <dgm:spPr/>
      <dgm:t>
        <a:bodyPr/>
        <a:lstStyle/>
        <a:p>
          <a:pPr rtl="0"/>
          <a:r>
            <a:rPr lang="en-US" dirty="0">
              <a:latin typeface="Calibri"/>
            </a:rPr>
            <a:t> Secondary and </a:t>
          </a:r>
          <a:r>
            <a:rPr lang="en-US" b="1" dirty="0">
              <a:solidFill>
                <a:schemeClr val="tx1"/>
              </a:solidFill>
              <a:latin typeface="Calibri"/>
            </a:rPr>
            <a:t>postsecondary</a:t>
          </a:r>
          <a:r>
            <a:rPr lang="en-US" dirty="0">
              <a:latin typeface="Calibri"/>
            </a:rPr>
            <a:t> instructors and industry </a:t>
          </a:r>
          <a:r>
            <a:rPr lang="en-US" b="0" dirty="0">
              <a:solidFill>
                <a:schemeClr val="bg1"/>
              </a:solidFill>
              <a:latin typeface="Calibri"/>
            </a:rPr>
            <a:t>participate</a:t>
          </a:r>
          <a:endParaRPr lang="en-US" b="0" dirty="0">
            <a:solidFill>
              <a:schemeClr val="bg1"/>
            </a:solidFill>
          </a:endParaRPr>
        </a:p>
      </dgm:t>
    </dgm:pt>
    <dgm:pt modelId="{DE06F7B1-B127-499D-8976-ECF656DE4299}" type="parTrans" cxnId="{C90EA2AB-7A70-44F2-AB41-708F173B71F9}">
      <dgm:prSet/>
      <dgm:spPr/>
      <dgm:t>
        <a:bodyPr/>
        <a:lstStyle/>
        <a:p>
          <a:endParaRPr lang="en-US"/>
        </a:p>
      </dgm:t>
    </dgm:pt>
    <dgm:pt modelId="{2866E80B-7F0B-4E39-9922-8923C194285E}" type="sibTrans" cxnId="{C90EA2AB-7A70-44F2-AB41-708F173B71F9}">
      <dgm:prSet/>
      <dgm:spPr/>
      <dgm:t>
        <a:bodyPr/>
        <a:lstStyle/>
        <a:p>
          <a:endParaRPr lang="en-US"/>
        </a:p>
      </dgm:t>
    </dgm:pt>
    <dgm:pt modelId="{825C39A7-86FA-4CAC-A58F-F549578B0622}">
      <dgm:prSet phldrT="[Text]" phldr="0"/>
      <dgm:spPr/>
      <dgm:t>
        <a:bodyPr/>
        <a:lstStyle/>
        <a:p>
          <a:pPr rtl="0"/>
          <a:r>
            <a:rPr lang="en-US">
              <a:latin typeface="Calibri"/>
            </a:rPr>
            <a:t>Updates and revisions are made to the task lists</a:t>
          </a:r>
          <a:endParaRPr lang="en-US"/>
        </a:p>
      </dgm:t>
    </dgm:pt>
    <dgm:pt modelId="{B22184B1-ACA1-405A-BA97-D04EF2D33DD2}" type="parTrans" cxnId="{2A3528AA-B8A7-4EAF-B29C-11E42AB3CEE6}">
      <dgm:prSet/>
      <dgm:spPr/>
      <dgm:t>
        <a:bodyPr/>
        <a:lstStyle/>
        <a:p>
          <a:endParaRPr lang="en-US"/>
        </a:p>
      </dgm:t>
    </dgm:pt>
    <dgm:pt modelId="{961C5652-1E80-486D-B29A-F0193A97B0A0}" type="sibTrans" cxnId="{2A3528AA-B8A7-4EAF-B29C-11E42AB3CEE6}">
      <dgm:prSet/>
      <dgm:spPr/>
      <dgm:t>
        <a:bodyPr/>
        <a:lstStyle/>
        <a:p>
          <a:endParaRPr lang="en-US"/>
        </a:p>
      </dgm:t>
    </dgm:pt>
    <dgm:pt modelId="{0521DC21-FB63-4601-AB3B-CCE382E24746}">
      <dgm:prSet phldrT="[Text]" phldr="0"/>
      <dgm:spPr/>
      <dgm:t>
        <a:bodyPr/>
        <a:lstStyle/>
        <a:p>
          <a:pPr rtl="0"/>
          <a:r>
            <a:rPr lang="en-US" dirty="0">
              <a:latin typeface="Calibri"/>
            </a:rPr>
            <a:t>Task list distributed to </a:t>
          </a:r>
          <a:r>
            <a:rPr lang="en-US" b="1" dirty="0">
              <a:solidFill>
                <a:schemeClr val="tx1"/>
              </a:solidFill>
              <a:latin typeface="Calibri"/>
            </a:rPr>
            <a:t>postsecondary </a:t>
          </a:r>
          <a:r>
            <a:rPr lang="en-US" dirty="0">
              <a:latin typeface="Calibri"/>
            </a:rPr>
            <a:t>for NEW statewide agreements </a:t>
          </a:r>
          <a:endParaRPr lang="en-US" dirty="0"/>
        </a:p>
      </dgm:t>
    </dgm:pt>
    <dgm:pt modelId="{31C492E3-335B-46CA-91C4-5ABA15EB4288}" type="parTrans" cxnId="{CEC61E45-449B-444C-BD4B-47015CBB970B}">
      <dgm:prSet/>
      <dgm:spPr/>
      <dgm:t>
        <a:bodyPr/>
        <a:lstStyle/>
        <a:p>
          <a:endParaRPr lang="en-US"/>
        </a:p>
      </dgm:t>
    </dgm:pt>
    <dgm:pt modelId="{C88B5959-5755-45C4-BC08-4B7468B7253F}" type="sibTrans" cxnId="{CEC61E45-449B-444C-BD4B-47015CBB970B}">
      <dgm:prSet/>
      <dgm:spPr/>
      <dgm:t>
        <a:bodyPr/>
        <a:lstStyle/>
        <a:p>
          <a:endParaRPr lang="en-US"/>
        </a:p>
      </dgm:t>
    </dgm:pt>
    <dgm:pt modelId="{D1450020-8709-4000-B8DD-6F0288966017}">
      <dgm:prSet phldrT="[Text]" phldr="0"/>
      <dgm:spPr/>
      <dgm:t>
        <a:bodyPr/>
        <a:lstStyle/>
        <a:p>
          <a:pPr rtl="0"/>
          <a:r>
            <a:rPr lang="en-US" dirty="0">
              <a:solidFill>
                <a:srgbClr val="FF0000"/>
              </a:solidFill>
              <a:latin typeface="Calibri"/>
            </a:rPr>
            <a:t> </a:t>
          </a:r>
          <a:r>
            <a:rPr lang="en-US" b="1" dirty="0">
              <a:solidFill>
                <a:schemeClr val="tx1"/>
              </a:solidFill>
              <a:latin typeface="Calibri"/>
            </a:rPr>
            <a:t>Postsecondary</a:t>
          </a:r>
          <a:r>
            <a:rPr lang="en-US" dirty="0">
              <a:solidFill>
                <a:schemeClr val="bg1"/>
              </a:solidFill>
              <a:latin typeface="Calibri"/>
            </a:rPr>
            <a:t> enter agreements to CollegeTransfer.net</a:t>
          </a:r>
          <a:endParaRPr lang="en-US" dirty="0">
            <a:solidFill>
              <a:schemeClr val="bg1"/>
            </a:solidFill>
          </a:endParaRPr>
        </a:p>
      </dgm:t>
    </dgm:pt>
    <dgm:pt modelId="{F5FBF575-261D-4BD4-8CC6-F85201D4BE42}" type="parTrans" cxnId="{D4AFD046-9098-43C1-AC53-0FED7AE10621}">
      <dgm:prSet/>
      <dgm:spPr/>
      <dgm:t>
        <a:bodyPr/>
        <a:lstStyle/>
        <a:p>
          <a:endParaRPr lang="en-US"/>
        </a:p>
      </dgm:t>
    </dgm:pt>
    <dgm:pt modelId="{337AF5E6-5943-499C-9A43-022320127BF4}" type="sibTrans" cxnId="{D4AFD046-9098-43C1-AC53-0FED7AE10621}">
      <dgm:prSet/>
      <dgm:spPr/>
      <dgm:t>
        <a:bodyPr/>
        <a:lstStyle/>
        <a:p>
          <a:endParaRPr lang="en-US"/>
        </a:p>
      </dgm:t>
    </dgm:pt>
    <dgm:pt modelId="{129AD2E7-E413-4C30-B947-DD63AEC502E9}">
      <dgm:prSet phldr="0"/>
      <dgm:spPr/>
      <dgm:t>
        <a:bodyPr/>
        <a:lstStyle/>
        <a:p>
          <a:pPr rtl="0"/>
          <a:r>
            <a:rPr lang="en-US" dirty="0">
              <a:latin typeface="Calibri"/>
            </a:rPr>
            <a:t>Task lists are distributed to secondary and </a:t>
          </a:r>
          <a:r>
            <a:rPr lang="en-US" b="1" dirty="0">
              <a:solidFill>
                <a:schemeClr val="tx1"/>
              </a:solidFill>
              <a:latin typeface="Calibri"/>
            </a:rPr>
            <a:t>postsecondary</a:t>
          </a:r>
          <a:r>
            <a:rPr lang="en-US" dirty="0">
              <a:latin typeface="Calibri"/>
            </a:rPr>
            <a:t> for final review</a:t>
          </a:r>
        </a:p>
      </dgm:t>
    </dgm:pt>
    <dgm:pt modelId="{7FA28BC2-83C0-4916-8124-7C2019D9E81E}" type="parTrans" cxnId="{5CE07B5B-B839-45E2-AB89-7123C769491A}">
      <dgm:prSet/>
      <dgm:spPr/>
      <dgm:t>
        <a:bodyPr/>
        <a:lstStyle/>
        <a:p>
          <a:endParaRPr lang="en-US"/>
        </a:p>
      </dgm:t>
    </dgm:pt>
    <dgm:pt modelId="{F78C6D64-51E3-4355-9268-7CDEFD4F8DA4}" type="sibTrans" cxnId="{5CE07B5B-B839-45E2-AB89-7123C769491A}">
      <dgm:prSet/>
      <dgm:spPr/>
      <dgm:t>
        <a:bodyPr/>
        <a:lstStyle/>
        <a:p>
          <a:endParaRPr lang="en-US"/>
        </a:p>
        <a:p>
          <a:endParaRPr lang="en-US"/>
        </a:p>
      </dgm:t>
    </dgm:pt>
    <dgm:pt modelId="{D5982191-B325-4694-9425-09FFBC1A9D6F}">
      <dgm:prSet phldr="0"/>
      <dgm:spPr/>
      <dgm:t>
        <a:bodyPr/>
        <a:lstStyle/>
        <a:p>
          <a:pPr rtl="0"/>
          <a:r>
            <a:rPr lang="en-US">
              <a:latin typeface="Calibri"/>
            </a:rPr>
            <a:t>Task lists for updated Version/Grad Years are posted to PDE website</a:t>
          </a:r>
        </a:p>
      </dgm:t>
    </dgm:pt>
    <dgm:pt modelId="{0731BF37-7B74-4E62-B915-24AD94196D96}" type="parTrans" cxnId="{06E3F941-2E4D-4AB9-80E0-341AE636F8D0}">
      <dgm:prSet/>
      <dgm:spPr/>
      <dgm:t>
        <a:bodyPr/>
        <a:lstStyle/>
        <a:p>
          <a:endParaRPr lang="en-US"/>
        </a:p>
      </dgm:t>
    </dgm:pt>
    <dgm:pt modelId="{A7FC5FF6-D448-4663-96A0-596AB11D9533}" type="sibTrans" cxnId="{06E3F941-2E4D-4AB9-80E0-341AE636F8D0}">
      <dgm:prSet/>
      <dgm:spPr/>
      <dgm:t>
        <a:bodyPr/>
        <a:lstStyle/>
        <a:p>
          <a:endParaRPr lang="en-US"/>
        </a:p>
        <a:p>
          <a:endParaRPr lang="en-US"/>
        </a:p>
      </dgm:t>
    </dgm:pt>
    <dgm:pt modelId="{CE9C37AB-A6C7-4640-9462-4C71E750AD3C}" type="pres">
      <dgm:prSet presAssocID="{81A2E40D-F5EC-4E38-AF55-6D51E668C5C6}" presName="Name0" presStyleCnt="0">
        <dgm:presLayoutVars>
          <dgm:dir/>
          <dgm:resizeHandles val="exact"/>
        </dgm:presLayoutVars>
      </dgm:prSet>
      <dgm:spPr/>
    </dgm:pt>
    <dgm:pt modelId="{654254F5-F993-4EA2-90F1-436224D0DD11}" type="pres">
      <dgm:prSet presAssocID="{201FA0F9-ECE3-41EC-8E72-D459F1FE666E}" presName="node" presStyleLbl="node1" presStyleIdx="0" presStyleCnt="7">
        <dgm:presLayoutVars>
          <dgm:bulletEnabled val="1"/>
        </dgm:presLayoutVars>
      </dgm:prSet>
      <dgm:spPr/>
    </dgm:pt>
    <dgm:pt modelId="{404416F8-1FED-4823-9868-61AA3DD1C07C}" type="pres">
      <dgm:prSet presAssocID="{87F55841-9970-42B7-9A00-CFFAFFDC7663}" presName="sibTrans" presStyleLbl="sibTrans1D1" presStyleIdx="0" presStyleCnt="6"/>
      <dgm:spPr/>
    </dgm:pt>
    <dgm:pt modelId="{5276FEF1-581E-4893-8730-EBB13BD16C9E}" type="pres">
      <dgm:prSet presAssocID="{87F55841-9970-42B7-9A00-CFFAFFDC7663}" presName="connectorText" presStyleLbl="sibTrans1D1" presStyleIdx="0" presStyleCnt="6"/>
      <dgm:spPr/>
    </dgm:pt>
    <dgm:pt modelId="{637B7ABE-F52F-4058-A5C1-E53CAFC3674B}" type="pres">
      <dgm:prSet presAssocID="{037F3847-EBC7-40BC-B194-759383AE0842}" presName="node" presStyleLbl="node1" presStyleIdx="1" presStyleCnt="7">
        <dgm:presLayoutVars>
          <dgm:bulletEnabled val="1"/>
        </dgm:presLayoutVars>
      </dgm:prSet>
      <dgm:spPr/>
    </dgm:pt>
    <dgm:pt modelId="{242DDFFE-3C6E-4DB5-BCF6-EFE11A516840}" type="pres">
      <dgm:prSet presAssocID="{2866E80B-7F0B-4E39-9922-8923C194285E}" presName="sibTrans" presStyleLbl="sibTrans1D1" presStyleIdx="1" presStyleCnt="6"/>
      <dgm:spPr/>
    </dgm:pt>
    <dgm:pt modelId="{72F1A63A-DA92-431F-B78C-45C191404133}" type="pres">
      <dgm:prSet presAssocID="{2866E80B-7F0B-4E39-9922-8923C194285E}" presName="connectorText" presStyleLbl="sibTrans1D1" presStyleIdx="1" presStyleCnt="6"/>
      <dgm:spPr/>
    </dgm:pt>
    <dgm:pt modelId="{1AB64DFA-792A-444E-B69A-B7819F8EFD1C}" type="pres">
      <dgm:prSet presAssocID="{825C39A7-86FA-4CAC-A58F-F549578B0622}" presName="node" presStyleLbl="node1" presStyleIdx="2" presStyleCnt="7">
        <dgm:presLayoutVars>
          <dgm:bulletEnabled val="1"/>
        </dgm:presLayoutVars>
      </dgm:prSet>
      <dgm:spPr/>
    </dgm:pt>
    <dgm:pt modelId="{0CB73DED-6FA5-44B9-B46F-1EFB55BF4729}" type="pres">
      <dgm:prSet presAssocID="{961C5652-1E80-486D-B29A-F0193A97B0A0}" presName="sibTrans" presStyleLbl="sibTrans1D1" presStyleIdx="2" presStyleCnt="6"/>
      <dgm:spPr/>
    </dgm:pt>
    <dgm:pt modelId="{4A1F2A41-59DB-4A04-A0A7-BBAD0726CF4B}" type="pres">
      <dgm:prSet presAssocID="{961C5652-1E80-486D-B29A-F0193A97B0A0}" presName="connectorText" presStyleLbl="sibTrans1D1" presStyleIdx="2" presStyleCnt="6"/>
      <dgm:spPr/>
    </dgm:pt>
    <dgm:pt modelId="{E354F7D5-66B5-421D-8728-2282537DAA75}" type="pres">
      <dgm:prSet presAssocID="{129AD2E7-E413-4C30-B947-DD63AEC502E9}" presName="node" presStyleLbl="node1" presStyleIdx="3" presStyleCnt="7">
        <dgm:presLayoutVars>
          <dgm:bulletEnabled val="1"/>
        </dgm:presLayoutVars>
      </dgm:prSet>
      <dgm:spPr/>
    </dgm:pt>
    <dgm:pt modelId="{0C21D390-626E-4EF8-BAB9-224B84F77965}" type="pres">
      <dgm:prSet presAssocID="{F78C6D64-51E3-4355-9268-7CDEFD4F8DA4}" presName="sibTrans" presStyleLbl="sibTrans1D1" presStyleIdx="3" presStyleCnt="6"/>
      <dgm:spPr/>
    </dgm:pt>
    <dgm:pt modelId="{ABECC038-C868-496F-9CB9-B6AF8D1999A9}" type="pres">
      <dgm:prSet presAssocID="{F78C6D64-51E3-4355-9268-7CDEFD4F8DA4}" presName="connectorText" presStyleLbl="sibTrans1D1" presStyleIdx="3" presStyleCnt="6"/>
      <dgm:spPr/>
    </dgm:pt>
    <dgm:pt modelId="{903E94B3-634B-4FCD-B82B-A329F5455A1B}" type="pres">
      <dgm:prSet presAssocID="{D5982191-B325-4694-9425-09FFBC1A9D6F}" presName="node" presStyleLbl="node1" presStyleIdx="4" presStyleCnt="7">
        <dgm:presLayoutVars>
          <dgm:bulletEnabled val="1"/>
        </dgm:presLayoutVars>
      </dgm:prSet>
      <dgm:spPr/>
    </dgm:pt>
    <dgm:pt modelId="{1E4334EE-50D6-4831-A7FE-FCC339B414DC}" type="pres">
      <dgm:prSet presAssocID="{A7FC5FF6-D448-4663-96A0-596AB11D9533}" presName="sibTrans" presStyleLbl="sibTrans1D1" presStyleIdx="4" presStyleCnt="6"/>
      <dgm:spPr/>
    </dgm:pt>
    <dgm:pt modelId="{D0FF4D7E-101F-498E-8005-0D42D2AEC2DE}" type="pres">
      <dgm:prSet presAssocID="{A7FC5FF6-D448-4663-96A0-596AB11D9533}" presName="connectorText" presStyleLbl="sibTrans1D1" presStyleIdx="4" presStyleCnt="6"/>
      <dgm:spPr/>
    </dgm:pt>
    <dgm:pt modelId="{5DC51E33-FC53-4C69-8EDE-10137F910B53}" type="pres">
      <dgm:prSet presAssocID="{0521DC21-FB63-4601-AB3B-CCE382E24746}" presName="node" presStyleLbl="node1" presStyleIdx="5" presStyleCnt="7">
        <dgm:presLayoutVars>
          <dgm:bulletEnabled val="1"/>
        </dgm:presLayoutVars>
      </dgm:prSet>
      <dgm:spPr/>
    </dgm:pt>
    <dgm:pt modelId="{CC73507F-B09B-4EFF-8C93-C1833BC8C13B}" type="pres">
      <dgm:prSet presAssocID="{C88B5959-5755-45C4-BC08-4B7468B7253F}" presName="sibTrans" presStyleLbl="sibTrans1D1" presStyleIdx="5" presStyleCnt="6"/>
      <dgm:spPr/>
    </dgm:pt>
    <dgm:pt modelId="{1FAB334E-453A-4B5A-8A8D-E9986F138021}" type="pres">
      <dgm:prSet presAssocID="{C88B5959-5755-45C4-BC08-4B7468B7253F}" presName="connectorText" presStyleLbl="sibTrans1D1" presStyleIdx="5" presStyleCnt="6"/>
      <dgm:spPr/>
    </dgm:pt>
    <dgm:pt modelId="{D04D2082-E6D5-4AE0-90AA-699C07690A9D}" type="pres">
      <dgm:prSet presAssocID="{D1450020-8709-4000-B8DD-6F0288966017}" presName="node" presStyleLbl="node1" presStyleIdx="6" presStyleCnt="7">
        <dgm:presLayoutVars>
          <dgm:bulletEnabled val="1"/>
        </dgm:presLayoutVars>
      </dgm:prSet>
      <dgm:spPr/>
    </dgm:pt>
  </dgm:ptLst>
  <dgm:cxnLst>
    <dgm:cxn modelId="{3E795507-1B98-4427-8622-F8A93CDD3051}" type="presOf" srcId="{A7FC5FF6-D448-4663-96A0-596AB11D9533}" destId="{1E4334EE-50D6-4831-A7FE-FCC339B414DC}" srcOrd="0" destOrd="0" presId="urn:microsoft.com/office/officeart/2016/7/layout/RepeatingBendingProcessNew"/>
    <dgm:cxn modelId="{BBB41B1F-BB41-4487-8402-1DFE556D976B}" type="presOf" srcId="{129AD2E7-E413-4C30-B947-DD63AEC502E9}" destId="{E354F7D5-66B5-421D-8728-2282537DAA75}" srcOrd="0" destOrd="0" presId="urn:microsoft.com/office/officeart/2016/7/layout/RepeatingBendingProcessNew"/>
    <dgm:cxn modelId="{5CE07B5B-B839-45E2-AB89-7123C769491A}" srcId="{81A2E40D-F5EC-4E38-AF55-6D51E668C5C6}" destId="{129AD2E7-E413-4C30-B947-DD63AEC502E9}" srcOrd="3" destOrd="0" parTransId="{7FA28BC2-83C0-4916-8124-7C2019D9E81E}" sibTransId="{F78C6D64-51E3-4355-9268-7CDEFD4F8DA4}"/>
    <dgm:cxn modelId="{06E3F941-2E4D-4AB9-80E0-341AE636F8D0}" srcId="{81A2E40D-F5EC-4E38-AF55-6D51E668C5C6}" destId="{D5982191-B325-4694-9425-09FFBC1A9D6F}" srcOrd="4" destOrd="0" parTransId="{0731BF37-7B74-4E62-B915-24AD94196D96}" sibTransId="{A7FC5FF6-D448-4663-96A0-596AB11D9533}"/>
    <dgm:cxn modelId="{CEC61E45-449B-444C-BD4B-47015CBB970B}" srcId="{81A2E40D-F5EC-4E38-AF55-6D51E668C5C6}" destId="{0521DC21-FB63-4601-AB3B-CCE382E24746}" srcOrd="5" destOrd="0" parTransId="{31C492E3-335B-46CA-91C4-5ABA15EB4288}" sibTransId="{C88B5959-5755-45C4-BC08-4B7468B7253F}"/>
    <dgm:cxn modelId="{D4AFD046-9098-43C1-AC53-0FED7AE10621}" srcId="{81A2E40D-F5EC-4E38-AF55-6D51E668C5C6}" destId="{D1450020-8709-4000-B8DD-6F0288966017}" srcOrd="6" destOrd="0" parTransId="{F5FBF575-261D-4BD4-8CC6-F85201D4BE42}" sibTransId="{337AF5E6-5943-499C-9A43-022320127BF4}"/>
    <dgm:cxn modelId="{738D4A4A-BB1F-41CE-B7CA-00B820092927}" type="presOf" srcId="{2866E80B-7F0B-4E39-9922-8923C194285E}" destId="{72F1A63A-DA92-431F-B78C-45C191404133}" srcOrd="1" destOrd="0" presId="urn:microsoft.com/office/officeart/2016/7/layout/RepeatingBendingProcessNew"/>
    <dgm:cxn modelId="{5AAF8A4A-5D1E-4A30-984E-18A7F517EE6C}" type="presOf" srcId="{C88B5959-5755-45C4-BC08-4B7468B7253F}" destId="{CC73507F-B09B-4EFF-8C93-C1833BC8C13B}" srcOrd="0" destOrd="0" presId="urn:microsoft.com/office/officeart/2016/7/layout/RepeatingBendingProcessNew"/>
    <dgm:cxn modelId="{77F7A96B-7C3F-4ECD-AB3F-B2C4486C1532}" type="presOf" srcId="{961C5652-1E80-486D-B29A-F0193A97B0A0}" destId="{4A1F2A41-59DB-4A04-A0A7-BBAD0726CF4B}" srcOrd="1" destOrd="0" presId="urn:microsoft.com/office/officeart/2016/7/layout/RepeatingBendingProcessNew"/>
    <dgm:cxn modelId="{711C2D76-8D05-49D0-87FA-5B275409059A}" type="presOf" srcId="{87F55841-9970-42B7-9A00-CFFAFFDC7663}" destId="{5276FEF1-581E-4893-8730-EBB13BD16C9E}" srcOrd="1" destOrd="0" presId="urn:microsoft.com/office/officeart/2016/7/layout/RepeatingBendingProcessNew"/>
    <dgm:cxn modelId="{CA13D658-506E-4D7E-8EED-6589DB92124D}" type="presOf" srcId="{201FA0F9-ECE3-41EC-8E72-D459F1FE666E}" destId="{654254F5-F993-4EA2-90F1-436224D0DD11}" srcOrd="0" destOrd="0" presId="urn:microsoft.com/office/officeart/2016/7/layout/RepeatingBendingProcessNew"/>
    <dgm:cxn modelId="{27D0077E-90D9-486A-BA67-C8E7598C1927}" type="presOf" srcId="{961C5652-1E80-486D-B29A-F0193A97B0A0}" destId="{0CB73DED-6FA5-44B9-B46F-1EFB55BF4729}" srcOrd="0" destOrd="0" presId="urn:microsoft.com/office/officeart/2016/7/layout/RepeatingBendingProcessNew"/>
    <dgm:cxn modelId="{F04E9A91-C955-4E6B-8F77-A46FD2BA3591}" type="presOf" srcId="{037F3847-EBC7-40BC-B194-759383AE0842}" destId="{637B7ABE-F52F-4058-A5C1-E53CAFC3674B}" srcOrd="0" destOrd="0" presId="urn:microsoft.com/office/officeart/2016/7/layout/RepeatingBendingProcessNew"/>
    <dgm:cxn modelId="{1AED4C97-9AC0-4BAA-A83F-0752653AC0DF}" type="presOf" srcId="{C88B5959-5755-45C4-BC08-4B7468B7253F}" destId="{1FAB334E-453A-4B5A-8A8D-E9986F138021}" srcOrd="1" destOrd="0" presId="urn:microsoft.com/office/officeart/2016/7/layout/RepeatingBendingProcessNew"/>
    <dgm:cxn modelId="{C65BEB9D-1FBB-4989-AD02-72C8F5D63D13}" type="presOf" srcId="{2866E80B-7F0B-4E39-9922-8923C194285E}" destId="{242DDFFE-3C6E-4DB5-BCF6-EFE11A516840}" srcOrd="0" destOrd="0" presId="urn:microsoft.com/office/officeart/2016/7/layout/RepeatingBendingProcessNew"/>
    <dgm:cxn modelId="{038B919E-2789-4F48-AB02-8E07487B0374}" type="presOf" srcId="{D1450020-8709-4000-B8DD-6F0288966017}" destId="{D04D2082-E6D5-4AE0-90AA-699C07690A9D}" srcOrd="0" destOrd="0" presId="urn:microsoft.com/office/officeart/2016/7/layout/RepeatingBendingProcessNew"/>
    <dgm:cxn modelId="{7D8F44A8-49C5-45BA-BD8B-606B0BD7C443}" type="presOf" srcId="{81A2E40D-F5EC-4E38-AF55-6D51E668C5C6}" destId="{CE9C37AB-A6C7-4640-9462-4C71E750AD3C}" srcOrd="0" destOrd="0" presId="urn:microsoft.com/office/officeart/2016/7/layout/RepeatingBendingProcessNew"/>
    <dgm:cxn modelId="{2A3528AA-B8A7-4EAF-B29C-11E42AB3CEE6}" srcId="{81A2E40D-F5EC-4E38-AF55-6D51E668C5C6}" destId="{825C39A7-86FA-4CAC-A58F-F549578B0622}" srcOrd="2" destOrd="0" parTransId="{B22184B1-ACA1-405A-BA97-D04EF2D33DD2}" sibTransId="{961C5652-1E80-486D-B29A-F0193A97B0A0}"/>
    <dgm:cxn modelId="{C90EA2AB-7A70-44F2-AB41-708F173B71F9}" srcId="{81A2E40D-F5EC-4E38-AF55-6D51E668C5C6}" destId="{037F3847-EBC7-40BC-B194-759383AE0842}" srcOrd="1" destOrd="0" parTransId="{DE06F7B1-B127-499D-8976-ECF656DE4299}" sibTransId="{2866E80B-7F0B-4E39-9922-8923C194285E}"/>
    <dgm:cxn modelId="{361C32B3-6DAB-4F82-8B49-F9A6C5691A0F}" type="presOf" srcId="{F78C6D64-51E3-4355-9268-7CDEFD4F8DA4}" destId="{ABECC038-C868-496F-9CB9-B6AF8D1999A9}" srcOrd="1" destOrd="0" presId="urn:microsoft.com/office/officeart/2016/7/layout/RepeatingBendingProcessNew"/>
    <dgm:cxn modelId="{0FF6A4BF-A4AB-4511-B435-2AE190E68C32}" type="presOf" srcId="{825C39A7-86FA-4CAC-A58F-F549578B0622}" destId="{1AB64DFA-792A-444E-B69A-B7819F8EFD1C}" srcOrd="0" destOrd="0" presId="urn:microsoft.com/office/officeart/2016/7/layout/RepeatingBendingProcessNew"/>
    <dgm:cxn modelId="{B95FDBC6-EA42-4B71-BC59-A52512B40625}" type="presOf" srcId="{87F55841-9970-42B7-9A00-CFFAFFDC7663}" destId="{404416F8-1FED-4823-9868-61AA3DD1C07C}" srcOrd="0" destOrd="0" presId="urn:microsoft.com/office/officeart/2016/7/layout/RepeatingBendingProcessNew"/>
    <dgm:cxn modelId="{444C3CD9-C89C-45EF-8151-312AC6E17AA0}" srcId="{81A2E40D-F5EC-4E38-AF55-6D51E668C5C6}" destId="{201FA0F9-ECE3-41EC-8E72-D459F1FE666E}" srcOrd="0" destOrd="0" parTransId="{4404C497-AEF0-4CB4-A47B-93D8B1B096C0}" sibTransId="{87F55841-9970-42B7-9A00-CFFAFFDC7663}"/>
    <dgm:cxn modelId="{3D5879E6-ED76-4587-8604-27DA0E3E1A95}" type="presOf" srcId="{D5982191-B325-4694-9425-09FFBC1A9D6F}" destId="{903E94B3-634B-4FCD-B82B-A329F5455A1B}" srcOrd="0" destOrd="0" presId="urn:microsoft.com/office/officeart/2016/7/layout/RepeatingBendingProcessNew"/>
    <dgm:cxn modelId="{26E6EEE6-5E36-4CD9-95B5-5F3FCCEA7328}" type="presOf" srcId="{0521DC21-FB63-4601-AB3B-CCE382E24746}" destId="{5DC51E33-FC53-4C69-8EDE-10137F910B53}" srcOrd="0" destOrd="0" presId="urn:microsoft.com/office/officeart/2016/7/layout/RepeatingBendingProcessNew"/>
    <dgm:cxn modelId="{BBF377FA-B9A3-40B9-90DF-31D66BAB2B3F}" type="presOf" srcId="{A7FC5FF6-D448-4663-96A0-596AB11D9533}" destId="{D0FF4D7E-101F-498E-8005-0D42D2AEC2DE}" srcOrd="1" destOrd="0" presId="urn:microsoft.com/office/officeart/2016/7/layout/RepeatingBendingProcessNew"/>
    <dgm:cxn modelId="{E14D39FC-D4BF-4504-85BC-5DFD03DBFB9B}" type="presOf" srcId="{F78C6D64-51E3-4355-9268-7CDEFD4F8DA4}" destId="{0C21D390-626E-4EF8-BAB9-224B84F77965}" srcOrd="0" destOrd="0" presId="urn:microsoft.com/office/officeart/2016/7/layout/RepeatingBendingProcessNew"/>
    <dgm:cxn modelId="{16A2299B-D5EE-49C2-97C6-7A0EF59AA90B}" type="presParOf" srcId="{CE9C37AB-A6C7-4640-9462-4C71E750AD3C}" destId="{654254F5-F993-4EA2-90F1-436224D0DD11}" srcOrd="0" destOrd="0" presId="urn:microsoft.com/office/officeart/2016/7/layout/RepeatingBendingProcessNew"/>
    <dgm:cxn modelId="{045C24DE-D592-4497-99E4-30E51E326442}" type="presParOf" srcId="{CE9C37AB-A6C7-4640-9462-4C71E750AD3C}" destId="{404416F8-1FED-4823-9868-61AA3DD1C07C}" srcOrd="1" destOrd="0" presId="urn:microsoft.com/office/officeart/2016/7/layout/RepeatingBendingProcessNew"/>
    <dgm:cxn modelId="{4DE160C9-E30C-4FED-986B-D3F8BCE19526}" type="presParOf" srcId="{404416F8-1FED-4823-9868-61AA3DD1C07C}" destId="{5276FEF1-581E-4893-8730-EBB13BD16C9E}" srcOrd="0" destOrd="0" presId="urn:microsoft.com/office/officeart/2016/7/layout/RepeatingBendingProcessNew"/>
    <dgm:cxn modelId="{3E64E3BA-9893-490A-B05C-CB70127E1439}" type="presParOf" srcId="{CE9C37AB-A6C7-4640-9462-4C71E750AD3C}" destId="{637B7ABE-F52F-4058-A5C1-E53CAFC3674B}" srcOrd="2" destOrd="0" presId="urn:microsoft.com/office/officeart/2016/7/layout/RepeatingBendingProcessNew"/>
    <dgm:cxn modelId="{57E1E0A3-8C57-4FA3-BF65-468CB2CDE986}" type="presParOf" srcId="{CE9C37AB-A6C7-4640-9462-4C71E750AD3C}" destId="{242DDFFE-3C6E-4DB5-BCF6-EFE11A516840}" srcOrd="3" destOrd="0" presId="urn:microsoft.com/office/officeart/2016/7/layout/RepeatingBendingProcessNew"/>
    <dgm:cxn modelId="{BBFA6679-36BC-4D72-BE77-4AA16AA8BE5D}" type="presParOf" srcId="{242DDFFE-3C6E-4DB5-BCF6-EFE11A516840}" destId="{72F1A63A-DA92-431F-B78C-45C191404133}" srcOrd="0" destOrd="0" presId="urn:microsoft.com/office/officeart/2016/7/layout/RepeatingBendingProcessNew"/>
    <dgm:cxn modelId="{6642CF8E-8F9A-47CD-95AE-5BAEC31353B9}" type="presParOf" srcId="{CE9C37AB-A6C7-4640-9462-4C71E750AD3C}" destId="{1AB64DFA-792A-444E-B69A-B7819F8EFD1C}" srcOrd="4" destOrd="0" presId="urn:microsoft.com/office/officeart/2016/7/layout/RepeatingBendingProcessNew"/>
    <dgm:cxn modelId="{BA16B535-B896-485A-B896-CA420566D5DE}" type="presParOf" srcId="{CE9C37AB-A6C7-4640-9462-4C71E750AD3C}" destId="{0CB73DED-6FA5-44B9-B46F-1EFB55BF4729}" srcOrd="5" destOrd="0" presId="urn:microsoft.com/office/officeart/2016/7/layout/RepeatingBendingProcessNew"/>
    <dgm:cxn modelId="{EFBB5414-48F4-4F25-9F02-0C55BF55CFD4}" type="presParOf" srcId="{0CB73DED-6FA5-44B9-B46F-1EFB55BF4729}" destId="{4A1F2A41-59DB-4A04-A0A7-BBAD0726CF4B}" srcOrd="0" destOrd="0" presId="urn:microsoft.com/office/officeart/2016/7/layout/RepeatingBendingProcessNew"/>
    <dgm:cxn modelId="{E0021B89-2D42-4886-A646-0C78F7A02194}" type="presParOf" srcId="{CE9C37AB-A6C7-4640-9462-4C71E750AD3C}" destId="{E354F7D5-66B5-421D-8728-2282537DAA75}" srcOrd="6" destOrd="0" presId="urn:microsoft.com/office/officeart/2016/7/layout/RepeatingBendingProcessNew"/>
    <dgm:cxn modelId="{A072B625-456F-4AB9-84BA-B557EB4548FD}" type="presParOf" srcId="{CE9C37AB-A6C7-4640-9462-4C71E750AD3C}" destId="{0C21D390-626E-4EF8-BAB9-224B84F77965}" srcOrd="7" destOrd="0" presId="urn:microsoft.com/office/officeart/2016/7/layout/RepeatingBendingProcessNew"/>
    <dgm:cxn modelId="{99894C7B-1948-49DC-82F9-47D87C665F3F}" type="presParOf" srcId="{0C21D390-626E-4EF8-BAB9-224B84F77965}" destId="{ABECC038-C868-496F-9CB9-B6AF8D1999A9}" srcOrd="0" destOrd="0" presId="urn:microsoft.com/office/officeart/2016/7/layout/RepeatingBendingProcessNew"/>
    <dgm:cxn modelId="{747F6239-E9D8-4C79-B692-1A99E2532C46}" type="presParOf" srcId="{CE9C37AB-A6C7-4640-9462-4C71E750AD3C}" destId="{903E94B3-634B-4FCD-B82B-A329F5455A1B}" srcOrd="8" destOrd="0" presId="urn:microsoft.com/office/officeart/2016/7/layout/RepeatingBendingProcessNew"/>
    <dgm:cxn modelId="{102DD88E-8AE2-4FDC-B631-0C6CE508262A}" type="presParOf" srcId="{CE9C37AB-A6C7-4640-9462-4C71E750AD3C}" destId="{1E4334EE-50D6-4831-A7FE-FCC339B414DC}" srcOrd="9" destOrd="0" presId="urn:microsoft.com/office/officeart/2016/7/layout/RepeatingBendingProcessNew"/>
    <dgm:cxn modelId="{76C7D6EE-7B0D-4783-AE23-4F6A3FAD65A2}" type="presParOf" srcId="{1E4334EE-50D6-4831-A7FE-FCC339B414DC}" destId="{D0FF4D7E-101F-498E-8005-0D42D2AEC2DE}" srcOrd="0" destOrd="0" presId="urn:microsoft.com/office/officeart/2016/7/layout/RepeatingBendingProcessNew"/>
    <dgm:cxn modelId="{2C8B0BD7-4A1C-4FFB-A572-B1A435BF353C}" type="presParOf" srcId="{CE9C37AB-A6C7-4640-9462-4C71E750AD3C}" destId="{5DC51E33-FC53-4C69-8EDE-10137F910B53}" srcOrd="10" destOrd="0" presId="urn:microsoft.com/office/officeart/2016/7/layout/RepeatingBendingProcessNew"/>
    <dgm:cxn modelId="{C78F28D4-E6A8-4C61-BF09-7953C0BE036D}" type="presParOf" srcId="{CE9C37AB-A6C7-4640-9462-4C71E750AD3C}" destId="{CC73507F-B09B-4EFF-8C93-C1833BC8C13B}" srcOrd="11" destOrd="0" presId="urn:microsoft.com/office/officeart/2016/7/layout/RepeatingBendingProcessNew"/>
    <dgm:cxn modelId="{D5E4DC66-B361-452E-B343-8528B5A84356}" type="presParOf" srcId="{CC73507F-B09B-4EFF-8C93-C1833BC8C13B}" destId="{1FAB334E-453A-4B5A-8A8D-E9986F138021}" srcOrd="0" destOrd="0" presId="urn:microsoft.com/office/officeart/2016/7/layout/RepeatingBendingProcessNew"/>
    <dgm:cxn modelId="{155BCFBC-E575-4D89-98E3-FED131B4F31E}" type="presParOf" srcId="{CE9C37AB-A6C7-4640-9462-4C71E750AD3C}" destId="{D04D2082-E6D5-4AE0-90AA-699C07690A9D}" srcOrd="12" destOrd="0" presId="urn:microsoft.com/office/officeart/2016/7/layout/RepeatingBendingProcessNew"/>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04416F8-1FED-4823-9868-61AA3DD1C07C}">
      <dsp:nvSpPr>
        <dsp:cNvPr id="0" name=""/>
        <dsp:cNvSpPr/>
      </dsp:nvSpPr>
      <dsp:spPr>
        <a:xfrm>
          <a:off x="2617732" y="590932"/>
          <a:ext cx="455582" cy="91440"/>
        </a:xfrm>
        <a:custGeom>
          <a:avLst/>
          <a:gdLst/>
          <a:ahLst/>
          <a:cxnLst/>
          <a:rect l="0" t="0" r="0" b="0"/>
          <a:pathLst>
            <a:path>
              <a:moveTo>
                <a:pt x="0" y="45720"/>
              </a:moveTo>
              <a:lnTo>
                <a:pt x="455582" y="45720"/>
              </a:lnTo>
            </a:path>
          </a:pathLst>
        </a:custGeom>
        <a:noFill/>
        <a:ln w="9525" cap="flat" cmpd="sng" algn="ctr">
          <a:solidFill>
            <a:schemeClr val="accent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55600">
            <a:lnSpc>
              <a:spcPct val="90000"/>
            </a:lnSpc>
            <a:spcBef>
              <a:spcPct val="0"/>
            </a:spcBef>
            <a:spcAft>
              <a:spcPct val="35000"/>
            </a:spcAft>
            <a:buNone/>
          </a:pPr>
          <a:endParaRPr lang="en-US" sz="800" kern="1200"/>
        </a:p>
      </dsp:txBody>
      <dsp:txXfrm>
        <a:off x="2833368" y="634221"/>
        <a:ext cx="24309" cy="4861"/>
      </dsp:txXfrm>
    </dsp:sp>
    <dsp:sp modelId="{654254F5-F993-4EA2-90F1-436224D0DD11}">
      <dsp:nvSpPr>
        <dsp:cNvPr id="0" name=""/>
        <dsp:cNvSpPr/>
      </dsp:nvSpPr>
      <dsp:spPr>
        <a:xfrm>
          <a:off x="505694" y="2501"/>
          <a:ext cx="2113837" cy="1268302"/>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3580" tIns="108725" rIns="103580" bIns="108725" numCol="1" spcCol="1270" anchor="ctr" anchorCtr="0">
          <a:noAutofit/>
        </a:bodyPr>
        <a:lstStyle/>
        <a:p>
          <a:pPr marL="0" lvl="0" indent="0" algn="ctr" defTabSz="666750" rtl="0">
            <a:lnSpc>
              <a:spcPct val="90000"/>
            </a:lnSpc>
            <a:spcBef>
              <a:spcPct val="0"/>
            </a:spcBef>
            <a:spcAft>
              <a:spcPct val="35000"/>
            </a:spcAft>
            <a:buNone/>
          </a:pPr>
          <a:r>
            <a:rPr lang="en-US" sz="1500" kern="1200" dirty="0">
              <a:latin typeface="Calibri"/>
            </a:rPr>
            <a:t>Every three years the task lists are reviewed</a:t>
          </a:r>
          <a:r>
            <a:rPr lang="en-US" sz="1500" b="0" kern="1200" dirty="0">
              <a:latin typeface="Calibri"/>
            </a:rPr>
            <a:t> </a:t>
          </a:r>
          <a:endParaRPr lang="en-US" sz="1500" b="1" kern="1200" dirty="0"/>
        </a:p>
      </dsp:txBody>
      <dsp:txXfrm>
        <a:off x="505694" y="2501"/>
        <a:ext cx="2113837" cy="1268302"/>
      </dsp:txXfrm>
    </dsp:sp>
    <dsp:sp modelId="{242DDFFE-3C6E-4DB5-BCF6-EFE11A516840}">
      <dsp:nvSpPr>
        <dsp:cNvPr id="0" name=""/>
        <dsp:cNvSpPr/>
      </dsp:nvSpPr>
      <dsp:spPr>
        <a:xfrm>
          <a:off x="5217752" y="590932"/>
          <a:ext cx="455582" cy="91440"/>
        </a:xfrm>
        <a:custGeom>
          <a:avLst/>
          <a:gdLst/>
          <a:ahLst/>
          <a:cxnLst/>
          <a:rect l="0" t="0" r="0" b="0"/>
          <a:pathLst>
            <a:path>
              <a:moveTo>
                <a:pt x="0" y="45720"/>
              </a:moveTo>
              <a:lnTo>
                <a:pt x="455582" y="45720"/>
              </a:lnTo>
            </a:path>
          </a:pathLst>
        </a:custGeom>
        <a:noFill/>
        <a:ln w="9525" cap="flat" cmpd="sng" algn="ctr">
          <a:solidFill>
            <a:schemeClr val="accent3">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55600">
            <a:lnSpc>
              <a:spcPct val="90000"/>
            </a:lnSpc>
            <a:spcBef>
              <a:spcPct val="0"/>
            </a:spcBef>
            <a:spcAft>
              <a:spcPct val="35000"/>
            </a:spcAft>
            <a:buNone/>
          </a:pPr>
          <a:endParaRPr lang="en-US" sz="800" kern="1200"/>
        </a:p>
      </dsp:txBody>
      <dsp:txXfrm>
        <a:off x="5433388" y="634221"/>
        <a:ext cx="24309" cy="4861"/>
      </dsp:txXfrm>
    </dsp:sp>
    <dsp:sp modelId="{637B7ABE-F52F-4058-A5C1-E53CAFC3674B}">
      <dsp:nvSpPr>
        <dsp:cNvPr id="0" name=""/>
        <dsp:cNvSpPr/>
      </dsp:nvSpPr>
      <dsp:spPr>
        <a:xfrm>
          <a:off x="3105714" y="2501"/>
          <a:ext cx="2113837" cy="1268302"/>
        </a:xfrm>
        <a:prstGeom prst="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3580" tIns="108725" rIns="103580" bIns="108725" numCol="1" spcCol="1270" anchor="ctr" anchorCtr="0">
          <a:noAutofit/>
        </a:bodyPr>
        <a:lstStyle/>
        <a:p>
          <a:pPr marL="0" lvl="0" indent="0" algn="ctr" defTabSz="666750" rtl="0">
            <a:lnSpc>
              <a:spcPct val="90000"/>
            </a:lnSpc>
            <a:spcBef>
              <a:spcPct val="0"/>
            </a:spcBef>
            <a:spcAft>
              <a:spcPct val="35000"/>
            </a:spcAft>
            <a:buNone/>
          </a:pPr>
          <a:r>
            <a:rPr lang="en-US" sz="1500" kern="1200" dirty="0">
              <a:latin typeface="Calibri"/>
            </a:rPr>
            <a:t> Secondary and </a:t>
          </a:r>
          <a:r>
            <a:rPr lang="en-US" sz="1500" b="1" kern="1200" dirty="0">
              <a:solidFill>
                <a:schemeClr val="tx1"/>
              </a:solidFill>
              <a:latin typeface="Calibri"/>
            </a:rPr>
            <a:t>postsecondary</a:t>
          </a:r>
          <a:r>
            <a:rPr lang="en-US" sz="1500" kern="1200" dirty="0">
              <a:latin typeface="Calibri"/>
            </a:rPr>
            <a:t> instructors and industry </a:t>
          </a:r>
          <a:r>
            <a:rPr lang="en-US" sz="1500" b="0" kern="1200" dirty="0">
              <a:solidFill>
                <a:schemeClr val="bg1"/>
              </a:solidFill>
              <a:latin typeface="Calibri"/>
            </a:rPr>
            <a:t>participate</a:t>
          </a:r>
          <a:endParaRPr lang="en-US" sz="1500" b="0" kern="1200" dirty="0">
            <a:solidFill>
              <a:schemeClr val="bg1"/>
            </a:solidFill>
          </a:endParaRPr>
        </a:p>
      </dsp:txBody>
      <dsp:txXfrm>
        <a:off x="3105714" y="2501"/>
        <a:ext cx="2113837" cy="1268302"/>
      </dsp:txXfrm>
    </dsp:sp>
    <dsp:sp modelId="{0CB73DED-6FA5-44B9-B46F-1EFB55BF4729}">
      <dsp:nvSpPr>
        <dsp:cNvPr id="0" name=""/>
        <dsp:cNvSpPr/>
      </dsp:nvSpPr>
      <dsp:spPr>
        <a:xfrm>
          <a:off x="1562613" y="1269003"/>
          <a:ext cx="5200039" cy="455582"/>
        </a:xfrm>
        <a:custGeom>
          <a:avLst/>
          <a:gdLst/>
          <a:ahLst/>
          <a:cxnLst/>
          <a:rect l="0" t="0" r="0" b="0"/>
          <a:pathLst>
            <a:path>
              <a:moveTo>
                <a:pt x="5200039" y="0"/>
              </a:moveTo>
              <a:lnTo>
                <a:pt x="5200039" y="244891"/>
              </a:lnTo>
              <a:lnTo>
                <a:pt x="0" y="244891"/>
              </a:lnTo>
              <a:lnTo>
                <a:pt x="0" y="455582"/>
              </a:lnTo>
            </a:path>
          </a:pathLst>
        </a:custGeom>
        <a:noFill/>
        <a:ln w="9525" cap="flat" cmpd="sng" algn="ctr">
          <a:solidFill>
            <a:schemeClr val="accent4">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55600">
            <a:lnSpc>
              <a:spcPct val="90000"/>
            </a:lnSpc>
            <a:spcBef>
              <a:spcPct val="0"/>
            </a:spcBef>
            <a:spcAft>
              <a:spcPct val="35000"/>
            </a:spcAft>
            <a:buNone/>
          </a:pPr>
          <a:endParaRPr lang="en-US" sz="800" kern="1200"/>
        </a:p>
      </dsp:txBody>
      <dsp:txXfrm>
        <a:off x="4032065" y="1494364"/>
        <a:ext cx="261135" cy="4861"/>
      </dsp:txXfrm>
    </dsp:sp>
    <dsp:sp modelId="{1AB64DFA-792A-444E-B69A-B7819F8EFD1C}">
      <dsp:nvSpPr>
        <dsp:cNvPr id="0" name=""/>
        <dsp:cNvSpPr/>
      </dsp:nvSpPr>
      <dsp:spPr>
        <a:xfrm>
          <a:off x="5705734" y="2501"/>
          <a:ext cx="2113837" cy="1268302"/>
        </a:xfrm>
        <a:prstGeom prst="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3580" tIns="108725" rIns="103580" bIns="108725" numCol="1" spcCol="1270" anchor="ctr" anchorCtr="0">
          <a:noAutofit/>
        </a:bodyPr>
        <a:lstStyle/>
        <a:p>
          <a:pPr marL="0" lvl="0" indent="0" algn="ctr" defTabSz="666750" rtl="0">
            <a:lnSpc>
              <a:spcPct val="90000"/>
            </a:lnSpc>
            <a:spcBef>
              <a:spcPct val="0"/>
            </a:spcBef>
            <a:spcAft>
              <a:spcPct val="35000"/>
            </a:spcAft>
            <a:buNone/>
          </a:pPr>
          <a:r>
            <a:rPr lang="en-US" sz="1500" kern="1200">
              <a:latin typeface="Calibri"/>
            </a:rPr>
            <a:t>Updates and revisions are made to the task lists</a:t>
          </a:r>
          <a:endParaRPr lang="en-US" sz="1500" kern="1200"/>
        </a:p>
      </dsp:txBody>
      <dsp:txXfrm>
        <a:off x="5705734" y="2501"/>
        <a:ext cx="2113837" cy="1268302"/>
      </dsp:txXfrm>
    </dsp:sp>
    <dsp:sp modelId="{0C21D390-626E-4EF8-BAB9-224B84F77965}">
      <dsp:nvSpPr>
        <dsp:cNvPr id="0" name=""/>
        <dsp:cNvSpPr/>
      </dsp:nvSpPr>
      <dsp:spPr>
        <a:xfrm>
          <a:off x="2617732" y="2345417"/>
          <a:ext cx="455582" cy="91440"/>
        </a:xfrm>
        <a:custGeom>
          <a:avLst/>
          <a:gdLst/>
          <a:ahLst/>
          <a:cxnLst/>
          <a:rect l="0" t="0" r="0" b="0"/>
          <a:pathLst>
            <a:path>
              <a:moveTo>
                <a:pt x="0" y="45720"/>
              </a:moveTo>
              <a:lnTo>
                <a:pt x="215636" y="45719"/>
              </a:lnTo>
            </a:path>
            <a:path>
              <a:moveTo>
                <a:pt x="239945" y="45719"/>
              </a:moveTo>
              <a:lnTo>
                <a:pt x="455582" y="45720"/>
              </a:lnTo>
            </a:path>
          </a:pathLst>
        </a:custGeom>
        <a:noFill/>
        <a:ln w="9525" cap="flat" cmpd="sng" algn="ctr">
          <a:solidFill>
            <a:schemeClr val="accent5">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55600">
            <a:lnSpc>
              <a:spcPct val="90000"/>
            </a:lnSpc>
            <a:spcBef>
              <a:spcPct val="0"/>
            </a:spcBef>
            <a:spcAft>
              <a:spcPct val="35000"/>
            </a:spcAft>
            <a:buNone/>
          </a:pPr>
          <a:endParaRPr lang="en-US" sz="800" kern="1200"/>
        </a:p>
        <a:p>
          <a:pPr marL="0" lvl="0" indent="0" algn="ctr" defTabSz="355600">
            <a:lnSpc>
              <a:spcPct val="90000"/>
            </a:lnSpc>
            <a:spcBef>
              <a:spcPct val="0"/>
            </a:spcBef>
            <a:spcAft>
              <a:spcPct val="35000"/>
            </a:spcAft>
            <a:buNone/>
          </a:pPr>
          <a:endParaRPr lang="en-US" sz="800" kern="1200"/>
        </a:p>
      </dsp:txBody>
      <dsp:txXfrm>
        <a:off x="2833368" y="2245282"/>
        <a:ext cx="24309" cy="291709"/>
      </dsp:txXfrm>
    </dsp:sp>
    <dsp:sp modelId="{E354F7D5-66B5-421D-8728-2282537DAA75}">
      <dsp:nvSpPr>
        <dsp:cNvPr id="0" name=""/>
        <dsp:cNvSpPr/>
      </dsp:nvSpPr>
      <dsp:spPr>
        <a:xfrm>
          <a:off x="505694" y="1756986"/>
          <a:ext cx="2113837" cy="1268302"/>
        </a:xfrm>
        <a:prstGeom prst="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3580" tIns="108725" rIns="103580" bIns="108725" numCol="1" spcCol="1270" anchor="ctr" anchorCtr="0">
          <a:noAutofit/>
        </a:bodyPr>
        <a:lstStyle/>
        <a:p>
          <a:pPr marL="0" lvl="0" indent="0" algn="ctr" defTabSz="666750" rtl="0">
            <a:lnSpc>
              <a:spcPct val="90000"/>
            </a:lnSpc>
            <a:spcBef>
              <a:spcPct val="0"/>
            </a:spcBef>
            <a:spcAft>
              <a:spcPct val="35000"/>
            </a:spcAft>
            <a:buNone/>
          </a:pPr>
          <a:r>
            <a:rPr lang="en-US" sz="1500" kern="1200" dirty="0">
              <a:latin typeface="Calibri"/>
            </a:rPr>
            <a:t>Task lists are distributed to secondary and </a:t>
          </a:r>
          <a:r>
            <a:rPr lang="en-US" sz="1500" b="1" kern="1200" dirty="0">
              <a:solidFill>
                <a:schemeClr val="tx1"/>
              </a:solidFill>
              <a:latin typeface="Calibri"/>
            </a:rPr>
            <a:t>postsecondary</a:t>
          </a:r>
          <a:r>
            <a:rPr lang="en-US" sz="1500" kern="1200" dirty="0">
              <a:latin typeface="Calibri"/>
            </a:rPr>
            <a:t> for final review</a:t>
          </a:r>
        </a:p>
      </dsp:txBody>
      <dsp:txXfrm>
        <a:off x="505694" y="1756986"/>
        <a:ext cx="2113837" cy="1268302"/>
      </dsp:txXfrm>
    </dsp:sp>
    <dsp:sp modelId="{1E4334EE-50D6-4831-A7FE-FCC339B414DC}">
      <dsp:nvSpPr>
        <dsp:cNvPr id="0" name=""/>
        <dsp:cNvSpPr/>
      </dsp:nvSpPr>
      <dsp:spPr>
        <a:xfrm>
          <a:off x="5217752" y="2345417"/>
          <a:ext cx="455582" cy="91440"/>
        </a:xfrm>
        <a:custGeom>
          <a:avLst/>
          <a:gdLst/>
          <a:ahLst/>
          <a:cxnLst/>
          <a:rect l="0" t="0" r="0" b="0"/>
          <a:pathLst>
            <a:path>
              <a:moveTo>
                <a:pt x="0" y="45720"/>
              </a:moveTo>
              <a:lnTo>
                <a:pt x="215636" y="45719"/>
              </a:lnTo>
            </a:path>
            <a:path>
              <a:moveTo>
                <a:pt x="239945" y="45719"/>
              </a:moveTo>
              <a:lnTo>
                <a:pt x="455582" y="45720"/>
              </a:lnTo>
            </a:path>
          </a:pathLst>
        </a:custGeom>
        <a:noFill/>
        <a:ln w="9525" cap="flat" cmpd="sng" algn="ctr">
          <a:solidFill>
            <a:schemeClr val="accent6">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55600">
            <a:lnSpc>
              <a:spcPct val="90000"/>
            </a:lnSpc>
            <a:spcBef>
              <a:spcPct val="0"/>
            </a:spcBef>
            <a:spcAft>
              <a:spcPct val="35000"/>
            </a:spcAft>
            <a:buNone/>
          </a:pPr>
          <a:endParaRPr lang="en-US" sz="800" kern="1200"/>
        </a:p>
        <a:p>
          <a:pPr marL="0" lvl="0" indent="0" algn="ctr" defTabSz="355600">
            <a:lnSpc>
              <a:spcPct val="90000"/>
            </a:lnSpc>
            <a:spcBef>
              <a:spcPct val="0"/>
            </a:spcBef>
            <a:spcAft>
              <a:spcPct val="35000"/>
            </a:spcAft>
            <a:buNone/>
          </a:pPr>
          <a:endParaRPr lang="en-US" sz="800" kern="1200"/>
        </a:p>
      </dsp:txBody>
      <dsp:txXfrm>
        <a:off x="5433388" y="2254246"/>
        <a:ext cx="24309" cy="273781"/>
      </dsp:txXfrm>
    </dsp:sp>
    <dsp:sp modelId="{903E94B3-634B-4FCD-B82B-A329F5455A1B}">
      <dsp:nvSpPr>
        <dsp:cNvPr id="0" name=""/>
        <dsp:cNvSpPr/>
      </dsp:nvSpPr>
      <dsp:spPr>
        <a:xfrm>
          <a:off x="3105714" y="1756986"/>
          <a:ext cx="2113837" cy="1268302"/>
        </a:xfrm>
        <a:prstGeom prst="rect">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3580" tIns="108725" rIns="103580" bIns="108725" numCol="1" spcCol="1270" anchor="ctr" anchorCtr="0">
          <a:noAutofit/>
        </a:bodyPr>
        <a:lstStyle/>
        <a:p>
          <a:pPr marL="0" lvl="0" indent="0" algn="ctr" defTabSz="666750" rtl="0">
            <a:lnSpc>
              <a:spcPct val="90000"/>
            </a:lnSpc>
            <a:spcBef>
              <a:spcPct val="0"/>
            </a:spcBef>
            <a:spcAft>
              <a:spcPct val="35000"/>
            </a:spcAft>
            <a:buNone/>
          </a:pPr>
          <a:r>
            <a:rPr lang="en-US" sz="1500" kern="1200">
              <a:latin typeface="Calibri"/>
            </a:rPr>
            <a:t>Task lists for updated Version/Grad Years are posted to PDE website</a:t>
          </a:r>
        </a:p>
      </dsp:txBody>
      <dsp:txXfrm>
        <a:off x="3105714" y="1756986"/>
        <a:ext cx="2113837" cy="1268302"/>
      </dsp:txXfrm>
    </dsp:sp>
    <dsp:sp modelId="{CC73507F-B09B-4EFF-8C93-C1833BC8C13B}">
      <dsp:nvSpPr>
        <dsp:cNvPr id="0" name=""/>
        <dsp:cNvSpPr/>
      </dsp:nvSpPr>
      <dsp:spPr>
        <a:xfrm>
          <a:off x="1562613" y="3023488"/>
          <a:ext cx="5200039" cy="455582"/>
        </a:xfrm>
        <a:custGeom>
          <a:avLst/>
          <a:gdLst/>
          <a:ahLst/>
          <a:cxnLst/>
          <a:rect l="0" t="0" r="0" b="0"/>
          <a:pathLst>
            <a:path>
              <a:moveTo>
                <a:pt x="5200039" y="0"/>
              </a:moveTo>
              <a:lnTo>
                <a:pt x="5200039" y="244891"/>
              </a:lnTo>
              <a:lnTo>
                <a:pt x="0" y="244891"/>
              </a:lnTo>
              <a:lnTo>
                <a:pt x="0" y="455582"/>
              </a:lnTo>
            </a:path>
          </a:pathLst>
        </a:custGeom>
        <a:noFill/>
        <a:ln w="9525" cap="flat" cmpd="sng" algn="ctr">
          <a:solidFill>
            <a:schemeClr val="accent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032065" y="3248849"/>
        <a:ext cx="261135" cy="4861"/>
      </dsp:txXfrm>
    </dsp:sp>
    <dsp:sp modelId="{5DC51E33-FC53-4C69-8EDE-10137F910B53}">
      <dsp:nvSpPr>
        <dsp:cNvPr id="0" name=""/>
        <dsp:cNvSpPr/>
      </dsp:nvSpPr>
      <dsp:spPr>
        <a:xfrm>
          <a:off x="5705734" y="1756986"/>
          <a:ext cx="2113837" cy="1268302"/>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3580" tIns="108725" rIns="103580" bIns="108725" numCol="1" spcCol="1270" anchor="ctr" anchorCtr="0">
          <a:noAutofit/>
        </a:bodyPr>
        <a:lstStyle/>
        <a:p>
          <a:pPr marL="0" lvl="0" indent="0" algn="ctr" defTabSz="666750" rtl="0">
            <a:lnSpc>
              <a:spcPct val="90000"/>
            </a:lnSpc>
            <a:spcBef>
              <a:spcPct val="0"/>
            </a:spcBef>
            <a:spcAft>
              <a:spcPct val="35000"/>
            </a:spcAft>
            <a:buNone/>
          </a:pPr>
          <a:r>
            <a:rPr lang="en-US" sz="1500" kern="1200" dirty="0">
              <a:latin typeface="Calibri"/>
            </a:rPr>
            <a:t>Task list distributed to </a:t>
          </a:r>
          <a:r>
            <a:rPr lang="en-US" sz="1500" b="1" kern="1200" dirty="0">
              <a:solidFill>
                <a:schemeClr val="tx1"/>
              </a:solidFill>
              <a:latin typeface="Calibri"/>
            </a:rPr>
            <a:t>postsecondary </a:t>
          </a:r>
          <a:r>
            <a:rPr lang="en-US" sz="1500" kern="1200" dirty="0">
              <a:latin typeface="Calibri"/>
            </a:rPr>
            <a:t>for NEW statewide agreements </a:t>
          </a:r>
          <a:endParaRPr lang="en-US" sz="1500" kern="1200" dirty="0"/>
        </a:p>
      </dsp:txBody>
      <dsp:txXfrm>
        <a:off x="5705734" y="1756986"/>
        <a:ext cx="2113837" cy="1268302"/>
      </dsp:txXfrm>
    </dsp:sp>
    <dsp:sp modelId="{D04D2082-E6D5-4AE0-90AA-699C07690A9D}">
      <dsp:nvSpPr>
        <dsp:cNvPr id="0" name=""/>
        <dsp:cNvSpPr/>
      </dsp:nvSpPr>
      <dsp:spPr>
        <a:xfrm>
          <a:off x="505694" y="3511471"/>
          <a:ext cx="2113837" cy="1268302"/>
        </a:xfrm>
        <a:prstGeom prst="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3580" tIns="108725" rIns="103580" bIns="108725" numCol="1" spcCol="1270" anchor="ctr" anchorCtr="0">
          <a:noAutofit/>
        </a:bodyPr>
        <a:lstStyle/>
        <a:p>
          <a:pPr marL="0" lvl="0" indent="0" algn="ctr" defTabSz="666750" rtl="0">
            <a:lnSpc>
              <a:spcPct val="90000"/>
            </a:lnSpc>
            <a:spcBef>
              <a:spcPct val="0"/>
            </a:spcBef>
            <a:spcAft>
              <a:spcPct val="35000"/>
            </a:spcAft>
            <a:buNone/>
          </a:pPr>
          <a:r>
            <a:rPr lang="en-US" sz="1500" kern="1200" dirty="0">
              <a:solidFill>
                <a:srgbClr val="FF0000"/>
              </a:solidFill>
              <a:latin typeface="Calibri"/>
            </a:rPr>
            <a:t> </a:t>
          </a:r>
          <a:r>
            <a:rPr lang="en-US" sz="1500" b="1" kern="1200" dirty="0">
              <a:solidFill>
                <a:schemeClr val="tx1"/>
              </a:solidFill>
              <a:latin typeface="Calibri"/>
            </a:rPr>
            <a:t>Postsecondary</a:t>
          </a:r>
          <a:r>
            <a:rPr lang="en-US" sz="1500" kern="1200" dirty="0">
              <a:solidFill>
                <a:schemeClr val="bg1"/>
              </a:solidFill>
              <a:latin typeface="Calibri"/>
            </a:rPr>
            <a:t> enter agreements to CollegeTransfer.net</a:t>
          </a:r>
          <a:endParaRPr lang="en-US" sz="1500" kern="1200" dirty="0">
            <a:solidFill>
              <a:schemeClr val="bg1"/>
            </a:solidFill>
          </a:endParaRPr>
        </a:p>
      </dsp:txBody>
      <dsp:txXfrm>
        <a:off x="505694" y="3511471"/>
        <a:ext cx="2113837" cy="1268302"/>
      </dsp:txXfrm>
    </dsp:sp>
  </dsp:spTree>
</dsp:drawing>
</file>

<file path=ppt/diagrams/layout1.xml><?xml version="1.0" encoding="utf-8"?>
<dgm:layoutDef xmlns:dgm="http://schemas.openxmlformats.org/drawingml/2006/diagram" xmlns:a="http://schemas.openxmlformats.org/drawingml/2006/main" uniqueId="urn:microsoft.com/office/officeart/2016/7/layout/RepeatingBendingProcessNew">
  <dgm:title val="Repeating Bending Process New"/>
  <dgm:desc val=""/>
  <dgm:catLst>
    <dgm:cat type="process" pri="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 type="tMarg" refType="h" fact="0.243"/>
          <dgm:constr type="bMarg" refType="h" fact="0.243"/>
          <dgm:constr type="lMarg" refType="w" fact="0.1389"/>
          <dgm:constr type="rMarg" refType="w" fact="0.1389"/>
        </dgm:constrLst>
        <dgm:ruleLst>
          <dgm:rule type="primFontSz" val="12"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3EEBFCE-E1AD-4C66-8436-2B8546317258}" type="datetimeFigureOut">
              <a:rPr lang="en-US" smtClean="0"/>
              <a:t>3/7/2023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C0DDAA2-1C43-4F84-BCB8-BB799C3B521C}" type="slidenum">
              <a:rPr lang="en-US" smtClean="0"/>
              <a:t>‹#›</a:t>
            </a:fld>
            <a:endParaRPr lang="en-US"/>
          </a:p>
        </p:txBody>
      </p:sp>
    </p:spTree>
    <p:extLst>
      <p:ext uri="{BB962C8B-B14F-4D97-AF65-F5344CB8AC3E}">
        <p14:creationId xmlns:p14="http://schemas.microsoft.com/office/powerpoint/2010/main" val="41830743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C0DDAA2-1C43-4F84-BCB8-BB799C3B521C}" type="slidenum">
              <a:rPr lang="en-US" smtClean="0"/>
              <a:t>1</a:t>
            </a:fld>
            <a:endParaRPr lang="en-US"/>
          </a:p>
        </p:txBody>
      </p:sp>
    </p:spTree>
    <p:extLst>
      <p:ext uri="{BB962C8B-B14F-4D97-AF65-F5344CB8AC3E}">
        <p14:creationId xmlns:p14="http://schemas.microsoft.com/office/powerpoint/2010/main" val="38847185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3C0DDAA2-1C43-4F84-BCB8-BB799C3B521C}" type="slidenum">
              <a:rPr lang="en-US" smtClean="0"/>
              <a:t>13</a:t>
            </a:fld>
            <a:endParaRPr lang="en-US"/>
          </a:p>
        </p:txBody>
      </p:sp>
    </p:spTree>
    <p:extLst>
      <p:ext uri="{BB962C8B-B14F-4D97-AF65-F5344CB8AC3E}">
        <p14:creationId xmlns:p14="http://schemas.microsoft.com/office/powerpoint/2010/main" val="20492338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C0DDAA2-1C43-4F84-BCB8-BB799C3B521C}" type="slidenum">
              <a:rPr lang="en-US" smtClean="0"/>
              <a:t>14</a:t>
            </a:fld>
            <a:endParaRPr lang="en-US"/>
          </a:p>
        </p:txBody>
      </p:sp>
    </p:spTree>
    <p:extLst>
      <p:ext uri="{BB962C8B-B14F-4D97-AF65-F5344CB8AC3E}">
        <p14:creationId xmlns:p14="http://schemas.microsoft.com/office/powerpoint/2010/main" val="424925034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3C0DDAA2-1C43-4F84-BCB8-BB799C3B521C}" type="slidenum">
              <a:rPr lang="en-US" smtClean="0"/>
              <a:t>15</a:t>
            </a:fld>
            <a:endParaRPr lang="en-US"/>
          </a:p>
        </p:txBody>
      </p:sp>
    </p:spTree>
    <p:extLst>
      <p:ext uri="{BB962C8B-B14F-4D97-AF65-F5344CB8AC3E}">
        <p14:creationId xmlns:p14="http://schemas.microsoft.com/office/powerpoint/2010/main" val="16813537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C0DDAA2-1C43-4F84-BCB8-BB799C3B521C}" type="slidenum">
              <a:rPr lang="en-US" smtClean="0"/>
              <a:t>16</a:t>
            </a:fld>
            <a:endParaRPr lang="en-US"/>
          </a:p>
        </p:txBody>
      </p:sp>
    </p:spTree>
    <p:extLst>
      <p:ext uri="{BB962C8B-B14F-4D97-AF65-F5344CB8AC3E}">
        <p14:creationId xmlns:p14="http://schemas.microsoft.com/office/powerpoint/2010/main" val="76336019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3C0DDAA2-1C43-4F84-BCB8-BB799C3B521C}" type="slidenum">
              <a:rPr lang="en-US" smtClean="0"/>
              <a:t>17</a:t>
            </a:fld>
            <a:endParaRPr lang="en-US"/>
          </a:p>
        </p:txBody>
      </p:sp>
    </p:spTree>
    <p:extLst>
      <p:ext uri="{BB962C8B-B14F-4D97-AF65-F5344CB8AC3E}">
        <p14:creationId xmlns:p14="http://schemas.microsoft.com/office/powerpoint/2010/main" val="47712841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C0DDAA2-1C43-4F84-BCB8-BB799C3B521C}" type="slidenum">
              <a:rPr lang="en-US" smtClean="0"/>
              <a:t>18</a:t>
            </a:fld>
            <a:endParaRPr lang="en-US"/>
          </a:p>
        </p:txBody>
      </p:sp>
    </p:spTree>
    <p:extLst>
      <p:ext uri="{BB962C8B-B14F-4D97-AF65-F5344CB8AC3E}">
        <p14:creationId xmlns:p14="http://schemas.microsoft.com/office/powerpoint/2010/main" val="76336019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C0DDAA2-1C43-4F84-BCB8-BB799C3B521C}" type="slidenum">
              <a:rPr lang="en-US" smtClean="0"/>
              <a:t>22</a:t>
            </a:fld>
            <a:endParaRPr lang="en-US"/>
          </a:p>
        </p:txBody>
      </p:sp>
    </p:spTree>
    <p:extLst>
      <p:ext uri="{BB962C8B-B14F-4D97-AF65-F5344CB8AC3E}">
        <p14:creationId xmlns:p14="http://schemas.microsoft.com/office/powerpoint/2010/main" val="240780778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C0DDAA2-1C43-4F84-BCB8-BB799C3B521C}" type="slidenum">
              <a:rPr lang="en-US" smtClean="0"/>
              <a:t>23</a:t>
            </a:fld>
            <a:endParaRPr lang="en-US"/>
          </a:p>
        </p:txBody>
      </p:sp>
    </p:spTree>
    <p:extLst>
      <p:ext uri="{BB962C8B-B14F-4D97-AF65-F5344CB8AC3E}">
        <p14:creationId xmlns:p14="http://schemas.microsoft.com/office/powerpoint/2010/main" val="14823191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C0DDAA2-1C43-4F84-BCB8-BB799C3B521C}" type="slidenum">
              <a:rPr lang="en-US" smtClean="0"/>
              <a:t>2</a:t>
            </a:fld>
            <a:endParaRPr lang="en-US"/>
          </a:p>
        </p:txBody>
      </p:sp>
    </p:spTree>
    <p:extLst>
      <p:ext uri="{BB962C8B-B14F-4D97-AF65-F5344CB8AC3E}">
        <p14:creationId xmlns:p14="http://schemas.microsoft.com/office/powerpoint/2010/main" val="9225400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3C0DDAA2-1C43-4F84-BCB8-BB799C3B521C}" type="slidenum">
              <a:rPr lang="en-US" smtClean="0"/>
              <a:t>3</a:t>
            </a:fld>
            <a:endParaRPr lang="en-US"/>
          </a:p>
        </p:txBody>
      </p:sp>
    </p:spTree>
    <p:extLst>
      <p:ext uri="{BB962C8B-B14F-4D97-AF65-F5344CB8AC3E}">
        <p14:creationId xmlns:p14="http://schemas.microsoft.com/office/powerpoint/2010/main" val="36094487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3C0DDAA2-1C43-4F84-BCB8-BB799C3B521C}" type="slidenum">
              <a:rPr lang="en-US" smtClean="0"/>
              <a:t>4</a:t>
            </a:fld>
            <a:endParaRPr lang="en-US"/>
          </a:p>
        </p:txBody>
      </p:sp>
    </p:spTree>
    <p:extLst>
      <p:ext uri="{BB962C8B-B14F-4D97-AF65-F5344CB8AC3E}">
        <p14:creationId xmlns:p14="http://schemas.microsoft.com/office/powerpoint/2010/main" val="38997139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3C0DDAA2-1C43-4F84-BCB8-BB799C3B521C}" type="slidenum">
              <a:rPr lang="en-US" smtClean="0"/>
              <a:t>5</a:t>
            </a:fld>
            <a:endParaRPr lang="en-US"/>
          </a:p>
        </p:txBody>
      </p:sp>
    </p:spTree>
    <p:extLst>
      <p:ext uri="{BB962C8B-B14F-4D97-AF65-F5344CB8AC3E}">
        <p14:creationId xmlns:p14="http://schemas.microsoft.com/office/powerpoint/2010/main" val="23451705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C0DDAA2-1C43-4F84-BCB8-BB799C3B521C}" type="slidenum">
              <a:rPr lang="en-US" smtClean="0"/>
              <a:t>7</a:t>
            </a:fld>
            <a:endParaRPr lang="en-US"/>
          </a:p>
        </p:txBody>
      </p:sp>
    </p:spTree>
    <p:extLst>
      <p:ext uri="{BB962C8B-B14F-4D97-AF65-F5344CB8AC3E}">
        <p14:creationId xmlns:p14="http://schemas.microsoft.com/office/powerpoint/2010/main" val="36776903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Currently we have 396 statewide agreements for the 38 Programs of Study. Postsecondary institutions are required to enter the number of matriculants awarded Program of Study Articulated Credit into the postsecondary CIP. At this point in time, </a:t>
            </a:r>
            <a:r>
              <a:rPr lang="en-US">
                <a:cs typeface="Calibri"/>
              </a:rPr>
              <a:t>early December, </a:t>
            </a:r>
            <a:r>
              <a:rPr lang="en-US" dirty="0">
                <a:cs typeface="Calibri"/>
              </a:rPr>
              <a:t>Programs of Study in Phase 3 are in the state of Agreements being reviewed and posted to College Transfer.  </a:t>
            </a:r>
          </a:p>
          <a:p>
            <a:endParaRPr lang="en-US" dirty="0">
              <a:cs typeface="Calibri"/>
            </a:endParaRPr>
          </a:p>
        </p:txBody>
      </p:sp>
      <p:sp>
        <p:nvSpPr>
          <p:cNvPr id="4" name="Slide Number Placeholder 3"/>
          <p:cNvSpPr>
            <a:spLocks noGrp="1"/>
          </p:cNvSpPr>
          <p:nvPr>
            <p:ph type="sldNum" sz="quarter" idx="5"/>
          </p:nvPr>
        </p:nvSpPr>
        <p:spPr/>
        <p:txBody>
          <a:bodyPr/>
          <a:lstStyle/>
          <a:p>
            <a:fld id="{3C0DDAA2-1C43-4F84-BCB8-BB799C3B521C}" type="slidenum">
              <a:rPr lang="en-US" smtClean="0"/>
              <a:t>8</a:t>
            </a:fld>
            <a:endParaRPr lang="en-US"/>
          </a:p>
        </p:txBody>
      </p:sp>
    </p:spTree>
    <p:extLst>
      <p:ext uri="{BB962C8B-B14F-4D97-AF65-F5344CB8AC3E}">
        <p14:creationId xmlns:p14="http://schemas.microsoft.com/office/powerpoint/2010/main" val="1590303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3C0DDAA2-1C43-4F84-BCB8-BB799C3B521C}" type="slidenum">
              <a:rPr lang="en-US" smtClean="0"/>
              <a:t>9</a:t>
            </a:fld>
            <a:endParaRPr lang="en-US"/>
          </a:p>
        </p:txBody>
      </p:sp>
    </p:spTree>
    <p:extLst>
      <p:ext uri="{BB962C8B-B14F-4D97-AF65-F5344CB8AC3E}">
        <p14:creationId xmlns:p14="http://schemas.microsoft.com/office/powerpoint/2010/main" val="42443646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C0DDAA2-1C43-4F84-BCB8-BB799C3B521C}" type="slidenum">
              <a:rPr lang="en-US" smtClean="0"/>
              <a:t>12</a:t>
            </a:fld>
            <a:endParaRPr lang="en-US"/>
          </a:p>
        </p:txBody>
      </p:sp>
    </p:spTree>
    <p:extLst>
      <p:ext uri="{BB962C8B-B14F-4D97-AF65-F5344CB8AC3E}">
        <p14:creationId xmlns:p14="http://schemas.microsoft.com/office/powerpoint/2010/main" val="9271423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lgn="ctr">
              <a:defRPr>
                <a:solidFill>
                  <a:schemeClr val="tx1"/>
                </a:solidFill>
              </a:defRPr>
            </a:lvl1p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normAutofit/>
          </a:bodyPr>
          <a:lstStyle>
            <a:lvl1pPr marL="0" indent="0" algn="ctr">
              <a:buNone/>
              <a:defRPr sz="2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7F13630A-B4C6-440D-8DFA-092D64E442B8}" type="datetime1">
              <a:rPr lang="en-US" smtClean="0"/>
              <a:t>3/7/2023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680C5762-CF65-4775-9966-A58D40CC61B9}" type="slidenum">
              <a:rPr lang="en-US" smtClean="0"/>
              <a:t>‹#›</a:t>
            </a:fld>
            <a:endParaRPr lang="en-US"/>
          </a:p>
        </p:txBody>
      </p:sp>
    </p:spTree>
    <p:extLst>
      <p:ext uri="{BB962C8B-B14F-4D97-AF65-F5344CB8AC3E}">
        <p14:creationId xmlns:p14="http://schemas.microsoft.com/office/powerpoint/2010/main" val="31951183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5868029-EA98-428C-9C94-99DDD0A03049}" type="datetime1">
              <a:rPr lang="en-US" smtClean="0"/>
              <a:t>3/7/2023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680C5762-CF65-4775-9966-A58D40CC61B9}" type="slidenum">
              <a:rPr lang="en-US" smtClean="0"/>
              <a:t>‹#›</a:t>
            </a:fld>
            <a:endParaRPr lang="en-US"/>
          </a:p>
        </p:txBody>
      </p:sp>
    </p:spTree>
    <p:extLst>
      <p:ext uri="{BB962C8B-B14F-4D97-AF65-F5344CB8AC3E}">
        <p14:creationId xmlns:p14="http://schemas.microsoft.com/office/powerpoint/2010/main" val="18585235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D2F0A0D-70E5-4974-AD90-8DA8B9AC48B2}" type="datetime1">
              <a:rPr lang="en-US" smtClean="0"/>
              <a:t>3/7/2023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680C5762-CF65-4775-9966-A58D40CC61B9}" type="slidenum">
              <a:rPr lang="en-US" smtClean="0"/>
              <a:t>‹#›</a:t>
            </a:fld>
            <a:endParaRPr lang="en-US"/>
          </a:p>
        </p:txBody>
      </p:sp>
    </p:spTree>
    <p:extLst>
      <p:ext uri="{BB962C8B-B14F-4D97-AF65-F5344CB8AC3E}">
        <p14:creationId xmlns:p14="http://schemas.microsoft.com/office/powerpoint/2010/main" val="38651070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3795EC-43AB-F0CF-7021-DBB283C295D6}"/>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E8DC988-AE02-F2D3-15C3-393BC7755BFB}"/>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2C7F2C9-F7AB-5CE6-77D4-8E07254EBFAB}"/>
              </a:ext>
            </a:extLst>
          </p:cNvPr>
          <p:cNvSpPr>
            <a:spLocks noGrp="1"/>
          </p:cNvSpPr>
          <p:nvPr>
            <p:ph type="dt" sz="half" idx="10"/>
          </p:nvPr>
        </p:nvSpPr>
        <p:spPr/>
        <p:txBody>
          <a:bodyPr/>
          <a:lstStyle/>
          <a:p>
            <a:fld id="{F15E4E74-FB41-4FFC-ADB4-AAAB6EA44415}" type="datetimeFigureOut">
              <a:rPr lang="en-US" smtClean="0"/>
              <a:t>3/7/2023</a:t>
            </a:fld>
            <a:endParaRPr lang="en-US"/>
          </a:p>
        </p:txBody>
      </p:sp>
      <p:sp>
        <p:nvSpPr>
          <p:cNvPr id="5" name="Footer Placeholder 4">
            <a:extLst>
              <a:ext uri="{FF2B5EF4-FFF2-40B4-BE49-F238E27FC236}">
                <a16:creationId xmlns:a16="http://schemas.microsoft.com/office/drawing/2014/main" id="{BEA4D510-8971-659F-7EE2-001ADE8E79E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7B4233F-A6E0-12D9-C11C-76E9B6B3BC7A}"/>
              </a:ext>
            </a:extLst>
          </p:cNvPr>
          <p:cNvSpPr>
            <a:spLocks noGrp="1"/>
          </p:cNvSpPr>
          <p:nvPr>
            <p:ph type="sldNum" sz="quarter" idx="12"/>
          </p:nvPr>
        </p:nvSpPr>
        <p:spPr/>
        <p:txBody>
          <a:bodyPr/>
          <a:lstStyle/>
          <a:p>
            <a:fld id="{5A7C13B5-C313-4B4C-B9CA-C60CCBE16DF5}" type="slidenum">
              <a:rPr lang="en-US" smtClean="0"/>
              <a:t>‹#›</a:t>
            </a:fld>
            <a:endParaRPr lang="en-US"/>
          </a:p>
        </p:txBody>
      </p:sp>
    </p:spTree>
    <p:extLst>
      <p:ext uri="{BB962C8B-B14F-4D97-AF65-F5344CB8AC3E}">
        <p14:creationId xmlns:p14="http://schemas.microsoft.com/office/powerpoint/2010/main" val="12612817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7E24F8-B315-6331-AB65-BED2B936D27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EFEC71A-3F7B-C3FC-C7AA-E5023A0B6BB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FC563A7-4275-AADA-8809-387A7EA28334}"/>
              </a:ext>
            </a:extLst>
          </p:cNvPr>
          <p:cNvSpPr>
            <a:spLocks noGrp="1"/>
          </p:cNvSpPr>
          <p:nvPr>
            <p:ph type="dt" sz="half" idx="10"/>
          </p:nvPr>
        </p:nvSpPr>
        <p:spPr/>
        <p:txBody>
          <a:bodyPr/>
          <a:lstStyle/>
          <a:p>
            <a:fld id="{F15E4E74-FB41-4FFC-ADB4-AAAB6EA44415}" type="datetimeFigureOut">
              <a:rPr lang="en-US" smtClean="0"/>
              <a:t>3/7/2023</a:t>
            </a:fld>
            <a:endParaRPr lang="en-US"/>
          </a:p>
        </p:txBody>
      </p:sp>
      <p:sp>
        <p:nvSpPr>
          <p:cNvPr id="5" name="Footer Placeholder 4">
            <a:extLst>
              <a:ext uri="{FF2B5EF4-FFF2-40B4-BE49-F238E27FC236}">
                <a16:creationId xmlns:a16="http://schemas.microsoft.com/office/drawing/2014/main" id="{569A6C7A-91F6-01F9-49E2-A2337161C85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4015DCA-6CDB-9168-9DD4-1FA4CA5386E1}"/>
              </a:ext>
            </a:extLst>
          </p:cNvPr>
          <p:cNvSpPr>
            <a:spLocks noGrp="1"/>
          </p:cNvSpPr>
          <p:nvPr>
            <p:ph type="sldNum" sz="quarter" idx="12"/>
          </p:nvPr>
        </p:nvSpPr>
        <p:spPr/>
        <p:txBody>
          <a:bodyPr/>
          <a:lstStyle/>
          <a:p>
            <a:fld id="{5A7C13B5-C313-4B4C-B9CA-C60CCBE16DF5}" type="slidenum">
              <a:rPr lang="en-US" smtClean="0"/>
              <a:t>‹#›</a:t>
            </a:fld>
            <a:endParaRPr lang="en-US"/>
          </a:p>
        </p:txBody>
      </p:sp>
    </p:spTree>
    <p:extLst>
      <p:ext uri="{BB962C8B-B14F-4D97-AF65-F5344CB8AC3E}">
        <p14:creationId xmlns:p14="http://schemas.microsoft.com/office/powerpoint/2010/main" val="183512053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A627E8-4B52-5F00-3BBF-72B3B2582862}"/>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A322995-7AEC-AB1B-6463-EFC00AD3B055}"/>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6C3C04C-FFE6-A92E-F931-ADD4090660C6}"/>
              </a:ext>
            </a:extLst>
          </p:cNvPr>
          <p:cNvSpPr>
            <a:spLocks noGrp="1"/>
          </p:cNvSpPr>
          <p:nvPr>
            <p:ph type="dt" sz="half" idx="10"/>
          </p:nvPr>
        </p:nvSpPr>
        <p:spPr/>
        <p:txBody>
          <a:bodyPr/>
          <a:lstStyle/>
          <a:p>
            <a:fld id="{F15E4E74-FB41-4FFC-ADB4-AAAB6EA44415}" type="datetimeFigureOut">
              <a:rPr lang="en-US" smtClean="0"/>
              <a:t>3/7/2023</a:t>
            </a:fld>
            <a:endParaRPr lang="en-US"/>
          </a:p>
        </p:txBody>
      </p:sp>
      <p:sp>
        <p:nvSpPr>
          <p:cNvPr id="5" name="Footer Placeholder 4">
            <a:extLst>
              <a:ext uri="{FF2B5EF4-FFF2-40B4-BE49-F238E27FC236}">
                <a16:creationId xmlns:a16="http://schemas.microsoft.com/office/drawing/2014/main" id="{DDF1F9BC-8C3C-814F-E856-0CC8D8E1673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F7156B3-3CCC-AA4D-EDE9-58A783A1CFFA}"/>
              </a:ext>
            </a:extLst>
          </p:cNvPr>
          <p:cNvSpPr>
            <a:spLocks noGrp="1"/>
          </p:cNvSpPr>
          <p:nvPr>
            <p:ph type="sldNum" sz="quarter" idx="12"/>
          </p:nvPr>
        </p:nvSpPr>
        <p:spPr/>
        <p:txBody>
          <a:bodyPr/>
          <a:lstStyle/>
          <a:p>
            <a:fld id="{5A7C13B5-C313-4B4C-B9CA-C60CCBE16DF5}" type="slidenum">
              <a:rPr lang="en-US" smtClean="0"/>
              <a:t>‹#›</a:t>
            </a:fld>
            <a:endParaRPr lang="en-US"/>
          </a:p>
        </p:txBody>
      </p:sp>
    </p:spTree>
    <p:extLst>
      <p:ext uri="{BB962C8B-B14F-4D97-AF65-F5344CB8AC3E}">
        <p14:creationId xmlns:p14="http://schemas.microsoft.com/office/powerpoint/2010/main" val="8649520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69F299-5628-E6FB-9902-2B4BB10A938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88D270D-CD18-E1ED-A43D-24DF446C2719}"/>
              </a:ext>
            </a:extLst>
          </p:cNvPr>
          <p:cNvSpPr>
            <a:spLocks noGrp="1"/>
          </p:cNvSpPr>
          <p:nvPr>
            <p:ph sz="half" idx="1"/>
          </p:nvPr>
        </p:nvSpPr>
        <p:spPr>
          <a:xfrm>
            <a:off x="62865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1AF1D61-20A4-17A3-6C84-D6F5B99E9F41}"/>
              </a:ext>
            </a:extLst>
          </p:cNvPr>
          <p:cNvSpPr>
            <a:spLocks noGrp="1"/>
          </p:cNvSpPr>
          <p:nvPr>
            <p:ph sz="half" idx="2"/>
          </p:nvPr>
        </p:nvSpPr>
        <p:spPr>
          <a:xfrm>
            <a:off x="464820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F9A5938-7C76-AB8B-21F5-F1AB05E04D73}"/>
              </a:ext>
            </a:extLst>
          </p:cNvPr>
          <p:cNvSpPr>
            <a:spLocks noGrp="1"/>
          </p:cNvSpPr>
          <p:nvPr>
            <p:ph type="dt" sz="half" idx="10"/>
          </p:nvPr>
        </p:nvSpPr>
        <p:spPr/>
        <p:txBody>
          <a:bodyPr/>
          <a:lstStyle/>
          <a:p>
            <a:fld id="{F15E4E74-FB41-4FFC-ADB4-AAAB6EA44415}" type="datetimeFigureOut">
              <a:rPr lang="en-US" smtClean="0"/>
              <a:t>3/7/2023</a:t>
            </a:fld>
            <a:endParaRPr lang="en-US"/>
          </a:p>
        </p:txBody>
      </p:sp>
      <p:sp>
        <p:nvSpPr>
          <p:cNvPr id="6" name="Footer Placeholder 5">
            <a:extLst>
              <a:ext uri="{FF2B5EF4-FFF2-40B4-BE49-F238E27FC236}">
                <a16:creationId xmlns:a16="http://schemas.microsoft.com/office/drawing/2014/main" id="{4F76E8EB-36C5-45D7-C699-F523800F15B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AA80DD4-A541-7717-D35E-8AC9DC804AF5}"/>
              </a:ext>
            </a:extLst>
          </p:cNvPr>
          <p:cNvSpPr>
            <a:spLocks noGrp="1"/>
          </p:cNvSpPr>
          <p:nvPr>
            <p:ph type="sldNum" sz="quarter" idx="12"/>
          </p:nvPr>
        </p:nvSpPr>
        <p:spPr/>
        <p:txBody>
          <a:bodyPr/>
          <a:lstStyle/>
          <a:p>
            <a:fld id="{5A7C13B5-C313-4B4C-B9CA-C60CCBE16DF5}" type="slidenum">
              <a:rPr lang="en-US" smtClean="0"/>
              <a:t>‹#›</a:t>
            </a:fld>
            <a:endParaRPr lang="en-US"/>
          </a:p>
        </p:txBody>
      </p:sp>
    </p:spTree>
    <p:extLst>
      <p:ext uri="{BB962C8B-B14F-4D97-AF65-F5344CB8AC3E}">
        <p14:creationId xmlns:p14="http://schemas.microsoft.com/office/powerpoint/2010/main" val="374091554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D01F48-374D-553C-26B1-40F70F462377}"/>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0F2D72A-A668-6499-FAF1-D1718E3829F3}"/>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0ABFE34-D9E1-F88A-088F-087F823BD2B0}"/>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DA83C42-5268-4F2C-FEC2-4440F3CA653F}"/>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B29D53E-857D-C4EB-404B-4CB83829EE9E}"/>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F42C8CB-BAD0-9852-E313-56E4FF3183C0}"/>
              </a:ext>
            </a:extLst>
          </p:cNvPr>
          <p:cNvSpPr>
            <a:spLocks noGrp="1"/>
          </p:cNvSpPr>
          <p:nvPr>
            <p:ph type="dt" sz="half" idx="10"/>
          </p:nvPr>
        </p:nvSpPr>
        <p:spPr/>
        <p:txBody>
          <a:bodyPr/>
          <a:lstStyle/>
          <a:p>
            <a:fld id="{F15E4E74-FB41-4FFC-ADB4-AAAB6EA44415}" type="datetimeFigureOut">
              <a:rPr lang="en-US" smtClean="0"/>
              <a:t>3/7/2023</a:t>
            </a:fld>
            <a:endParaRPr lang="en-US"/>
          </a:p>
        </p:txBody>
      </p:sp>
      <p:sp>
        <p:nvSpPr>
          <p:cNvPr id="8" name="Footer Placeholder 7">
            <a:extLst>
              <a:ext uri="{FF2B5EF4-FFF2-40B4-BE49-F238E27FC236}">
                <a16:creationId xmlns:a16="http://schemas.microsoft.com/office/drawing/2014/main" id="{FD1C7870-D468-11B0-60BE-0A329EE4351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7A9B45A-9E24-7C71-1BE1-E5D9A3E383E1}"/>
              </a:ext>
            </a:extLst>
          </p:cNvPr>
          <p:cNvSpPr>
            <a:spLocks noGrp="1"/>
          </p:cNvSpPr>
          <p:nvPr>
            <p:ph type="sldNum" sz="quarter" idx="12"/>
          </p:nvPr>
        </p:nvSpPr>
        <p:spPr/>
        <p:txBody>
          <a:bodyPr/>
          <a:lstStyle/>
          <a:p>
            <a:fld id="{5A7C13B5-C313-4B4C-B9CA-C60CCBE16DF5}" type="slidenum">
              <a:rPr lang="en-US" smtClean="0"/>
              <a:t>‹#›</a:t>
            </a:fld>
            <a:endParaRPr lang="en-US"/>
          </a:p>
        </p:txBody>
      </p:sp>
    </p:spTree>
    <p:extLst>
      <p:ext uri="{BB962C8B-B14F-4D97-AF65-F5344CB8AC3E}">
        <p14:creationId xmlns:p14="http://schemas.microsoft.com/office/powerpoint/2010/main" val="130837053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BE9CFE-4825-5E18-FABC-1E9FD82626E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1D7495A-C7AC-64C6-414F-3AF3CD4ABBB2}"/>
              </a:ext>
            </a:extLst>
          </p:cNvPr>
          <p:cNvSpPr>
            <a:spLocks noGrp="1"/>
          </p:cNvSpPr>
          <p:nvPr>
            <p:ph type="dt" sz="half" idx="10"/>
          </p:nvPr>
        </p:nvSpPr>
        <p:spPr/>
        <p:txBody>
          <a:bodyPr/>
          <a:lstStyle/>
          <a:p>
            <a:fld id="{F15E4E74-FB41-4FFC-ADB4-AAAB6EA44415}" type="datetimeFigureOut">
              <a:rPr lang="en-US" smtClean="0"/>
              <a:t>3/7/2023</a:t>
            </a:fld>
            <a:endParaRPr lang="en-US"/>
          </a:p>
        </p:txBody>
      </p:sp>
      <p:sp>
        <p:nvSpPr>
          <p:cNvPr id="4" name="Footer Placeholder 3">
            <a:extLst>
              <a:ext uri="{FF2B5EF4-FFF2-40B4-BE49-F238E27FC236}">
                <a16:creationId xmlns:a16="http://schemas.microsoft.com/office/drawing/2014/main" id="{B458372F-0DDE-A439-1CAC-672395D7804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1848FA1-0285-6E13-5256-0026D9E3D776}"/>
              </a:ext>
            </a:extLst>
          </p:cNvPr>
          <p:cNvSpPr>
            <a:spLocks noGrp="1"/>
          </p:cNvSpPr>
          <p:nvPr>
            <p:ph type="sldNum" sz="quarter" idx="12"/>
          </p:nvPr>
        </p:nvSpPr>
        <p:spPr/>
        <p:txBody>
          <a:bodyPr/>
          <a:lstStyle/>
          <a:p>
            <a:fld id="{5A7C13B5-C313-4B4C-B9CA-C60CCBE16DF5}" type="slidenum">
              <a:rPr lang="en-US" smtClean="0"/>
              <a:t>‹#›</a:t>
            </a:fld>
            <a:endParaRPr lang="en-US"/>
          </a:p>
        </p:txBody>
      </p:sp>
    </p:spTree>
    <p:extLst>
      <p:ext uri="{BB962C8B-B14F-4D97-AF65-F5344CB8AC3E}">
        <p14:creationId xmlns:p14="http://schemas.microsoft.com/office/powerpoint/2010/main" val="84561835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1C934BF-B533-1946-3849-747F95BA88FF}"/>
              </a:ext>
            </a:extLst>
          </p:cNvPr>
          <p:cNvSpPr>
            <a:spLocks noGrp="1"/>
          </p:cNvSpPr>
          <p:nvPr>
            <p:ph type="dt" sz="half" idx="10"/>
          </p:nvPr>
        </p:nvSpPr>
        <p:spPr/>
        <p:txBody>
          <a:bodyPr/>
          <a:lstStyle/>
          <a:p>
            <a:fld id="{F15E4E74-FB41-4FFC-ADB4-AAAB6EA44415}" type="datetimeFigureOut">
              <a:rPr lang="en-US" smtClean="0"/>
              <a:t>3/7/2023</a:t>
            </a:fld>
            <a:endParaRPr lang="en-US"/>
          </a:p>
        </p:txBody>
      </p:sp>
      <p:sp>
        <p:nvSpPr>
          <p:cNvPr id="3" name="Footer Placeholder 2">
            <a:extLst>
              <a:ext uri="{FF2B5EF4-FFF2-40B4-BE49-F238E27FC236}">
                <a16:creationId xmlns:a16="http://schemas.microsoft.com/office/drawing/2014/main" id="{BED3ABC8-0027-E2F6-A496-EA5DFFF4551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E1294D2-7279-1337-03F1-50354234B88F}"/>
              </a:ext>
            </a:extLst>
          </p:cNvPr>
          <p:cNvSpPr>
            <a:spLocks noGrp="1"/>
          </p:cNvSpPr>
          <p:nvPr>
            <p:ph type="sldNum" sz="quarter" idx="12"/>
          </p:nvPr>
        </p:nvSpPr>
        <p:spPr/>
        <p:txBody>
          <a:bodyPr/>
          <a:lstStyle/>
          <a:p>
            <a:fld id="{5A7C13B5-C313-4B4C-B9CA-C60CCBE16DF5}" type="slidenum">
              <a:rPr lang="en-US" smtClean="0"/>
              <a:t>‹#›</a:t>
            </a:fld>
            <a:endParaRPr lang="en-US"/>
          </a:p>
        </p:txBody>
      </p:sp>
    </p:spTree>
    <p:extLst>
      <p:ext uri="{BB962C8B-B14F-4D97-AF65-F5344CB8AC3E}">
        <p14:creationId xmlns:p14="http://schemas.microsoft.com/office/powerpoint/2010/main" val="41145972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578509-8281-ADC7-31BF-A0EB0617A708}"/>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71B1537-FA8B-24D5-A55E-0EBDE7469E16}"/>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475AC88-A80A-3F96-6121-9F8D4464A7A3}"/>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4B5DE22-7E4C-B033-E653-9B74782CE8AF}"/>
              </a:ext>
            </a:extLst>
          </p:cNvPr>
          <p:cNvSpPr>
            <a:spLocks noGrp="1"/>
          </p:cNvSpPr>
          <p:nvPr>
            <p:ph type="dt" sz="half" idx="10"/>
          </p:nvPr>
        </p:nvSpPr>
        <p:spPr/>
        <p:txBody>
          <a:bodyPr/>
          <a:lstStyle/>
          <a:p>
            <a:fld id="{F15E4E74-FB41-4FFC-ADB4-AAAB6EA44415}" type="datetimeFigureOut">
              <a:rPr lang="en-US" smtClean="0"/>
              <a:t>3/7/2023</a:t>
            </a:fld>
            <a:endParaRPr lang="en-US"/>
          </a:p>
        </p:txBody>
      </p:sp>
      <p:sp>
        <p:nvSpPr>
          <p:cNvPr id="6" name="Footer Placeholder 5">
            <a:extLst>
              <a:ext uri="{FF2B5EF4-FFF2-40B4-BE49-F238E27FC236}">
                <a16:creationId xmlns:a16="http://schemas.microsoft.com/office/drawing/2014/main" id="{8B37716D-7EE5-8552-BF8A-6B8F211B8F1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3F9BA7E-BA21-C859-DA4A-EC34086E5EEF}"/>
              </a:ext>
            </a:extLst>
          </p:cNvPr>
          <p:cNvSpPr>
            <a:spLocks noGrp="1"/>
          </p:cNvSpPr>
          <p:nvPr>
            <p:ph type="sldNum" sz="quarter" idx="12"/>
          </p:nvPr>
        </p:nvSpPr>
        <p:spPr/>
        <p:txBody>
          <a:bodyPr/>
          <a:lstStyle/>
          <a:p>
            <a:fld id="{5A7C13B5-C313-4B4C-B9CA-C60CCBE16DF5}" type="slidenum">
              <a:rPr lang="en-US" smtClean="0"/>
              <a:t>‹#›</a:t>
            </a:fld>
            <a:endParaRPr lang="en-US"/>
          </a:p>
        </p:txBody>
      </p:sp>
    </p:spTree>
    <p:extLst>
      <p:ext uri="{BB962C8B-B14F-4D97-AF65-F5344CB8AC3E}">
        <p14:creationId xmlns:p14="http://schemas.microsoft.com/office/powerpoint/2010/main" val="25232620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D0CF1AE-9D07-4FAF-9EEC-B15CCCFC2843}" type="datetime1">
              <a:rPr lang="en-US" smtClean="0"/>
              <a:t>3/7/2023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680C5762-CF65-4775-9966-A58D40CC61B9}" type="slidenum">
              <a:rPr lang="en-US" smtClean="0"/>
              <a:t>‹#›</a:t>
            </a:fld>
            <a:endParaRPr lang="en-US"/>
          </a:p>
        </p:txBody>
      </p:sp>
    </p:spTree>
    <p:extLst>
      <p:ext uri="{BB962C8B-B14F-4D97-AF65-F5344CB8AC3E}">
        <p14:creationId xmlns:p14="http://schemas.microsoft.com/office/powerpoint/2010/main" val="291898052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D0B986-5032-1437-FC8F-298550C291EE}"/>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3F147D9-20B2-27DE-3E58-DAFBBA58C536}"/>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76FADD4-5810-9863-FB12-D2C2A28FC719}"/>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7F0E33D-C197-7711-38E4-C2FD4223C8E5}"/>
              </a:ext>
            </a:extLst>
          </p:cNvPr>
          <p:cNvSpPr>
            <a:spLocks noGrp="1"/>
          </p:cNvSpPr>
          <p:nvPr>
            <p:ph type="dt" sz="half" idx="10"/>
          </p:nvPr>
        </p:nvSpPr>
        <p:spPr/>
        <p:txBody>
          <a:bodyPr/>
          <a:lstStyle/>
          <a:p>
            <a:fld id="{F15E4E74-FB41-4FFC-ADB4-AAAB6EA44415}" type="datetimeFigureOut">
              <a:rPr lang="en-US" smtClean="0"/>
              <a:t>3/7/2023</a:t>
            </a:fld>
            <a:endParaRPr lang="en-US"/>
          </a:p>
        </p:txBody>
      </p:sp>
      <p:sp>
        <p:nvSpPr>
          <p:cNvPr id="6" name="Footer Placeholder 5">
            <a:extLst>
              <a:ext uri="{FF2B5EF4-FFF2-40B4-BE49-F238E27FC236}">
                <a16:creationId xmlns:a16="http://schemas.microsoft.com/office/drawing/2014/main" id="{91A99395-1E7A-67EA-9EBB-BF97291968F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B9F235A-00B3-EE05-B928-D36ABFAB5A14}"/>
              </a:ext>
            </a:extLst>
          </p:cNvPr>
          <p:cNvSpPr>
            <a:spLocks noGrp="1"/>
          </p:cNvSpPr>
          <p:nvPr>
            <p:ph type="sldNum" sz="quarter" idx="12"/>
          </p:nvPr>
        </p:nvSpPr>
        <p:spPr/>
        <p:txBody>
          <a:bodyPr/>
          <a:lstStyle/>
          <a:p>
            <a:fld id="{5A7C13B5-C313-4B4C-B9CA-C60CCBE16DF5}" type="slidenum">
              <a:rPr lang="en-US" smtClean="0"/>
              <a:t>‹#›</a:t>
            </a:fld>
            <a:endParaRPr lang="en-US"/>
          </a:p>
        </p:txBody>
      </p:sp>
    </p:spTree>
    <p:extLst>
      <p:ext uri="{BB962C8B-B14F-4D97-AF65-F5344CB8AC3E}">
        <p14:creationId xmlns:p14="http://schemas.microsoft.com/office/powerpoint/2010/main" val="191415710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3D38CA-36DF-A525-B23B-010ABF26D4B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A449A57-5358-ADE3-EDD5-BF311B50F7F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230BCCA-4D24-3047-D6F3-C92578637E41}"/>
              </a:ext>
            </a:extLst>
          </p:cNvPr>
          <p:cNvSpPr>
            <a:spLocks noGrp="1"/>
          </p:cNvSpPr>
          <p:nvPr>
            <p:ph type="dt" sz="half" idx="10"/>
          </p:nvPr>
        </p:nvSpPr>
        <p:spPr/>
        <p:txBody>
          <a:bodyPr/>
          <a:lstStyle/>
          <a:p>
            <a:fld id="{F15E4E74-FB41-4FFC-ADB4-AAAB6EA44415}" type="datetimeFigureOut">
              <a:rPr lang="en-US" smtClean="0"/>
              <a:t>3/7/2023</a:t>
            </a:fld>
            <a:endParaRPr lang="en-US"/>
          </a:p>
        </p:txBody>
      </p:sp>
      <p:sp>
        <p:nvSpPr>
          <p:cNvPr id="5" name="Footer Placeholder 4">
            <a:extLst>
              <a:ext uri="{FF2B5EF4-FFF2-40B4-BE49-F238E27FC236}">
                <a16:creationId xmlns:a16="http://schemas.microsoft.com/office/drawing/2014/main" id="{1FFC0D3F-15C2-FD6C-4B07-48A8D7E211F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F75BF84-2B89-0FFB-6388-EC1476F92CC5}"/>
              </a:ext>
            </a:extLst>
          </p:cNvPr>
          <p:cNvSpPr>
            <a:spLocks noGrp="1"/>
          </p:cNvSpPr>
          <p:nvPr>
            <p:ph type="sldNum" sz="quarter" idx="12"/>
          </p:nvPr>
        </p:nvSpPr>
        <p:spPr/>
        <p:txBody>
          <a:bodyPr/>
          <a:lstStyle/>
          <a:p>
            <a:fld id="{5A7C13B5-C313-4B4C-B9CA-C60CCBE16DF5}" type="slidenum">
              <a:rPr lang="en-US" smtClean="0"/>
              <a:t>‹#›</a:t>
            </a:fld>
            <a:endParaRPr lang="en-US"/>
          </a:p>
        </p:txBody>
      </p:sp>
    </p:spTree>
    <p:extLst>
      <p:ext uri="{BB962C8B-B14F-4D97-AF65-F5344CB8AC3E}">
        <p14:creationId xmlns:p14="http://schemas.microsoft.com/office/powerpoint/2010/main" val="220882212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A20286E-7703-954B-58B8-49412C72E052}"/>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090E83E-93B4-8561-587B-C9A719B2786E}"/>
              </a:ext>
            </a:extLst>
          </p:cNvPr>
          <p:cNvSpPr>
            <a:spLocks noGrp="1"/>
          </p:cNvSpPr>
          <p:nvPr>
            <p:ph type="body" orient="vert" idx="1"/>
          </p:nvPr>
        </p:nvSpPr>
        <p:spPr>
          <a:xfrm>
            <a:off x="628650" y="365125"/>
            <a:ext cx="57626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2199B1E-025C-9EB0-A5B2-2D67219ADF6F}"/>
              </a:ext>
            </a:extLst>
          </p:cNvPr>
          <p:cNvSpPr>
            <a:spLocks noGrp="1"/>
          </p:cNvSpPr>
          <p:nvPr>
            <p:ph type="dt" sz="half" idx="10"/>
          </p:nvPr>
        </p:nvSpPr>
        <p:spPr/>
        <p:txBody>
          <a:bodyPr/>
          <a:lstStyle/>
          <a:p>
            <a:fld id="{F15E4E74-FB41-4FFC-ADB4-AAAB6EA44415}" type="datetimeFigureOut">
              <a:rPr lang="en-US" smtClean="0"/>
              <a:t>3/7/2023</a:t>
            </a:fld>
            <a:endParaRPr lang="en-US"/>
          </a:p>
        </p:txBody>
      </p:sp>
      <p:sp>
        <p:nvSpPr>
          <p:cNvPr id="5" name="Footer Placeholder 4">
            <a:extLst>
              <a:ext uri="{FF2B5EF4-FFF2-40B4-BE49-F238E27FC236}">
                <a16:creationId xmlns:a16="http://schemas.microsoft.com/office/drawing/2014/main" id="{0074E12F-C36A-E728-2550-9B97FE2041F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9DAF9F8-1D46-3E2F-9641-FF7A64F57DE7}"/>
              </a:ext>
            </a:extLst>
          </p:cNvPr>
          <p:cNvSpPr>
            <a:spLocks noGrp="1"/>
          </p:cNvSpPr>
          <p:nvPr>
            <p:ph type="sldNum" sz="quarter" idx="12"/>
          </p:nvPr>
        </p:nvSpPr>
        <p:spPr/>
        <p:txBody>
          <a:bodyPr/>
          <a:lstStyle/>
          <a:p>
            <a:fld id="{5A7C13B5-C313-4B4C-B9CA-C60CCBE16DF5}" type="slidenum">
              <a:rPr lang="en-US" smtClean="0"/>
              <a:t>‹#›</a:t>
            </a:fld>
            <a:endParaRPr lang="en-US"/>
          </a:p>
        </p:txBody>
      </p:sp>
    </p:spTree>
    <p:extLst>
      <p:ext uri="{BB962C8B-B14F-4D97-AF65-F5344CB8AC3E}">
        <p14:creationId xmlns:p14="http://schemas.microsoft.com/office/powerpoint/2010/main" val="279982840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AC0D03-BDA8-F37B-06AD-AD8D18E815C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A6903F7-337B-98CA-588A-69F908459CAD}"/>
              </a:ext>
            </a:extLst>
          </p:cNvPr>
          <p:cNvSpPr>
            <a:spLocks noGrp="1"/>
          </p:cNvSpPr>
          <p:nvPr>
            <p:ph type="dt" sz="half" idx="10"/>
          </p:nvPr>
        </p:nvSpPr>
        <p:spPr/>
        <p:txBody>
          <a:bodyPr/>
          <a:lstStyle/>
          <a:p>
            <a:fld id="{F15E4E74-FB41-4FFC-ADB4-AAAB6EA44415}" type="datetimeFigureOut">
              <a:rPr lang="en-US" smtClean="0"/>
              <a:t>3/7/2023</a:t>
            </a:fld>
            <a:endParaRPr lang="en-US"/>
          </a:p>
        </p:txBody>
      </p:sp>
      <p:sp>
        <p:nvSpPr>
          <p:cNvPr id="4" name="Footer Placeholder 3">
            <a:extLst>
              <a:ext uri="{FF2B5EF4-FFF2-40B4-BE49-F238E27FC236}">
                <a16:creationId xmlns:a16="http://schemas.microsoft.com/office/drawing/2014/main" id="{7A299F1A-2999-DA40-9059-D8FC79F144A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1D63220-6520-A92F-FE8A-036C52D92E1A}"/>
              </a:ext>
            </a:extLst>
          </p:cNvPr>
          <p:cNvSpPr>
            <a:spLocks noGrp="1"/>
          </p:cNvSpPr>
          <p:nvPr>
            <p:ph type="sldNum" sz="quarter" idx="12"/>
          </p:nvPr>
        </p:nvSpPr>
        <p:spPr/>
        <p:txBody>
          <a:bodyPr/>
          <a:lstStyle/>
          <a:p>
            <a:fld id="{5A7C13B5-C313-4B4C-B9CA-C60CCBE16DF5}" type="slidenum">
              <a:rPr lang="en-US" smtClean="0"/>
              <a:t>‹#›</a:t>
            </a:fld>
            <a:endParaRPr lang="en-US"/>
          </a:p>
        </p:txBody>
      </p:sp>
    </p:spTree>
    <p:extLst>
      <p:ext uri="{BB962C8B-B14F-4D97-AF65-F5344CB8AC3E}">
        <p14:creationId xmlns:p14="http://schemas.microsoft.com/office/powerpoint/2010/main" val="20568504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6ABBFCA-7A7C-4191-8BC8-370AEEE02C16}" type="datetime1">
              <a:rPr lang="en-US" smtClean="0"/>
              <a:t>3/7/2023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680C5762-CF65-4775-9966-A58D40CC61B9}" type="slidenum">
              <a:rPr lang="en-US" smtClean="0"/>
              <a:t>‹#›</a:t>
            </a:fld>
            <a:endParaRPr lang="en-US"/>
          </a:p>
        </p:txBody>
      </p:sp>
    </p:spTree>
    <p:extLst>
      <p:ext uri="{BB962C8B-B14F-4D97-AF65-F5344CB8AC3E}">
        <p14:creationId xmlns:p14="http://schemas.microsoft.com/office/powerpoint/2010/main" val="497881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886EB9F-620D-4745-B0DC-239369A89773}" type="datetime1">
              <a:rPr lang="en-US" smtClean="0"/>
              <a:t>3/7/2023</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680C5762-CF65-4775-9966-A58D40CC61B9}" type="slidenum">
              <a:rPr lang="en-US" smtClean="0"/>
              <a:t>‹#›</a:t>
            </a:fld>
            <a:endParaRPr lang="en-US"/>
          </a:p>
        </p:txBody>
      </p:sp>
    </p:spTree>
    <p:extLst>
      <p:ext uri="{BB962C8B-B14F-4D97-AF65-F5344CB8AC3E}">
        <p14:creationId xmlns:p14="http://schemas.microsoft.com/office/powerpoint/2010/main" val="31390751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960D5E9-816A-404D-95C5-1BCCD4E30359}" type="datetime1">
              <a:rPr lang="en-US" smtClean="0"/>
              <a:t>3/7/2023</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p:txBody>
          <a:bodyPr/>
          <a:lstStyle/>
          <a:p>
            <a:fld id="{680C5762-CF65-4775-9966-A58D40CC61B9}" type="slidenum">
              <a:rPr lang="en-US" smtClean="0"/>
              <a:t>‹#›</a:t>
            </a:fld>
            <a:endParaRPr lang="en-US"/>
          </a:p>
        </p:txBody>
      </p:sp>
    </p:spTree>
    <p:extLst>
      <p:ext uri="{BB962C8B-B14F-4D97-AF65-F5344CB8AC3E}">
        <p14:creationId xmlns:p14="http://schemas.microsoft.com/office/powerpoint/2010/main" val="34687857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931F4DF-3504-4A5A-ACA1-B091F23F45D1}" type="datetime1">
              <a:rPr lang="en-US" smtClean="0"/>
              <a:t>3/7/2023</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p:txBody>
          <a:bodyPr/>
          <a:lstStyle/>
          <a:p>
            <a:fld id="{680C5762-CF65-4775-9966-A58D40CC61B9}" type="slidenum">
              <a:rPr lang="en-US" smtClean="0"/>
              <a:t>‹#›</a:t>
            </a:fld>
            <a:endParaRPr lang="en-US"/>
          </a:p>
        </p:txBody>
      </p:sp>
    </p:spTree>
    <p:extLst>
      <p:ext uri="{BB962C8B-B14F-4D97-AF65-F5344CB8AC3E}">
        <p14:creationId xmlns:p14="http://schemas.microsoft.com/office/powerpoint/2010/main" val="15184954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7996F1-C86A-40F8-B29C-18DAE3D14AAE}" type="datetime1">
              <a:rPr lang="en-US" smtClean="0"/>
              <a:t>3/7/2023</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p:txBody>
          <a:bodyPr/>
          <a:lstStyle/>
          <a:p>
            <a:fld id="{680C5762-CF65-4775-9966-A58D40CC61B9}" type="slidenum">
              <a:rPr lang="en-US" smtClean="0"/>
              <a:t>‹#›</a:t>
            </a:fld>
            <a:endParaRPr lang="en-US"/>
          </a:p>
        </p:txBody>
      </p:sp>
    </p:spTree>
    <p:extLst>
      <p:ext uri="{BB962C8B-B14F-4D97-AF65-F5344CB8AC3E}">
        <p14:creationId xmlns:p14="http://schemas.microsoft.com/office/powerpoint/2010/main" val="1613118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447800"/>
            <a:ext cx="5111750" cy="4678363"/>
          </a:xfrm>
        </p:spPr>
        <p:txBody>
          <a:bodyPr/>
          <a:lstStyle>
            <a:lvl1pPr>
              <a:defRPr sz="2400">
                <a:solidFill>
                  <a:schemeClr val="tx1"/>
                </a:solidFill>
              </a:defRPr>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44C58EE-A39A-4E93-949A-DFFC70D6E94B}" type="datetime1">
              <a:rPr lang="en-US" smtClean="0"/>
              <a:t>3/7/2023</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680C5762-CF65-4775-9966-A58D40CC61B9}" type="slidenum">
              <a:rPr lang="en-US" smtClean="0"/>
              <a:t>‹#›</a:t>
            </a:fld>
            <a:endParaRPr lang="en-US"/>
          </a:p>
        </p:txBody>
      </p:sp>
      <p:sp>
        <p:nvSpPr>
          <p:cNvPr id="8" name="Title 1"/>
          <p:cNvSpPr>
            <a:spLocks noGrp="1"/>
          </p:cNvSpPr>
          <p:nvPr>
            <p:ph type="title" hasCustomPrompt="1"/>
          </p:nvPr>
        </p:nvSpPr>
        <p:spPr>
          <a:xfrm>
            <a:off x="457200" y="304800"/>
            <a:ext cx="8229600" cy="1143000"/>
          </a:xfrm>
        </p:spPr>
        <p:txBody>
          <a:bodyPr/>
          <a:lstStyle/>
          <a:p>
            <a:r>
              <a:rPr lang="en-US"/>
              <a:t>Click to edit title </a:t>
            </a:r>
          </a:p>
        </p:txBody>
      </p:sp>
    </p:spTree>
    <p:extLst>
      <p:ext uri="{BB962C8B-B14F-4D97-AF65-F5344CB8AC3E}">
        <p14:creationId xmlns:p14="http://schemas.microsoft.com/office/powerpoint/2010/main" val="20646574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63FFC4D-F93B-431C-B876-5FCBBC91611E}" type="datetime1">
              <a:rPr lang="en-US" smtClean="0"/>
              <a:t>3/7/2023</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680C5762-CF65-4775-9966-A58D40CC61B9}" type="slidenum">
              <a:rPr lang="en-US" smtClean="0"/>
              <a:t>‹#›</a:t>
            </a:fld>
            <a:endParaRPr lang="en-US"/>
          </a:p>
        </p:txBody>
      </p:sp>
    </p:spTree>
    <p:extLst>
      <p:ext uri="{BB962C8B-B14F-4D97-AF65-F5344CB8AC3E}">
        <p14:creationId xmlns:p14="http://schemas.microsoft.com/office/powerpoint/2010/main" val="27451191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14" descr="Pennsylvania Department of Education Logo"/>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6361697" y="5867400"/>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15" descr="Blue Banner - decorative image"/>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457200" y="609600"/>
            <a:ext cx="8229600" cy="725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p:cNvSpPr>
            <a:spLocks noGrp="1"/>
          </p:cNvSpPr>
          <p:nvPr>
            <p:ph type="title"/>
          </p:nvPr>
        </p:nvSpPr>
        <p:spPr>
          <a:xfrm>
            <a:off x="457200" y="304800"/>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1C0341-FC7F-406E-BA30-1FF03FFEEBCF}" type="datetime1">
              <a:rPr lang="en-US" smtClean="0"/>
              <a:t>3/7/2023</a:t>
            </a:fld>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0C5762-CF65-4775-9966-A58D40CC61B9}" type="slidenum">
              <a:rPr lang="en-US" smtClean="0"/>
              <a:t>‹#›</a:t>
            </a:fld>
            <a:endParaRPr lang="en-US"/>
          </a:p>
        </p:txBody>
      </p:sp>
    </p:spTree>
    <p:extLst>
      <p:ext uri="{BB962C8B-B14F-4D97-AF65-F5344CB8AC3E}">
        <p14:creationId xmlns:p14="http://schemas.microsoft.com/office/powerpoint/2010/main" val="37561006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marL="173038" indent="0" algn="l" defTabSz="914400" rtl="0" eaLnBrk="1" latinLnBrk="0" hangingPunct="1">
        <a:spcBef>
          <a:spcPct val="0"/>
        </a:spcBef>
        <a:buNone/>
        <a:defRPr sz="3200" kern="1200">
          <a:solidFill>
            <a:schemeClr val="bg1"/>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A9D8023-C9D9-FB5B-61DF-6C8331F6ADFD}"/>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2D0FF14-D58C-A029-E018-8076FCAC30C5}"/>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D623A6A-CA49-B800-19F0-02F3AE9028E9}"/>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5E4E74-FB41-4FFC-ADB4-AAAB6EA44415}" type="datetimeFigureOut">
              <a:rPr lang="en-US" smtClean="0"/>
              <a:t>3/7/2023</a:t>
            </a:fld>
            <a:endParaRPr lang="en-US"/>
          </a:p>
        </p:txBody>
      </p:sp>
      <p:sp>
        <p:nvSpPr>
          <p:cNvPr id="5" name="Footer Placeholder 4">
            <a:extLst>
              <a:ext uri="{FF2B5EF4-FFF2-40B4-BE49-F238E27FC236}">
                <a16:creationId xmlns:a16="http://schemas.microsoft.com/office/drawing/2014/main" id="{1E544559-AB07-9873-B8B7-AFE7B5675EAD}"/>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D420072-73D1-E678-BCD6-639F0B3830F4}"/>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7C13B5-C313-4B4C-B9CA-C60CCBE16DF5}" type="slidenum">
              <a:rPr lang="en-US" smtClean="0"/>
              <a:t>‹#›</a:t>
            </a:fld>
            <a:endParaRPr lang="en-US"/>
          </a:p>
        </p:txBody>
      </p:sp>
    </p:spTree>
    <p:extLst>
      <p:ext uri="{BB962C8B-B14F-4D97-AF65-F5344CB8AC3E}">
        <p14:creationId xmlns:p14="http://schemas.microsoft.com/office/powerpoint/2010/main" val="218098384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education.pa.gov/K-12/Career%20and%20Technical%20Education/Programs%20of%20Study/Pages/default.aspx" TargetMode="External"/><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www.collegetransfer.net/" TargetMode="External"/><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mailto:trareading@pa.gov"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hyperlink" Target="https://www.education.pa.gov/K-12/Career%20and%20Technical%20Education/Programs%20of%20Study/Pages/default.aspx" TargetMode="Externa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education.pa.gov/K-12/Career%20and%20Technical%20Education/Programs%20of%20Study/Pages/Framework.asp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40103" y="1402539"/>
            <a:ext cx="8448135" cy="4199758"/>
          </a:xfrm>
        </p:spPr>
        <p:txBody>
          <a:bodyPr>
            <a:normAutofit/>
          </a:bodyPr>
          <a:lstStyle/>
          <a:p>
            <a:pPr marL="0">
              <a:spcBef>
                <a:spcPct val="20000"/>
              </a:spcBef>
              <a:spcAft>
                <a:spcPct val="0"/>
              </a:spcAft>
            </a:pPr>
            <a:r>
              <a:rPr lang="en-US" sz="2400" b="1" dirty="0">
                <a:latin typeface="Arial"/>
                <a:cs typeface="Times New Roman"/>
              </a:rPr>
              <a:t>SOAR:</a:t>
            </a:r>
            <a:br>
              <a:rPr lang="en-US" sz="2400" b="1" dirty="0">
                <a:latin typeface="Arial"/>
                <a:cs typeface="Times New Roman"/>
              </a:rPr>
            </a:br>
            <a:r>
              <a:rPr lang="en-US" sz="2400" b="1" dirty="0">
                <a:latin typeface="Arial"/>
                <a:cs typeface="Times New Roman"/>
              </a:rPr>
              <a:t>Statewide Articulation Agreements</a:t>
            </a:r>
            <a:endParaRPr lang="en-US" sz="2400" dirty="0">
              <a:latin typeface="Arial"/>
              <a:cs typeface="Arial"/>
            </a:endParaRPr>
          </a:p>
          <a:p>
            <a:pPr marL="0">
              <a:spcBef>
                <a:spcPct val="20000"/>
              </a:spcBef>
              <a:spcAft>
                <a:spcPct val="0"/>
              </a:spcAft>
            </a:pPr>
            <a:br>
              <a:rPr lang="en-US" sz="2400" b="1" dirty="0">
                <a:latin typeface="Arial"/>
                <a:cs typeface="Times New Roman"/>
              </a:rPr>
            </a:br>
            <a:r>
              <a:rPr lang="en-US" sz="2400" b="1" dirty="0">
                <a:latin typeface="Arial"/>
                <a:cs typeface="Times New Roman"/>
              </a:rPr>
              <a:t>Tracey Readinger</a:t>
            </a:r>
            <a:endParaRPr lang="en-US" sz="2400" dirty="0">
              <a:latin typeface="Arial"/>
              <a:cs typeface="Arial"/>
            </a:endParaRPr>
          </a:p>
          <a:p>
            <a:pPr marL="0">
              <a:spcBef>
                <a:spcPct val="20000"/>
              </a:spcBef>
              <a:spcAft>
                <a:spcPct val="0"/>
              </a:spcAft>
            </a:pPr>
            <a:endParaRPr lang="en-US" sz="2400" dirty="0">
              <a:latin typeface="Arial"/>
              <a:cs typeface="Arial"/>
            </a:endParaRPr>
          </a:p>
          <a:p>
            <a:pPr marL="0">
              <a:spcBef>
                <a:spcPct val="20000"/>
              </a:spcBef>
              <a:spcAft>
                <a:spcPct val="0"/>
              </a:spcAft>
            </a:pPr>
            <a:r>
              <a:rPr lang="en-US" sz="2400" b="1" dirty="0">
                <a:latin typeface="Arial"/>
                <a:cs typeface="Arial"/>
              </a:rPr>
              <a:t>Pennsylvania Department of Education</a:t>
            </a:r>
            <a:endParaRPr lang="en-US" sz="2400" dirty="0">
              <a:latin typeface="Arial"/>
              <a:cs typeface="Arial"/>
            </a:endParaRPr>
          </a:p>
          <a:p>
            <a:pPr marL="0">
              <a:spcBef>
                <a:spcPct val="20000"/>
              </a:spcBef>
              <a:spcAft>
                <a:spcPct val="0"/>
              </a:spcAft>
            </a:pPr>
            <a:r>
              <a:rPr lang="en-US" sz="2400" b="1" dirty="0">
                <a:latin typeface="Arial"/>
                <a:cs typeface="Arial"/>
              </a:rPr>
              <a:t>Bureau of Career and Technical Education</a:t>
            </a:r>
            <a:endParaRPr lang="en-US" sz="2400" dirty="0">
              <a:latin typeface="Arial"/>
              <a:cs typeface="Arial"/>
            </a:endParaRPr>
          </a:p>
          <a:p>
            <a:pPr marL="172720"/>
            <a:endParaRPr lang="en-US" sz="2400" dirty="0"/>
          </a:p>
        </p:txBody>
      </p:sp>
      <p:sp>
        <p:nvSpPr>
          <p:cNvPr id="3" name="Subtitle 2"/>
          <p:cNvSpPr>
            <a:spLocks noGrp="1"/>
          </p:cNvSpPr>
          <p:nvPr>
            <p:ph type="subTitle" idx="1"/>
          </p:nvPr>
        </p:nvSpPr>
        <p:spPr>
          <a:xfrm>
            <a:off x="1314805" y="5069151"/>
            <a:ext cx="6400800" cy="533146"/>
          </a:xfrm>
        </p:spPr>
        <p:txBody>
          <a:bodyPr vert="horz" lIns="91440" tIns="45720" rIns="91440" bIns="45720" rtlCol="0" anchor="t">
            <a:normAutofit/>
          </a:bodyPr>
          <a:lstStyle/>
          <a:p>
            <a:r>
              <a:rPr lang="en-US" dirty="0">
                <a:latin typeface="Arial"/>
                <a:cs typeface="Arial"/>
              </a:rPr>
              <a:t>March 22, 2023</a:t>
            </a:r>
            <a:endParaRPr lang="en-US" dirty="0"/>
          </a:p>
        </p:txBody>
      </p:sp>
      <p:sp>
        <p:nvSpPr>
          <p:cNvPr id="4" name="Slide Number Placeholder 3"/>
          <p:cNvSpPr>
            <a:spLocks noGrp="1"/>
          </p:cNvSpPr>
          <p:nvPr>
            <p:ph type="sldNum" sz="quarter" idx="12"/>
          </p:nvPr>
        </p:nvSpPr>
        <p:spPr/>
        <p:txBody>
          <a:bodyPr/>
          <a:lstStyle/>
          <a:p>
            <a:fld id="{680C5762-CF65-4775-9966-A58D40CC61B9}" type="slidenum">
              <a:rPr lang="en-US" smtClean="0"/>
              <a:t>1</a:t>
            </a:fld>
            <a:endParaRPr lang="en-US"/>
          </a:p>
        </p:txBody>
      </p:sp>
      <p:sp>
        <p:nvSpPr>
          <p:cNvPr id="5" name="Date Placeholder 4"/>
          <p:cNvSpPr>
            <a:spLocks noGrp="1"/>
          </p:cNvSpPr>
          <p:nvPr>
            <p:ph type="dt" sz="half" idx="10"/>
          </p:nvPr>
        </p:nvSpPr>
        <p:spPr/>
        <p:txBody>
          <a:bodyPr/>
          <a:lstStyle/>
          <a:p>
            <a:fld id="{01DC3D52-904E-4A66-ACEA-A7B79BE56C18}" type="datetime1">
              <a:rPr lang="en-US" smtClean="0"/>
              <a:t>3/7/2023</a:t>
            </a:fld>
            <a:endParaRPr lang="en-US"/>
          </a:p>
        </p:txBody>
      </p:sp>
    </p:spTree>
    <p:extLst>
      <p:ext uri="{BB962C8B-B14F-4D97-AF65-F5344CB8AC3E}">
        <p14:creationId xmlns:p14="http://schemas.microsoft.com/office/powerpoint/2010/main" val="13798340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FF3799-6299-CB3A-0CE2-2CBB527D0EFA}"/>
              </a:ext>
            </a:extLst>
          </p:cNvPr>
          <p:cNvSpPr>
            <a:spLocks noGrp="1"/>
          </p:cNvSpPr>
          <p:nvPr>
            <p:ph type="title"/>
          </p:nvPr>
        </p:nvSpPr>
        <p:spPr/>
        <p:txBody>
          <a:bodyPr/>
          <a:lstStyle/>
          <a:p>
            <a:r>
              <a:rPr lang="en-US" dirty="0"/>
              <a:t>Prerequisites</a:t>
            </a:r>
          </a:p>
        </p:txBody>
      </p:sp>
      <p:sp>
        <p:nvSpPr>
          <p:cNvPr id="4" name="Date Placeholder 3">
            <a:extLst>
              <a:ext uri="{FF2B5EF4-FFF2-40B4-BE49-F238E27FC236}">
                <a16:creationId xmlns:a16="http://schemas.microsoft.com/office/drawing/2014/main" id="{15617DDF-951E-5103-9BCF-0580C5105FFC}"/>
              </a:ext>
            </a:extLst>
          </p:cNvPr>
          <p:cNvSpPr>
            <a:spLocks noGrp="1"/>
          </p:cNvSpPr>
          <p:nvPr>
            <p:ph type="dt" sz="half" idx="10"/>
          </p:nvPr>
        </p:nvSpPr>
        <p:spPr/>
        <p:txBody>
          <a:bodyPr/>
          <a:lstStyle/>
          <a:p>
            <a:fld id="{ED0CF1AE-9D07-4FAF-9EEC-B15CCCFC2843}" type="datetime1">
              <a:rPr lang="en-US" smtClean="0"/>
              <a:t>3/7/2023</a:t>
            </a:fld>
            <a:endParaRPr lang="en-US"/>
          </a:p>
        </p:txBody>
      </p:sp>
      <p:sp>
        <p:nvSpPr>
          <p:cNvPr id="5" name="Slide Number Placeholder 4">
            <a:extLst>
              <a:ext uri="{FF2B5EF4-FFF2-40B4-BE49-F238E27FC236}">
                <a16:creationId xmlns:a16="http://schemas.microsoft.com/office/drawing/2014/main" id="{71E415EA-C30A-DC90-CF11-B52837A7ED91}"/>
              </a:ext>
            </a:extLst>
          </p:cNvPr>
          <p:cNvSpPr>
            <a:spLocks noGrp="1"/>
          </p:cNvSpPr>
          <p:nvPr>
            <p:ph type="sldNum" sz="quarter" idx="12"/>
          </p:nvPr>
        </p:nvSpPr>
        <p:spPr/>
        <p:txBody>
          <a:bodyPr/>
          <a:lstStyle/>
          <a:p>
            <a:fld id="{680C5762-CF65-4775-9966-A58D40CC61B9}" type="slidenum">
              <a:rPr lang="en-US" smtClean="0"/>
              <a:t>10</a:t>
            </a:fld>
            <a:endParaRPr lang="en-US"/>
          </a:p>
        </p:txBody>
      </p:sp>
      <p:pic>
        <p:nvPicPr>
          <p:cNvPr id="10" name="Content Placeholder 9">
            <a:extLst>
              <a:ext uri="{FF2B5EF4-FFF2-40B4-BE49-F238E27FC236}">
                <a16:creationId xmlns:a16="http://schemas.microsoft.com/office/drawing/2014/main" id="{F3CC11FC-673C-AFCD-CD02-42F5B19E5643}"/>
              </a:ext>
              <a:ext uri="{C183D7F6-B498-43B3-948B-1728B52AA6E4}">
                <adec:decorative xmlns:adec="http://schemas.microsoft.com/office/drawing/2017/decorative" val="1"/>
              </a:ext>
            </a:extLst>
          </p:cNvPr>
          <p:cNvPicPr>
            <a:picLocks noGrp="1" noChangeAspect="1"/>
          </p:cNvPicPr>
          <p:nvPr>
            <p:ph idx="1"/>
          </p:nvPr>
        </p:nvPicPr>
        <p:blipFill>
          <a:blip r:embed="rId2"/>
          <a:stretch>
            <a:fillRect/>
          </a:stretch>
        </p:blipFill>
        <p:spPr>
          <a:xfrm>
            <a:off x="457200" y="2375555"/>
            <a:ext cx="8229600" cy="2611224"/>
          </a:xfrm>
        </p:spPr>
      </p:pic>
    </p:spTree>
    <p:extLst>
      <p:ext uri="{BB962C8B-B14F-4D97-AF65-F5344CB8AC3E}">
        <p14:creationId xmlns:p14="http://schemas.microsoft.com/office/powerpoint/2010/main" val="30187019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FF3799-6299-CB3A-0CE2-2CBB527D0EFA}"/>
              </a:ext>
            </a:extLst>
          </p:cNvPr>
          <p:cNvSpPr>
            <a:spLocks noGrp="1"/>
          </p:cNvSpPr>
          <p:nvPr>
            <p:ph type="title"/>
          </p:nvPr>
        </p:nvSpPr>
        <p:spPr/>
        <p:txBody>
          <a:bodyPr/>
          <a:lstStyle/>
          <a:p>
            <a:r>
              <a:rPr lang="en-US" dirty="0"/>
              <a:t>Prerequisites</a:t>
            </a:r>
          </a:p>
        </p:txBody>
      </p:sp>
      <p:pic>
        <p:nvPicPr>
          <p:cNvPr id="7" name="Content Placeholder 6">
            <a:extLst>
              <a:ext uri="{FF2B5EF4-FFF2-40B4-BE49-F238E27FC236}">
                <a16:creationId xmlns:a16="http://schemas.microsoft.com/office/drawing/2014/main" id="{458D6CCE-90FD-0AFD-6754-5452BCB4A678}"/>
              </a:ext>
              <a:ext uri="{C183D7F6-B498-43B3-948B-1728B52AA6E4}">
                <adec:decorative xmlns:adec="http://schemas.microsoft.com/office/drawing/2017/decorative" val="1"/>
              </a:ext>
            </a:extLst>
          </p:cNvPr>
          <p:cNvPicPr>
            <a:picLocks noGrp="1" noChangeAspect="1"/>
          </p:cNvPicPr>
          <p:nvPr>
            <p:ph idx="1"/>
          </p:nvPr>
        </p:nvPicPr>
        <p:blipFill>
          <a:blip r:embed="rId2"/>
          <a:stretch>
            <a:fillRect/>
          </a:stretch>
        </p:blipFill>
        <p:spPr>
          <a:xfrm>
            <a:off x="457200" y="2241176"/>
            <a:ext cx="8229600" cy="2761130"/>
          </a:xfrm>
        </p:spPr>
      </p:pic>
      <p:sp>
        <p:nvSpPr>
          <p:cNvPr id="4" name="Date Placeholder 3">
            <a:extLst>
              <a:ext uri="{FF2B5EF4-FFF2-40B4-BE49-F238E27FC236}">
                <a16:creationId xmlns:a16="http://schemas.microsoft.com/office/drawing/2014/main" id="{15617DDF-951E-5103-9BCF-0580C5105FFC}"/>
              </a:ext>
            </a:extLst>
          </p:cNvPr>
          <p:cNvSpPr>
            <a:spLocks noGrp="1"/>
          </p:cNvSpPr>
          <p:nvPr>
            <p:ph type="dt" sz="half" idx="10"/>
          </p:nvPr>
        </p:nvSpPr>
        <p:spPr/>
        <p:txBody>
          <a:bodyPr/>
          <a:lstStyle/>
          <a:p>
            <a:fld id="{ED0CF1AE-9D07-4FAF-9EEC-B15CCCFC2843}" type="datetime1">
              <a:rPr lang="en-US" smtClean="0"/>
              <a:t>3/7/2023</a:t>
            </a:fld>
            <a:endParaRPr lang="en-US"/>
          </a:p>
        </p:txBody>
      </p:sp>
      <p:sp>
        <p:nvSpPr>
          <p:cNvPr id="5" name="Slide Number Placeholder 4">
            <a:extLst>
              <a:ext uri="{FF2B5EF4-FFF2-40B4-BE49-F238E27FC236}">
                <a16:creationId xmlns:a16="http://schemas.microsoft.com/office/drawing/2014/main" id="{71E415EA-C30A-DC90-CF11-B52837A7ED91}"/>
              </a:ext>
            </a:extLst>
          </p:cNvPr>
          <p:cNvSpPr>
            <a:spLocks noGrp="1"/>
          </p:cNvSpPr>
          <p:nvPr>
            <p:ph type="sldNum" sz="quarter" idx="12"/>
          </p:nvPr>
        </p:nvSpPr>
        <p:spPr/>
        <p:txBody>
          <a:bodyPr/>
          <a:lstStyle/>
          <a:p>
            <a:fld id="{680C5762-CF65-4775-9966-A58D40CC61B9}" type="slidenum">
              <a:rPr lang="en-US" smtClean="0"/>
              <a:t>11</a:t>
            </a:fld>
            <a:endParaRPr lang="en-US"/>
          </a:p>
        </p:txBody>
      </p:sp>
      <p:sp>
        <p:nvSpPr>
          <p:cNvPr id="8" name="TextBox 7">
            <a:extLst>
              <a:ext uri="{FF2B5EF4-FFF2-40B4-BE49-F238E27FC236}">
                <a16:creationId xmlns:a16="http://schemas.microsoft.com/office/drawing/2014/main" id="{EB7EF2B1-EA8B-CD0B-ABF1-D417A15515B3}"/>
              </a:ext>
            </a:extLst>
          </p:cNvPr>
          <p:cNvSpPr txBox="1"/>
          <p:nvPr/>
        </p:nvSpPr>
        <p:spPr>
          <a:xfrm>
            <a:off x="2178424" y="3429000"/>
            <a:ext cx="1604682" cy="2031325"/>
          </a:xfrm>
          <a:prstGeom prst="rect">
            <a:avLst/>
          </a:prstGeom>
          <a:solidFill>
            <a:srgbClr val="FFFF00"/>
          </a:solidFill>
        </p:spPr>
        <p:txBody>
          <a:bodyPr wrap="square" rtlCol="0">
            <a:spAutoFit/>
          </a:bodyPr>
          <a:lstStyle/>
          <a:p>
            <a:r>
              <a:rPr lang="en-US" b="1" dirty="0">
                <a:solidFill>
                  <a:srgbClr val="FF0000"/>
                </a:solidFill>
              </a:rPr>
              <a:t>ELC 110 is a prerequisite to ELC 200, then it must also be listed on the articulation agreement</a:t>
            </a:r>
          </a:p>
        </p:txBody>
      </p:sp>
    </p:spTree>
    <p:extLst>
      <p:ext uri="{BB962C8B-B14F-4D97-AF65-F5344CB8AC3E}">
        <p14:creationId xmlns:p14="http://schemas.microsoft.com/office/powerpoint/2010/main" val="28128147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C2638BF-C19A-4CA9-B05F-0540861DDFB1}"/>
              </a:ext>
            </a:extLst>
          </p:cNvPr>
          <p:cNvSpPr>
            <a:spLocks noGrp="1"/>
          </p:cNvSpPr>
          <p:nvPr>
            <p:ph type="dt" sz="half" idx="10"/>
          </p:nvPr>
        </p:nvSpPr>
        <p:spPr/>
        <p:txBody>
          <a:bodyPr/>
          <a:lstStyle/>
          <a:p>
            <a:fld id="{1A7996F1-C86A-40F8-B29C-18DAE3D14AAE}" type="datetime1">
              <a:rPr lang="en-US" smtClean="0"/>
              <a:t>3/7/2023</a:t>
            </a:fld>
            <a:endParaRPr lang="en-US"/>
          </a:p>
        </p:txBody>
      </p:sp>
      <p:sp>
        <p:nvSpPr>
          <p:cNvPr id="3" name="Slide Number Placeholder 2">
            <a:extLst>
              <a:ext uri="{FF2B5EF4-FFF2-40B4-BE49-F238E27FC236}">
                <a16:creationId xmlns:a16="http://schemas.microsoft.com/office/drawing/2014/main" id="{4F18F426-F8D5-4019-AF3B-64B989AB3C22}"/>
              </a:ext>
            </a:extLst>
          </p:cNvPr>
          <p:cNvSpPr>
            <a:spLocks noGrp="1"/>
          </p:cNvSpPr>
          <p:nvPr>
            <p:ph type="sldNum" sz="quarter" idx="12"/>
          </p:nvPr>
        </p:nvSpPr>
        <p:spPr/>
        <p:txBody>
          <a:bodyPr/>
          <a:lstStyle/>
          <a:p>
            <a:fld id="{680C5762-CF65-4775-9966-A58D40CC61B9}" type="slidenum">
              <a:rPr lang="en-US" smtClean="0"/>
              <a:t>12</a:t>
            </a:fld>
            <a:endParaRPr lang="en-US"/>
          </a:p>
        </p:txBody>
      </p:sp>
      <p:sp>
        <p:nvSpPr>
          <p:cNvPr id="258" name="Rectangle: Rounded Corners 257">
            <a:extLst>
              <a:ext uri="{FF2B5EF4-FFF2-40B4-BE49-F238E27FC236}">
                <a16:creationId xmlns:a16="http://schemas.microsoft.com/office/drawing/2014/main" id="{DAF0BB19-EE60-437D-A58A-C0737424C441}"/>
              </a:ext>
            </a:extLst>
          </p:cNvPr>
          <p:cNvSpPr/>
          <p:nvPr/>
        </p:nvSpPr>
        <p:spPr>
          <a:xfrm>
            <a:off x="353168" y="1544702"/>
            <a:ext cx="2175965" cy="1030681"/>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a:solidFill>
                  <a:schemeClr val="bg1"/>
                </a:solidFill>
                <a:latin typeface="Arial"/>
                <a:cs typeface="Calibri"/>
              </a:rPr>
              <a:t>2.75 GPA </a:t>
            </a:r>
            <a:endParaRPr lang="en-US">
              <a:solidFill>
                <a:schemeClr val="bg1"/>
              </a:solidFill>
              <a:latin typeface="Arial"/>
              <a:cs typeface="Arial"/>
            </a:endParaRPr>
          </a:p>
          <a:p>
            <a:pPr algn="ctr"/>
            <a:r>
              <a:rPr lang="en-US">
                <a:solidFill>
                  <a:schemeClr val="bg1"/>
                </a:solidFill>
                <a:latin typeface="Arial"/>
                <a:cs typeface="Calibri"/>
              </a:rPr>
              <a:t>Technical Core Coursework</a:t>
            </a:r>
            <a:endParaRPr lang="en-US">
              <a:solidFill>
                <a:schemeClr val="bg1"/>
              </a:solidFill>
              <a:latin typeface="Arial"/>
              <a:cs typeface="Arial"/>
            </a:endParaRPr>
          </a:p>
        </p:txBody>
      </p:sp>
      <p:sp>
        <p:nvSpPr>
          <p:cNvPr id="262" name="Rectangle: Rounded Corners 261">
            <a:extLst>
              <a:ext uri="{FF2B5EF4-FFF2-40B4-BE49-F238E27FC236}">
                <a16:creationId xmlns:a16="http://schemas.microsoft.com/office/drawing/2014/main" id="{33FAFA3A-4213-4229-B32F-C2138A584362}"/>
              </a:ext>
            </a:extLst>
          </p:cNvPr>
          <p:cNvSpPr/>
          <p:nvPr/>
        </p:nvSpPr>
        <p:spPr>
          <a:xfrm>
            <a:off x="355026" y="2774291"/>
            <a:ext cx="2132835" cy="1030681"/>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dirty="0">
                <a:solidFill>
                  <a:schemeClr val="bg1"/>
                </a:solidFill>
                <a:latin typeface="Arial"/>
                <a:cs typeface="Calibri"/>
              </a:rPr>
              <a:t>Completed &amp; Signed Task List</a:t>
            </a:r>
          </a:p>
        </p:txBody>
      </p:sp>
      <p:sp>
        <p:nvSpPr>
          <p:cNvPr id="263" name="Rectangle: Rounded Corners 262">
            <a:extLst>
              <a:ext uri="{FF2B5EF4-FFF2-40B4-BE49-F238E27FC236}">
                <a16:creationId xmlns:a16="http://schemas.microsoft.com/office/drawing/2014/main" id="{8CC4CA39-86F0-4A14-BCF5-03723C13FE8C}"/>
              </a:ext>
            </a:extLst>
          </p:cNvPr>
          <p:cNvSpPr/>
          <p:nvPr/>
        </p:nvSpPr>
        <p:spPr>
          <a:xfrm>
            <a:off x="353166" y="3960514"/>
            <a:ext cx="2175966" cy="1073812"/>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dirty="0">
                <a:solidFill>
                  <a:schemeClr val="bg1"/>
                </a:solidFill>
                <a:latin typeface="Arial" panose="020B0604020202020204" pitchFamily="34" charset="0"/>
                <a:cs typeface="Arial" panose="020B0604020202020204" pitchFamily="34" charset="0"/>
              </a:rPr>
              <a:t>PA Certificate of Competency or PSC</a:t>
            </a:r>
          </a:p>
        </p:txBody>
      </p:sp>
      <p:sp>
        <p:nvSpPr>
          <p:cNvPr id="264" name="Rectangle: Rounded Corners 263">
            <a:extLst>
              <a:ext uri="{FF2B5EF4-FFF2-40B4-BE49-F238E27FC236}">
                <a16:creationId xmlns:a16="http://schemas.microsoft.com/office/drawing/2014/main" id="{271026B6-7966-49B9-AF41-6CC64ADF4DC1}"/>
              </a:ext>
            </a:extLst>
          </p:cNvPr>
          <p:cNvSpPr/>
          <p:nvPr/>
        </p:nvSpPr>
        <p:spPr>
          <a:xfrm>
            <a:off x="353166" y="5191730"/>
            <a:ext cx="2175966" cy="1030681"/>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dirty="0">
                <a:solidFill>
                  <a:schemeClr val="bg1"/>
                </a:solidFill>
                <a:latin typeface="Arial" panose="020B0604020202020204" pitchFamily="34" charset="0"/>
                <a:cs typeface="Arial" panose="020B0604020202020204" pitchFamily="34" charset="0"/>
              </a:rPr>
              <a:t>Industry Credentials</a:t>
            </a:r>
          </a:p>
        </p:txBody>
      </p:sp>
      <p:sp>
        <p:nvSpPr>
          <p:cNvPr id="265" name="Title 264">
            <a:extLst>
              <a:ext uri="{FF2B5EF4-FFF2-40B4-BE49-F238E27FC236}">
                <a16:creationId xmlns:a16="http://schemas.microsoft.com/office/drawing/2014/main" id="{71391C71-C6F5-44CE-B267-50055FECE62C}"/>
              </a:ext>
            </a:extLst>
          </p:cNvPr>
          <p:cNvSpPr txBox="1">
            <a:spLocks noGrp="1"/>
          </p:cNvSpPr>
          <p:nvPr>
            <p:ph type="title" idx="4294967295"/>
          </p:nvPr>
        </p:nvSpPr>
        <p:spPr>
          <a:xfrm>
            <a:off x="848330" y="636908"/>
            <a:ext cx="6551786" cy="58477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schemeClr val="bg1"/>
                </a:solidFill>
                <a:effectLst/>
                <a:uLnTx/>
                <a:uFillTx/>
                <a:latin typeface="Arial"/>
                <a:ea typeface="+mn-ea"/>
                <a:cs typeface="Arial"/>
              </a:rPr>
              <a:t>POS Student Documentation</a:t>
            </a:r>
          </a:p>
        </p:txBody>
      </p:sp>
      <p:sp>
        <p:nvSpPr>
          <p:cNvPr id="267" name="Rectangle: Rounded Corners 266">
            <a:extLst>
              <a:ext uri="{FF2B5EF4-FFF2-40B4-BE49-F238E27FC236}">
                <a16:creationId xmlns:a16="http://schemas.microsoft.com/office/drawing/2014/main" id="{CFC55D68-8DC8-4206-8EF6-1A3530A21173}"/>
              </a:ext>
            </a:extLst>
          </p:cNvPr>
          <p:cNvSpPr/>
          <p:nvPr/>
        </p:nvSpPr>
        <p:spPr>
          <a:xfrm>
            <a:off x="3325773" y="3488065"/>
            <a:ext cx="1902797" cy="103068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dirty="0">
                <a:solidFill>
                  <a:schemeClr val="bg1"/>
                </a:solidFill>
                <a:latin typeface="Arial"/>
                <a:cs typeface="Calibri"/>
              </a:rPr>
              <a:t>Copy of High School Diploma</a:t>
            </a:r>
          </a:p>
        </p:txBody>
      </p:sp>
      <p:sp>
        <p:nvSpPr>
          <p:cNvPr id="268" name="Rectangle: Rounded Corners 267">
            <a:extLst>
              <a:ext uri="{FF2B5EF4-FFF2-40B4-BE49-F238E27FC236}">
                <a16:creationId xmlns:a16="http://schemas.microsoft.com/office/drawing/2014/main" id="{45D4B480-E8F5-40A8-B6A4-01B938950A08}"/>
              </a:ext>
            </a:extLst>
          </p:cNvPr>
          <p:cNvSpPr/>
          <p:nvPr/>
        </p:nvSpPr>
        <p:spPr>
          <a:xfrm>
            <a:off x="3329792" y="1943925"/>
            <a:ext cx="1902797" cy="103068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dirty="0">
                <a:solidFill>
                  <a:schemeClr val="bg1"/>
                </a:solidFill>
                <a:latin typeface="Arial"/>
                <a:cs typeface="Calibri"/>
              </a:rPr>
              <a:t> Official High School Transcripts</a:t>
            </a:r>
          </a:p>
        </p:txBody>
      </p:sp>
      <p:cxnSp>
        <p:nvCxnSpPr>
          <p:cNvPr id="5" name="Straight Arrow Connector 4">
            <a:extLst>
              <a:ext uri="{FF2B5EF4-FFF2-40B4-BE49-F238E27FC236}">
                <a16:creationId xmlns:a16="http://schemas.microsoft.com/office/drawing/2014/main" id="{DE8BC736-9150-434A-9BED-3FC085D997EE}"/>
              </a:ext>
              <a:ext uri="{C183D7F6-B498-43B3-948B-1728B52AA6E4}">
                <adec:decorative xmlns:adec="http://schemas.microsoft.com/office/drawing/2017/decorative" val="1"/>
              </a:ext>
            </a:extLst>
          </p:cNvPr>
          <p:cNvCxnSpPr/>
          <p:nvPr/>
        </p:nvCxnSpPr>
        <p:spPr>
          <a:xfrm>
            <a:off x="2938763" y="2033614"/>
            <a:ext cx="2" cy="3554533"/>
          </a:xfrm>
          <a:prstGeom prst="straightConnector1">
            <a:avLst/>
          </a:prstGeom>
        </p:spPr>
        <p:style>
          <a:lnRef idx="2">
            <a:schemeClr val="accent1"/>
          </a:lnRef>
          <a:fillRef idx="0">
            <a:schemeClr val="accent1"/>
          </a:fillRef>
          <a:effectRef idx="1">
            <a:schemeClr val="accent1"/>
          </a:effectRef>
          <a:fontRef idx="minor">
            <a:schemeClr val="tx1"/>
          </a:fontRef>
        </p:style>
      </p:cxnSp>
      <p:cxnSp>
        <p:nvCxnSpPr>
          <p:cNvPr id="6" name="Straight Arrow Connector 5">
            <a:extLst>
              <a:ext uri="{FF2B5EF4-FFF2-40B4-BE49-F238E27FC236}">
                <a16:creationId xmlns:a16="http://schemas.microsoft.com/office/drawing/2014/main" id="{DDD3D130-3FC8-4A08-A2BD-512B9C5E6905}"/>
              </a:ext>
              <a:ext uri="{C183D7F6-B498-43B3-948B-1728B52AA6E4}">
                <adec:decorative xmlns:adec="http://schemas.microsoft.com/office/drawing/2017/decorative" val="1"/>
              </a:ext>
            </a:extLst>
          </p:cNvPr>
          <p:cNvCxnSpPr>
            <a:cxnSpLocks/>
            <a:stCxn id="258" idx="3"/>
          </p:cNvCxnSpPr>
          <p:nvPr/>
        </p:nvCxnSpPr>
        <p:spPr>
          <a:xfrm>
            <a:off x="2529133" y="2060043"/>
            <a:ext cx="409630" cy="0"/>
          </a:xfrm>
          <a:prstGeom prst="straightConnector1">
            <a:avLst/>
          </a:prstGeom>
        </p:spPr>
        <p:style>
          <a:lnRef idx="2">
            <a:schemeClr val="accent1"/>
          </a:lnRef>
          <a:fillRef idx="0">
            <a:schemeClr val="accent1"/>
          </a:fillRef>
          <a:effectRef idx="1">
            <a:schemeClr val="accent1"/>
          </a:effectRef>
          <a:fontRef idx="minor">
            <a:schemeClr val="tx1"/>
          </a:fontRef>
        </p:style>
      </p:cxnSp>
      <p:cxnSp>
        <p:nvCxnSpPr>
          <p:cNvPr id="16" name="Straight Arrow Connector 15">
            <a:extLst>
              <a:ext uri="{FF2B5EF4-FFF2-40B4-BE49-F238E27FC236}">
                <a16:creationId xmlns:a16="http://schemas.microsoft.com/office/drawing/2014/main" id="{87325F66-3272-433C-9B3F-BCFA1EF6CF1A}"/>
              </a:ext>
              <a:ext uri="{C183D7F6-B498-43B3-948B-1728B52AA6E4}">
                <adec:decorative xmlns:adec="http://schemas.microsoft.com/office/drawing/2017/decorative" val="1"/>
              </a:ext>
            </a:extLst>
          </p:cNvPr>
          <p:cNvCxnSpPr>
            <a:cxnSpLocks/>
          </p:cNvCxnSpPr>
          <p:nvPr/>
        </p:nvCxnSpPr>
        <p:spPr>
          <a:xfrm>
            <a:off x="2500228" y="3220384"/>
            <a:ext cx="449272" cy="1"/>
          </a:xfrm>
          <a:prstGeom prst="straightConnector1">
            <a:avLst/>
          </a:prstGeom>
        </p:spPr>
        <p:style>
          <a:lnRef idx="2">
            <a:schemeClr val="accent1"/>
          </a:lnRef>
          <a:fillRef idx="0">
            <a:schemeClr val="accent1"/>
          </a:fillRef>
          <a:effectRef idx="1">
            <a:schemeClr val="accent1"/>
          </a:effectRef>
          <a:fontRef idx="minor">
            <a:schemeClr val="tx1"/>
          </a:fontRef>
        </p:style>
      </p:cxnSp>
      <p:cxnSp>
        <p:nvCxnSpPr>
          <p:cNvPr id="17" name="Straight Arrow Connector 16">
            <a:extLst>
              <a:ext uri="{FF2B5EF4-FFF2-40B4-BE49-F238E27FC236}">
                <a16:creationId xmlns:a16="http://schemas.microsoft.com/office/drawing/2014/main" id="{CD7F6A46-B0D7-40B3-BD1B-2089AE6D8594}"/>
              </a:ext>
              <a:ext uri="{C183D7F6-B498-43B3-948B-1728B52AA6E4}">
                <adec:decorative xmlns:adec="http://schemas.microsoft.com/office/drawing/2017/decorative" val="1"/>
              </a:ext>
            </a:extLst>
          </p:cNvPr>
          <p:cNvCxnSpPr>
            <a:cxnSpLocks/>
            <a:stCxn id="263" idx="3"/>
          </p:cNvCxnSpPr>
          <p:nvPr/>
        </p:nvCxnSpPr>
        <p:spPr>
          <a:xfrm>
            <a:off x="2529132" y="4497420"/>
            <a:ext cx="396948" cy="4242"/>
          </a:xfrm>
          <a:prstGeom prst="straightConnector1">
            <a:avLst/>
          </a:prstGeom>
        </p:spPr>
        <p:style>
          <a:lnRef idx="2">
            <a:schemeClr val="accent1"/>
          </a:lnRef>
          <a:fillRef idx="0">
            <a:schemeClr val="accent1"/>
          </a:fillRef>
          <a:effectRef idx="1">
            <a:schemeClr val="accent1"/>
          </a:effectRef>
          <a:fontRef idx="minor">
            <a:schemeClr val="tx1"/>
          </a:fontRef>
        </p:style>
      </p:cxnSp>
      <p:sp>
        <p:nvSpPr>
          <p:cNvPr id="8" name="Rectangle: Rounded Corners 7">
            <a:extLst>
              <a:ext uri="{FF2B5EF4-FFF2-40B4-BE49-F238E27FC236}">
                <a16:creationId xmlns:a16="http://schemas.microsoft.com/office/drawing/2014/main" id="{21717E9F-915B-47F0-A951-6139A28D1E21}"/>
              </a:ext>
            </a:extLst>
          </p:cNvPr>
          <p:cNvSpPr/>
          <p:nvPr/>
        </p:nvSpPr>
        <p:spPr>
          <a:xfrm>
            <a:off x="6353810" y="1826805"/>
            <a:ext cx="2435162" cy="3694980"/>
          </a:xfrm>
          <a:prstGeom prst="round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rtl="0"/>
            <a:r>
              <a:rPr lang="en-US" b="1" dirty="0">
                <a:solidFill>
                  <a:srgbClr val="002060"/>
                </a:solidFill>
                <a:latin typeface="Arial"/>
                <a:ea typeface="Segoe UI"/>
                <a:cs typeface="Segoe UI"/>
              </a:rPr>
              <a:t>Postsecondary​</a:t>
            </a:r>
          </a:p>
          <a:p>
            <a:pPr algn="ctr"/>
            <a:r>
              <a:rPr lang="en-US" b="1" dirty="0">
                <a:solidFill>
                  <a:srgbClr val="002060"/>
                </a:solidFill>
                <a:latin typeface="Arial"/>
                <a:ea typeface="Segoe UI"/>
                <a:cs typeface="Segoe UI"/>
              </a:rPr>
              <a:t>Admissions Office where student is applying ​</a:t>
            </a:r>
            <a:endParaRPr lang="en-US" b="1" dirty="0">
              <a:solidFill>
                <a:srgbClr val="002060"/>
              </a:solidFill>
              <a:latin typeface="Arial"/>
              <a:cs typeface="Arial"/>
            </a:endParaRPr>
          </a:p>
        </p:txBody>
      </p:sp>
      <p:cxnSp>
        <p:nvCxnSpPr>
          <p:cNvPr id="26" name="Straight Arrow Connector 25">
            <a:extLst>
              <a:ext uri="{FF2B5EF4-FFF2-40B4-BE49-F238E27FC236}">
                <a16:creationId xmlns:a16="http://schemas.microsoft.com/office/drawing/2014/main" id="{492FEA1A-8359-4039-A086-20833775E2F6}"/>
              </a:ext>
              <a:ext uri="{C183D7F6-B498-43B3-948B-1728B52AA6E4}">
                <adec:decorative xmlns:adec="http://schemas.microsoft.com/office/drawing/2017/decorative" val="1"/>
              </a:ext>
            </a:extLst>
          </p:cNvPr>
          <p:cNvCxnSpPr>
            <a:cxnSpLocks/>
          </p:cNvCxnSpPr>
          <p:nvPr/>
        </p:nvCxnSpPr>
        <p:spPr>
          <a:xfrm>
            <a:off x="5656317" y="2459267"/>
            <a:ext cx="0" cy="2779565"/>
          </a:xfrm>
          <a:prstGeom prst="straightConnector1">
            <a:avLst/>
          </a:prstGeom>
        </p:spPr>
        <p:style>
          <a:lnRef idx="2">
            <a:schemeClr val="accent1"/>
          </a:lnRef>
          <a:fillRef idx="0">
            <a:schemeClr val="accent1"/>
          </a:fillRef>
          <a:effectRef idx="1">
            <a:schemeClr val="accent1"/>
          </a:effectRef>
          <a:fontRef idx="minor">
            <a:schemeClr val="tx1"/>
          </a:fontRef>
        </p:style>
      </p:cxnSp>
      <p:cxnSp>
        <p:nvCxnSpPr>
          <p:cNvPr id="28" name="Straight Arrow Connector 27">
            <a:extLst>
              <a:ext uri="{FF2B5EF4-FFF2-40B4-BE49-F238E27FC236}">
                <a16:creationId xmlns:a16="http://schemas.microsoft.com/office/drawing/2014/main" id="{E175405E-FF03-440A-A2F0-C496F83FBE00}"/>
              </a:ext>
              <a:ext uri="{C183D7F6-B498-43B3-948B-1728B52AA6E4}">
                <adec:decorative xmlns:adec="http://schemas.microsoft.com/office/drawing/2017/decorative" val="1"/>
              </a:ext>
            </a:extLst>
          </p:cNvPr>
          <p:cNvCxnSpPr>
            <a:cxnSpLocks/>
          </p:cNvCxnSpPr>
          <p:nvPr/>
        </p:nvCxnSpPr>
        <p:spPr>
          <a:xfrm>
            <a:off x="5263179" y="2459265"/>
            <a:ext cx="391763" cy="1"/>
          </a:xfrm>
          <a:prstGeom prst="straightConnector1">
            <a:avLst/>
          </a:prstGeom>
        </p:spPr>
        <p:style>
          <a:lnRef idx="2">
            <a:schemeClr val="accent1"/>
          </a:lnRef>
          <a:fillRef idx="0">
            <a:schemeClr val="accent1"/>
          </a:fillRef>
          <a:effectRef idx="1">
            <a:schemeClr val="accent1"/>
          </a:effectRef>
          <a:fontRef idx="minor">
            <a:schemeClr val="tx1"/>
          </a:fontRef>
        </p:style>
      </p:cxnSp>
      <p:sp>
        <p:nvSpPr>
          <p:cNvPr id="9" name="Arrow: Right 8">
            <a:extLst>
              <a:ext uri="{FF2B5EF4-FFF2-40B4-BE49-F238E27FC236}">
                <a16:creationId xmlns:a16="http://schemas.microsoft.com/office/drawing/2014/main" id="{5C7161C9-5041-4976-A5A1-33F8BB2F8ED1}"/>
              </a:ext>
              <a:ext uri="{C183D7F6-B498-43B3-948B-1728B52AA6E4}">
                <adec:decorative xmlns:adec="http://schemas.microsoft.com/office/drawing/2017/decorative" val="1"/>
              </a:ext>
            </a:extLst>
          </p:cNvPr>
          <p:cNvSpPr/>
          <p:nvPr/>
        </p:nvSpPr>
        <p:spPr>
          <a:xfrm>
            <a:off x="5747020" y="3532723"/>
            <a:ext cx="516087" cy="28314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2060"/>
              </a:solidFill>
            </a:endParaRPr>
          </a:p>
        </p:txBody>
      </p:sp>
      <p:cxnSp>
        <p:nvCxnSpPr>
          <p:cNvPr id="32" name="Straight Arrow Connector 31">
            <a:extLst>
              <a:ext uri="{FF2B5EF4-FFF2-40B4-BE49-F238E27FC236}">
                <a16:creationId xmlns:a16="http://schemas.microsoft.com/office/drawing/2014/main" id="{02500988-BAB2-4A37-91F7-234AF5467A94}"/>
              </a:ext>
              <a:ext uri="{C183D7F6-B498-43B3-948B-1728B52AA6E4}">
                <adec:decorative xmlns:adec="http://schemas.microsoft.com/office/drawing/2017/decorative" val="1"/>
              </a:ext>
            </a:extLst>
          </p:cNvPr>
          <p:cNvCxnSpPr>
            <a:cxnSpLocks/>
          </p:cNvCxnSpPr>
          <p:nvPr/>
        </p:nvCxnSpPr>
        <p:spPr>
          <a:xfrm>
            <a:off x="2526454" y="5588147"/>
            <a:ext cx="396948" cy="4242"/>
          </a:xfrm>
          <a:prstGeom prst="straightConnector1">
            <a:avLst/>
          </a:prstGeom>
        </p:spPr>
        <p:style>
          <a:lnRef idx="2">
            <a:schemeClr val="accent1"/>
          </a:lnRef>
          <a:fillRef idx="0">
            <a:schemeClr val="accent1"/>
          </a:fillRef>
          <a:effectRef idx="1">
            <a:schemeClr val="accent1"/>
          </a:effectRef>
          <a:fontRef idx="minor">
            <a:schemeClr val="tx1"/>
          </a:fontRef>
        </p:style>
      </p:cxnSp>
      <p:cxnSp>
        <p:nvCxnSpPr>
          <p:cNvPr id="47" name="Straight Arrow Connector 46">
            <a:extLst>
              <a:ext uri="{FF2B5EF4-FFF2-40B4-BE49-F238E27FC236}">
                <a16:creationId xmlns:a16="http://schemas.microsoft.com/office/drawing/2014/main" id="{91DBACC4-6BBB-4563-9282-23DAF58B6F20}"/>
              </a:ext>
              <a:ext uri="{C183D7F6-B498-43B3-948B-1728B52AA6E4}">
                <adec:decorative xmlns:adec="http://schemas.microsoft.com/office/drawing/2017/decorative" val="1"/>
              </a:ext>
            </a:extLst>
          </p:cNvPr>
          <p:cNvCxnSpPr>
            <a:cxnSpLocks/>
          </p:cNvCxnSpPr>
          <p:nvPr/>
        </p:nvCxnSpPr>
        <p:spPr>
          <a:xfrm>
            <a:off x="5242005" y="3894511"/>
            <a:ext cx="391763" cy="1"/>
          </a:xfrm>
          <a:prstGeom prst="straightConnector1">
            <a:avLst/>
          </a:prstGeom>
        </p:spPr>
        <p:style>
          <a:lnRef idx="2">
            <a:schemeClr val="accent1"/>
          </a:lnRef>
          <a:fillRef idx="0">
            <a:schemeClr val="accent1"/>
          </a:fillRef>
          <a:effectRef idx="1">
            <a:schemeClr val="accent1"/>
          </a:effectRef>
          <a:fontRef idx="minor">
            <a:schemeClr val="tx1"/>
          </a:fontRef>
        </p:style>
      </p:cxnSp>
      <p:sp>
        <p:nvSpPr>
          <p:cNvPr id="4" name="Rectangle: Rounded Corners 3">
            <a:extLst>
              <a:ext uri="{FF2B5EF4-FFF2-40B4-BE49-F238E27FC236}">
                <a16:creationId xmlns:a16="http://schemas.microsoft.com/office/drawing/2014/main" id="{89072ADE-8D73-BBC6-DC6A-07B17DB43881}"/>
              </a:ext>
            </a:extLst>
          </p:cNvPr>
          <p:cNvSpPr/>
          <p:nvPr/>
        </p:nvSpPr>
        <p:spPr>
          <a:xfrm>
            <a:off x="3079198" y="4871278"/>
            <a:ext cx="2133600" cy="103068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1600" dirty="0">
                <a:solidFill>
                  <a:schemeClr val="bg1"/>
                </a:solidFill>
                <a:latin typeface="Arial"/>
                <a:cs typeface="Calibri"/>
              </a:rPr>
              <a:t>Printout of Details Page found on CollegeTransfer.net</a:t>
            </a:r>
          </a:p>
        </p:txBody>
      </p:sp>
      <p:cxnSp>
        <p:nvCxnSpPr>
          <p:cNvPr id="7" name="Straight Arrow Connector 6">
            <a:extLst>
              <a:ext uri="{FF2B5EF4-FFF2-40B4-BE49-F238E27FC236}">
                <a16:creationId xmlns:a16="http://schemas.microsoft.com/office/drawing/2014/main" id="{1B78EAAF-E637-0BD4-B1C6-56C5591D7E5D}"/>
              </a:ext>
              <a:ext uri="{C183D7F6-B498-43B3-948B-1728B52AA6E4}">
                <adec:decorative xmlns:adec="http://schemas.microsoft.com/office/drawing/2017/decorative" val="1"/>
              </a:ext>
            </a:extLst>
          </p:cNvPr>
          <p:cNvCxnSpPr>
            <a:cxnSpLocks/>
          </p:cNvCxnSpPr>
          <p:nvPr/>
        </p:nvCxnSpPr>
        <p:spPr>
          <a:xfrm>
            <a:off x="5248572" y="5238833"/>
            <a:ext cx="405663" cy="0"/>
          </a:xfrm>
          <a:prstGeom prst="straightConnector1">
            <a:avLst/>
          </a:prstGeom>
        </p:spPr>
        <p:style>
          <a:lnRef idx="2">
            <a:schemeClr val="accent1"/>
          </a:lnRef>
          <a:fillRef idx="0">
            <a:schemeClr val="accent1"/>
          </a:fillRef>
          <a:effectRef idx="1">
            <a:schemeClr val="accent1"/>
          </a:effectRef>
          <a:fontRef idx="minor">
            <a:schemeClr val="tx1"/>
          </a:fontRef>
        </p:style>
      </p:cxnSp>
      <p:cxnSp>
        <p:nvCxnSpPr>
          <p:cNvPr id="12" name="Straight Arrow Connector 11">
            <a:extLst>
              <a:ext uri="{FF2B5EF4-FFF2-40B4-BE49-F238E27FC236}">
                <a16:creationId xmlns:a16="http://schemas.microsoft.com/office/drawing/2014/main" id="{3B2D7424-64E6-D6C9-8E62-C014B78B2053}"/>
              </a:ext>
              <a:ext uri="{C183D7F6-B498-43B3-948B-1728B52AA6E4}">
                <adec:decorative xmlns:adec="http://schemas.microsoft.com/office/drawing/2017/decorative" val="1"/>
              </a:ext>
            </a:extLst>
          </p:cNvPr>
          <p:cNvCxnSpPr>
            <a:cxnSpLocks/>
          </p:cNvCxnSpPr>
          <p:nvPr/>
        </p:nvCxnSpPr>
        <p:spPr>
          <a:xfrm>
            <a:off x="2934053" y="2459266"/>
            <a:ext cx="391720" cy="0"/>
          </a:xfrm>
          <a:prstGeom prst="straightConnector1">
            <a:avLst/>
          </a:prstGeom>
        </p:spPr>
        <p:style>
          <a:lnRef idx="2">
            <a:schemeClr val="accent1"/>
          </a:lnRef>
          <a:fillRef idx="0">
            <a:schemeClr val="accent1"/>
          </a:fillRef>
          <a:effectRef idx="1">
            <a:schemeClr val="accent1"/>
          </a:effectRef>
          <a:fontRef idx="minor">
            <a:schemeClr val="tx1"/>
          </a:fontRef>
        </p:style>
      </p:cxnSp>
      <p:cxnSp>
        <p:nvCxnSpPr>
          <p:cNvPr id="13" name="Straight Arrow Connector 12">
            <a:extLst>
              <a:ext uri="{FF2B5EF4-FFF2-40B4-BE49-F238E27FC236}">
                <a16:creationId xmlns:a16="http://schemas.microsoft.com/office/drawing/2014/main" id="{AD33047C-56B1-17A5-69B8-379C2F0953DE}"/>
              </a:ext>
              <a:ext uri="{C183D7F6-B498-43B3-948B-1728B52AA6E4}">
                <adec:decorative xmlns:adec="http://schemas.microsoft.com/office/drawing/2017/decorative" val="1"/>
              </a:ext>
            </a:extLst>
          </p:cNvPr>
          <p:cNvCxnSpPr>
            <a:cxnSpLocks/>
            <a:endCxn id="267" idx="1"/>
          </p:cNvCxnSpPr>
          <p:nvPr/>
        </p:nvCxnSpPr>
        <p:spPr>
          <a:xfrm>
            <a:off x="2934053" y="4003404"/>
            <a:ext cx="391720" cy="2"/>
          </a:xfrm>
          <a:prstGeom prst="straightConnector1">
            <a:avLst/>
          </a:prstGeom>
        </p:spPr>
        <p:style>
          <a:lnRef idx="2">
            <a:schemeClr val="accent1"/>
          </a:lnRef>
          <a:fillRef idx="0">
            <a:schemeClr val="accent1"/>
          </a:fillRef>
          <a:effectRef idx="1">
            <a:schemeClr val="accent1"/>
          </a:effectRef>
          <a:fontRef idx="minor">
            <a:schemeClr val="tx1"/>
          </a:fontRef>
        </p:style>
      </p:cxnSp>
      <p:cxnSp>
        <p:nvCxnSpPr>
          <p:cNvPr id="14" name="Straight Arrow Connector 13">
            <a:extLst>
              <a:ext uri="{FF2B5EF4-FFF2-40B4-BE49-F238E27FC236}">
                <a16:creationId xmlns:a16="http://schemas.microsoft.com/office/drawing/2014/main" id="{E5867724-BEA6-C483-2720-000E5631AD6E}"/>
              </a:ext>
              <a:ext uri="{C183D7F6-B498-43B3-948B-1728B52AA6E4}">
                <adec:decorative xmlns:adec="http://schemas.microsoft.com/office/drawing/2017/decorative" val="1"/>
              </a:ext>
            </a:extLst>
          </p:cNvPr>
          <p:cNvCxnSpPr>
            <a:cxnSpLocks/>
          </p:cNvCxnSpPr>
          <p:nvPr/>
        </p:nvCxnSpPr>
        <p:spPr>
          <a:xfrm>
            <a:off x="2934053" y="5280439"/>
            <a:ext cx="145145" cy="0"/>
          </a:xfrm>
          <a:prstGeom prst="straightConnector1">
            <a:avLst/>
          </a:prstGeom>
        </p:spPr>
        <p:style>
          <a:lnRef idx="2">
            <a:schemeClr val="accent1"/>
          </a:lnRef>
          <a:fillRef idx="0">
            <a:schemeClr val="accent1"/>
          </a:fillRef>
          <a:effectRef idx="1">
            <a:schemeClr val="accent1"/>
          </a:effectRef>
          <a:fontRef idx="minor">
            <a:schemeClr val="tx1"/>
          </a:fontRef>
        </p:style>
      </p:cxnSp>
      <p:sp>
        <p:nvSpPr>
          <p:cNvPr id="11" name="TextBox 10">
            <a:extLst>
              <a:ext uri="{FF2B5EF4-FFF2-40B4-BE49-F238E27FC236}">
                <a16:creationId xmlns:a16="http://schemas.microsoft.com/office/drawing/2014/main" id="{D7AE4FC5-9CB0-5DBF-1E97-F0016D3D079B}"/>
              </a:ext>
            </a:extLst>
          </p:cNvPr>
          <p:cNvSpPr txBox="1"/>
          <p:nvPr/>
        </p:nvSpPr>
        <p:spPr>
          <a:xfrm>
            <a:off x="2840782" y="6149050"/>
            <a:ext cx="3774088" cy="369332"/>
          </a:xfrm>
          <a:prstGeom prst="rect">
            <a:avLst/>
          </a:prstGeom>
          <a:noFill/>
        </p:spPr>
        <p:txBody>
          <a:bodyPr wrap="square">
            <a:spAutoFit/>
          </a:bodyPr>
          <a:lstStyle/>
          <a:p>
            <a:r>
              <a:rPr lang="en-US" dirty="0">
                <a:hlinkClick r:id="rId3"/>
              </a:rPr>
              <a:t>Programs of Study - SOAR (pa.gov)</a:t>
            </a:r>
            <a:endParaRPr lang="en-US" dirty="0"/>
          </a:p>
        </p:txBody>
      </p:sp>
    </p:spTree>
    <p:extLst>
      <p:ext uri="{BB962C8B-B14F-4D97-AF65-F5344CB8AC3E}">
        <p14:creationId xmlns:p14="http://schemas.microsoft.com/office/powerpoint/2010/main" val="39876954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5F136EE-61F7-44FD-9961-7A01BFBFFEC0}"/>
              </a:ext>
            </a:extLst>
          </p:cNvPr>
          <p:cNvSpPr>
            <a:spLocks noGrp="1"/>
          </p:cNvSpPr>
          <p:nvPr>
            <p:ph type="dt" sz="half" idx="10"/>
          </p:nvPr>
        </p:nvSpPr>
        <p:spPr/>
        <p:txBody>
          <a:bodyPr/>
          <a:lstStyle/>
          <a:p>
            <a:fld id="{1A7996F1-C86A-40F8-B29C-18DAE3D14AAE}" type="datetime1">
              <a:rPr lang="en-US" smtClean="0"/>
              <a:t>3/7/2023</a:t>
            </a:fld>
            <a:endParaRPr lang="en-US"/>
          </a:p>
        </p:txBody>
      </p:sp>
      <p:sp>
        <p:nvSpPr>
          <p:cNvPr id="3" name="Slide Number Placeholder 2">
            <a:extLst>
              <a:ext uri="{FF2B5EF4-FFF2-40B4-BE49-F238E27FC236}">
                <a16:creationId xmlns:a16="http://schemas.microsoft.com/office/drawing/2014/main" id="{CBC4967F-4467-468F-84F9-0802078A87A2}"/>
              </a:ext>
            </a:extLst>
          </p:cNvPr>
          <p:cNvSpPr>
            <a:spLocks noGrp="1"/>
          </p:cNvSpPr>
          <p:nvPr>
            <p:ph type="sldNum" sz="quarter" idx="12"/>
          </p:nvPr>
        </p:nvSpPr>
        <p:spPr/>
        <p:txBody>
          <a:bodyPr/>
          <a:lstStyle/>
          <a:p>
            <a:fld id="{680C5762-CF65-4775-9966-A58D40CC61B9}" type="slidenum">
              <a:rPr lang="en-US" smtClean="0"/>
              <a:t>13</a:t>
            </a:fld>
            <a:endParaRPr lang="en-US"/>
          </a:p>
        </p:txBody>
      </p:sp>
      <p:sp>
        <p:nvSpPr>
          <p:cNvPr id="4" name="Title 3">
            <a:extLst>
              <a:ext uri="{FF2B5EF4-FFF2-40B4-BE49-F238E27FC236}">
                <a16:creationId xmlns:a16="http://schemas.microsoft.com/office/drawing/2014/main" id="{79646811-C6B3-485D-89DC-25887F345F05}"/>
              </a:ext>
            </a:extLst>
          </p:cNvPr>
          <p:cNvSpPr txBox="1">
            <a:spLocks noGrp="1"/>
          </p:cNvSpPr>
          <p:nvPr>
            <p:ph type="title" idx="4294967295"/>
          </p:nvPr>
        </p:nvSpPr>
        <p:spPr>
          <a:xfrm>
            <a:off x="553386" y="589121"/>
            <a:ext cx="8504946" cy="58477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schemeClr val="bg1"/>
                </a:solidFill>
                <a:effectLst/>
                <a:uLnTx/>
                <a:uFillTx/>
                <a:latin typeface="Arial"/>
                <a:ea typeface="+mn-ea"/>
                <a:cs typeface="Arial"/>
              </a:rPr>
              <a:t>PDF Fillable Signatory Addendum </a:t>
            </a:r>
          </a:p>
        </p:txBody>
      </p:sp>
      <p:pic>
        <p:nvPicPr>
          <p:cNvPr id="7" name="Picture 6" descr="Screenshot of fillable SOAR form">
            <a:extLst>
              <a:ext uri="{FF2B5EF4-FFF2-40B4-BE49-F238E27FC236}">
                <a16:creationId xmlns:a16="http://schemas.microsoft.com/office/drawing/2014/main" id="{FA3DBBB9-DBE1-31B3-99DC-C7D505E968AF}"/>
              </a:ext>
            </a:extLst>
          </p:cNvPr>
          <p:cNvPicPr>
            <a:picLocks noChangeAspect="1"/>
          </p:cNvPicPr>
          <p:nvPr/>
        </p:nvPicPr>
        <p:blipFill>
          <a:blip r:embed="rId3"/>
          <a:stretch>
            <a:fillRect/>
          </a:stretch>
        </p:blipFill>
        <p:spPr>
          <a:xfrm>
            <a:off x="0" y="1775534"/>
            <a:ext cx="9144000" cy="4202365"/>
          </a:xfrm>
          <a:prstGeom prst="rect">
            <a:avLst/>
          </a:prstGeom>
        </p:spPr>
      </p:pic>
      <p:sp>
        <p:nvSpPr>
          <p:cNvPr id="8" name="Rounded Rectangular Callout 7">
            <a:extLst>
              <a:ext uri="{FF2B5EF4-FFF2-40B4-BE49-F238E27FC236}">
                <a16:creationId xmlns:a16="http://schemas.microsoft.com/office/drawing/2014/main" id="{D816F44A-8CC8-07F8-E9B6-F8C7624312DE}"/>
              </a:ext>
            </a:extLst>
          </p:cNvPr>
          <p:cNvSpPr>
            <a:spLocks noChangeArrowheads="1"/>
          </p:cNvSpPr>
          <p:nvPr/>
        </p:nvSpPr>
        <p:spPr bwMode="auto">
          <a:xfrm rot="20497512">
            <a:off x="5767459" y="2573777"/>
            <a:ext cx="2667000" cy="1170676"/>
          </a:xfrm>
          <a:prstGeom prst="wedgeRoundRectCallout">
            <a:avLst>
              <a:gd name="adj1" fmla="val -153870"/>
              <a:gd name="adj2" fmla="val 50833"/>
              <a:gd name="adj3" fmla="val 16667"/>
            </a:avLst>
          </a:prstGeom>
          <a:solidFill>
            <a:srgbClr val="83A1DD"/>
          </a:solidFill>
          <a:ln w="9525" algn="ctr">
            <a:solidFill>
              <a:schemeClr val="accent1"/>
            </a:solidFill>
            <a:round/>
            <a:headEnd/>
            <a:tailEnd/>
          </a:ln>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b="1" dirty="0">
                <a:solidFill>
                  <a:srgbClr val="002060"/>
                </a:solidFill>
              </a:rPr>
              <a:t>Must remain PDF fillable and use Adobe E-Signature </a:t>
            </a:r>
          </a:p>
        </p:txBody>
      </p:sp>
    </p:spTree>
    <p:extLst>
      <p:ext uri="{BB962C8B-B14F-4D97-AF65-F5344CB8AC3E}">
        <p14:creationId xmlns:p14="http://schemas.microsoft.com/office/powerpoint/2010/main" val="14471495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98C55FB2-3B3B-A529-CC1F-005FD4EC4177}"/>
              </a:ext>
            </a:extLst>
          </p:cNvPr>
          <p:cNvSpPr>
            <a:spLocks noGrp="1"/>
          </p:cNvSpPr>
          <p:nvPr>
            <p:ph type="title"/>
          </p:nvPr>
        </p:nvSpPr>
        <p:spPr/>
        <p:txBody>
          <a:bodyPr/>
          <a:lstStyle/>
          <a:p>
            <a:r>
              <a:rPr lang="en-US" dirty="0"/>
              <a:t>Verification</a:t>
            </a:r>
          </a:p>
        </p:txBody>
      </p:sp>
      <p:sp>
        <p:nvSpPr>
          <p:cNvPr id="7" name="Content Placeholder 6">
            <a:extLst>
              <a:ext uri="{FF2B5EF4-FFF2-40B4-BE49-F238E27FC236}">
                <a16:creationId xmlns:a16="http://schemas.microsoft.com/office/drawing/2014/main" id="{2EAA489C-90C9-C48F-4CD7-8024C1573652}"/>
              </a:ext>
            </a:extLst>
          </p:cNvPr>
          <p:cNvSpPr>
            <a:spLocks noGrp="1"/>
          </p:cNvSpPr>
          <p:nvPr>
            <p:ph sz="half" idx="1"/>
          </p:nvPr>
        </p:nvSpPr>
        <p:spPr>
          <a:xfrm>
            <a:off x="457200" y="1600200"/>
            <a:ext cx="4038600" cy="3504460"/>
          </a:xfrm>
        </p:spPr>
        <p:txBody>
          <a:bodyPr>
            <a:normAutofit/>
          </a:bodyPr>
          <a:lstStyle/>
          <a:p>
            <a:r>
              <a:rPr lang="en-US" dirty="0"/>
              <a:t>PDE will verify all information on the signatory addendum</a:t>
            </a:r>
          </a:p>
          <a:p>
            <a:pPr lvl="1"/>
            <a:r>
              <a:rPr lang="en-US" dirty="0"/>
              <a:t>Postsecondary website and course catalog should be kept up to date</a:t>
            </a:r>
          </a:p>
          <a:p>
            <a:pPr marL="400050"/>
            <a:endParaRPr lang="en-US" dirty="0">
              <a:latin typeface="Arial"/>
              <a:cs typeface="Arial"/>
            </a:endParaRPr>
          </a:p>
          <a:p>
            <a:endParaRPr lang="en-US" dirty="0"/>
          </a:p>
        </p:txBody>
      </p:sp>
      <p:sp>
        <p:nvSpPr>
          <p:cNvPr id="8" name="Content Placeholder 7">
            <a:extLst>
              <a:ext uri="{FF2B5EF4-FFF2-40B4-BE49-F238E27FC236}">
                <a16:creationId xmlns:a16="http://schemas.microsoft.com/office/drawing/2014/main" id="{218559E3-D9A1-773F-5B52-8E954379A684}"/>
              </a:ext>
            </a:extLst>
          </p:cNvPr>
          <p:cNvSpPr>
            <a:spLocks noGrp="1"/>
          </p:cNvSpPr>
          <p:nvPr>
            <p:ph sz="half" idx="2"/>
          </p:nvPr>
        </p:nvSpPr>
        <p:spPr>
          <a:xfrm>
            <a:off x="4648200" y="1600200"/>
            <a:ext cx="4038600" cy="3593237"/>
          </a:xfrm>
        </p:spPr>
        <p:txBody>
          <a:bodyPr>
            <a:normAutofit/>
          </a:bodyPr>
          <a:lstStyle/>
          <a:p>
            <a:r>
              <a:rPr lang="en-US" dirty="0"/>
              <a:t>If incorrect information is submitted, the signatory addendum will be returned</a:t>
            </a:r>
          </a:p>
          <a:p>
            <a:r>
              <a:rPr lang="en-US" dirty="0"/>
              <a:t>Signatory addendums due by October 31 each year</a:t>
            </a:r>
          </a:p>
          <a:p>
            <a:endParaRPr lang="en-US" dirty="0"/>
          </a:p>
        </p:txBody>
      </p:sp>
      <p:sp>
        <p:nvSpPr>
          <p:cNvPr id="2" name="Date Placeholder 1">
            <a:extLst>
              <a:ext uri="{FF2B5EF4-FFF2-40B4-BE49-F238E27FC236}">
                <a16:creationId xmlns:a16="http://schemas.microsoft.com/office/drawing/2014/main" id="{865C988B-3271-4BBA-A120-7029149C3710}"/>
              </a:ext>
            </a:extLst>
          </p:cNvPr>
          <p:cNvSpPr>
            <a:spLocks noGrp="1"/>
          </p:cNvSpPr>
          <p:nvPr>
            <p:ph type="dt" sz="half" idx="10"/>
          </p:nvPr>
        </p:nvSpPr>
        <p:spPr/>
        <p:txBody>
          <a:bodyPr/>
          <a:lstStyle/>
          <a:p>
            <a:fld id="{1A7996F1-C86A-40F8-B29C-18DAE3D14AAE}" type="datetime1">
              <a:rPr lang="en-US" smtClean="0"/>
              <a:t>3/7/2023</a:t>
            </a:fld>
            <a:endParaRPr lang="en-US"/>
          </a:p>
        </p:txBody>
      </p:sp>
      <p:sp>
        <p:nvSpPr>
          <p:cNvPr id="3" name="Slide Number Placeholder 2">
            <a:extLst>
              <a:ext uri="{FF2B5EF4-FFF2-40B4-BE49-F238E27FC236}">
                <a16:creationId xmlns:a16="http://schemas.microsoft.com/office/drawing/2014/main" id="{4E2C5924-3A6A-4A5C-BBDC-2EE3B961DB01}"/>
              </a:ext>
            </a:extLst>
          </p:cNvPr>
          <p:cNvSpPr>
            <a:spLocks noGrp="1"/>
          </p:cNvSpPr>
          <p:nvPr>
            <p:ph type="sldNum" sz="quarter" idx="12"/>
          </p:nvPr>
        </p:nvSpPr>
        <p:spPr/>
        <p:txBody>
          <a:bodyPr/>
          <a:lstStyle/>
          <a:p>
            <a:fld id="{680C5762-CF65-4775-9966-A58D40CC61B9}" type="slidenum">
              <a:rPr lang="en-US" smtClean="0"/>
              <a:t>14</a:t>
            </a:fld>
            <a:endParaRPr lang="en-US"/>
          </a:p>
        </p:txBody>
      </p:sp>
    </p:spTree>
    <p:extLst>
      <p:ext uri="{BB962C8B-B14F-4D97-AF65-F5344CB8AC3E}">
        <p14:creationId xmlns:p14="http://schemas.microsoft.com/office/powerpoint/2010/main" val="7299698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5F136EE-61F7-44FD-9961-7A01BFBFFEC0}"/>
              </a:ext>
            </a:extLst>
          </p:cNvPr>
          <p:cNvSpPr>
            <a:spLocks noGrp="1"/>
          </p:cNvSpPr>
          <p:nvPr>
            <p:ph type="dt" sz="half" idx="10"/>
          </p:nvPr>
        </p:nvSpPr>
        <p:spPr/>
        <p:txBody>
          <a:bodyPr/>
          <a:lstStyle/>
          <a:p>
            <a:fld id="{1A7996F1-C86A-40F8-B29C-18DAE3D14AAE}" type="datetime1">
              <a:rPr lang="en-US" smtClean="0"/>
              <a:t>3/7/2023</a:t>
            </a:fld>
            <a:endParaRPr lang="en-US"/>
          </a:p>
        </p:txBody>
      </p:sp>
      <p:sp>
        <p:nvSpPr>
          <p:cNvPr id="3" name="Slide Number Placeholder 2">
            <a:extLst>
              <a:ext uri="{FF2B5EF4-FFF2-40B4-BE49-F238E27FC236}">
                <a16:creationId xmlns:a16="http://schemas.microsoft.com/office/drawing/2014/main" id="{CBC4967F-4467-468F-84F9-0802078A87A2}"/>
              </a:ext>
            </a:extLst>
          </p:cNvPr>
          <p:cNvSpPr>
            <a:spLocks noGrp="1"/>
          </p:cNvSpPr>
          <p:nvPr>
            <p:ph type="sldNum" sz="quarter" idx="12"/>
          </p:nvPr>
        </p:nvSpPr>
        <p:spPr/>
        <p:txBody>
          <a:bodyPr/>
          <a:lstStyle/>
          <a:p>
            <a:fld id="{680C5762-CF65-4775-9966-A58D40CC61B9}" type="slidenum">
              <a:rPr lang="en-US" smtClean="0"/>
              <a:t>15</a:t>
            </a:fld>
            <a:endParaRPr lang="en-US"/>
          </a:p>
        </p:txBody>
      </p:sp>
      <p:sp>
        <p:nvSpPr>
          <p:cNvPr id="4" name="Title 3">
            <a:extLst>
              <a:ext uri="{FF2B5EF4-FFF2-40B4-BE49-F238E27FC236}">
                <a16:creationId xmlns:a16="http://schemas.microsoft.com/office/drawing/2014/main" id="{79646811-C6B3-485D-89DC-25887F345F05}"/>
              </a:ext>
            </a:extLst>
          </p:cNvPr>
          <p:cNvSpPr txBox="1">
            <a:spLocks noGrp="1"/>
          </p:cNvSpPr>
          <p:nvPr>
            <p:ph type="title" idx="4294967295"/>
          </p:nvPr>
        </p:nvSpPr>
        <p:spPr>
          <a:xfrm>
            <a:off x="553386" y="589121"/>
            <a:ext cx="8504946" cy="58477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schemeClr val="bg1"/>
                </a:solidFill>
                <a:effectLst/>
                <a:uLnTx/>
                <a:uFillTx/>
                <a:latin typeface="Arial"/>
                <a:ea typeface="+mn-ea"/>
                <a:cs typeface="Arial"/>
              </a:rPr>
              <a:t>Revisions </a:t>
            </a:r>
          </a:p>
        </p:txBody>
      </p:sp>
      <p:sp>
        <p:nvSpPr>
          <p:cNvPr id="10" name="TextBox 9">
            <a:extLst>
              <a:ext uri="{FF2B5EF4-FFF2-40B4-BE49-F238E27FC236}">
                <a16:creationId xmlns:a16="http://schemas.microsoft.com/office/drawing/2014/main" id="{1850046C-D16E-4663-BF54-98FA3D729E5B}"/>
              </a:ext>
            </a:extLst>
          </p:cNvPr>
          <p:cNvSpPr txBox="1"/>
          <p:nvPr/>
        </p:nvSpPr>
        <p:spPr>
          <a:xfrm>
            <a:off x="443131" y="1676090"/>
            <a:ext cx="7567808" cy="954107"/>
          </a:xfrm>
          <a:prstGeom prst="rect">
            <a:avLst/>
          </a:prstGeom>
          <a:noFill/>
        </p:spPr>
        <p:txBody>
          <a:bodyPr wrap="square">
            <a:spAutoFit/>
          </a:bodyPr>
          <a:lstStyle/>
          <a:p>
            <a:r>
              <a:rPr lang="en-US" sz="2800" b="1" dirty="0">
                <a:latin typeface="Arial"/>
                <a:cs typeface="Arial"/>
              </a:rPr>
              <a:t>Revisions to courses, course codes, credits, etc.</a:t>
            </a:r>
            <a:endParaRPr lang="en-US" sz="2800" b="1" dirty="0">
              <a:solidFill>
                <a:srgbClr val="FF0000"/>
              </a:solidFill>
              <a:latin typeface="Arial"/>
              <a:cs typeface="Arial"/>
            </a:endParaRPr>
          </a:p>
        </p:txBody>
      </p:sp>
      <p:sp>
        <p:nvSpPr>
          <p:cNvPr id="16" name="TextBox 15">
            <a:extLst>
              <a:ext uri="{FF2B5EF4-FFF2-40B4-BE49-F238E27FC236}">
                <a16:creationId xmlns:a16="http://schemas.microsoft.com/office/drawing/2014/main" id="{63B15D8F-317E-42E6-B52F-764BD77E1529}"/>
              </a:ext>
            </a:extLst>
          </p:cNvPr>
          <p:cNvSpPr txBox="1"/>
          <p:nvPr/>
        </p:nvSpPr>
        <p:spPr>
          <a:xfrm>
            <a:off x="457200" y="2841964"/>
            <a:ext cx="8229600" cy="954107"/>
          </a:xfrm>
          <a:prstGeom prst="rect">
            <a:avLst/>
          </a:prstGeom>
          <a:noFill/>
        </p:spPr>
        <p:txBody>
          <a:bodyPr wrap="square">
            <a:spAutoFit/>
          </a:bodyPr>
          <a:lstStyle/>
          <a:p>
            <a:pPr marL="457200" indent="-457200">
              <a:buFont typeface="Arial" panose="020B0604020202020204" pitchFamily="34" charset="0"/>
              <a:buChar char="•"/>
            </a:pPr>
            <a:r>
              <a:rPr lang="en-US" sz="2800" dirty="0">
                <a:latin typeface="Arial"/>
                <a:cs typeface="Arial"/>
              </a:rPr>
              <a:t>Submit a new signatory addendum to PDE</a:t>
            </a:r>
          </a:p>
          <a:p>
            <a:pPr marL="457200" indent="-457200">
              <a:buFont typeface="Arial" panose="020B0604020202020204" pitchFamily="34" charset="0"/>
              <a:buChar char="•"/>
            </a:pPr>
            <a:r>
              <a:rPr lang="en-US" sz="2800" dirty="0">
                <a:latin typeface="Arial"/>
                <a:cs typeface="Arial"/>
              </a:rPr>
              <a:t>Indicate revision in email</a:t>
            </a:r>
          </a:p>
        </p:txBody>
      </p:sp>
    </p:spTree>
    <p:extLst>
      <p:ext uri="{BB962C8B-B14F-4D97-AF65-F5344CB8AC3E}">
        <p14:creationId xmlns:p14="http://schemas.microsoft.com/office/powerpoint/2010/main" val="4768572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864B68-76BF-42E4-A40D-F2B20A279577}"/>
              </a:ext>
            </a:extLst>
          </p:cNvPr>
          <p:cNvSpPr>
            <a:spLocks noGrp="1"/>
          </p:cNvSpPr>
          <p:nvPr>
            <p:ph type="title"/>
          </p:nvPr>
        </p:nvSpPr>
        <p:spPr>
          <a:xfrm>
            <a:off x="457200" y="594804"/>
            <a:ext cx="8229600" cy="852996"/>
          </a:xfrm>
        </p:spPr>
        <p:txBody>
          <a:bodyPr>
            <a:normAutofit fontScale="90000"/>
          </a:bodyPr>
          <a:lstStyle/>
          <a:p>
            <a:pPr marL="172720"/>
            <a:r>
              <a:rPr lang="en-US" sz="3200" dirty="0">
                <a:solidFill>
                  <a:schemeClr val="bg1"/>
                </a:solidFill>
                <a:latin typeface="Arial"/>
                <a:cs typeface="Arial"/>
              </a:rPr>
              <a:t>Postsecondary Statewide Articulations</a:t>
            </a:r>
            <a:br>
              <a:rPr lang="en-US" sz="3200" dirty="0">
                <a:solidFill>
                  <a:schemeClr val="bg1"/>
                </a:solidFill>
                <a:latin typeface="Arial"/>
                <a:cs typeface="Arial"/>
              </a:rPr>
            </a:br>
            <a:r>
              <a:rPr lang="en-US" dirty="0">
                <a:latin typeface="Arial"/>
                <a:cs typeface="Arial"/>
              </a:rPr>
              <a:t> </a:t>
            </a:r>
            <a:endParaRPr lang="en-US" dirty="0"/>
          </a:p>
        </p:txBody>
      </p:sp>
      <p:sp>
        <p:nvSpPr>
          <p:cNvPr id="4" name="Date Placeholder 3">
            <a:extLst>
              <a:ext uri="{FF2B5EF4-FFF2-40B4-BE49-F238E27FC236}">
                <a16:creationId xmlns:a16="http://schemas.microsoft.com/office/drawing/2014/main" id="{B2294225-2080-4CA0-ADDF-9493F3263D80}"/>
              </a:ext>
            </a:extLst>
          </p:cNvPr>
          <p:cNvSpPr>
            <a:spLocks noGrp="1"/>
          </p:cNvSpPr>
          <p:nvPr>
            <p:ph type="dt" sz="half" idx="10"/>
          </p:nvPr>
        </p:nvSpPr>
        <p:spPr/>
        <p:txBody>
          <a:bodyPr/>
          <a:lstStyle/>
          <a:p>
            <a:fld id="{ED0CF1AE-9D07-4FAF-9EEC-B15CCCFC2843}" type="datetime1">
              <a:rPr lang="en-US" smtClean="0"/>
              <a:t>3/7/2023</a:t>
            </a:fld>
            <a:endParaRPr lang="en-US"/>
          </a:p>
        </p:txBody>
      </p:sp>
      <p:sp>
        <p:nvSpPr>
          <p:cNvPr id="5" name="Slide Number Placeholder 4">
            <a:extLst>
              <a:ext uri="{FF2B5EF4-FFF2-40B4-BE49-F238E27FC236}">
                <a16:creationId xmlns:a16="http://schemas.microsoft.com/office/drawing/2014/main" id="{E153D180-9127-4F4E-988A-BA340D7EF683}"/>
              </a:ext>
            </a:extLst>
          </p:cNvPr>
          <p:cNvSpPr>
            <a:spLocks noGrp="1"/>
          </p:cNvSpPr>
          <p:nvPr>
            <p:ph type="sldNum" sz="quarter" idx="12"/>
          </p:nvPr>
        </p:nvSpPr>
        <p:spPr/>
        <p:txBody>
          <a:bodyPr/>
          <a:lstStyle/>
          <a:p>
            <a:fld id="{680C5762-CF65-4775-9966-A58D40CC61B9}" type="slidenum">
              <a:rPr lang="en-US" smtClean="0"/>
              <a:t>16</a:t>
            </a:fld>
            <a:endParaRPr lang="en-US"/>
          </a:p>
        </p:txBody>
      </p:sp>
      <p:sp>
        <p:nvSpPr>
          <p:cNvPr id="8" name="Content Placeholder 7">
            <a:extLst>
              <a:ext uri="{FF2B5EF4-FFF2-40B4-BE49-F238E27FC236}">
                <a16:creationId xmlns:a16="http://schemas.microsoft.com/office/drawing/2014/main" id="{096D5438-D8FA-372F-5EC0-74DA3091ADEA}"/>
              </a:ext>
            </a:extLst>
          </p:cNvPr>
          <p:cNvSpPr>
            <a:spLocks noGrp="1"/>
          </p:cNvSpPr>
          <p:nvPr>
            <p:ph idx="1"/>
          </p:nvPr>
        </p:nvSpPr>
        <p:spPr/>
        <p:txBody>
          <a:bodyPr/>
          <a:lstStyle/>
          <a:p>
            <a:r>
              <a:rPr lang="en-US" dirty="0"/>
              <a:t>College Transfer</a:t>
            </a:r>
          </a:p>
          <a:p>
            <a:pPr lvl="1"/>
            <a:r>
              <a:rPr lang="en-US" dirty="0"/>
              <a:t>Multiple audiences view equivalencies</a:t>
            </a:r>
          </a:p>
          <a:p>
            <a:pPr lvl="2"/>
            <a:r>
              <a:rPr lang="en-US" dirty="0"/>
              <a:t>Secondary Guidance Personnel and Teachers</a:t>
            </a:r>
          </a:p>
          <a:p>
            <a:pPr lvl="2"/>
            <a:r>
              <a:rPr lang="en-US" dirty="0"/>
              <a:t>Students and Parents</a:t>
            </a:r>
          </a:p>
          <a:p>
            <a:pPr lvl="2"/>
            <a:r>
              <a:rPr lang="en-US" dirty="0"/>
              <a:t>Postsecondary Institutions</a:t>
            </a:r>
          </a:p>
          <a:p>
            <a:pPr lvl="2"/>
            <a:r>
              <a:rPr lang="en-US" dirty="0"/>
              <a:t>PDE</a:t>
            </a:r>
          </a:p>
          <a:p>
            <a:pPr marL="914400" lvl="2" indent="0">
              <a:buNone/>
            </a:pPr>
            <a:endParaRPr lang="en-US" dirty="0"/>
          </a:p>
          <a:p>
            <a:pPr lvl="2"/>
            <a:endParaRPr lang="en-US" dirty="0"/>
          </a:p>
          <a:p>
            <a:pPr lvl="2"/>
            <a:endParaRPr lang="en-US" dirty="0"/>
          </a:p>
          <a:p>
            <a:pPr marL="457200" lvl="1" indent="0">
              <a:buNone/>
            </a:pPr>
            <a:endParaRPr lang="en-US" dirty="0"/>
          </a:p>
        </p:txBody>
      </p:sp>
    </p:spTree>
    <p:extLst>
      <p:ext uri="{BB962C8B-B14F-4D97-AF65-F5344CB8AC3E}">
        <p14:creationId xmlns:p14="http://schemas.microsoft.com/office/powerpoint/2010/main" val="29603618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5F136EE-61F7-44FD-9961-7A01BFBFFEC0}"/>
              </a:ext>
            </a:extLst>
          </p:cNvPr>
          <p:cNvSpPr>
            <a:spLocks noGrp="1"/>
          </p:cNvSpPr>
          <p:nvPr>
            <p:ph type="dt" sz="half" idx="10"/>
          </p:nvPr>
        </p:nvSpPr>
        <p:spPr/>
        <p:txBody>
          <a:bodyPr/>
          <a:lstStyle/>
          <a:p>
            <a:fld id="{1A7996F1-C86A-40F8-B29C-18DAE3D14AAE}" type="datetime1">
              <a:rPr lang="en-US" smtClean="0"/>
              <a:t>3/7/2023</a:t>
            </a:fld>
            <a:endParaRPr lang="en-US"/>
          </a:p>
        </p:txBody>
      </p:sp>
      <p:sp>
        <p:nvSpPr>
          <p:cNvPr id="3" name="Slide Number Placeholder 2">
            <a:extLst>
              <a:ext uri="{FF2B5EF4-FFF2-40B4-BE49-F238E27FC236}">
                <a16:creationId xmlns:a16="http://schemas.microsoft.com/office/drawing/2014/main" id="{CBC4967F-4467-468F-84F9-0802078A87A2}"/>
              </a:ext>
            </a:extLst>
          </p:cNvPr>
          <p:cNvSpPr>
            <a:spLocks noGrp="1"/>
          </p:cNvSpPr>
          <p:nvPr>
            <p:ph type="sldNum" sz="quarter" idx="12"/>
          </p:nvPr>
        </p:nvSpPr>
        <p:spPr/>
        <p:txBody>
          <a:bodyPr/>
          <a:lstStyle/>
          <a:p>
            <a:fld id="{680C5762-CF65-4775-9966-A58D40CC61B9}" type="slidenum">
              <a:rPr lang="en-US" smtClean="0"/>
              <a:t>17</a:t>
            </a:fld>
            <a:endParaRPr lang="en-US"/>
          </a:p>
        </p:txBody>
      </p:sp>
      <p:sp>
        <p:nvSpPr>
          <p:cNvPr id="4" name="Title 3">
            <a:extLst>
              <a:ext uri="{FF2B5EF4-FFF2-40B4-BE49-F238E27FC236}">
                <a16:creationId xmlns:a16="http://schemas.microsoft.com/office/drawing/2014/main" id="{79646811-C6B3-485D-89DC-25887F345F05}"/>
              </a:ext>
            </a:extLst>
          </p:cNvPr>
          <p:cNvSpPr txBox="1">
            <a:spLocks noGrp="1"/>
          </p:cNvSpPr>
          <p:nvPr>
            <p:ph type="title" idx="4294967295"/>
          </p:nvPr>
        </p:nvSpPr>
        <p:spPr>
          <a:xfrm>
            <a:off x="553386" y="589121"/>
            <a:ext cx="8504946" cy="58477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schemeClr val="bg1"/>
                </a:solidFill>
                <a:effectLst/>
                <a:uLnTx/>
                <a:uFillTx/>
                <a:latin typeface="Arial"/>
                <a:ea typeface="+mn-ea"/>
                <a:cs typeface="Arial"/>
              </a:rPr>
              <a:t>Searching for Opportunities </a:t>
            </a:r>
          </a:p>
        </p:txBody>
      </p:sp>
      <p:sp>
        <p:nvSpPr>
          <p:cNvPr id="10" name="TextBox 9">
            <a:extLst>
              <a:ext uri="{FF2B5EF4-FFF2-40B4-BE49-F238E27FC236}">
                <a16:creationId xmlns:a16="http://schemas.microsoft.com/office/drawing/2014/main" id="{1850046C-D16E-4663-BF54-98FA3D729E5B}"/>
              </a:ext>
            </a:extLst>
          </p:cNvPr>
          <p:cNvSpPr txBox="1"/>
          <p:nvPr/>
        </p:nvSpPr>
        <p:spPr>
          <a:xfrm>
            <a:off x="443132" y="1676090"/>
            <a:ext cx="6827680" cy="369332"/>
          </a:xfrm>
          <a:prstGeom prst="rect">
            <a:avLst/>
          </a:prstGeom>
          <a:noFill/>
        </p:spPr>
        <p:txBody>
          <a:bodyPr wrap="square">
            <a:spAutoFit/>
          </a:bodyPr>
          <a:lstStyle/>
          <a:p>
            <a:r>
              <a:rPr lang="en-US" b="1" dirty="0">
                <a:latin typeface="Arial"/>
                <a:cs typeface="Arial"/>
              </a:rPr>
              <a:t>www.CollegeTransfer.net hosts the SOAR agreements </a:t>
            </a:r>
          </a:p>
        </p:txBody>
      </p:sp>
      <p:sp>
        <p:nvSpPr>
          <p:cNvPr id="12" name="TextBox 11">
            <a:extLst>
              <a:ext uri="{FF2B5EF4-FFF2-40B4-BE49-F238E27FC236}">
                <a16:creationId xmlns:a16="http://schemas.microsoft.com/office/drawing/2014/main" id="{D40E12A3-B58C-4EE4-B5F4-C882877F9D96}"/>
              </a:ext>
            </a:extLst>
          </p:cNvPr>
          <p:cNvSpPr txBox="1"/>
          <p:nvPr/>
        </p:nvSpPr>
        <p:spPr>
          <a:xfrm>
            <a:off x="457200" y="2362950"/>
            <a:ext cx="8133414" cy="1200329"/>
          </a:xfrm>
          <a:prstGeom prst="rect">
            <a:avLst/>
          </a:prstGeom>
          <a:noFill/>
        </p:spPr>
        <p:txBody>
          <a:bodyPr wrap="square">
            <a:spAutoFit/>
          </a:bodyPr>
          <a:lstStyle/>
          <a:p>
            <a:pPr marL="342900" indent="-342900">
              <a:buFont typeface="+mj-lt"/>
              <a:buAutoNum type="arabicPeriod"/>
            </a:pPr>
            <a:r>
              <a:rPr lang="en-US" dirty="0">
                <a:latin typeface="Arial"/>
                <a:cs typeface="Arial"/>
              </a:rPr>
              <a:t>SEARCH &gt; PA Bureau of Career and Technical Education</a:t>
            </a:r>
          </a:p>
          <a:p>
            <a:r>
              <a:rPr lang="en-US" dirty="0">
                <a:latin typeface="Arial"/>
                <a:cs typeface="Arial"/>
              </a:rPr>
              <a:t>     SELECT &gt; Postsecondary Institution</a:t>
            </a:r>
          </a:p>
          <a:p>
            <a:endParaRPr lang="en-US" dirty="0">
              <a:latin typeface="Arial"/>
              <a:cs typeface="Arial"/>
            </a:endParaRPr>
          </a:p>
          <a:p>
            <a:endParaRPr lang="en-US" dirty="0">
              <a:latin typeface="Arial"/>
              <a:cs typeface="Arial"/>
            </a:endParaRPr>
          </a:p>
        </p:txBody>
      </p:sp>
      <p:sp>
        <p:nvSpPr>
          <p:cNvPr id="16" name="TextBox 15">
            <a:extLst>
              <a:ext uri="{FF2B5EF4-FFF2-40B4-BE49-F238E27FC236}">
                <a16:creationId xmlns:a16="http://schemas.microsoft.com/office/drawing/2014/main" id="{63B15D8F-317E-42E6-B52F-764BD77E1529}"/>
              </a:ext>
            </a:extLst>
          </p:cNvPr>
          <p:cNvSpPr txBox="1"/>
          <p:nvPr/>
        </p:nvSpPr>
        <p:spPr>
          <a:xfrm>
            <a:off x="443132" y="3378613"/>
            <a:ext cx="8229600" cy="1200329"/>
          </a:xfrm>
          <a:prstGeom prst="rect">
            <a:avLst/>
          </a:prstGeom>
          <a:noFill/>
        </p:spPr>
        <p:txBody>
          <a:bodyPr wrap="square">
            <a:spAutoFit/>
          </a:bodyPr>
          <a:lstStyle/>
          <a:p>
            <a:pPr marL="342900" indent="-342900">
              <a:buFont typeface="+mj-lt"/>
              <a:buAutoNum type="arabicPeriod" startAt="2"/>
            </a:pPr>
            <a:r>
              <a:rPr lang="en-US" dirty="0">
                <a:latin typeface="Arial"/>
                <a:cs typeface="Arial"/>
              </a:rPr>
              <a:t>SELECT &gt; PA Bureau of Career and Technical Education</a:t>
            </a:r>
          </a:p>
          <a:p>
            <a:r>
              <a:rPr lang="en-US" dirty="0">
                <a:latin typeface="Arial"/>
                <a:cs typeface="Arial"/>
              </a:rPr>
              <a:t>     SELECT &gt; Show Advanced Search Options</a:t>
            </a:r>
          </a:p>
          <a:p>
            <a:r>
              <a:rPr lang="en-US" dirty="0">
                <a:latin typeface="Arial"/>
                <a:cs typeface="Arial"/>
              </a:rPr>
              <a:t>     SELECT &gt; Major or Program</a:t>
            </a:r>
          </a:p>
          <a:p>
            <a:endParaRPr lang="en-US" dirty="0">
              <a:latin typeface="Arial"/>
              <a:cs typeface="Arial"/>
            </a:endParaRPr>
          </a:p>
        </p:txBody>
      </p:sp>
      <p:sp>
        <p:nvSpPr>
          <p:cNvPr id="18" name="TextBox 17">
            <a:extLst>
              <a:ext uri="{FF2B5EF4-FFF2-40B4-BE49-F238E27FC236}">
                <a16:creationId xmlns:a16="http://schemas.microsoft.com/office/drawing/2014/main" id="{892BF84F-8117-45A6-946E-DA887B198135}"/>
              </a:ext>
            </a:extLst>
          </p:cNvPr>
          <p:cNvSpPr txBox="1"/>
          <p:nvPr/>
        </p:nvSpPr>
        <p:spPr>
          <a:xfrm>
            <a:off x="471268" y="4498149"/>
            <a:ext cx="8229600" cy="369332"/>
          </a:xfrm>
          <a:prstGeom prst="rect">
            <a:avLst/>
          </a:prstGeom>
          <a:noFill/>
        </p:spPr>
        <p:txBody>
          <a:bodyPr wrap="square">
            <a:spAutoFit/>
          </a:bodyPr>
          <a:lstStyle/>
          <a:p>
            <a:r>
              <a:rPr lang="en-US" dirty="0">
                <a:latin typeface="Arial"/>
                <a:cs typeface="Arial"/>
              </a:rPr>
              <a:t>CONTINUE  to check the site for additional statewide agreements</a:t>
            </a:r>
            <a:endParaRPr lang="en-US" dirty="0">
              <a:solidFill>
                <a:srgbClr val="FF0000"/>
              </a:solidFill>
              <a:latin typeface="Arial"/>
              <a:cs typeface="Arial"/>
            </a:endParaRPr>
          </a:p>
        </p:txBody>
      </p:sp>
      <p:sp>
        <p:nvSpPr>
          <p:cNvPr id="5" name="TextBox 4">
            <a:extLst>
              <a:ext uri="{FF2B5EF4-FFF2-40B4-BE49-F238E27FC236}">
                <a16:creationId xmlns:a16="http://schemas.microsoft.com/office/drawing/2014/main" id="{E8ABF919-C58F-4933-A30A-3342F537B63E}"/>
              </a:ext>
            </a:extLst>
          </p:cNvPr>
          <p:cNvSpPr txBox="1"/>
          <p:nvPr/>
        </p:nvSpPr>
        <p:spPr>
          <a:xfrm>
            <a:off x="1984159" y="5242525"/>
            <a:ext cx="5175681" cy="461665"/>
          </a:xfrm>
          <a:prstGeom prst="rect">
            <a:avLst/>
          </a:prstGeom>
          <a:noFill/>
        </p:spPr>
        <p:txBody>
          <a:bodyPr wrap="square" rtlCol="0">
            <a:spAutoFit/>
          </a:bodyPr>
          <a:lstStyle/>
          <a:p>
            <a:r>
              <a:rPr lang="en-US" sz="2400" b="1" dirty="0">
                <a:latin typeface="Arial" panose="020B0604020202020204" pitchFamily="34" charset="0"/>
                <a:cs typeface="Arial" panose="020B0604020202020204" pitchFamily="34" charset="0"/>
                <a:hlinkClick r:id="rId3"/>
              </a:rPr>
              <a:t>College Transfer Website</a:t>
            </a:r>
            <a:endParaRPr lang="en-US" sz="2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716610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864B68-76BF-42E4-A40D-F2B20A279577}"/>
              </a:ext>
            </a:extLst>
          </p:cNvPr>
          <p:cNvSpPr>
            <a:spLocks noGrp="1"/>
          </p:cNvSpPr>
          <p:nvPr>
            <p:ph type="title"/>
          </p:nvPr>
        </p:nvSpPr>
        <p:spPr/>
        <p:txBody>
          <a:bodyPr>
            <a:normAutofit fontScale="90000"/>
          </a:bodyPr>
          <a:lstStyle/>
          <a:p>
            <a:pPr marL="172720"/>
            <a:br>
              <a:rPr lang="en-US" sz="3200" dirty="0">
                <a:solidFill>
                  <a:schemeClr val="bg1"/>
                </a:solidFill>
                <a:latin typeface="Arial"/>
                <a:cs typeface="Arial"/>
              </a:rPr>
            </a:br>
            <a:r>
              <a:rPr lang="en-US" dirty="0">
                <a:latin typeface="Arial"/>
                <a:cs typeface="Arial"/>
              </a:rPr>
              <a:t>Postsecondary </a:t>
            </a:r>
            <a:r>
              <a:rPr lang="en-US" sz="3200" dirty="0">
                <a:solidFill>
                  <a:schemeClr val="bg1"/>
                </a:solidFill>
                <a:latin typeface="Arial"/>
                <a:cs typeface="Arial"/>
              </a:rPr>
              <a:t>Information</a:t>
            </a:r>
            <a:br>
              <a:rPr lang="en-US" sz="3200" dirty="0">
                <a:solidFill>
                  <a:schemeClr val="bg1"/>
                </a:solidFill>
                <a:latin typeface="Arial"/>
                <a:cs typeface="Arial"/>
              </a:rPr>
            </a:br>
            <a:r>
              <a:rPr lang="en-US" dirty="0">
                <a:latin typeface="Arial"/>
                <a:cs typeface="Arial"/>
              </a:rPr>
              <a:t> </a:t>
            </a:r>
            <a:endParaRPr lang="en-US" dirty="0"/>
          </a:p>
        </p:txBody>
      </p:sp>
      <p:sp>
        <p:nvSpPr>
          <p:cNvPr id="8" name="Content Placeholder 7">
            <a:extLst>
              <a:ext uri="{FF2B5EF4-FFF2-40B4-BE49-F238E27FC236}">
                <a16:creationId xmlns:a16="http://schemas.microsoft.com/office/drawing/2014/main" id="{096D5438-D8FA-372F-5EC0-74DA3091ADEA}"/>
              </a:ext>
            </a:extLst>
          </p:cNvPr>
          <p:cNvSpPr>
            <a:spLocks noGrp="1"/>
          </p:cNvSpPr>
          <p:nvPr>
            <p:ph idx="1"/>
          </p:nvPr>
        </p:nvSpPr>
        <p:spPr/>
        <p:txBody>
          <a:bodyPr>
            <a:normAutofit/>
          </a:bodyPr>
          <a:lstStyle/>
          <a:p>
            <a:r>
              <a:rPr lang="en-US" dirty="0"/>
              <a:t>Databases must align:</a:t>
            </a:r>
          </a:p>
          <a:p>
            <a:pPr lvl="1"/>
            <a:r>
              <a:rPr lang="en-US" dirty="0"/>
              <a:t>College Transfer</a:t>
            </a:r>
          </a:p>
          <a:p>
            <a:pPr lvl="1"/>
            <a:r>
              <a:rPr lang="en-US" dirty="0"/>
              <a:t>CATS</a:t>
            </a:r>
          </a:p>
          <a:p>
            <a:pPr lvl="1"/>
            <a:r>
              <a:rPr lang="en-US" dirty="0"/>
              <a:t>PIMS</a:t>
            </a:r>
          </a:p>
          <a:p>
            <a:r>
              <a:rPr lang="en-US" dirty="0"/>
              <a:t>Typical errors found in databases:</a:t>
            </a:r>
          </a:p>
          <a:p>
            <a:pPr lvl="1"/>
            <a:r>
              <a:rPr lang="en-US" dirty="0"/>
              <a:t>Secondary CIP</a:t>
            </a:r>
          </a:p>
          <a:p>
            <a:pPr lvl="1"/>
            <a:r>
              <a:rPr lang="en-US" dirty="0"/>
              <a:t>Postsecondary CIP</a:t>
            </a:r>
          </a:p>
          <a:p>
            <a:pPr lvl="1"/>
            <a:r>
              <a:rPr lang="en-US" dirty="0"/>
              <a:t>Number of Matriculants</a:t>
            </a:r>
          </a:p>
        </p:txBody>
      </p:sp>
      <p:sp>
        <p:nvSpPr>
          <p:cNvPr id="4" name="Date Placeholder 3">
            <a:extLst>
              <a:ext uri="{FF2B5EF4-FFF2-40B4-BE49-F238E27FC236}">
                <a16:creationId xmlns:a16="http://schemas.microsoft.com/office/drawing/2014/main" id="{B2294225-2080-4CA0-ADDF-9493F3263D80}"/>
              </a:ext>
            </a:extLst>
          </p:cNvPr>
          <p:cNvSpPr>
            <a:spLocks noGrp="1"/>
          </p:cNvSpPr>
          <p:nvPr>
            <p:ph type="dt" sz="half" idx="10"/>
          </p:nvPr>
        </p:nvSpPr>
        <p:spPr/>
        <p:txBody>
          <a:bodyPr/>
          <a:lstStyle/>
          <a:p>
            <a:fld id="{ED0CF1AE-9D07-4FAF-9EEC-B15CCCFC2843}" type="datetime1">
              <a:rPr lang="en-US" smtClean="0"/>
              <a:t>3/7/2023</a:t>
            </a:fld>
            <a:endParaRPr lang="en-US"/>
          </a:p>
        </p:txBody>
      </p:sp>
      <p:sp>
        <p:nvSpPr>
          <p:cNvPr id="5" name="Slide Number Placeholder 4">
            <a:extLst>
              <a:ext uri="{FF2B5EF4-FFF2-40B4-BE49-F238E27FC236}">
                <a16:creationId xmlns:a16="http://schemas.microsoft.com/office/drawing/2014/main" id="{E153D180-9127-4F4E-988A-BA340D7EF683}"/>
              </a:ext>
            </a:extLst>
          </p:cNvPr>
          <p:cNvSpPr>
            <a:spLocks noGrp="1"/>
          </p:cNvSpPr>
          <p:nvPr>
            <p:ph type="sldNum" sz="quarter" idx="12"/>
          </p:nvPr>
        </p:nvSpPr>
        <p:spPr/>
        <p:txBody>
          <a:bodyPr/>
          <a:lstStyle/>
          <a:p>
            <a:fld id="{680C5762-CF65-4775-9966-A58D40CC61B9}" type="slidenum">
              <a:rPr lang="en-US" smtClean="0"/>
              <a:t>18</a:t>
            </a:fld>
            <a:endParaRPr lang="en-US"/>
          </a:p>
        </p:txBody>
      </p:sp>
    </p:spTree>
    <p:extLst>
      <p:ext uri="{BB962C8B-B14F-4D97-AF65-F5344CB8AC3E}">
        <p14:creationId xmlns:p14="http://schemas.microsoft.com/office/powerpoint/2010/main" val="5676802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488D8B-D741-C548-8605-1831673894F6}"/>
              </a:ext>
            </a:extLst>
          </p:cNvPr>
          <p:cNvSpPr>
            <a:spLocks noGrp="1"/>
          </p:cNvSpPr>
          <p:nvPr>
            <p:ph type="title"/>
          </p:nvPr>
        </p:nvSpPr>
        <p:spPr/>
        <p:txBody>
          <a:bodyPr/>
          <a:lstStyle/>
          <a:p>
            <a:r>
              <a:rPr lang="en-US" dirty="0"/>
              <a:t>SOAR Agreement Participation </a:t>
            </a:r>
          </a:p>
        </p:txBody>
      </p:sp>
      <p:sp>
        <p:nvSpPr>
          <p:cNvPr id="3" name="Content Placeholder 2">
            <a:extLst>
              <a:ext uri="{FF2B5EF4-FFF2-40B4-BE49-F238E27FC236}">
                <a16:creationId xmlns:a16="http://schemas.microsoft.com/office/drawing/2014/main" id="{3821BACB-B095-A381-09CB-67AB8C7A19EB}"/>
              </a:ext>
            </a:extLst>
          </p:cNvPr>
          <p:cNvSpPr>
            <a:spLocks noGrp="1"/>
          </p:cNvSpPr>
          <p:nvPr>
            <p:ph idx="1"/>
          </p:nvPr>
        </p:nvSpPr>
        <p:spPr>
          <a:xfrm>
            <a:off x="457200" y="1600200"/>
            <a:ext cx="8157882" cy="4525963"/>
          </a:xfrm>
        </p:spPr>
        <p:txBody>
          <a:bodyPr/>
          <a:lstStyle/>
          <a:p>
            <a:pPr marL="0" indent="0">
              <a:buNone/>
            </a:pPr>
            <a:r>
              <a:rPr lang="en-US" dirty="0"/>
              <a:t>Of the 20 postsecondary institutions that currently receive Perkins Funding from 2010-2021:</a:t>
            </a:r>
          </a:p>
          <a:p>
            <a:r>
              <a:rPr lang="en-US" dirty="0"/>
              <a:t>11 institutions awarded 2289 credits</a:t>
            </a:r>
          </a:p>
          <a:p>
            <a:r>
              <a:rPr lang="en-US" dirty="0"/>
              <a:t>9 institutions awarded zero SOAR credits</a:t>
            </a:r>
          </a:p>
          <a:p>
            <a:endParaRPr lang="en-US" dirty="0"/>
          </a:p>
        </p:txBody>
      </p:sp>
      <p:sp>
        <p:nvSpPr>
          <p:cNvPr id="4" name="Date Placeholder 3">
            <a:extLst>
              <a:ext uri="{FF2B5EF4-FFF2-40B4-BE49-F238E27FC236}">
                <a16:creationId xmlns:a16="http://schemas.microsoft.com/office/drawing/2014/main" id="{1317C520-8C58-8065-33D5-6B703639CCBB}"/>
              </a:ext>
            </a:extLst>
          </p:cNvPr>
          <p:cNvSpPr>
            <a:spLocks noGrp="1"/>
          </p:cNvSpPr>
          <p:nvPr>
            <p:ph type="dt" sz="half" idx="10"/>
          </p:nvPr>
        </p:nvSpPr>
        <p:spPr/>
        <p:txBody>
          <a:bodyPr/>
          <a:lstStyle/>
          <a:p>
            <a:fld id="{ED0CF1AE-9D07-4FAF-9EEC-B15CCCFC2843}" type="datetime1">
              <a:rPr lang="en-US" smtClean="0"/>
              <a:t>3/7/2023</a:t>
            </a:fld>
            <a:endParaRPr lang="en-US"/>
          </a:p>
        </p:txBody>
      </p:sp>
      <p:sp>
        <p:nvSpPr>
          <p:cNvPr id="5" name="Slide Number Placeholder 4">
            <a:extLst>
              <a:ext uri="{FF2B5EF4-FFF2-40B4-BE49-F238E27FC236}">
                <a16:creationId xmlns:a16="http://schemas.microsoft.com/office/drawing/2014/main" id="{95CC2C24-FDA7-4C2B-3BE7-1CA4D6C00DDE}"/>
              </a:ext>
            </a:extLst>
          </p:cNvPr>
          <p:cNvSpPr>
            <a:spLocks noGrp="1"/>
          </p:cNvSpPr>
          <p:nvPr>
            <p:ph type="sldNum" sz="quarter" idx="12"/>
          </p:nvPr>
        </p:nvSpPr>
        <p:spPr/>
        <p:txBody>
          <a:bodyPr/>
          <a:lstStyle/>
          <a:p>
            <a:fld id="{680C5762-CF65-4775-9966-A58D40CC61B9}" type="slidenum">
              <a:rPr lang="en-US" smtClean="0"/>
              <a:t>19</a:t>
            </a:fld>
            <a:endParaRPr lang="en-US"/>
          </a:p>
        </p:txBody>
      </p:sp>
    </p:spTree>
    <p:extLst>
      <p:ext uri="{BB962C8B-B14F-4D97-AF65-F5344CB8AC3E}">
        <p14:creationId xmlns:p14="http://schemas.microsoft.com/office/powerpoint/2010/main" val="22897759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98C55FB2-3B3B-A529-CC1F-005FD4EC4177}"/>
              </a:ext>
            </a:extLst>
          </p:cNvPr>
          <p:cNvSpPr>
            <a:spLocks noGrp="1"/>
          </p:cNvSpPr>
          <p:nvPr>
            <p:ph type="title"/>
          </p:nvPr>
        </p:nvSpPr>
        <p:spPr/>
        <p:txBody>
          <a:bodyPr/>
          <a:lstStyle/>
          <a:p>
            <a:r>
              <a:rPr lang="en-US" dirty="0"/>
              <a:t>SOAR</a:t>
            </a:r>
          </a:p>
        </p:txBody>
      </p:sp>
      <p:sp>
        <p:nvSpPr>
          <p:cNvPr id="7" name="Content Placeholder 6">
            <a:extLst>
              <a:ext uri="{FF2B5EF4-FFF2-40B4-BE49-F238E27FC236}">
                <a16:creationId xmlns:a16="http://schemas.microsoft.com/office/drawing/2014/main" id="{2EAA489C-90C9-C48F-4CD7-8024C1573652}"/>
              </a:ext>
            </a:extLst>
          </p:cNvPr>
          <p:cNvSpPr>
            <a:spLocks noGrp="1"/>
          </p:cNvSpPr>
          <p:nvPr>
            <p:ph sz="half" idx="1"/>
          </p:nvPr>
        </p:nvSpPr>
        <p:spPr>
          <a:xfrm>
            <a:off x="457200" y="1600200"/>
            <a:ext cx="4038600" cy="4953000"/>
          </a:xfrm>
        </p:spPr>
        <p:txBody>
          <a:bodyPr>
            <a:normAutofit/>
          </a:bodyPr>
          <a:lstStyle/>
          <a:p>
            <a:r>
              <a:rPr lang="en-US" dirty="0">
                <a:latin typeface="Arial"/>
                <a:cs typeface="Arial"/>
              </a:rPr>
              <a:t>What does SOAR stand for?</a:t>
            </a:r>
          </a:p>
          <a:p>
            <a:pPr lvl="1"/>
            <a:r>
              <a:rPr lang="en-US" dirty="0">
                <a:latin typeface="Arial"/>
                <a:cs typeface="Arial"/>
              </a:rPr>
              <a:t>Students Occupationally and Academically Ready</a:t>
            </a:r>
          </a:p>
          <a:p>
            <a:pPr lvl="1"/>
            <a:endParaRPr lang="en-US" dirty="0">
              <a:latin typeface="Arial"/>
              <a:cs typeface="Arial"/>
            </a:endParaRPr>
          </a:p>
          <a:p>
            <a:pPr lvl="1"/>
            <a:endParaRPr lang="en-US" dirty="0">
              <a:latin typeface="Arial"/>
              <a:cs typeface="Arial"/>
            </a:endParaRPr>
          </a:p>
          <a:p>
            <a:pPr lvl="1"/>
            <a:endParaRPr lang="en-US" dirty="0">
              <a:latin typeface="Arial"/>
              <a:cs typeface="Arial"/>
            </a:endParaRPr>
          </a:p>
          <a:p>
            <a:pPr marL="400050"/>
            <a:endParaRPr lang="en-US" dirty="0">
              <a:latin typeface="Arial"/>
              <a:cs typeface="Arial"/>
            </a:endParaRPr>
          </a:p>
          <a:p>
            <a:endParaRPr lang="en-US" dirty="0"/>
          </a:p>
        </p:txBody>
      </p:sp>
      <p:sp>
        <p:nvSpPr>
          <p:cNvPr id="8" name="Content Placeholder 7">
            <a:extLst>
              <a:ext uri="{FF2B5EF4-FFF2-40B4-BE49-F238E27FC236}">
                <a16:creationId xmlns:a16="http://schemas.microsoft.com/office/drawing/2014/main" id="{218559E3-D9A1-773F-5B52-8E954379A684}"/>
              </a:ext>
            </a:extLst>
          </p:cNvPr>
          <p:cNvSpPr>
            <a:spLocks noGrp="1"/>
          </p:cNvSpPr>
          <p:nvPr>
            <p:ph sz="half" idx="2"/>
          </p:nvPr>
        </p:nvSpPr>
        <p:spPr>
          <a:xfrm>
            <a:off x="4648200" y="1600200"/>
            <a:ext cx="4038600" cy="3405433"/>
          </a:xfrm>
        </p:spPr>
        <p:txBody>
          <a:bodyPr>
            <a:normAutofit/>
          </a:bodyPr>
          <a:lstStyle/>
          <a:p>
            <a:pPr marL="400050"/>
            <a:r>
              <a:rPr lang="en-US" dirty="0">
                <a:latin typeface="Arial"/>
                <a:cs typeface="Arial"/>
              </a:rPr>
              <a:t>What is the mission of SOAR?</a:t>
            </a:r>
          </a:p>
          <a:p>
            <a:pPr marL="800100" lvl="1"/>
            <a:r>
              <a:rPr lang="en-US" altLang="en-US" dirty="0">
                <a:latin typeface="Arial"/>
                <a:cs typeface="Arial"/>
              </a:rPr>
              <a:t>The mission of SOAR is to prepare students for college and careers in a diverse, high performing workforce. </a:t>
            </a:r>
          </a:p>
          <a:p>
            <a:endParaRPr lang="en-US" dirty="0"/>
          </a:p>
        </p:txBody>
      </p:sp>
      <p:sp>
        <p:nvSpPr>
          <p:cNvPr id="2" name="Date Placeholder 1">
            <a:extLst>
              <a:ext uri="{FF2B5EF4-FFF2-40B4-BE49-F238E27FC236}">
                <a16:creationId xmlns:a16="http://schemas.microsoft.com/office/drawing/2014/main" id="{865C988B-3271-4BBA-A120-7029149C3710}"/>
              </a:ext>
            </a:extLst>
          </p:cNvPr>
          <p:cNvSpPr>
            <a:spLocks noGrp="1"/>
          </p:cNvSpPr>
          <p:nvPr>
            <p:ph type="dt" sz="half" idx="10"/>
          </p:nvPr>
        </p:nvSpPr>
        <p:spPr/>
        <p:txBody>
          <a:bodyPr/>
          <a:lstStyle/>
          <a:p>
            <a:fld id="{1A7996F1-C86A-40F8-B29C-18DAE3D14AAE}" type="datetime1">
              <a:rPr lang="en-US" smtClean="0"/>
              <a:t>3/7/2023</a:t>
            </a:fld>
            <a:endParaRPr lang="en-US"/>
          </a:p>
        </p:txBody>
      </p:sp>
      <p:sp>
        <p:nvSpPr>
          <p:cNvPr id="3" name="Slide Number Placeholder 2">
            <a:extLst>
              <a:ext uri="{FF2B5EF4-FFF2-40B4-BE49-F238E27FC236}">
                <a16:creationId xmlns:a16="http://schemas.microsoft.com/office/drawing/2014/main" id="{4E2C5924-3A6A-4A5C-BBDC-2EE3B961DB01}"/>
              </a:ext>
            </a:extLst>
          </p:cNvPr>
          <p:cNvSpPr>
            <a:spLocks noGrp="1"/>
          </p:cNvSpPr>
          <p:nvPr>
            <p:ph type="sldNum" sz="quarter" idx="12"/>
          </p:nvPr>
        </p:nvSpPr>
        <p:spPr/>
        <p:txBody>
          <a:bodyPr/>
          <a:lstStyle/>
          <a:p>
            <a:fld id="{680C5762-CF65-4775-9966-A58D40CC61B9}" type="slidenum">
              <a:rPr lang="en-US" smtClean="0"/>
              <a:t>2</a:t>
            </a:fld>
            <a:endParaRPr lang="en-US"/>
          </a:p>
        </p:txBody>
      </p:sp>
      <p:pic>
        <p:nvPicPr>
          <p:cNvPr id="10" name="Content Placeholder 6" descr="SOAR logo">
            <a:extLst>
              <a:ext uri="{FF2B5EF4-FFF2-40B4-BE49-F238E27FC236}">
                <a16:creationId xmlns:a16="http://schemas.microsoft.com/office/drawing/2014/main" id="{09F882A6-3C73-A2FD-DA14-DC0ACE9D4612}"/>
              </a:ext>
            </a:extLst>
          </p:cNvPr>
          <p:cNvPicPr>
            <a:picLocks noChangeAspect="1"/>
          </p:cNvPicPr>
          <p:nvPr/>
        </p:nvPicPr>
        <p:blipFill>
          <a:blip r:embed="rId3"/>
          <a:stretch>
            <a:fillRect/>
          </a:stretch>
        </p:blipFill>
        <p:spPr>
          <a:xfrm>
            <a:off x="1028216" y="4127200"/>
            <a:ext cx="3467584" cy="2152950"/>
          </a:xfrm>
          <a:prstGeom prst="rect">
            <a:avLst/>
          </a:prstGeom>
        </p:spPr>
      </p:pic>
    </p:spTree>
    <p:extLst>
      <p:ext uri="{BB962C8B-B14F-4D97-AF65-F5344CB8AC3E}">
        <p14:creationId xmlns:p14="http://schemas.microsoft.com/office/powerpoint/2010/main" val="17574845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10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B85FD4-0A26-6F2E-FD19-5ADB497FECE1}"/>
              </a:ext>
            </a:extLst>
          </p:cNvPr>
          <p:cNvSpPr>
            <a:spLocks noGrp="1"/>
          </p:cNvSpPr>
          <p:nvPr>
            <p:ph type="title"/>
          </p:nvPr>
        </p:nvSpPr>
        <p:spPr>
          <a:xfrm>
            <a:off x="457199" y="704850"/>
            <a:ext cx="8229601" cy="397525"/>
          </a:xfrm>
        </p:spPr>
        <p:txBody>
          <a:bodyPr>
            <a:normAutofit fontScale="90000"/>
          </a:bodyPr>
          <a:lstStyle/>
          <a:p>
            <a:r>
              <a:rPr lang="en-US" sz="2800" dirty="0"/>
              <a:t>POSAC Reported Over 11 Year Period</a:t>
            </a:r>
          </a:p>
        </p:txBody>
      </p:sp>
      <p:sp>
        <p:nvSpPr>
          <p:cNvPr id="4" name="Date Placeholder 3">
            <a:extLst>
              <a:ext uri="{FF2B5EF4-FFF2-40B4-BE49-F238E27FC236}">
                <a16:creationId xmlns:a16="http://schemas.microsoft.com/office/drawing/2014/main" id="{AB6F6AE2-2CCF-620E-B277-A83FBC75E734}"/>
              </a:ext>
            </a:extLst>
          </p:cNvPr>
          <p:cNvSpPr>
            <a:spLocks noGrp="1"/>
          </p:cNvSpPr>
          <p:nvPr>
            <p:ph type="dt" sz="half" idx="10"/>
          </p:nvPr>
        </p:nvSpPr>
        <p:spPr/>
        <p:txBody>
          <a:bodyPr/>
          <a:lstStyle/>
          <a:p>
            <a:fld id="{ED0CF1AE-9D07-4FAF-9EEC-B15CCCFC2843}" type="datetime1">
              <a:rPr lang="en-US" smtClean="0"/>
              <a:t>3/7/2023</a:t>
            </a:fld>
            <a:endParaRPr lang="en-US"/>
          </a:p>
        </p:txBody>
      </p:sp>
      <p:sp>
        <p:nvSpPr>
          <p:cNvPr id="5" name="Slide Number Placeholder 4">
            <a:extLst>
              <a:ext uri="{FF2B5EF4-FFF2-40B4-BE49-F238E27FC236}">
                <a16:creationId xmlns:a16="http://schemas.microsoft.com/office/drawing/2014/main" id="{65966E30-BA8F-49D7-8462-AF8B8CC3AE8F}"/>
              </a:ext>
            </a:extLst>
          </p:cNvPr>
          <p:cNvSpPr>
            <a:spLocks noGrp="1"/>
          </p:cNvSpPr>
          <p:nvPr>
            <p:ph type="sldNum" sz="quarter" idx="12"/>
          </p:nvPr>
        </p:nvSpPr>
        <p:spPr/>
        <p:txBody>
          <a:bodyPr/>
          <a:lstStyle/>
          <a:p>
            <a:fld id="{680C5762-CF65-4775-9966-A58D40CC61B9}" type="slidenum">
              <a:rPr lang="en-US" smtClean="0"/>
              <a:t>20</a:t>
            </a:fld>
            <a:endParaRPr lang="en-US"/>
          </a:p>
        </p:txBody>
      </p:sp>
      <p:graphicFrame>
        <p:nvGraphicFramePr>
          <p:cNvPr id="7" name="Content Placeholder 6">
            <a:extLst>
              <a:ext uri="{FF2B5EF4-FFF2-40B4-BE49-F238E27FC236}">
                <a16:creationId xmlns:a16="http://schemas.microsoft.com/office/drawing/2014/main" id="{45E87745-7B06-3378-4DF3-41D238836C10}"/>
              </a:ext>
              <a:ext uri="{C183D7F6-B498-43B3-948B-1728B52AA6E4}">
                <adec:decorative xmlns:adec="http://schemas.microsoft.com/office/drawing/2017/decorative" val="1"/>
              </a:ext>
            </a:extLst>
          </p:cNvPr>
          <p:cNvGraphicFramePr>
            <a:graphicFrameLocks noGrp="1"/>
          </p:cNvGraphicFramePr>
          <p:nvPr>
            <p:ph idx="1"/>
            <p:extLst>
              <p:ext uri="{D42A27DB-BD31-4B8C-83A1-F6EECF244321}">
                <p14:modId xmlns:p14="http://schemas.microsoft.com/office/powerpoint/2010/main" val="3008709174"/>
              </p:ext>
            </p:extLst>
          </p:nvPr>
        </p:nvGraphicFramePr>
        <p:xfrm>
          <a:off x="457200" y="1461052"/>
          <a:ext cx="8229600" cy="429457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0398220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6C1967-E6B2-4D65-F12B-7FB87B441E89}"/>
              </a:ext>
            </a:extLst>
          </p:cNvPr>
          <p:cNvSpPr>
            <a:spLocks noGrp="1"/>
          </p:cNvSpPr>
          <p:nvPr>
            <p:ph type="title"/>
          </p:nvPr>
        </p:nvSpPr>
        <p:spPr/>
        <p:txBody>
          <a:bodyPr/>
          <a:lstStyle/>
          <a:p>
            <a:r>
              <a:rPr lang="en-US" dirty="0"/>
              <a:t>SOAR Sustenance</a:t>
            </a:r>
          </a:p>
        </p:txBody>
      </p:sp>
      <p:sp>
        <p:nvSpPr>
          <p:cNvPr id="3" name="Content Placeholder 2">
            <a:extLst>
              <a:ext uri="{FF2B5EF4-FFF2-40B4-BE49-F238E27FC236}">
                <a16:creationId xmlns:a16="http://schemas.microsoft.com/office/drawing/2014/main" id="{F6C03808-F2FE-4A88-1DDE-6B280DC09DE9}"/>
              </a:ext>
            </a:extLst>
          </p:cNvPr>
          <p:cNvSpPr>
            <a:spLocks noGrp="1"/>
          </p:cNvSpPr>
          <p:nvPr>
            <p:ph idx="1"/>
          </p:nvPr>
        </p:nvSpPr>
        <p:spPr/>
        <p:txBody>
          <a:bodyPr>
            <a:normAutofit lnSpcReduction="10000"/>
          </a:bodyPr>
          <a:lstStyle/>
          <a:p>
            <a:r>
              <a:rPr lang="en-US" dirty="0"/>
              <a:t>Main Factors</a:t>
            </a:r>
          </a:p>
          <a:p>
            <a:pPr lvl="1"/>
            <a:r>
              <a:rPr lang="en-US" dirty="0"/>
              <a:t>Marketing to prospective students</a:t>
            </a:r>
          </a:p>
          <a:p>
            <a:pPr lvl="1"/>
            <a:r>
              <a:rPr lang="en-US" dirty="0"/>
              <a:t>Review college transfer</a:t>
            </a:r>
          </a:p>
          <a:p>
            <a:pPr lvl="1"/>
            <a:r>
              <a:rPr lang="en-US" dirty="0"/>
              <a:t>Enrolling students</a:t>
            </a:r>
          </a:p>
          <a:p>
            <a:pPr lvl="1"/>
            <a:r>
              <a:rPr lang="en-US" dirty="0"/>
              <a:t>Reporting students</a:t>
            </a:r>
          </a:p>
          <a:p>
            <a:r>
              <a:rPr lang="en-US" dirty="0"/>
              <a:t>Clarity on postsecondary website</a:t>
            </a:r>
          </a:p>
          <a:p>
            <a:pPr lvl="1"/>
            <a:r>
              <a:rPr lang="en-US" dirty="0"/>
              <a:t>For student understanding</a:t>
            </a:r>
          </a:p>
          <a:p>
            <a:pPr lvl="1"/>
            <a:r>
              <a:rPr lang="en-US" dirty="0"/>
              <a:t>For teachers and school counselors guiding students and parents</a:t>
            </a:r>
          </a:p>
        </p:txBody>
      </p:sp>
      <p:sp>
        <p:nvSpPr>
          <p:cNvPr id="4" name="Date Placeholder 3">
            <a:extLst>
              <a:ext uri="{FF2B5EF4-FFF2-40B4-BE49-F238E27FC236}">
                <a16:creationId xmlns:a16="http://schemas.microsoft.com/office/drawing/2014/main" id="{46FA9817-4209-DDC1-B6EF-22CE79E10255}"/>
              </a:ext>
            </a:extLst>
          </p:cNvPr>
          <p:cNvSpPr>
            <a:spLocks noGrp="1"/>
          </p:cNvSpPr>
          <p:nvPr>
            <p:ph type="dt" sz="half" idx="10"/>
          </p:nvPr>
        </p:nvSpPr>
        <p:spPr/>
        <p:txBody>
          <a:bodyPr/>
          <a:lstStyle/>
          <a:p>
            <a:fld id="{ED0CF1AE-9D07-4FAF-9EEC-B15CCCFC2843}" type="datetime1">
              <a:rPr lang="en-US" smtClean="0"/>
              <a:t>3/7/2023</a:t>
            </a:fld>
            <a:endParaRPr lang="en-US"/>
          </a:p>
        </p:txBody>
      </p:sp>
      <p:sp>
        <p:nvSpPr>
          <p:cNvPr id="5" name="Slide Number Placeholder 4">
            <a:extLst>
              <a:ext uri="{FF2B5EF4-FFF2-40B4-BE49-F238E27FC236}">
                <a16:creationId xmlns:a16="http://schemas.microsoft.com/office/drawing/2014/main" id="{54D4FA56-D3F4-3E50-3B8A-0F6FDF699802}"/>
              </a:ext>
            </a:extLst>
          </p:cNvPr>
          <p:cNvSpPr>
            <a:spLocks noGrp="1"/>
          </p:cNvSpPr>
          <p:nvPr>
            <p:ph type="sldNum" sz="quarter" idx="12"/>
          </p:nvPr>
        </p:nvSpPr>
        <p:spPr/>
        <p:txBody>
          <a:bodyPr/>
          <a:lstStyle/>
          <a:p>
            <a:fld id="{680C5762-CF65-4775-9966-A58D40CC61B9}" type="slidenum">
              <a:rPr lang="en-US" smtClean="0"/>
              <a:t>21</a:t>
            </a:fld>
            <a:endParaRPr lang="en-US"/>
          </a:p>
        </p:txBody>
      </p:sp>
    </p:spTree>
    <p:extLst>
      <p:ext uri="{BB962C8B-B14F-4D97-AF65-F5344CB8AC3E}">
        <p14:creationId xmlns:p14="http://schemas.microsoft.com/office/powerpoint/2010/main" val="21841176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C1EC48-08BA-416C-BBE1-2DADCE6B35FE}"/>
              </a:ext>
            </a:extLst>
          </p:cNvPr>
          <p:cNvSpPr>
            <a:spLocks noGrp="1"/>
          </p:cNvSpPr>
          <p:nvPr>
            <p:ph type="title"/>
          </p:nvPr>
        </p:nvSpPr>
        <p:spPr/>
        <p:txBody>
          <a:bodyPr/>
          <a:lstStyle/>
          <a:p>
            <a:pPr marL="172720"/>
            <a:r>
              <a:rPr lang="en-US" dirty="0">
                <a:latin typeface="Arial"/>
                <a:cs typeface="Arial"/>
              </a:rPr>
              <a:t>SOAR Contact and Website</a:t>
            </a:r>
            <a:endParaRPr lang="en-US" dirty="0"/>
          </a:p>
        </p:txBody>
      </p:sp>
      <p:sp>
        <p:nvSpPr>
          <p:cNvPr id="3" name="Content Placeholder 2">
            <a:extLst>
              <a:ext uri="{FF2B5EF4-FFF2-40B4-BE49-F238E27FC236}">
                <a16:creationId xmlns:a16="http://schemas.microsoft.com/office/drawing/2014/main" id="{59561236-D62E-4271-9F3C-0465AD2E35AB}"/>
              </a:ext>
            </a:extLst>
          </p:cNvPr>
          <p:cNvSpPr>
            <a:spLocks noGrp="1"/>
          </p:cNvSpPr>
          <p:nvPr>
            <p:ph idx="1"/>
          </p:nvPr>
        </p:nvSpPr>
        <p:spPr/>
        <p:txBody>
          <a:bodyPr vert="horz" lIns="91440" tIns="45720" rIns="91440" bIns="45720" rtlCol="0" anchor="t">
            <a:normAutofit/>
          </a:bodyPr>
          <a:lstStyle/>
          <a:p>
            <a:pPr marL="0" indent="0" algn="ctr">
              <a:spcBef>
                <a:spcPct val="0"/>
              </a:spcBef>
              <a:spcAft>
                <a:spcPct val="0"/>
              </a:spcAft>
              <a:buNone/>
            </a:pPr>
            <a:r>
              <a:rPr lang="en-US" sz="2400" dirty="0">
                <a:latin typeface="Arial"/>
                <a:cs typeface="Arial"/>
              </a:rPr>
              <a:t>Bureau of Career and Technical Education </a:t>
            </a:r>
            <a:endParaRPr lang="en-US" sz="2400" u="sng" dirty="0">
              <a:latin typeface="Arial"/>
              <a:cs typeface="Arial"/>
            </a:endParaRPr>
          </a:p>
          <a:p>
            <a:pPr marL="0" indent="0" algn="ctr">
              <a:spcBef>
                <a:spcPct val="0"/>
              </a:spcBef>
              <a:spcAft>
                <a:spcPct val="0"/>
              </a:spcAft>
              <a:buNone/>
            </a:pPr>
            <a:endParaRPr lang="en-US" sz="2400" dirty="0"/>
          </a:p>
          <a:p>
            <a:pPr marL="0" indent="0">
              <a:spcBef>
                <a:spcPct val="0"/>
              </a:spcBef>
              <a:spcAft>
                <a:spcPct val="0"/>
              </a:spcAft>
              <a:buNone/>
            </a:pPr>
            <a:endParaRPr lang="en-US" sz="2400" dirty="0"/>
          </a:p>
          <a:p>
            <a:pPr marL="0" indent="0" algn="ctr">
              <a:spcBef>
                <a:spcPct val="0"/>
              </a:spcBef>
              <a:spcAft>
                <a:spcPct val="0"/>
              </a:spcAft>
              <a:buNone/>
            </a:pPr>
            <a:r>
              <a:rPr lang="en-US" sz="2400" dirty="0">
                <a:latin typeface="Arial"/>
                <a:cs typeface="Arial"/>
              </a:rPr>
              <a:t>Division of Adult &amp; Postsecondary CTE</a:t>
            </a:r>
            <a:endParaRPr lang="en-US" sz="2400" dirty="0"/>
          </a:p>
          <a:p>
            <a:pPr marL="0" indent="0" algn="ctr">
              <a:spcBef>
                <a:spcPct val="0"/>
              </a:spcBef>
              <a:spcAft>
                <a:spcPct val="0"/>
              </a:spcAft>
              <a:buNone/>
            </a:pPr>
            <a:endParaRPr lang="en-US" sz="2400" dirty="0"/>
          </a:p>
          <a:p>
            <a:pPr marL="0" indent="0" algn="ctr">
              <a:spcBef>
                <a:spcPct val="0"/>
              </a:spcBef>
              <a:spcAft>
                <a:spcPct val="0"/>
              </a:spcAft>
              <a:buNone/>
            </a:pPr>
            <a:r>
              <a:rPr lang="en-US" sz="2400" dirty="0">
                <a:latin typeface="Arial"/>
                <a:cs typeface="Arial"/>
              </a:rPr>
              <a:t>Tracey Readinger </a:t>
            </a:r>
          </a:p>
          <a:p>
            <a:pPr marL="0" indent="0" algn="ctr">
              <a:spcBef>
                <a:spcPct val="0"/>
              </a:spcBef>
              <a:spcAft>
                <a:spcPct val="0"/>
              </a:spcAft>
              <a:buNone/>
            </a:pPr>
            <a:r>
              <a:rPr lang="en-US" sz="2400" dirty="0">
                <a:latin typeface="Arial"/>
                <a:cs typeface="Arial"/>
                <a:hlinkClick r:id="rId3"/>
              </a:rPr>
              <a:t>trareading@pa.gov</a:t>
            </a:r>
            <a:r>
              <a:rPr lang="en-US" sz="2400" dirty="0">
                <a:latin typeface="Arial"/>
                <a:cs typeface="Arial"/>
              </a:rPr>
              <a:t> </a:t>
            </a:r>
          </a:p>
          <a:p>
            <a:pPr marL="0" indent="0" algn="ctr">
              <a:spcBef>
                <a:spcPct val="0"/>
              </a:spcBef>
              <a:spcAft>
                <a:spcPct val="0"/>
              </a:spcAft>
              <a:buNone/>
            </a:pPr>
            <a:endParaRPr lang="en-US" sz="2400" dirty="0">
              <a:latin typeface="Arial"/>
              <a:cs typeface="Arial"/>
            </a:endParaRPr>
          </a:p>
          <a:p>
            <a:pPr marL="0" indent="0" algn="ctr">
              <a:spcBef>
                <a:spcPct val="0"/>
              </a:spcBef>
              <a:spcAft>
                <a:spcPct val="0"/>
              </a:spcAft>
              <a:buNone/>
            </a:pPr>
            <a:endParaRPr lang="en-US" sz="2400" dirty="0"/>
          </a:p>
          <a:p>
            <a:pPr marL="0" indent="0" algn="ctr">
              <a:spcBef>
                <a:spcPct val="0"/>
              </a:spcBef>
              <a:spcAft>
                <a:spcPct val="0"/>
              </a:spcAft>
              <a:buNone/>
            </a:pPr>
            <a:r>
              <a:rPr lang="en-US" dirty="0">
                <a:hlinkClick r:id="rId4"/>
              </a:rPr>
              <a:t>Programs of Study - SOAR </a:t>
            </a:r>
            <a:endParaRPr lang="en-US" dirty="0"/>
          </a:p>
          <a:p>
            <a:pPr>
              <a:spcBef>
                <a:spcPct val="0"/>
              </a:spcBef>
              <a:spcAft>
                <a:spcPct val="0"/>
              </a:spcAft>
            </a:pPr>
            <a:endParaRPr lang="en-US" b="1" dirty="0"/>
          </a:p>
          <a:p>
            <a:pPr>
              <a:spcBef>
                <a:spcPct val="0"/>
              </a:spcBef>
              <a:spcAft>
                <a:spcPct val="0"/>
              </a:spcAft>
            </a:pPr>
            <a:endParaRPr lang="en-US" dirty="0"/>
          </a:p>
          <a:p>
            <a:endParaRPr lang="en-US" dirty="0"/>
          </a:p>
        </p:txBody>
      </p:sp>
      <p:sp>
        <p:nvSpPr>
          <p:cNvPr id="4" name="Date Placeholder 3">
            <a:extLst>
              <a:ext uri="{FF2B5EF4-FFF2-40B4-BE49-F238E27FC236}">
                <a16:creationId xmlns:a16="http://schemas.microsoft.com/office/drawing/2014/main" id="{01ADAAAB-7B43-43BF-8763-CBEEDA6E8DC0}"/>
              </a:ext>
            </a:extLst>
          </p:cNvPr>
          <p:cNvSpPr>
            <a:spLocks noGrp="1"/>
          </p:cNvSpPr>
          <p:nvPr>
            <p:ph type="dt" sz="half" idx="10"/>
          </p:nvPr>
        </p:nvSpPr>
        <p:spPr/>
        <p:txBody>
          <a:bodyPr/>
          <a:lstStyle/>
          <a:p>
            <a:fld id="{ED0CF1AE-9D07-4FAF-9EEC-B15CCCFC2843}" type="datetime1">
              <a:rPr lang="en-US" smtClean="0"/>
              <a:t>3/7/2023</a:t>
            </a:fld>
            <a:endParaRPr lang="en-US"/>
          </a:p>
        </p:txBody>
      </p:sp>
      <p:sp>
        <p:nvSpPr>
          <p:cNvPr id="5" name="Slide Number Placeholder 4">
            <a:extLst>
              <a:ext uri="{FF2B5EF4-FFF2-40B4-BE49-F238E27FC236}">
                <a16:creationId xmlns:a16="http://schemas.microsoft.com/office/drawing/2014/main" id="{633C1D5E-DEB1-4443-8FDC-885A284C5620}"/>
              </a:ext>
            </a:extLst>
          </p:cNvPr>
          <p:cNvSpPr>
            <a:spLocks noGrp="1"/>
          </p:cNvSpPr>
          <p:nvPr>
            <p:ph type="sldNum" sz="quarter" idx="12"/>
          </p:nvPr>
        </p:nvSpPr>
        <p:spPr/>
        <p:txBody>
          <a:bodyPr/>
          <a:lstStyle/>
          <a:p>
            <a:fld id="{680C5762-CF65-4775-9966-A58D40CC61B9}" type="slidenum">
              <a:rPr lang="en-US" smtClean="0"/>
              <a:t>22</a:t>
            </a:fld>
            <a:endParaRPr lang="en-US"/>
          </a:p>
        </p:txBody>
      </p:sp>
    </p:spTree>
    <p:extLst>
      <p:ext uri="{BB962C8B-B14F-4D97-AF65-F5344CB8AC3E}">
        <p14:creationId xmlns:p14="http://schemas.microsoft.com/office/powerpoint/2010/main" val="1275813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6"/>
          <p:cNvSpPr txBox="1">
            <a:spLocks noChangeArrowheads="1"/>
          </p:cNvSpPr>
          <p:nvPr/>
        </p:nvSpPr>
        <p:spPr bwMode="auto">
          <a:xfrm>
            <a:off x="476250" y="2430463"/>
            <a:ext cx="82296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r>
              <a:rPr lang="en-US" altLang="en-US" sz="2000" dirty="0">
                <a:solidFill>
                  <a:srgbClr val="000000"/>
                </a:solidFill>
                <a:latin typeface="Arial"/>
                <a:ea typeface="Verdana"/>
                <a:cs typeface="Arial"/>
              </a:rPr>
              <a:t>For more information on POS/SOAR, </a:t>
            </a:r>
            <a:endParaRPr lang="en-US" altLang="en-US" dirty="0">
              <a:solidFill>
                <a:srgbClr val="000000"/>
              </a:solidFill>
              <a:latin typeface="Arial" panose="020B0604020202020204" pitchFamily="34" charset="0"/>
              <a:ea typeface="Verdana" pitchFamily="34" charset="0"/>
              <a:cs typeface="Arial" panose="020B0604020202020204" pitchFamily="34" charset="0"/>
            </a:endParaRPr>
          </a:p>
          <a:p>
            <a:pPr algn="ctr">
              <a:defRPr/>
            </a:pPr>
            <a:r>
              <a:rPr lang="en-US" altLang="en-US" sz="2000" dirty="0">
                <a:solidFill>
                  <a:srgbClr val="000000"/>
                </a:solidFill>
                <a:latin typeface="Arial"/>
                <a:ea typeface="Verdana"/>
                <a:cs typeface="Arial"/>
              </a:rPr>
              <a:t>visit the PDE website at </a:t>
            </a:r>
            <a:r>
              <a:rPr lang="en-US" altLang="en-US" sz="2000" u="sng" dirty="0">
                <a:solidFill>
                  <a:srgbClr val="0000FF"/>
                </a:solidFill>
                <a:latin typeface="Arial"/>
                <a:ea typeface="Verdana"/>
                <a:cs typeface="Arial"/>
              </a:rPr>
              <a:t>www.education.pa.gov</a:t>
            </a:r>
            <a:r>
              <a:rPr lang="en-US" altLang="en-US" sz="2000" dirty="0">
                <a:solidFill>
                  <a:srgbClr val="000000"/>
                </a:solidFill>
                <a:latin typeface="Arial"/>
                <a:ea typeface="Verdana"/>
                <a:cs typeface="Arial"/>
              </a:rPr>
              <a:t> </a:t>
            </a:r>
            <a:endParaRPr lang="en-US" altLang="en-US" dirty="0">
              <a:solidFill>
                <a:srgbClr val="000000"/>
              </a:solidFill>
              <a:latin typeface="Arial" panose="020B0604020202020204" pitchFamily="34" charset="0"/>
              <a:ea typeface="Verdana" pitchFamily="34" charset="0"/>
              <a:cs typeface="Arial" panose="020B0604020202020204" pitchFamily="34" charset="0"/>
            </a:endParaRPr>
          </a:p>
        </p:txBody>
      </p:sp>
      <p:sp>
        <p:nvSpPr>
          <p:cNvPr id="3" name="TextBox 9"/>
          <p:cNvSpPr txBox="1">
            <a:spLocks noChangeArrowheads="1"/>
          </p:cNvSpPr>
          <p:nvPr/>
        </p:nvSpPr>
        <p:spPr bwMode="auto">
          <a:xfrm>
            <a:off x="476250" y="3836075"/>
            <a:ext cx="8210550" cy="18466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sz="1600" i="1"/>
              <a:t>The mission of the Department of Education is to ensure that every learner has access to a world-class education system that academically prepares children and adults to succeed as productive citizens. Further, the Department seeks to establish a culture that is committed to improving opportunities throughout the commonwealth by ensuring that technical support, resources, and optimal learning environments are available for all students, whether children or adults.</a:t>
            </a:r>
            <a:endParaRPr lang="en-US" sz="1600"/>
          </a:p>
          <a:p>
            <a:r>
              <a:rPr lang="en-US"/>
              <a:t> </a:t>
            </a:r>
          </a:p>
        </p:txBody>
      </p:sp>
      <p:sp>
        <p:nvSpPr>
          <p:cNvPr id="4" name="Slide Number Placeholder 3"/>
          <p:cNvSpPr>
            <a:spLocks noGrp="1"/>
          </p:cNvSpPr>
          <p:nvPr>
            <p:ph type="sldNum" sz="quarter" idx="12"/>
          </p:nvPr>
        </p:nvSpPr>
        <p:spPr/>
        <p:txBody>
          <a:bodyPr/>
          <a:lstStyle/>
          <a:p>
            <a:fld id="{680C5762-CF65-4775-9966-A58D40CC61B9}" type="slidenum">
              <a:rPr lang="en-US" smtClean="0"/>
              <a:t>23</a:t>
            </a:fld>
            <a:endParaRPr lang="en-US"/>
          </a:p>
        </p:txBody>
      </p:sp>
      <p:sp>
        <p:nvSpPr>
          <p:cNvPr id="5" name="Date Placeholder 4"/>
          <p:cNvSpPr>
            <a:spLocks noGrp="1"/>
          </p:cNvSpPr>
          <p:nvPr>
            <p:ph type="dt" sz="half" idx="10"/>
          </p:nvPr>
        </p:nvSpPr>
        <p:spPr/>
        <p:txBody>
          <a:bodyPr/>
          <a:lstStyle/>
          <a:p>
            <a:fld id="{C5609242-B7C9-4E08-B84E-BC2A06CF552E}" type="datetime1">
              <a:rPr lang="en-US" smtClean="0"/>
              <a:t>3/7/2023</a:t>
            </a:fld>
            <a:endParaRPr lang="en-US"/>
          </a:p>
        </p:txBody>
      </p:sp>
      <p:sp>
        <p:nvSpPr>
          <p:cNvPr id="6" name="Title 5"/>
          <p:cNvSpPr>
            <a:spLocks noGrp="1"/>
          </p:cNvSpPr>
          <p:nvPr>
            <p:ph type="title" idx="4294967295"/>
          </p:nvPr>
        </p:nvSpPr>
        <p:spPr/>
        <p:txBody>
          <a:bodyPr/>
          <a:lstStyle/>
          <a:p>
            <a:r>
              <a:rPr lang="en-US"/>
              <a:t>Contact</a:t>
            </a:r>
            <a:r>
              <a:rPr lang="en-US" baseline="0"/>
              <a:t>/Mission</a:t>
            </a:r>
            <a:endParaRPr lang="en-US"/>
          </a:p>
        </p:txBody>
      </p:sp>
    </p:spTree>
    <p:extLst>
      <p:ext uri="{BB962C8B-B14F-4D97-AF65-F5344CB8AC3E}">
        <p14:creationId xmlns:p14="http://schemas.microsoft.com/office/powerpoint/2010/main" val="22832145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CCF13D-10CB-47B6-A617-A2213F279930}"/>
              </a:ext>
            </a:extLst>
          </p:cNvPr>
          <p:cNvSpPr>
            <a:spLocks noGrp="1"/>
          </p:cNvSpPr>
          <p:nvPr>
            <p:ph type="title"/>
          </p:nvPr>
        </p:nvSpPr>
        <p:spPr/>
        <p:txBody>
          <a:bodyPr/>
          <a:lstStyle/>
          <a:p>
            <a:pPr marL="172720"/>
            <a:r>
              <a:rPr lang="en-US" dirty="0">
                <a:latin typeface="Arial"/>
                <a:cs typeface="Arial"/>
              </a:rPr>
              <a:t>Perkins V</a:t>
            </a:r>
            <a:endParaRPr lang="en-US" dirty="0"/>
          </a:p>
        </p:txBody>
      </p:sp>
      <p:sp>
        <p:nvSpPr>
          <p:cNvPr id="3" name="Content Placeholder 2">
            <a:extLst>
              <a:ext uri="{FF2B5EF4-FFF2-40B4-BE49-F238E27FC236}">
                <a16:creationId xmlns:a16="http://schemas.microsoft.com/office/drawing/2014/main" id="{5300418D-627E-4D3F-B654-33055F89034E}"/>
              </a:ext>
            </a:extLst>
          </p:cNvPr>
          <p:cNvSpPr>
            <a:spLocks noGrp="1"/>
          </p:cNvSpPr>
          <p:nvPr>
            <p:ph idx="1"/>
          </p:nvPr>
        </p:nvSpPr>
        <p:spPr>
          <a:xfrm>
            <a:off x="463309" y="1388666"/>
            <a:ext cx="8215045" cy="1745579"/>
          </a:xfrm>
        </p:spPr>
        <p:txBody>
          <a:bodyPr vert="horz" lIns="91440" tIns="45720" rIns="91440" bIns="45720" rtlCol="0" anchor="t">
            <a:noAutofit/>
          </a:bodyPr>
          <a:lstStyle/>
          <a:p>
            <a:pPr marL="0" indent="0" algn="ctr">
              <a:spcBef>
                <a:spcPts val="0"/>
              </a:spcBef>
              <a:spcAft>
                <a:spcPts val="1000"/>
              </a:spcAft>
              <a:buNone/>
            </a:pPr>
            <a:r>
              <a:rPr lang="en-US" sz="2400">
                <a:latin typeface="Arial"/>
                <a:cs typeface="Arial"/>
              </a:rPr>
              <a:t>Strengthening Career and Technical Education for </a:t>
            </a:r>
            <a:br>
              <a:rPr lang="en-US" sz="2400">
                <a:latin typeface="Arial"/>
                <a:cs typeface="Arial"/>
              </a:rPr>
            </a:br>
            <a:r>
              <a:rPr lang="en-US" sz="2400">
                <a:latin typeface="Arial"/>
                <a:cs typeface="Arial"/>
              </a:rPr>
              <a:t>the 21st Century Act of 2018 (Perkins V)</a:t>
            </a:r>
            <a:endParaRPr lang="en-US" sz="2400"/>
          </a:p>
          <a:p>
            <a:pPr marL="0" indent="0">
              <a:spcBef>
                <a:spcPts val="0"/>
              </a:spcBef>
              <a:spcAft>
                <a:spcPts val="1000"/>
              </a:spcAft>
              <a:buNone/>
            </a:pPr>
            <a:r>
              <a:rPr lang="en-US" sz="1600">
                <a:latin typeface="Arial"/>
                <a:cs typeface="Arial"/>
              </a:rPr>
              <a:t>In Perkins V, Congress emphasized the importance of high-quality CTE programs that prepare students to be successful in further education and careers. The Act promotes:  </a:t>
            </a:r>
            <a:endParaRPr lang="en-US"/>
          </a:p>
          <a:p>
            <a:pPr marL="0" indent="0">
              <a:spcBef>
                <a:spcPts val="0"/>
              </a:spcBef>
              <a:spcAft>
                <a:spcPts val="1000"/>
              </a:spcAft>
              <a:buNone/>
            </a:pPr>
            <a:endParaRPr lang="en-US" sz="1600">
              <a:latin typeface="Arial"/>
              <a:cs typeface="Arial"/>
            </a:endParaRPr>
          </a:p>
          <a:p>
            <a:pPr marL="0" indent="0">
              <a:spcBef>
                <a:spcPts val="0"/>
              </a:spcBef>
              <a:spcAft>
                <a:spcPts val="1000"/>
              </a:spcAft>
              <a:buNone/>
            </a:pPr>
            <a:endParaRPr lang="en-US" sz="1600"/>
          </a:p>
        </p:txBody>
      </p:sp>
      <p:sp>
        <p:nvSpPr>
          <p:cNvPr id="4" name="Date Placeholder 3">
            <a:extLst>
              <a:ext uri="{FF2B5EF4-FFF2-40B4-BE49-F238E27FC236}">
                <a16:creationId xmlns:a16="http://schemas.microsoft.com/office/drawing/2014/main" id="{136722DD-FEB7-4DD3-8EFA-5F3B2A064EFE}"/>
              </a:ext>
            </a:extLst>
          </p:cNvPr>
          <p:cNvSpPr>
            <a:spLocks noGrp="1"/>
          </p:cNvSpPr>
          <p:nvPr>
            <p:ph type="dt" sz="half" idx="10"/>
          </p:nvPr>
        </p:nvSpPr>
        <p:spPr/>
        <p:txBody>
          <a:bodyPr/>
          <a:lstStyle/>
          <a:p>
            <a:fld id="{ED0CF1AE-9D07-4FAF-9EEC-B15CCCFC2843}" type="datetime1">
              <a:rPr lang="en-US" smtClean="0"/>
              <a:t>3/7/2023</a:t>
            </a:fld>
            <a:endParaRPr lang="en-US"/>
          </a:p>
        </p:txBody>
      </p:sp>
      <p:sp>
        <p:nvSpPr>
          <p:cNvPr id="5" name="Slide Number Placeholder 4">
            <a:extLst>
              <a:ext uri="{FF2B5EF4-FFF2-40B4-BE49-F238E27FC236}">
                <a16:creationId xmlns:a16="http://schemas.microsoft.com/office/drawing/2014/main" id="{1462101D-0E5E-4F3E-8FE0-4975B3709612}"/>
              </a:ext>
            </a:extLst>
          </p:cNvPr>
          <p:cNvSpPr>
            <a:spLocks noGrp="1"/>
          </p:cNvSpPr>
          <p:nvPr>
            <p:ph type="sldNum" sz="quarter" idx="12"/>
          </p:nvPr>
        </p:nvSpPr>
        <p:spPr/>
        <p:txBody>
          <a:bodyPr/>
          <a:lstStyle/>
          <a:p>
            <a:fld id="{680C5762-CF65-4775-9966-A58D40CC61B9}" type="slidenum">
              <a:rPr lang="en-US" smtClean="0"/>
              <a:t>3</a:t>
            </a:fld>
            <a:endParaRPr lang="en-US"/>
          </a:p>
        </p:txBody>
      </p:sp>
      <p:graphicFrame>
        <p:nvGraphicFramePr>
          <p:cNvPr id="6" name="Table 6">
            <a:extLst>
              <a:ext uri="{FF2B5EF4-FFF2-40B4-BE49-F238E27FC236}">
                <a16:creationId xmlns:a16="http://schemas.microsoft.com/office/drawing/2014/main" id="{169D2A1F-6E03-4019-A108-BC315941B1C2}"/>
              </a:ext>
            </a:extLst>
          </p:cNvPr>
          <p:cNvGraphicFramePr>
            <a:graphicFrameLocks noGrp="1"/>
          </p:cNvGraphicFramePr>
          <p:nvPr>
            <p:extLst>
              <p:ext uri="{D42A27DB-BD31-4B8C-83A1-F6EECF244321}">
                <p14:modId xmlns:p14="http://schemas.microsoft.com/office/powerpoint/2010/main" val="4008185448"/>
              </p:ext>
            </p:extLst>
          </p:nvPr>
        </p:nvGraphicFramePr>
        <p:xfrm>
          <a:off x="454360" y="3165537"/>
          <a:ext cx="8315595" cy="2312766"/>
        </p:xfrm>
        <a:graphic>
          <a:graphicData uri="http://schemas.openxmlformats.org/drawingml/2006/table">
            <a:tbl>
              <a:tblPr firstRow="1" bandRow="1">
                <a:tableStyleId>{5C22544A-7EE6-4342-B048-85BDC9FD1C3A}</a:tableStyleId>
              </a:tblPr>
              <a:tblGrid>
                <a:gridCol w="2771865">
                  <a:extLst>
                    <a:ext uri="{9D8B030D-6E8A-4147-A177-3AD203B41FA5}">
                      <a16:colId xmlns:a16="http://schemas.microsoft.com/office/drawing/2014/main" val="1822369252"/>
                    </a:ext>
                  </a:extLst>
                </a:gridCol>
                <a:gridCol w="2771865">
                  <a:extLst>
                    <a:ext uri="{9D8B030D-6E8A-4147-A177-3AD203B41FA5}">
                      <a16:colId xmlns:a16="http://schemas.microsoft.com/office/drawing/2014/main" val="501892628"/>
                    </a:ext>
                  </a:extLst>
                </a:gridCol>
                <a:gridCol w="2771865">
                  <a:extLst>
                    <a:ext uri="{9D8B030D-6E8A-4147-A177-3AD203B41FA5}">
                      <a16:colId xmlns:a16="http://schemas.microsoft.com/office/drawing/2014/main" val="779086253"/>
                    </a:ext>
                  </a:extLst>
                </a:gridCol>
              </a:tblGrid>
              <a:tr h="2312766">
                <a:tc>
                  <a:txBody>
                    <a:bodyPr/>
                    <a:lstStyle/>
                    <a:p>
                      <a:pPr lvl="0">
                        <a:buNone/>
                      </a:pPr>
                      <a:r>
                        <a:rPr lang="en-US" sz="1600" b="0" i="0" u="none" strike="noStrike" noProof="0">
                          <a:latin typeface="Arial"/>
                        </a:rPr>
                        <a:t>Better alignment of CTE programs with state, regional, and local economic needs</a:t>
                      </a:r>
                      <a:endParaRPr lang="en-US" sz="1600">
                        <a:latin typeface="Arial"/>
                      </a:endParaRPr>
                    </a:p>
                  </a:txBody>
                  <a:tcPr anchor="ctr"/>
                </a:tc>
                <a:tc>
                  <a:txBody>
                    <a:bodyPr/>
                    <a:lstStyle/>
                    <a:p>
                      <a:pPr lvl="0">
                        <a:buNone/>
                      </a:pPr>
                      <a:r>
                        <a:rPr lang="en-US" sz="1600" b="0" i="0" u="none" strike="noStrike" noProof="0">
                          <a:latin typeface="Arial"/>
                        </a:rPr>
                        <a:t>Expands career exploration and development activities to the middle grades</a:t>
                      </a:r>
                      <a:endParaRPr lang="en-US" sz="1600">
                        <a:latin typeface="Arial"/>
                      </a:endParaRPr>
                    </a:p>
                  </a:txBody>
                  <a:tcPr anchor="ctr"/>
                </a:tc>
                <a:tc>
                  <a:txBody>
                    <a:bodyPr/>
                    <a:lstStyle/>
                    <a:p>
                      <a:pPr lvl="0">
                        <a:buNone/>
                      </a:pPr>
                      <a:r>
                        <a:rPr lang="en-US" sz="1600" b="0" i="0" u="none" strike="noStrike" noProof="0">
                          <a:solidFill>
                            <a:schemeClr val="bg1"/>
                          </a:solidFill>
                          <a:latin typeface="Arial"/>
                        </a:rPr>
                        <a:t>Broadening the definition of “special populations” to include homeless individuals, foster youth, youth who have aged out of foster care, and students with parents in active military duty</a:t>
                      </a:r>
                      <a:endParaRPr lang="en-US" sz="1600">
                        <a:solidFill>
                          <a:schemeClr val="bg1"/>
                        </a:solidFill>
                        <a:latin typeface="Arial"/>
                      </a:endParaRPr>
                    </a:p>
                  </a:txBody>
                  <a:tcPr anchor="ctr"/>
                </a:tc>
                <a:extLst>
                  <a:ext uri="{0D108BD9-81ED-4DB2-BD59-A6C34878D82A}">
                    <a16:rowId xmlns:a16="http://schemas.microsoft.com/office/drawing/2014/main" val="3377658159"/>
                  </a:ext>
                </a:extLst>
              </a:tr>
            </a:tbl>
          </a:graphicData>
        </a:graphic>
      </p:graphicFrame>
    </p:spTree>
    <p:extLst>
      <p:ext uri="{BB962C8B-B14F-4D97-AF65-F5344CB8AC3E}">
        <p14:creationId xmlns:p14="http://schemas.microsoft.com/office/powerpoint/2010/main" val="3166425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28F93B-6DD1-4849-BFD2-92D4EDE55A2F}"/>
              </a:ext>
            </a:extLst>
          </p:cNvPr>
          <p:cNvSpPr>
            <a:spLocks noGrp="1"/>
          </p:cNvSpPr>
          <p:nvPr>
            <p:ph type="title"/>
          </p:nvPr>
        </p:nvSpPr>
        <p:spPr/>
        <p:txBody>
          <a:bodyPr/>
          <a:lstStyle/>
          <a:p>
            <a:pPr marL="172720"/>
            <a:r>
              <a:rPr lang="en-US" dirty="0">
                <a:latin typeface="Arial"/>
                <a:cs typeface="Arial"/>
              </a:rPr>
              <a:t>Programs of Study / SOAR </a:t>
            </a:r>
            <a:endParaRPr lang="en-US" dirty="0"/>
          </a:p>
        </p:txBody>
      </p:sp>
      <p:sp>
        <p:nvSpPr>
          <p:cNvPr id="4" name="Date Placeholder 3">
            <a:extLst>
              <a:ext uri="{FF2B5EF4-FFF2-40B4-BE49-F238E27FC236}">
                <a16:creationId xmlns:a16="http://schemas.microsoft.com/office/drawing/2014/main" id="{1C665356-F52B-4347-BB38-8D237427D5C6}"/>
              </a:ext>
            </a:extLst>
          </p:cNvPr>
          <p:cNvSpPr>
            <a:spLocks noGrp="1"/>
          </p:cNvSpPr>
          <p:nvPr>
            <p:ph type="dt" sz="half" idx="10"/>
          </p:nvPr>
        </p:nvSpPr>
        <p:spPr/>
        <p:txBody>
          <a:bodyPr/>
          <a:lstStyle/>
          <a:p>
            <a:fld id="{ED0CF1AE-9D07-4FAF-9EEC-B15CCCFC2843}" type="datetime1">
              <a:rPr lang="en-US" smtClean="0"/>
              <a:t>3/7/2023</a:t>
            </a:fld>
            <a:endParaRPr lang="en-US"/>
          </a:p>
        </p:txBody>
      </p:sp>
      <p:sp>
        <p:nvSpPr>
          <p:cNvPr id="5" name="Slide Number Placeholder 4">
            <a:extLst>
              <a:ext uri="{FF2B5EF4-FFF2-40B4-BE49-F238E27FC236}">
                <a16:creationId xmlns:a16="http://schemas.microsoft.com/office/drawing/2014/main" id="{2E3933C9-F879-4AAB-AF70-9CBCD0D1DDFD}"/>
              </a:ext>
            </a:extLst>
          </p:cNvPr>
          <p:cNvSpPr>
            <a:spLocks noGrp="1"/>
          </p:cNvSpPr>
          <p:nvPr>
            <p:ph type="sldNum" sz="quarter" idx="12"/>
          </p:nvPr>
        </p:nvSpPr>
        <p:spPr/>
        <p:txBody>
          <a:bodyPr/>
          <a:lstStyle/>
          <a:p>
            <a:fld id="{680C5762-CF65-4775-9966-A58D40CC61B9}" type="slidenum">
              <a:rPr lang="en-US" smtClean="0"/>
              <a:t>4</a:t>
            </a:fld>
            <a:endParaRPr lang="en-US"/>
          </a:p>
        </p:txBody>
      </p:sp>
      <p:sp>
        <p:nvSpPr>
          <p:cNvPr id="6" name="Text Box 2">
            <a:extLst>
              <a:ext uri="{FF2B5EF4-FFF2-40B4-BE49-F238E27FC236}">
                <a16:creationId xmlns:a16="http://schemas.microsoft.com/office/drawing/2014/main" id="{6E8B59C4-652C-437E-AB96-B1E63D30230C}"/>
              </a:ext>
            </a:extLst>
          </p:cNvPr>
          <p:cNvSpPr txBox="1">
            <a:spLocks noChangeArrowheads="1"/>
          </p:cNvSpPr>
          <p:nvPr/>
        </p:nvSpPr>
        <p:spPr bwMode="auto">
          <a:xfrm>
            <a:off x="457200" y="1330641"/>
            <a:ext cx="8055933" cy="3970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1440" tIns="45720" rIns="91440" bIns="45720" anchor="t">
            <a:spAutoFit/>
          </a:bodyPr>
          <a:lstStyle>
            <a:defPPr>
              <a:defRPr lang="en-US"/>
            </a:defPPr>
            <a:lvl1pPr algn="l" rtl="0" eaLnBrk="0" fontAlgn="base" hangingPunct="0">
              <a:spcBef>
                <a:spcPct val="0"/>
              </a:spcBef>
              <a:spcAft>
                <a:spcPct val="0"/>
              </a:spcAft>
              <a:defRPr sz="10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0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0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0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000" kern="1200">
                <a:solidFill>
                  <a:schemeClr val="tx1"/>
                </a:solidFill>
                <a:latin typeface="Times New Roman" panose="02020603050405020304" pitchFamily="18" charset="0"/>
                <a:ea typeface="+mn-ea"/>
                <a:cs typeface="+mn-cs"/>
              </a:defRPr>
            </a:lvl5pPr>
            <a:lvl6pPr marL="2286000" algn="l" defTabSz="914400" rtl="0" eaLnBrk="1" latinLnBrk="0" hangingPunct="1">
              <a:defRPr sz="1000" kern="1200">
                <a:solidFill>
                  <a:schemeClr val="tx1"/>
                </a:solidFill>
                <a:latin typeface="Times New Roman" panose="02020603050405020304" pitchFamily="18" charset="0"/>
                <a:ea typeface="+mn-ea"/>
                <a:cs typeface="+mn-cs"/>
              </a:defRPr>
            </a:lvl6pPr>
            <a:lvl7pPr marL="2743200" algn="l" defTabSz="914400" rtl="0" eaLnBrk="1" latinLnBrk="0" hangingPunct="1">
              <a:defRPr sz="1000" kern="1200">
                <a:solidFill>
                  <a:schemeClr val="tx1"/>
                </a:solidFill>
                <a:latin typeface="Times New Roman" panose="02020603050405020304" pitchFamily="18" charset="0"/>
                <a:ea typeface="+mn-ea"/>
                <a:cs typeface="+mn-cs"/>
              </a:defRPr>
            </a:lvl7pPr>
            <a:lvl8pPr marL="3200400" algn="l" defTabSz="914400" rtl="0" eaLnBrk="1" latinLnBrk="0" hangingPunct="1">
              <a:defRPr sz="1000" kern="1200">
                <a:solidFill>
                  <a:schemeClr val="tx1"/>
                </a:solidFill>
                <a:latin typeface="Times New Roman" panose="02020603050405020304" pitchFamily="18" charset="0"/>
                <a:ea typeface="+mn-ea"/>
                <a:cs typeface="+mn-cs"/>
              </a:defRPr>
            </a:lvl8pPr>
            <a:lvl9pPr marL="3657600" algn="l" defTabSz="914400" rtl="0" eaLnBrk="1" latinLnBrk="0" hangingPunct="1">
              <a:defRPr sz="1000" kern="1200">
                <a:solidFill>
                  <a:schemeClr val="tx1"/>
                </a:solidFill>
                <a:latin typeface="Times New Roman" panose="02020603050405020304" pitchFamily="18" charset="0"/>
                <a:ea typeface="+mn-ea"/>
                <a:cs typeface="+mn-cs"/>
              </a:defRPr>
            </a:lvl9pPr>
          </a:lstStyle>
          <a:p>
            <a:pPr algn="ctr" eaLnBrk="1" hangingPunct="1">
              <a:spcBef>
                <a:spcPct val="50000"/>
              </a:spcBef>
              <a:defRPr/>
            </a:pPr>
            <a:endParaRPr lang="en-US" sz="1200" dirty="0">
              <a:latin typeface="Arial"/>
              <a:cs typeface="Arial"/>
            </a:endParaRPr>
          </a:p>
          <a:p>
            <a:pPr eaLnBrk="1" hangingPunct="1">
              <a:defRPr/>
            </a:pPr>
            <a:r>
              <a:rPr lang="en-US" sz="2400" b="1" dirty="0">
                <a:latin typeface="Arial"/>
                <a:cs typeface="Arial"/>
              </a:rPr>
              <a:t>Benefits of SOAR and Statewide Agreements</a:t>
            </a:r>
          </a:p>
          <a:p>
            <a:pPr>
              <a:defRPr/>
            </a:pPr>
            <a:endParaRPr lang="en-US" sz="2400" b="1" dirty="0">
              <a:latin typeface="Arial"/>
              <a:cs typeface="Arial"/>
            </a:endParaRPr>
          </a:p>
          <a:p>
            <a:pPr marL="342900" indent="-342900" eaLnBrk="1" hangingPunct="1">
              <a:buFont typeface="Arial" panose="020B0604020202020204" pitchFamily="34" charset="0"/>
              <a:buChar char="•"/>
              <a:defRPr/>
            </a:pPr>
            <a:r>
              <a:rPr lang="en-US" sz="2400" dirty="0">
                <a:latin typeface="Arial"/>
                <a:cs typeface="Times New Roman"/>
              </a:rPr>
              <a:t>Provide a nonduplicative sequence of coursework leading to technical skill proficiency </a:t>
            </a:r>
            <a:endParaRPr lang="en-US" sz="2400" dirty="0">
              <a:solidFill>
                <a:srgbClr val="FF0000"/>
              </a:solidFill>
              <a:latin typeface="Arial"/>
              <a:cs typeface="Times New Roman"/>
            </a:endParaRPr>
          </a:p>
          <a:p>
            <a:pPr>
              <a:buFont typeface="Arial"/>
              <a:buChar char="•"/>
              <a:defRPr/>
            </a:pPr>
            <a:endParaRPr lang="en-US" sz="2400" dirty="0">
              <a:latin typeface="Arial"/>
              <a:cs typeface="Times New Roman"/>
            </a:endParaRPr>
          </a:p>
          <a:p>
            <a:pPr marL="342900" indent="-342900">
              <a:buFont typeface="Arial" panose="020B0604020202020204" pitchFamily="34" charset="0"/>
              <a:buChar char="•"/>
              <a:defRPr/>
            </a:pPr>
            <a:r>
              <a:rPr lang="en-US" sz="2400" dirty="0">
                <a:latin typeface="Arial"/>
                <a:cs typeface="Times New Roman"/>
              </a:rPr>
              <a:t>Decrease the cost of a postsecondary credential</a:t>
            </a:r>
          </a:p>
          <a:p>
            <a:pPr>
              <a:buFont typeface="Arial"/>
              <a:buChar char="•"/>
              <a:defRPr/>
            </a:pPr>
            <a:endParaRPr lang="en-US" sz="2400" dirty="0">
              <a:latin typeface="Arial"/>
              <a:cs typeface="Times New Roman"/>
            </a:endParaRPr>
          </a:p>
          <a:p>
            <a:pPr marL="342900" indent="-342900">
              <a:buFont typeface="Arial" panose="020B0604020202020204" pitchFamily="34" charset="0"/>
              <a:buChar char="•"/>
              <a:defRPr/>
            </a:pPr>
            <a:r>
              <a:rPr lang="en-US" sz="2400" dirty="0">
                <a:latin typeface="Arial"/>
                <a:cs typeface="Times New Roman"/>
              </a:rPr>
              <a:t>Enter workforce sooner</a:t>
            </a:r>
          </a:p>
          <a:p>
            <a:pPr>
              <a:defRPr/>
            </a:pPr>
            <a:endParaRPr lang="en-US" sz="2400" dirty="0">
              <a:latin typeface="Arial"/>
              <a:cs typeface="Times New Roman"/>
            </a:endParaRPr>
          </a:p>
          <a:p>
            <a:pPr marL="342900" indent="-342900">
              <a:buFont typeface="Arial" panose="020B0604020202020204" pitchFamily="34" charset="0"/>
              <a:buChar char="•"/>
              <a:defRPr/>
            </a:pPr>
            <a:r>
              <a:rPr lang="en-US" sz="2400" dirty="0">
                <a:latin typeface="Arial"/>
                <a:cs typeface="Times New Roman"/>
              </a:rPr>
              <a:t>Be prepared for in-demand occupations</a:t>
            </a:r>
            <a:r>
              <a:rPr lang="en-US" sz="2400" dirty="0">
                <a:latin typeface="Arial"/>
                <a:cs typeface="Arial"/>
              </a:rPr>
              <a:t>              </a:t>
            </a:r>
            <a:endParaRPr lang="en-US" dirty="0">
              <a:cs typeface="Times New Roman" panose="02020603050405020304" pitchFamily="18" charset="0"/>
            </a:endParaRPr>
          </a:p>
        </p:txBody>
      </p:sp>
    </p:spTree>
    <p:extLst>
      <p:ext uri="{BB962C8B-B14F-4D97-AF65-F5344CB8AC3E}">
        <p14:creationId xmlns:p14="http://schemas.microsoft.com/office/powerpoint/2010/main" val="18001303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4E1BC4-BC54-42F0-BB3B-1A2CA638225F}"/>
              </a:ext>
            </a:extLst>
          </p:cNvPr>
          <p:cNvSpPr>
            <a:spLocks noGrp="1"/>
          </p:cNvSpPr>
          <p:nvPr>
            <p:ph type="title"/>
          </p:nvPr>
        </p:nvSpPr>
        <p:spPr/>
        <p:txBody>
          <a:bodyPr/>
          <a:lstStyle/>
          <a:p>
            <a:pPr marL="172720"/>
            <a:r>
              <a:rPr lang="en-US" dirty="0">
                <a:latin typeface="Arial"/>
                <a:cs typeface="Arial"/>
              </a:rPr>
              <a:t>Programs of Study </a:t>
            </a:r>
            <a:endParaRPr lang="en-US" dirty="0"/>
          </a:p>
        </p:txBody>
      </p:sp>
      <p:sp>
        <p:nvSpPr>
          <p:cNvPr id="4" name="Date Placeholder 3">
            <a:extLst>
              <a:ext uri="{FF2B5EF4-FFF2-40B4-BE49-F238E27FC236}">
                <a16:creationId xmlns:a16="http://schemas.microsoft.com/office/drawing/2014/main" id="{93A31BFE-1EE8-4A30-9A6A-C6CD80A9E8B9}"/>
              </a:ext>
            </a:extLst>
          </p:cNvPr>
          <p:cNvSpPr>
            <a:spLocks noGrp="1"/>
          </p:cNvSpPr>
          <p:nvPr>
            <p:ph type="dt" sz="half" idx="10"/>
          </p:nvPr>
        </p:nvSpPr>
        <p:spPr/>
        <p:txBody>
          <a:bodyPr/>
          <a:lstStyle/>
          <a:p>
            <a:fld id="{ED0CF1AE-9D07-4FAF-9EEC-B15CCCFC2843}" type="datetime1">
              <a:rPr lang="en-US" smtClean="0"/>
              <a:t>3/7/2023</a:t>
            </a:fld>
            <a:endParaRPr lang="en-US"/>
          </a:p>
        </p:txBody>
      </p:sp>
      <p:sp>
        <p:nvSpPr>
          <p:cNvPr id="5" name="Slide Number Placeholder 4">
            <a:extLst>
              <a:ext uri="{FF2B5EF4-FFF2-40B4-BE49-F238E27FC236}">
                <a16:creationId xmlns:a16="http://schemas.microsoft.com/office/drawing/2014/main" id="{165E3847-C813-4939-A556-8375EDF6FF8C}"/>
              </a:ext>
            </a:extLst>
          </p:cNvPr>
          <p:cNvSpPr>
            <a:spLocks noGrp="1"/>
          </p:cNvSpPr>
          <p:nvPr>
            <p:ph type="sldNum" sz="quarter" idx="12"/>
          </p:nvPr>
        </p:nvSpPr>
        <p:spPr/>
        <p:txBody>
          <a:bodyPr/>
          <a:lstStyle/>
          <a:p>
            <a:fld id="{680C5762-CF65-4775-9966-A58D40CC61B9}" type="slidenum">
              <a:rPr lang="en-US" smtClean="0"/>
              <a:t>5</a:t>
            </a:fld>
            <a:endParaRPr lang="en-US"/>
          </a:p>
        </p:txBody>
      </p:sp>
      <p:sp>
        <p:nvSpPr>
          <p:cNvPr id="15" name="TextBox 14">
            <a:extLst>
              <a:ext uri="{FF2B5EF4-FFF2-40B4-BE49-F238E27FC236}">
                <a16:creationId xmlns:a16="http://schemas.microsoft.com/office/drawing/2014/main" id="{CA746A5F-2B91-46DD-B86B-6B47C1B3D892}"/>
              </a:ext>
            </a:extLst>
          </p:cNvPr>
          <p:cNvSpPr txBox="1"/>
          <p:nvPr/>
        </p:nvSpPr>
        <p:spPr>
          <a:xfrm>
            <a:off x="457200" y="1652735"/>
            <a:ext cx="8090060" cy="421653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Bef>
                <a:spcPct val="0"/>
              </a:spcBef>
              <a:spcAft>
                <a:spcPct val="0"/>
              </a:spcAft>
            </a:pPr>
            <a:r>
              <a:rPr lang="en-US" sz="2400" b="1" dirty="0">
                <a:latin typeface="Arial" panose="020B0604020202020204" pitchFamily="34" charset="0"/>
                <a:cs typeface="Arial" panose="020B0604020202020204" pitchFamily="34" charset="0"/>
              </a:rPr>
              <a:t>Currently there are 38 Programs of Study</a:t>
            </a:r>
            <a:r>
              <a:rPr lang="en-US" sz="2400" b="1" dirty="0">
                <a:solidFill>
                  <a:srgbClr val="FF0000"/>
                </a:solidFill>
                <a:latin typeface="Arial" panose="020B0604020202020204" pitchFamily="34" charset="0"/>
                <a:cs typeface="Arial" panose="020B0604020202020204" pitchFamily="34" charset="0"/>
              </a:rPr>
              <a:t> </a:t>
            </a:r>
            <a:r>
              <a:rPr lang="en-US" sz="2400" b="1" dirty="0">
                <a:latin typeface="Arial" panose="020B0604020202020204" pitchFamily="34" charset="0"/>
                <a:cs typeface="Arial" panose="020B0604020202020204" pitchFamily="34" charset="0"/>
              </a:rPr>
              <a:t>(POS): </a:t>
            </a:r>
            <a:r>
              <a:rPr lang="en-US" sz="2400" dirty="0">
                <a:latin typeface="Arial" panose="020B0604020202020204" pitchFamily="34" charset="0"/>
                <a:cs typeface="Arial" panose="020B0604020202020204" pitchFamily="34" charset="0"/>
              </a:rPr>
              <a:t> </a:t>
            </a:r>
          </a:p>
          <a:p>
            <a:pPr>
              <a:spcBef>
                <a:spcPct val="0"/>
              </a:spcBef>
              <a:spcAft>
                <a:spcPct val="0"/>
              </a:spcAft>
            </a:pPr>
            <a:endParaRPr lang="en-US" sz="2400" dirty="0">
              <a:solidFill>
                <a:srgbClr val="000000"/>
              </a:solidFill>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In 2022, four (4) Secondary Programs were discontinued as POS delivery </a:t>
            </a:r>
            <a:r>
              <a:rPr lang="en-US" sz="2000" dirty="0">
                <a:effectLst/>
                <a:latin typeface="Arial" panose="020B0604020202020204" pitchFamily="34" charset="0"/>
                <a:ea typeface="Calibri" panose="020F0502020204030204" pitchFamily="34" charset="0"/>
                <a:cs typeface="Arial" panose="020B0604020202020204" pitchFamily="34" charset="0"/>
              </a:rPr>
              <a:t>and do not qualify for a statewide articulation agreement.  These CIP are still valid for secondary CTE delivery.</a:t>
            </a:r>
          </a:p>
          <a:p>
            <a:endParaRPr lang="en-US" sz="2000" dirty="0">
              <a:latin typeface="Arial" panose="020B0604020202020204" pitchFamily="34" charset="0"/>
              <a:ea typeface="Calibri" panose="020F0502020204030204" pitchFamily="34" charset="0"/>
            </a:endParaRPr>
          </a:p>
          <a:p>
            <a:pPr marL="742950" marR="0" indent="-285750">
              <a:spcBef>
                <a:spcPts val="0"/>
              </a:spcBef>
              <a:spcAft>
                <a:spcPts val="0"/>
              </a:spcAft>
              <a:buFont typeface="Arial" panose="020B0604020202020204" pitchFamily="34" charset="0"/>
              <a:buChar char="•"/>
            </a:pPr>
            <a:r>
              <a:rPr lang="en-US" sz="2000" dirty="0">
                <a:effectLst/>
                <a:latin typeface="Arial" panose="020B0604020202020204" pitchFamily="34" charset="0"/>
                <a:ea typeface="Calibri" panose="020F0502020204030204" pitchFamily="34" charset="0"/>
              </a:rPr>
              <a:t>48.0703 Cabinetmaking and Millwork</a:t>
            </a:r>
            <a:endParaRPr lang="en-US" sz="2000" dirty="0">
              <a:effectLst/>
              <a:latin typeface="Calibri" panose="020F0502020204030204" pitchFamily="34" charset="0"/>
              <a:ea typeface="Calibri" panose="020F0502020204030204" pitchFamily="34" charset="0"/>
            </a:endParaRPr>
          </a:p>
          <a:p>
            <a:pPr marL="742950" marR="0" indent="-285750">
              <a:spcBef>
                <a:spcPts val="0"/>
              </a:spcBef>
              <a:spcAft>
                <a:spcPts val="0"/>
              </a:spcAft>
              <a:buFont typeface="Arial" panose="020B0604020202020204" pitchFamily="34" charset="0"/>
              <a:buChar char="•"/>
            </a:pPr>
            <a:r>
              <a:rPr lang="en-US" sz="2000" dirty="0">
                <a:effectLst/>
                <a:latin typeface="Arial" panose="020B0604020202020204" pitchFamily="34" charset="0"/>
                <a:ea typeface="Calibri" panose="020F0502020204030204" pitchFamily="34" charset="0"/>
              </a:rPr>
              <a:t>46.9999 Construction Trades</a:t>
            </a:r>
            <a:endParaRPr lang="en-US" sz="2000" dirty="0">
              <a:effectLst/>
              <a:latin typeface="Calibri" panose="020F0502020204030204" pitchFamily="34" charset="0"/>
              <a:ea typeface="Calibri" panose="020F0502020204030204" pitchFamily="34" charset="0"/>
            </a:endParaRPr>
          </a:p>
          <a:p>
            <a:pPr marL="742950" marR="0" indent="-285750">
              <a:spcBef>
                <a:spcPts val="0"/>
              </a:spcBef>
              <a:spcAft>
                <a:spcPts val="0"/>
              </a:spcAft>
              <a:buFont typeface="Arial" panose="020B0604020202020204" pitchFamily="34" charset="0"/>
              <a:buChar char="•"/>
            </a:pPr>
            <a:r>
              <a:rPr lang="en-US" sz="2000" dirty="0">
                <a:effectLst/>
                <a:latin typeface="Arial" panose="020B0604020202020204" pitchFamily="34" charset="0"/>
                <a:ea typeface="Calibri" panose="020F0502020204030204" pitchFamily="34" charset="0"/>
              </a:rPr>
              <a:t>47.0699 Vehicle Maintenance Technology</a:t>
            </a:r>
            <a:endParaRPr lang="en-US" sz="2000" dirty="0">
              <a:effectLst/>
              <a:latin typeface="Calibri" panose="020F0502020204030204" pitchFamily="34" charset="0"/>
              <a:ea typeface="Calibri" panose="020F0502020204030204" pitchFamily="34" charset="0"/>
            </a:endParaRPr>
          </a:p>
          <a:p>
            <a:pPr marL="742950" marR="0" indent="-285750">
              <a:spcBef>
                <a:spcPts val="0"/>
              </a:spcBef>
              <a:spcAft>
                <a:spcPts val="0"/>
              </a:spcAft>
              <a:buFont typeface="Arial" panose="020B0604020202020204" pitchFamily="34" charset="0"/>
              <a:buChar char="•"/>
            </a:pPr>
            <a:r>
              <a:rPr lang="en-US" sz="2000" dirty="0">
                <a:effectLst/>
                <a:latin typeface="Arial" panose="020B0604020202020204" pitchFamily="34" charset="0"/>
                <a:ea typeface="Calibri" panose="020F0502020204030204" pitchFamily="34" charset="0"/>
              </a:rPr>
              <a:t>01.8301 Veterinary/Animal Health Tech/Veterinary Assistant</a:t>
            </a:r>
          </a:p>
          <a:p>
            <a:pPr marL="457200" marR="0">
              <a:spcBef>
                <a:spcPts val="0"/>
              </a:spcBef>
              <a:spcAft>
                <a:spcPts val="0"/>
              </a:spcAft>
            </a:pPr>
            <a:endParaRPr lang="en-US" sz="2000" dirty="0">
              <a:effectLst/>
              <a:latin typeface="Calibri" panose="020F0502020204030204" pitchFamily="34" charset="0"/>
              <a:ea typeface="Calibri" panose="020F0502020204030204" pitchFamily="34" charset="0"/>
            </a:endParaRPr>
          </a:p>
          <a:p>
            <a:r>
              <a:rPr lang="en-US" sz="2000" dirty="0">
                <a:effectLst/>
                <a:latin typeface="Arial" panose="020B0604020202020204" pitchFamily="34" charset="0"/>
                <a:ea typeface="Calibri" panose="020F0502020204030204" pitchFamily="34" charset="0"/>
              </a:rPr>
              <a:t>If you have one of these programs, you may wish to establish a local agreement.</a:t>
            </a:r>
          </a:p>
        </p:txBody>
      </p:sp>
    </p:spTree>
    <p:extLst>
      <p:ext uri="{BB962C8B-B14F-4D97-AF65-F5344CB8AC3E}">
        <p14:creationId xmlns:p14="http://schemas.microsoft.com/office/powerpoint/2010/main" val="35690863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AAA227-9779-FD61-A834-3250C8CC6830}"/>
              </a:ext>
            </a:extLst>
          </p:cNvPr>
          <p:cNvSpPr>
            <a:spLocks noGrp="1"/>
          </p:cNvSpPr>
          <p:nvPr>
            <p:ph type="title"/>
          </p:nvPr>
        </p:nvSpPr>
        <p:spPr/>
        <p:txBody>
          <a:bodyPr/>
          <a:lstStyle/>
          <a:p>
            <a:r>
              <a:rPr lang="en-US" dirty="0"/>
              <a:t>SOAR Credits</a:t>
            </a:r>
          </a:p>
        </p:txBody>
      </p:sp>
      <p:sp>
        <p:nvSpPr>
          <p:cNvPr id="3" name="Content Placeholder 2">
            <a:extLst>
              <a:ext uri="{FF2B5EF4-FFF2-40B4-BE49-F238E27FC236}">
                <a16:creationId xmlns:a16="http://schemas.microsoft.com/office/drawing/2014/main" id="{84EBD248-AA6C-B9DD-9ADE-69C626A87816}"/>
              </a:ext>
            </a:extLst>
          </p:cNvPr>
          <p:cNvSpPr>
            <a:spLocks noGrp="1"/>
          </p:cNvSpPr>
          <p:nvPr>
            <p:ph idx="1"/>
          </p:nvPr>
        </p:nvSpPr>
        <p:spPr>
          <a:xfrm>
            <a:off x="457200" y="1600201"/>
            <a:ext cx="8229600" cy="3816626"/>
          </a:xfrm>
        </p:spPr>
        <p:txBody>
          <a:bodyPr/>
          <a:lstStyle/>
          <a:p>
            <a:r>
              <a:rPr lang="en-US" dirty="0"/>
              <a:t>Graduation years 2020 and prior</a:t>
            </a:r>
          </a:p>
          <a:p>
            <a:pPr lvl="1"/>
            <a:r>
              <a:rPr lang="en-US" dirty="0"/>
              <a:t>Students have three years after high school graduation to take advantage of SOAR credits</a:t>
            </a:r>
          </a:p>
          <a:p>
            <a:pPr marL="457200" lvl="1" indent="0">
              <a:buNone/>
            </a:pPr>
            <a:endParaRPr lang="en-US" dirty="0"/>
          </a:p>
          <a:p>
            <a:r>
              <a:rPr lang="en-US" dirty="0"/>
              <a:t>Graduation years 2021 and after</a:t>
            </a:r>
          </a:p>
          <a:p>
            <a:pPr lvl="1"/>
            <a:r>
              <a:rPr lang="en-US" dirty="0"/>
              <a:t>Students have 16 months after high school graduation to take advantage of SOAR credits</a:t>
            </a:r>
          </a:p>
        </p:txBody>
      </p:sp>
      <p:sp>
        <p:nvSpPr>
          <p:cNvPr id="4" name="Date Placeholder 3">
            <a:extLst>
              <a:ext uri="{FF2B5EF4-FFF2-40B4-BE49-F238E27FC236}">
                <a16:creationId xmlns:a16="http://schemas.microsoft.com/office/drawing/2014/main" id="{CC4995DF-0989-56CE-D35B-9A3F16E72378}"/>
              </a:ext>
            </a:extLst>
          </p:cNvPr>
          <p:cNvSpPr>
            <a:spLocks noGrp="1"/>
          </p:cNvSpPr>
          <p:nvPr>
            <p:ph type="dt" sz="half" idx="10"/>
          </p:nvPr>
        </p:nvSpPr>
        <p:spPr/>
        <p:txBody>
          <a:bodyPr/>
          <a:lstStyle/>
          <a:p>
            <a:fld id="{ED0CF1AE-9D07-4FAF-9EEC-B15CCCFC2843}" type="datetime1">
              <a:rPr lang="en-US" smtClean="0"/>
              <a:t>3/7/2023</a:t>
            </a:fld>
            <a:endParaRPr lang="en-US"/>
          </a:p>
        </p:txBody>
      </p:sp>
      <p:sp>
        <p:nvSpPr>
          <p:cNvPr id="5" name="Slide Number Placeholder 4">
            <a:extLst>
              <a:ext uri="{FF2B5EF4-FFF2-40B4-BE49-F238E27FC236}">
                <a16:creationId xmlns:a16="http://schemas.microsoft.com/office/drawing/2014/main" id="{9705FEC4-3385-EFEA-9D1F-4DFBBD81D46F}"/>
              </a:ext>
            </a:extLst>
          </p:cNvPr>
          <p:cNvSpPr>
            <a:spLocks noGrp="1"/>
          </p:cNvSpPr>
          <p:nvPr>
            <p:ph type="sldNum" sz="quarter" idx="12"/>
          </p:nvPr>
        </p:nvSpPr>
        <p:spPr/>
        <p:txBody>
          <a:bodyPr/>
          <a:lstStyle/>
          <a:p>
            <a:fld id="{680C5762-CF65-4775-9966-A58D40CC61B9}" type="slidenum">
              <a:rPr lang="en-US" smtClean="0"/>
              <a:t>6</a:t>
            </a:fld>
            <a:endParaRPr lang="en-US"/>
          </a:p>
        </p:txBody>
      </p:sp>
    </p:spTree>
    <p:extLst>
      <p:ext uri="{BB962C8B-B14F-4D97-AF65-F5344CB8AC3E}">
        <p14:creationId xmlns:p14="http://schemas.microsoft.com/office/powerpoint/2010/main" val="16489601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30CDE5-0640-4A92-8697-8BCF9BDBF658}"/>
              </a:ext>
            </a:extLst>
          </p:cNvPr>
          <p:cNvSpPr>
            <a:spLocks noGrp="1"/>
          </p:cNvSpPr>
          <p:nvPr>
            <p:ph type="title"/>
          </p:nvPr>
        </p:nvSpPr>
        <p:spPr/>
        <p:txBody>
          <a:bodyPr/>
          <a:lstStyle/>
          <a:p>
            <a:pPr marL="172720"/>
            <a:r>
              <a:rPr lang="en-US" dirty="0">
                <a:latin typeface="Arial"/>
                <a:cs typeface="Arial"/>
              </a:rPr>
              <a:t>Programs of Study / SOAR </a:t>
            </a:r>
            <a:endParaRPr lang="en-US" dirty="0"/>
          </a:p>
        </p:txBody>
      </p:sp>
      <p:sp>
        <p:nvSpPr>
          <p:cNvPr id="4" name="Date Placeholder 3">
            <a:extLst>
              <a:ext uri="{FF2B5EF4-FFF2-40B4-BE49-F238E27FC236}">
                <a16:creationId xmlns:a16="http://schemas.microsoft.com/office/drawing/2014/main" id="{0EC738AF-C24E-49C6-858F-811C297ABA1D}"/>
              </a:ext>
            </a:extLst>
          </p:cNvPr>
          <p:cNvSpPr>
            <a:spLocks noGrp="1"/>
          </p:cNvSpPr>
          <p:nvPr>
            <p:ph type="dt" sz="half" idx="10"/>
          </p:nvPr>
        </p:nvSpPr>
        <p:spPr/>
        <p:txBody>
          <a:bodyPr/>
          <a:lstStyle/>
          <a:p>
            <a:fld id="{ED0CF1AE-9D07-4FAF-9EEC-B15CCCFC2843}" type="datetime1">
              <a:rPr lang="en-US" smtClean="0"/>
              <a:t>3/7/2023</a:t>
            </a:fld>
            <a:endParaRPr lang="en-US"/>
          </a:p>
        </p:txBody>
      </p:sp>
      <p:sp>
        <p:nvSpPr>
          <p:cNvPr id="5" name="Slide Number Placeholder 4">
            <a:extLst>
              <a:ext uri="{FF2B5EF4-FFF2-40B4-BE49-F238E27FC236}">
                <a16:creationId xmlns:a16="http://schemas.microsoft.com/office/drawing/2014/main" id="{7966BB1F-B0DA-40A7-A42B-8ADDB6ACBBEF}"/>
              </a:ext>
            </a:extLst>
          </p:cNvPr>
          <p:cNvSpPr>
            <a:spLocks noGrp="1"/>
          </p:cNvSpPr>
          <p:nvPr>
            <p:ph type="sldNum" sz="quarter" idx="12"/>
          </p:nvPr>
        </p:nvSpPr>
        <p:spPr/>
        <p:txBody>
          <a:bodyPr/>
          <a:lstStyle/>
          <a:p>
            <a:fld id="{680C5762-CF65-4775-9966-A58D40CC61B9}" type="slidenum">
              <a:rPr lang="en-US" smtClean="0"/>
              <a:t>7</a:t>
            </a:fld>
            <a:endParaRPr lang="en-US"/>
          </a:p>
        </p:txBody>
      </p:sp>
      <p:sp>
        <p:nvSpPr>
          <p:cNvPr id="6" name="Rectangle 5">
            <a:extLst>
              <a:ext uri="{FF2B5EF4-FFF2-40B4-BE49-F238E27FC236}">
                <a16:creationId xmlns:a16="http://schemas.microsoft.com/office/drawing/2014/main" id="{6B2D92AC-0721-4766-A262-BA12B6F770DE}"/>
              </a:ext>
            </a:extLst>
          </p:cNvPr>
          <p:cNvSpPr>
            <a:spLocks noGrp="1" noChangeArrowheads="1"/>
          </p:cNvSpPr>
          <p:nvPr/>
        </p:nvSpPr>
        <p:spPr bwMode="auto">
          <a:xfrm>
            <a:off x="396218" y="1451724"/>
            <a:ext cx="8426328" cy="63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algn="l" eaLnBrk="1" hangingPunct="1"/>
            <a:r>
              <a:rPr lang="en-US" altLang="en-US" sz="3200" b="1" dirty="0">
                <a:solidFill>
                  <a:schemeClr val="tx1"/>
                </a:solidFill>
                <a:latin typeface="Arial"/>
                <a:cs typeface="Arial"/>
              </a:rPr>
              <a:t>Components of the POS web page</a:t>
            </a:r>
            <a:endParaRPr lang="en-US" dirty="0"/>
          </a:p>
        </p:txBody>
      </p:sp>
      <p:sp>
        <p:nvSpPr>
          <p:cNvPr id="7" name="Rectangle 6">
            <a:extLst>
              <a:ext uri="{FF2B5EF4-FFF2-40B4-BE49-F238E27FC236}">
                <a16:creationId xmlns:a16="http://schemas.microsoft.com/office/drawing/2014/main" id="{EA55BD0E-B7A0-4733-912D-15870067E3A0}"/>
              </a:ext>
            </a:extLst>
          </p:cNvPr>
          <p:cNvSpPr>
            <a:spLocks noGrp="1" noChangeArrowheads="1"/>
          </p:cNvSpPr>
          <p:nvPr/>
        </p:nvSpPr>
        <p:spPr bwMode="auto">
          <a:xfrm>
            <a:off x="455762" y="5336965"/>
            <a:ext cx="8235321" cy="484640"/>
          </a:xfrm>
          <a:prstGeom prst="rect">
            <a:avLst/>
          </a:prstGeom>
          <a:solidFill>
            <a:srgbClr val="FFFFFF"/>
          </a:solidFill>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58420" indent="0" algn="ctr" eaLnBrk="1" hangingPunct="1">
              <a:buClr>
                <a:srgbClr val="008000"/>
              </a:buClr>
              <a:buNone/>
            </a:pPr>
            <a:r>
              <a:rPr lang="en-US" altLang="en-US" sz="2400" b="1" dirty="0">
                <a:solidFill>
                  <a:schemeClr val="tx2"/>
                </a:solidFill>
                <a:latin typeface="Arial"/>
                <a:cs typeface="Arial"/>
                <a:hlinkClick r:id="rId3">
                  <a:extLst>
                    <a:ext uri="{A12FA001-AC4F-418D-AE19-62706E023703}">
                      <ahyp:hlinkClr xmlns:ahyp="http://schemas.microsoft.com/office/drawing/2018/hyperlinkcolor" val="tx"/>
                    </a:ext>
                  </a:extLst>
                </a:hlinkClick>
              </a:rPr>
              <a:t>PDE Website</a:t>
            </a:r>
            <a:r>
              <a:rPr lang="en-US" altLang="en-US" sz="2400" b="1" dirty="0">
                <a:solidFill>
                  <a:schemeClr val="tx2"/>
                </a:solidFill>
                <a:latin typeface="Arial"/>
                <a:cs typeface="Arial"/>
              </a:rPr>
              <a:t> </a:t>
            </a:r>
            <a:endParaRPr lang="en-US" dirty="0"/>
          </a:p>
        </p:txBody>
      </p:sp>
      <p:sp>
        <p:nvSpPr>
          <p:cNvPr id="3" name="Rectangle: Rounded Corners 2">
            <a:extLst>
              <a:ext uri="{FF2B5EF4-FFF2-40B4-BE49-F238E27FC236}">
                <a16:creationId xmlns:a16="http://schemas.microsoft.com/office/drawing/2014/main" id="{D5F1C22E-F760-43B3-8962-452CA2DC16F5}"/>
              </a:ext>
            </a:extLst>
          </p:cNvPr>
          <p:cNvSpPr/>
          <p:nvPr/>
        </p:nvSpPr>
        <p:spPr>
          <a:xfrm>
            <a:off x="808008" y="2281687"/>
            <a:ext cx="1955319" cy="115018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a:latin typeface="Arial"/>
                <a:cs typeface="Arial"/>
              </a:rPr>
              <a:t>Title</a:t>
            </a:r>
            <a:endParaRPr lang="en-US" sz="2400"/>
          </a:p>
        </p:txBody>
      </p:sp>
      <p:sp>
        <p:nvSpPr>
          <p:cNvPr id="8" name="Rectangle: Rounded Corners 7">
            <a:extLst>
              <a:ext uri="{FF2B5EF4-FFF2-40B4-BE49-F238E27FC236}">
                <a16:creationId xmlns:a16="http://schemas.microsoft.com/office/drawing/2014/main" id="{479603B4-2DD6-483C-AF76-C4E536C50E3A}"/>
              </a:ext>
            </a:extLst>
          </p:cNvPr>
          <p:cNvSpPr/>
          <p:nvPr/>
        </p:nvSpPr>
        <p:spPr>
          <a:xfrm>
            <a:off x="3582838" y="2281686"/>
            <a:ext cx="1955318" cy="115018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2400">
                <a:latin typeface="Arial"/>
                <a:cs typeface="Arial"/>
              </a:rPr>
              <a:t>CIP </a:t>
            </a:r>
          </a:p>
        </p:txBody>
      </p:sp>
      <p:sp>
        <p:nvSpPr>
          <p:cNvPr id="9" name="Rectangle: Rounded Corners 8">
            <a:extLst>
              <a:ext uri="{FF2B5EF4-FFF2-40B4-BE49-F238E27FC236}">
                <a16:creationId xmlns:a16="http://schemas.microsoft.com/office/drawing/2014/main" id="{F01F89C1-3845-45D6-A30F-8DFAA22AA942}"/>
              </a:ext>
            </a:extLst>
          </p:cNvPr>
          <p:cNvSpPr/>
          <p:nvPr/>
        </p:nvSpPr>
        <p:spPr>
          <a:xfrm>
            <a:off x="6386424" y="2281687"/>
            <a:ext cx="1797168" cy="115018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2400">
                <a:latin typeface="Arial"/>
                <a:cs typeface="Arial"/>
              </a:rPr>
              <a:t>Versions </a:t>
            </a:r>
          </a:p>
        </p:txBody>
      </p:sp>
      <p:sp>
        <p:nvSpPr>
          <p:cNvPr id="11" name="Rectangle: Rounded Corners 10">
            <a:extLst>
              <a:ext uri="{FF2B5EF4-FFF2-40B4-BE49-F238E27FC236}">
                <a16:creationId xmlns:a16="http://schemas.microsoft.com/office/drawing/2014/main" id="{C8E3A3DE-47C7-4D59-808C-8AC6A77C944C}"/>
              </a:ext>
            </a:extLst>
          </p:cNvPr>
          <p:cNvSpPr/>
          <p:nvPr/>
        </p:nvSpPr>
        <p:spPr>
          <a:xfrm>
            <a:off x="808007" y="3762554"/>
            <a:ext cx="1955319" cy="115018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2400">
                <a:latin typeface="Arial"/>
                <a:cs typeface="Arial"/>
              </a:rPr>
              <a:t>Task List</a:t>
            </a:r>
          </a:p>
        </p:txBody>
      </p:sp>
      <p:sp>
        <p:nvSpPr>
          <p:cNvPr id="12" name="Rectangle: Rounded Corners 11">
            <a:extLst>
              <a:ext uri="{FF2B5EF4-FFF2-40B4-BE49-F238E27FC236}">
                <a16:creationId xmlns:a16="http://schemas.microsoft.com/office/drawing/2014/main" id="{E777F6F0-FA38-4036-8AB7-F440D6282E93}"/>
              </a:ext>
            </a:extLst>
          </p:cNvPr>
          <p:cNvSpPr/>
          <p:nvPr/>
        </p:nvSpPr>
        <p:spPr>
          <a:xfrm>
            <a:off x="3582839" y="3762555"/>
            <a:ext cx="1955318" cy="115018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2400" dirty="0">
                <a:latin typeface="Arial"/>
                <a:cs typeface="Arial"/>
              </a:rPr>
              <a:t>Academic Crosswalks</a:t>
            </a:r>
          </a:p>
        </p:txBody>
      </p:sp>
      <p:sp>
        <p:nvSpPr>
          <p:cNvPr id="13" name="Rectangle: Rounded Corners 12">
            <a:extLst>
              <a:ext uri="{FF2B5EF4-FFF2-40B4-BE49-F238E27FC236}">
                <a16:creationId xmlns:a16="http://schemas.microsoft.com/office/drawing/2014/main" id="{79B8BF04-9280-402B-BFF5-4C437A620BBB}"/>
              </a:ext>
            </a:extLst>
          </p:cNvPr>
          <p:cNvSpPr/>
          <p:nvPr/>
        </p:nvSpPr>
        <p:spPr>
          <a:xfrm>
            <a:off x="6314535" y="3762554"/>
            <a:ext cx="1869055" cy="115018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2400">
                <a:latin typeface="Arial"/>
                <a:cs typeface="Arial"/>
              </a:rPr>
              <a:t>Secondary Partners</a:t>
            </a:r>
          </a:p>
        </p:txBody>
      </p:sp>
    </p:spTree>
    <p:extLst>
      <p:ext uri="{BB962C8B-B14F-4D97-AF65-F5344CB8AC3E}">
        <p14:creationId xmlns:p14="http://schemas.microsoft.com/office/powerpoint/2010/main" val="34206180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78AF23-9C51-4361-A51C-4F41450E36C1}"/>
              </a:ext>
            </a:extLst>
          </p:cNvPr>
          <p:cNvSpPr>
            <a:spLocks noGrp="1"/>
          </p:cNvSpPr>
          <p:nvPr>
            <p:ph type="title"/>
          </p:nvPr>
        </p:nvSpPr>
        <p:spPr/>
        <p:txBody>
          <a:bodyPr/>
          <a:lstStyle/>
          <a:p>
            <a:pPr marL="172720"/>
            <a:r>
              <a:rPr lang="en-US" dirty="0">
                <a:latin typeface="Arial"/>
                <a:cs typeface="Arial"/>
              </a:rPr>
              <a:t>Programs of Study / SOAR Task Lists</a:t>
            </a:r>
            <a:endParaRPr lang="en-US" dirty="0"/>
          </a:p>
        </p:txBody>
      </p:sp>
      <p:sp>
        <p:nvSpPr>
          <p:cNvPr id="4" name="Date Placeholder 3">
            <a:extLst>
              <a:ext uri="{FF2B5EF4-FFF2-40B4-BE49-F238E27FC236}">
                <a16:creationId xmlns:a16="http://schemas.microsoft.com/office/drawing/2014/main" id="{D552ACDF-2C5E-46DF-B08B-38A8AF0AA92F}"/>
              </a:ext>
            </a:extLst>
          </p:cNvPr>
          <p:cNvSpPr>
            <a:spLocks noGrp="1"/>
          </p:cNvSpPr>
          <p:nvPr>
            <p:ph type="dt" sz="half" idx="10"/>
          </p:nvPr>
        </p:nvSpPr>
        <p:spPr/>
        <p:txBody>
          <a:bodyPr/>
          <a:lstStyle/>
          <a:p>
            <a:fld id="{ED0CF1AE-9D07-4FAF-9EEC-B15CCCFC2843}" type="datetime1">
              <a:rPr lang="en-US" smtClean="0"/>
              <a:t>3/7/2023</a:t>
            </a:fld>
            <a:endParaRPr lang="en-US"/>
          </a:p>
        </p:txBody>
      </p:sp>
      <p:sp>
        <p:nvSpPr>
          <p:cNvPr id="5" name="Slide Number Placeholder 4">
            <a:extLst>
              <a:ext uri="{FF2B5EF4-FFF2-40B4-BE49-F238E27FC236}">
                <a16:creationId xmlns:a16="http://schemas.microsoft.com/office/drawing/2014/main" id="{1668D66A-A913-4C44-93A3-99B75225D31B}"/>
              </a:ext>
            </a:extLst>
          </p:cNvPr>
          <p:cNvSpPr>
            <a:spLocks noGrp="1"/>
          </p:cNvSpPr>
          <p:nvPr>
            <p:ph type="sldNum" sz="quarter" idx="12"/>
          </p:nvPr>
        </p:nvSpPr>
        <p:spPr/>
        <p:txBody>
          <a:bodyPr/>
          <a:lstStyle/>
          <a:p>
            <a:fld id="{680C5762-CF65-4775-9966-A58D40CC61B9}" type="slidenum">
              <a:rPr lang="en-US" smtClean="0"/>
              <a:t>8</a:t>
            </a:fld>
            <a:endParaRPr lang="en-US"/>
          </a:p>
        </p:txBody>
      </p:sp>
      <p:graphicFrame>
        <p:nvGraphicFramePr>
          <p:cNvPr id="7" name="Diagram 5">
            <a:extLst>
              <a:ext uri="{FF2B5EF4-FFF2-40B4-BE49-F238E27FC236}">
                <a16:creationId xmlns:a16="http://schemas.microsoft.com/office/drawing/2014/main" id="{F3E57EC0-ED59-44DF-BA51-8EB5AABAF43B}"/>
              </a:ext>
              <a:ext uri="{C183D7F6-B498-43B3-948B-1728B52AA6E4}">
                <adec:decorative xmlns:adec="http://schemas.microsoft.com/office/drawing/2017/decorative" val="1"/>
              </a:ext>
            </a:extLst>
          </p:cNvPr>
          <p:cNvGraphicFramePr/>
          <p:nvPr>
            <p:extLst>
              <p:ext uri="{D42A27DB-BD31-4B8C-83A1-F6EECF244321}">
                <p14:modId xmlns:p14="http://schemas.microsoft.com/office/powerpoint/2010/main" val="2597757707"/>
              </p:ext>
            </p:extLst>
          </p:nvPr>
        </p:nvGraphicFramePr>
        <p:xfrm>
          <a:off x="405404" y="1571991"/>
          <a:ext cx="8325267" cy="47822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8337217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79B0C2-5DB8-45D5-BAD6-7C7EDA652211}"/>
              </a:ext>
            </a:extLst>
          </p:cNvPr>
          <p:cNvSpPr>
            <a:spLocks noGrp="1"/>
          </p:cNvSpPr>
          <p:nvPr>
            <p:ph type="title"/>
          </p:nvPr>
        </p:nvSpPr>
        <p:spPr/>
        <p:txBody>
          <a:bodyPr/>
          <a:lstStyle/>
          <a:p>
            <a:pPr marL="172720"/>
            <a:r>
              <a:rPr lang="en-US" dirty="0">
                <a:latin typeface="Arial"/>
                <a:cs typeface="Arial"/>
              </a:rPr>
              <a:t>Statewide Articulation for POS </a:t>
            </a:r>
            <a:endParaRPr lang="en-US" dirty="0"/>
          </a:p>
        </p:txBody>
      </p:sp>
      <p:sp>
        <p:nvSpPr>
          <p:cNvPr id="3" name="Content Placeholder 2">
            <a:extLst>
              <a:ext uri="{FF2B5EF4-FFF2-40B4-BE49-F238E27FC236}">
                <a16:creationId xmlns:a16="http://schemas.microsoft.com/office/drawing/2014/main" id="{602C1310-14CB-4A6C-A329-18C26E154F83}"/>
              </a:ext>
            </a:extLst>
          </p:cNvPr>
          <p:cNvSpPr>
            <a:spLocks noGrp="1"/>
          </p:cNvSpPr>
          <p:nvPr>
            <p:ph idx="1"/>
          </p:nvPr>
        </p:nvSpPr>
        <p:spPr>
          <a:xfrm>
            <a:off x="457200" y="1600200"/>
            <a:ext cx="8229600" cy="3692077"/>
          </a:xfrm>
        </p:spPr>
        <p:txBody>
          <a:bodyPr vert="horz" lIns="91440" tIns="45720" rIns="91440" bIns="45720" rtlCol="0" anchor="t">
            <a:normAutofit/>
          </a:bodyPr>
          <a:lstStyle/>
          <a:p>
            <a:r>
              <a:rPr lang="en-US" sz="2800" dirty="0">
                <a:latin typeface="Arial"/>
                <a:cs typeface="Arial"/>
              </a:rPr>
              <a:t>Award nine or more </a:t>
            </a:r>
            <a:r>
              <a:rPr lang="en-US" sz="2800" b="1" dirty="0">
                <a:latin typeface="Arial"/>
                <a:cs typeface="Arial"/>
              </a:rPr>
              <a:t>technical</a:t>
            </a:r>
            <a:r>
              <a:rPr lang="en-US" sz="2800" dirty="0">
                <a:latin typeface="Arial"/>
                <a:cs typeface="Arial"/>
              </a:rPr>
              <a:t> credits in the aligned or related CIP</a:t>
            </a:r>
          </a:p>
          <a:p>
            <a:r>
              <a:rPr lang="en-US" sz="2800" dirty="0">
                <a:latin typeface="Arial"/>
                <a:cs typeface="Arial"/>
              </a:rPr>
              <a:t>Courses may not have </a:t>
            </a:r>
            <a:r>
              <a:rPr lang="en-US" sz="2800" b="1" dirty="0">
                <a:solidFill>
                  <a:srgbClr val="FF0000"/>
                </a:solidFill>
                <a:latin typeface="Arial"/>
                <a:cs typeface="Arial"/>
              </a:rPr>
              <a:t>conditions</a:t>
            </a:r>
            <a:r>
              <a:rPr lang="en-US" sz="2800" dirty="0">
                <a:latin typeface="Arial"/>
                <a:cs typeface="Arial"/>
              </a:rPr>
              <a:t> or </a:t>
            </a:r>
            <a:r>
              <a:rPr lang="en-US" sz="2800" b="1" dirty="0">
                <a:solidFill>
                  <a:srgbClr val="FF0000"/>
                </a:solidFill>
                <a:latin typeface="Arial"/>
                <a:cs typeface="Arial"/>
              </a:rPr>
              <a:t>prerequisites</a:t>
            </a:r>
          </a:p>
          <a:p>
            <a:r>
              <a:rPr lang="en-US" sz="2800" dirty="0">
                <a:latin typeface="Arial"/>
                <a:cs typeface="Arial"/>
              </a:rPr>
              <a:t>For diploma, certificate or associate degree</a:t>
            </a:r>
          </a:p>
          <a:p>
            <a:r>
              <a:rPr lang="en-US" sz="2800" dirty="0">
                <a:latin typeface="Arial"/>
                <a:cs typeface="Arial"/>
              </a:rPr>
              <a:t>Up to 16 months after high school graduation beginning 2021</a:t>
            </a:r>
          </a:p>
        </p:txBody>
      </p:sp>
      <p:sp>
        <p:nvSpPr>
          <p:cNvPr id="4" name="Date Placeholder 3">
            <a:extLst>
              <a:ext uri="{FF2B5EF4-FFF2-40B4-BE49-F238E27FC236}">
                <a16:creationId xmlns:a16="http://schemas.microsoft.com/office/drawing/2014/main" id="{A2DAED56-907C-4FDF-B3B0-28B97EA16287}"/>
              </a:ext>
            </a:extLst>
          </p:cNvPr>
          <p:cNvSpPr>
            <a:spLocks noGrp="1"/>
          </p:cNvSpPr>
          <p:nvPr>
            <p:ph type="dt" sz="half" idx="10"/>
          </p:nvPr>
        </p:nvSpPr>
        <p:spPr/>
        <p:txBody>
          <a:bodyPr/>
          <a:lstStyle/>
          <a:p>
            <a:fld id="{ED0CF1AE-9D07-4FAF-9EEC-B15CCCFC2843}" type="datetime1">
              <a:rPr lang="en-US" smtClean="0"/>
              <a:t>3/7/2023</a:t>
            </a:fld>
            <a:endParaRPr lang="en-US"/>
          </a:p>
        </p:txBody>
      </p:sp>
      <p:sp>
        <p:nvSpPr>
          <p:cNvPr id="5" name="Slide Number Placeholder 4">
            <a:extLst>
              <a:ext uri="{FF2B5EF4-FFF2-40B4-BE49-F238E27FC236}">
                <a16:creationId xmlns:a16="http://schemas.microsoft.com/office/drawing/2014/main" id="{393757BB-F1A5-4E71-AF09-3635EC91CA97}"/>
              </a:ext>
            </a:extLst>
          </p:cNvPr>
          <p:cNvSpPr>
            <a:spLocks noGrp="1"/>
          </p:cNvSpPr>
          <p:nvPr>
            <p:ph type="sldNum" sz="quarter" idx="12"/>
          </p:nvPr>
        </p:nvSpPr>
        <p:spPr/>
        <p:txBody>
          <a:bodyPr/>
          <a:lstStyle/>
          <a:p>
            <a:fld id="{680C5762-CF65-4775-9966-A58D40CC61B9}" type="slidenum">
              <a:rPr lang="en-US" smtClean="0"/>
              <a:t>9</a:t>
            </a:fld>
            <a:endParaRPr lang="en-US"/>
          </a:p>
        </p:txBody>
      </p:sp>
    </p:spTree>
    <p:extLst>
      <p:ext uri="{BB962C8B-B14F-4D97-AF65-F5344CB8AC3E}">
        <p14:creationId xmlns:p14="http://schemas.microsoft.com/office/powerpoint/2010/main" val="15737353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3A4E9D8B9AE294BB8664582FC3229C4" ma:contentTypeVersion="3" ma:contentTypeDescription="Create a new document." ma:contentTypeScope="" ma:versionID="2a2d9ea174ca71e18204fe09cb4b5ba8">
  <xsd:schema xmlns:xsd="http://www.w3.org/2001/XMLSchema" xmlns:xs="http://www.w3.org/2001/XMLSchema" xmlns:p="http://schemas.microsoft.com/office/2006/metadata/properties" xmlns:ns1="http://schemas.microsoft.com/sharepoint/v3" xmlns:ns2="a7af8e22-4aad-4637-bdfe-8881feb25ebc" targetNamespace="http://schemas.microsoft.com/office/2006/metadata/properties" ma:root="true" ma:fieldsID="1e1d1e180fd2d7c84c724596e328884d" ns1:_="" ns2:_="">
    <xsd:import namespace="http://schemas.microsoft.com/sharepoint/v3"/>
    <xsd:import namespace="a7af8e22-4aad-4637-bdfe-8881feb25ebc"/>
    <xsd:element name="properties">
      <xsd:complexType>
        <xsd:sequence>
          <xsd:element name="documentManagement">
            <xsd:complexType>
              <xsd:all>
                <xsd:element ref="ns1:PublishingStartDate" minOccurs="0"/>
                <xsd:element ref="ns1:PublishingExpirationDate"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a7af8e22-4aad-4637-bdfe-8881feb25ebc"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SharedWithUsers xmlns="a7af8e22-4aad-4637-bdfe-8881feb25ebc">
      <UserInfo>
        <DisplayName/>
        <AccountId xsi:nil="true"/>
        <AccountType/>
      </UserInfo>
    </SharedWithUsers>
  </documentManagement>
</p:properties>
</file>

<file path=customXml/itemProps1.xml><?xml version="1.0" encoding="utf-8"?>
<ds:datastoreItem xmlns:ds="http://schemas.openxmlformats.org/officeDocument/2006/customXml" ds:itemID="{C8D00E4B-4156-497D-94DE-84A7A6B4286C}"/>
</file>

<file path=customXml/itemProps2.xml><?xml version="1.0" encoding="utf-8"?>
<ds:datastoreItem xmlns:ds="http://schemas.openxmlformats.org/officeDocument/2006/customXml" ds:itemID="{C12A4EA4-2FD6-46CD-858F-1ABF09EFBD7C}">
  <ds:schemaRefs>
    <ds:schemaRef ds:uri="http://schemas.microsoft.com/sharepoint/v3/contenttype/forms"/>
  </ds:schemaRefs>
</ds:datastoreItem>
</file>

<file path=customXml/itemProps3.xml><?xml version="1.0" encoding="utf-8"?>
<ds:datastoreItem xmlns:ds="http://schemas.openxmlformats.org/officeDocument/2006/customXml" ds:itemID="{B345E959-B139-4928-B6C0-4290FBE61FC4}">
  <ds:schemaRefs>
    <ds:schemaRef ds:uri="http://schemas.microsoft.com/office/infopath/2007/PartnerControls"/>
    <ds:schemaRef ds:uri="f1c7bf0e-1cb0-48f8-99df-6e3f20f315ba"/>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1104</TotalTime>
  <Words>1048</Words>
  <Application>Microsoft Office PowerPoint</Application>
  <PresentationFormat>On-screen Show (4:3)</PresentationFormat>
  <Paragraphs>219</Paragraphs>
  <Slides>23</Slides>
  <Notes>17</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23</vt:i4>
      </vt:variant>
    </vt:vector>
  </HeadingPairs>
  <TitlesOfParts>
    <vt:vector size="29" baseType="lpstr">
      <vt:lpstr>Arial</vt:lpstr>
      <vt:lpstr>Calibri</vt:lpstr>
      <vt:lpstr>Calibri Light</vt:lpstr>
      <vt:lpstr>Times New Roman</vt:lpstr>
      <vt:lpstr>Office Theme</vt:lpstr>
      <vt:lpstr>Custom Design</vt:lpstr>
      <vt:lpstr>SOAR: Statewide Articulation Agreements  Tracey Readinger  Pennsylvania Department of Education Bureau of Career and Technical Education </vt:lpstr>
      <vt:lpstr>SOAR</vt:lpstr>
      <vt:lpstr>Perkins V</vt:lpstr>
      <vt:lpstr>Programs of Study / SOAR </vt:lpstr>
      <vt:lpstr>Programs of Study </vt:lpstr>
      <vt:lpstr>SOAR Credits</vt:lpstr>
      <vt:lpstr>Programs of Study / SOAR </vt:lpstr>
      <vt:lpstr>Programs of Study / SOAR Task Lists</vt:lpstr>
      <vt:lpstr>Statewide Articulation for POS </vt:lpstr>
      <vt:lpstr>Prerequisites</vt:lpstr>
      <vt:lpstr>Prerequisites</vt:lpstr>
      <vt:lpstr>POS Student Documentation</vt:lpstr>
      <vt:lpstr>PDF Fillable Signatory Addendum </vt:lpstr>
      <vt:lpstr>Verification</vt:lpstr>
      <vt:lpstr>Revisions </vt:lpstr>
      <vt:lpstr>Postsecondary Statewide Articulations  </vt:lpstr>
      <vt:lpstr>Searching for Opportunities </vt:lpstr>
      <vt:lpstr> Postsecondary Information  </vt:lpstr>
      <vt:lpstr>SOAR Agreement Participation </vt:lpstr>
      <vt:lpstr>POSAC Reported Over 11 Year Period</vt:lpstr>
      <vt:lpstr>SOAR Sustenance</vt:lpstr>
      <vt:lpstr>SOAR Contact and Website</vt:lpstr>
      <vt:lpstr>Contact/Mission</vt:lpstr>
    </vt:vector>
  </TitlesOfParts>
  <Company>PA Department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SOAR Statewide Articulation Agreements</dc:title>
  <dc:creator>pdeadmin</dc:creator>
  <cp:lastModifiedBy>Heimbach, Bunne</cp:lastModifiedBy>
  <cp:revision>26</cp:revision>
  <dcterms:created xsi:type="dcterms:W3CDTF">2017-02-01T18:23:33Z</dcterms:created>
  <dcterms:modified xsi:type="dcterms:W3CDTF">2023-03-07T15:00:11Z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rder">
    <vt:r8>33500</vt:r8>
  </property>
  <property fmtid="{D5CDD505-2E9C-101B-9397-08002B2CF9AE}" pid="3" name="_dlc_policyId">
    <vt:lpwstr>/InsidePDE/Documents</vt:lpwstr>
  </property>
  <property fmtid="{D5CDD505-2E9C-101B-9397-08002B2CF9AE}" pid="4" name="xd_ProgID">
    <vt:lpwstr/>
  </property>
  <property fmtid="{D5CDD505-2E9C-101B-9397-08002B2CF9AE}" pid="5" name="_CopySource">
    <vt:lpwstr>https://collab.pde.pa.gov/InsidePDE/Documents/Getting My Job Done/Accessibility/PDE PowerPoint Template - ADA Accessible.pptx</vt:lpwstr>
  </property>
  <property fmtid="{D5CDD505-2E9C-101B-9397-08002B2CF9AE}" pid="6" name="ContentTypeId">
    <vt:lpwstr>0x01010063A4E9D8B9AE294BB8664582FC3229C4</vt:lpwstr>
  </property>
  <property fmtid="{D5CDD505-2E9C-101B-9397-08002B2CF9AE}" pid="7" name="ItemRetentionFormula">
    <vt:lpwstr>&lt;formula id="Microsoft.Office.RecordsManagement.PolicyFeatures.Expiration.Formula.BuiltIn"&gt;&lt;number&gt;1&lt;/number&gt;&lt;property&gt;Post_x005f_x0020_End_x005f_x0020_Date&lt;/property&gt;&lt;propertyId&gt;00000000-0000-0000-0000-000000000000&lt;/propertyId&gt;&lt;period&gt;days&lt;/period&gt;&lt;/formula&gt;</vt:lpwstr>
  </property>
  <property fmtid="{D5CDD505-2E9C-101B-9397-08002B2CF9AE}" pid="8" name="TemplateUrl">
    <vt:lpwstr/>
  </property>
  <property fmtid="{D5CDD505-2E9C-101B-9397-08002B2CF9AE}" pid="9" name="MigrationSourceURL">
    <vt:lpwstr/>
  </property>
  <property fmtid="{D5CDD505-2E9C-101B-9397-08002B2CF9AE}" pid="10" name="Category">
    <vt:lpwstr/>
  </property>
  <property fmtid="{D5CDD505-2E9C-101B-9397-08002B2CF9AE}" pid="11" name="xd_Signature">
    <vt:bool>false</vt:bool>
  </property>
  <property fmtid="{D5CDD505-2E9C-101B-9397-08002B2CF9AE}" pid="12" name="_SourceUrl">
    <vt:lpwstr/>
  </property>
  <property fmtid="{D5CDD505-2E9C-101B-9397-08002B2CF9AE}" pid="13" name="_SharedFileIndex">
    <vt:lpwstr/>
  </property>
</Properties>
</file>