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7"/>
  </p:notesMasterIdLst>
  <p:handoutMasterIdLst>
    <p:handoutMasterId r:id="rId28"/>
  </p:handoutMasterIdLst>
  <p:sldIdLst>
    <p:sldId id="256" r:id="rId5"/>
    <p:sldId id="259" r:id="rId6"/>
    <p:sldId id="257" r:id="rId7"/>
    <p:sldId id="276" r:id="rId8"/>
    <p:sldId id="261" r:id="rId9"/>
    <p:sldId id="262" r:id="rId10"/>
    <p:sldId id="263" r:id="rId11"/>
    <p:sldId id="265" r:id="rId12"/>
    <p:sldId id="266" r:id="rId13"/>
    <p:sldId id="269" r:id="rId14"/>
    <p:sldId id="268" r:id="rId15"/>
    <p:sldId id="271" r:id="rId16"/>
    <p:sldId id="272" r:id="rId17"/>
    <p:sldId id="270" r:id="rId18"/>
    <p:sldId id="274" r:id="rId19"/>
    <p:sldId id="273" r:id="rId20"/>
    <p:sldId id="267" r:id="rId21"/>
    <p:sldId id="277" r:id="rId22"/>
    <p:sldId id="278" r:id="rId23"/>
    <p:sldId id="264" r:id="rId24"/>
    <p:sldId id="275" r:id="rId25"/>
    <p:sldId id="258" r:id="rId2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1286A18-FF0E-E5BE-1F83-7FCB5791728E}" name="Dubbs, Thomas" initials="DT" userId="S::tdubbs@pa.gov::1fb5a820-ca86-44af-88cb-bfa40c67f620" providerId="AD"/>
  <p188:author id="{4A9D9245-072C-7675-24AF-7445AEC26B4A}" name="Kane, Julie" initials="KJ" userId="S::jukane@pa.gov::74bfac7e-9d2f-4006-979c-6657e4837f9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892" autoAdjust="0"/>
    <p:restoredTop sz="95226" autoAdjust="0"/>
  </p:normalViewPr>
  <p:slideViewPr>
    <p:cSldViewPr snapToGrid="0" snapToObjects="1">
      <p:cViewPr varScale="1">
        <p:scale>
          <a:sx n="72" d="100"/>
          <a:sy n="72" d="100"/>
        </p:scale>
        <p:origin x="246" y="60"/>
      </p:cViewPr>
      <p:guideLst/>
    </p:cSldViewPr>
  </p:slideViewPr>
  <p:notesTextViewPr>
    <p:cViewPr>
      <p:scale>
        <a:sx n="1" d="1"/>
        <a:sy n="1" d="1"/>
      </p:scale>
      <p:origin x="0" y="0"/>
    </p:cViewPr>
  </p:notesTextViewPr>
  <p:sorterViewPr>
    <p:cViewPr>
      <p:scale>
        <a:sx n="100" d="100"/>
        <a:sy n="100" d="100"/>
      </p:scale>
      <p:origin x="0" y="-3283"/>
    </p:cViewPr>
  </p:sorterViewPr>
  <p:notesViewPr>
    <p:cSldViewPr snapToGrid="0" snapToObjects="1">
      <p:cViewPr varScale="1">
        <p:scale>
          <a:sx n="84" d="100"/>
          <a:sy n="84" d="100"/>
        </p:scale>
        <p:origin x="307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5.xml"/><Relationship Id="rId1" Type="http://schemas.microsoft.com/office/2011/relationships/chartStyle" Target="style15.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Types of Applicants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3C38-4688-86F5-DD9028C213E7}"/>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3C38-4688-86F5-DD9028C213E7}"/>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3C38-4688-86F5-DD9028C213E7}"/>
              </c:ext>
            </c:extLst>
          </c:dPt>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Accepted Active Applicants</c:v>
                </c:pt>
                <c:pt idx="1">
                  <c:v>Declined/Former User</c:v>
                </c:pt>
                <c:pt idx="2">
                  <c:v>Never Used</c:v>
                </c:pt>
              </c:strCache>
            </c:strRef>
          </c:cat>
          <c:val>
            <c:numRef>
              <c:f>Sheet1!$B$2:$B$4</c:f>
              <c:numCache>
                <c:formatCode>General</c:formatCode>
                <c:ptCount val="3"/>
                <c:pt idx="0">
                  <c:v>512</c:v>
                </c:pt>
                <c:pt idx="1">
                  <c:v>72</c:v>
                </c:pt>
                <c:pt idx="2">
                  <c:v>184</c:v>
                </c:pt>
              </c:numCache>
            </c:numRef>
          </c:val>
          <c:extLst>
            <c:ext xmlns:c16="http://schemas.microsoft.com/office/drawing/2014/chart" uri="{C3380CC4-5D6E-409C-BE32-E72D297353CC}">
              <c16:uniqueId val="{00000000-8375-4BC2-BFA5-B9BDA874F06A}"/>
            </c:ext>
          </c:extLst>
        </c:ser>
        <c:ser>
          <c:idx val="1"/>
          <c:order val="1"/>
          <c:tx>
            <c:strRef>
              <c:f>Sheet1!$C$1</c:f>
              <c:strCache>
                <c:ptCount val="1"/>
                <c:pt idx="0">
                  <c:v>Column1</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9-3C38-4688-86F5-DD9028C213E7}"/>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B-3C38-4688-86F5-DD9028C213E7}"/>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D-3C38-4688-86F5-DD9028C213E7}"/>
              </c:ext>
            </c:extLst>
          </c:dPt>
          <c:cat>
            <c:strRef>
              <c:f>Sheet1!$A$2:$A$4</c:f>
              <c:strCache>
                <c:ptCount val="3"/>
                <c:pt idx="0">
                  <c:v>Accepted Active Applicants</c:v>
                </c:pt>
                <c:pt idx="1">
                  <c:v>Declined/Former User</c:v>
                </c:pt>
                <c:pt idx="2">
                  <c:v>Never Used</c:v>
                </c:pt>
              </c:strCache>
            </c:strRef>
          </c:cat>
          <c:val>
            <c:numRef>
              <c:f>Sheet1!$C$2:$C$4</c:f>
              <c:numCache>
                <c:formatCode>General</c:formatCode>
                <c:ptCount val="3"/>
              </c:numCache>
            </c:numRef>
          </c:val>
          <c:extLst>
            <c:ext xmlns:c16="http://schemas.microsoft.com/office/drawing/2014/chart" uri="{C3380CC4-5D6E-409C-BE32-E72D297353CC}">
              <c16:uniqueId val="{00000001-8375-4BC2-BFA5-B9BDA874F06A}"/>
            </c:ext>
          </c:extLst>
        </c:ser>
        <c:dLbls>
          <c:showLegendKey val="0"/>
          <c:showVal val="0"/>
          <c:showCatName val="0"/>
          <c:showSerName val="0"/>
          <c:showPercent val="0"/>
          <c:showBubbleSize val="0"/>
          <c:showLeaderLines val="1"/>
        </c:dLbls>
        <c:firstSliceAng val="0"/>
      </c:pieChart>
      <c:spPr>
        <a:noFill/>
        <a:ln>
          <a:noFill/>
        </a:ln>
        <a:effectLst/>
      </c:spPr>
    </c:plotArea>
    <c:legend>
      <c:legendPos val="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Very Effective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2019-20 SY</c:v>
                </c:pt>
                <c:pt idx="1">
                  <c:v>2020-21 SY</c:v>
                </c:pt>
                <c:pt idx="2">
                  <c:v>2021-22 SY</c:v>
                </c:pt>
                <c:pt idx="3">
                  <c:v>2022-23 SY</c:v>
                </c:pt>
              </c:strCache>
            </c:strRef>
          </c:cat>
          <c:val>
            <c:numRef>
              <c:f>Sheet1!$B$2:$B$5</c:f>
              <c:numCache>
                <c:formatCode>0.0</c:formatCode>
                <c:ptCount val="4"/>
                <c:pt idx="0">
                  <c:v>69.400000000000006</c:v>
                </c:pt>
                <c:pt idx="1">
                  <c:v>61.5</c:v>
                </c:pt>
                <c:pt idx="2">
                  <c:v>73.8</c:v>
                </c:pt>
                <c:pt idx="3" formatCode="General">
                  <c:v>75</c:v>
                </c:pt>
              </c:numCache>
            </c:numRef>
          </c:val>
          <c:extLst>
            <c:ext xmlns:c16="http://schemas.microsoft.com/office/drawing/2014/chart" uri="{C3380CC4-5D6E-409C-BE32-E72D297353CC}">
              <c16:uniqueId val="{00000000-E740-46A9-AF15-E003050EB4D1}"/>
            </c:ext>
          </c:extLst>
        </c:ser>
        <c:ser>
          <c:idx val="1"/>
          <c:order val="1"/>
          <c:tx>
            <c:strRef>
              <c:f>Sheet1!$C$1</c:f>
              <c:strCache>
                <c:ptCount val="1"/>
                <c:pt idx="0">
                  <c:v>Somewhat Effective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2019-20 SY</c:v>
                </c:pt>
                <c:pt idx="1">
                  <c:v>2020-21 SY</c:v>
                </c:pt>
                <c:pt idx="2">
                  <c:v>2021-22 SY</c:v>
                </c:pt>
                <c:pt idx="3">
                  <c:v>2022-23 SY</c:v>
                </c:pt>
              </c:strCache>
            </c:strRef>
          </c:cat>
          <c:val>
            <c:numRef>
              <c:f>Sheet1!$C$2:$C$5</c:f>
              <c:numCache>
                <c:formatCode>0.0</c:formatCode>
                <c:ptCount val="4"/>
                <c:pt idx="0">
                  <c:v>25.6</c:v>
                </c:pt>
                <c:pt idx="1">
                  <c:v>31.8</c:v>
                </c:pt>
                <c:pt idx="2">
                  <c:v>22.5</c:v>
                </c:pt>
                <c:pt idx="3" formatCode="General">
                  <c:v>20.8</c:v>
                </c:pt>
              </c:numCache>
            </c:numRef>
          </c:val>
          <c:extLst>
            <c:ext xmlns:c16="http://schemas.microsoft.com/office/drawing/2014/chart" uri="{C3380CC4-5D6E-409C-BE32-E72D297353CC}">
              <c16:uniqueId val="{00000001-E740-46A9-AF15-E003050EB4D1}"/>
            </c:ext>
          </c:extLst>
        </c:ser>
        <c:ser>
          <c:idx val="2"/>
          <c:order val="2"/>
          <c:tx>
            <c:strRef>
              <c:f>Sheet1!$D$1</c:f>
              <c:strCache>
                <c:ptCount val="1"/>
                <c:pt idx="0">
                  <c:v>Not Effective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2019-20 SY</c:v>
                </c:pt>
                <c:pt idx="1">
                  <c:v>2020-21 SY</c:v>
                </c:pt>
                <c:pt idx="2">
                  <c:v>2021-22 SY</c:v>
                </c:pt>
                <c:pt idx="3">
                  <c:v>2022-23 SY</c:v>
                </c:pt>
              </c:strCache>
            </c:strRef>
          </c:cat>
          <c:val>
            <c:numRef>
              <c:f>Sheet1!$D$2:$D$5</c:f>
              <c:numCache>
                <c:formatCode>0.0</c:formatCode>
                <c:ptCount val="4"/>
                <c:pt idx="0">
                  <c:v>4.8</c:v>
                </c:pt>
                <c:pt idx="1">
                  <c:v>6.7</c:v>
                </c:pt>
                <c:pt idx="2">
                  <c:v>3.7</c:v>
                </c:pt>
                <c:pt idx="3" formatCode="General">
                  <c:v>4.2</c:v>
                </c:pt>
              </c:numCache>
            </c:numRef>
          </c:val>
          <c:extLst>
            <c:ext xmlns:c16="http://schemas.microsoft.com/office/drawing/2014/chart" uri="{C3380CC4-5D6E-409C-BE32-E72D297353CC}">
              <c16:uniqueId val="{00000002-E740-46A9-AF15-E003050EB4D1}"/>
            </c:ext>
          </c:extLst>
        </c:ser>
        <c:dLbls>
          <c:showLegendKey val="0"/>
          <c:showVal val="0"/>
          <c:showCatName val="0"/>
          <c:showSerName val="0"/>
          <c:showPercent val="0"/>
          <c:showBubbleSize val="0"/>
        </c:dLbls>
        <c:gapWidth val="150"/>
        <c:overlap val="100"/>
        <c:axId val="752725080"/>
        <c:axId val="752728688"/>
      </c:barChart>
      <c:catAx>
        <c:axId val="7527250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52728688"/>
        <c:crosses val="autoZero"/>
        <c:auto val="1"/>
        <c:lblAlgn val="ctr"/>
        <c:lblOffset val="100"/>
        <c:noMultiLvlLbl val="0"/>
      </c:catAx>
      <c:valAx>
        <c:axId val="752728688"/>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527250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Very Effective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2019-20 SY</c:v>
                </c:pt>
                <c:pt idx="1">
                  <c:v>2020-21 SY</c:v>
                </c:pt>
                <c:pt idx="2">
                  <c:v>2021-22 SY</c:v>
                </c:pt>
                <c:pt idx="3">
                  <c:v>2022-23 SY</c:v>
                </c:pt>
              </c:strCache>
            </c:strRef>
          </c:cat>
          <c:val>
            <c:numRef>
              <c:f>Sheet1!$B$2:$B$5</c:f>
              <c:numCache>
                <c:formatCode>0.0</c:formatCode>
                <c:ptCount val="4"/>
                <c:pt idx="0">
                  <c:v>64.900000000000006</c:v>
                </c:pt>
                <c:pt idx="1">
                  <c:v>59.8</c:v>
                </c:pt>
                <c:pt idx="2">
                  <c:v>72.2</c:v>
                </c:pt>
                <c:pt idx="3" formatCode="General">
                  <c:v>74.8</c:v>
                </c:pt>
              </c:numCache>
            </c:numRef>
          </c:val>
          <c:extLst>
            <c:ext xmlns:c16="http://schemas.microsoft.com/office/drawing/2014/chart" uri="{C3380CC4-5D6E-409C-BE32-E72D297353CC}">
              <c16:uniqueId val="{00000000-E740-46A9-AF15-E003050EB4D1}"/>
            </c:ext>
          </c:extLst>
        </c:ser>
        <c:ser>
          <c:idx val="1"/>
          <c:order val="1"/>
          <c:tx>
            <c:strRef>
              <c:f>Sheet1!$C$1</c:f>
              <c:strCache>
                <c:ptCount val="1"/>
                <c:pt idx="0">
                  <c:v>Somewhat Effective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2019-20 SY</c:v>
                </c:pt>
                <c:pt idx="1">
                  <c:v>2020-21 SY</c:v>
                </c:pt>
                <c:pt idx="2">
                  <c:v>2021-22 SY</c:v>
                </c:pt>
                <c:pt idx="3">
                  <c:v>2022-23 SY</c:v>
                </c:pt>
              </c:strCache>
            </c:strRef>
          </c:cat>
          <c:val>
            <c:numRef>
              <c:f>Sheet1!$C$2:$C$5</c:f>
              <c:numCache>
                <c:formatCode>0.0</c:formatCode>
                <c:ptCount val="4"/>
                <c:pt idx="0">
                  <c:v>29.8</c:v>
                </c:pt>
                <c:pt idx="1">
                  <c:v>33.9</c:v>
                </c:pt>
                <c:pt idx="2">
                  <c:v>23.8</c:v>
                </c:pt>
                <c:pt idx="3" formatCode="General">
                  <c:v>21</c:v>
                </c:pt>
              </c:numCache>
            </c:numRef>
          </c:val>
          <c:extLst>
            <c:ext xmlns:c16="http://schemas.microsoft.com/office/drawing/2014/chart" uri="{C3380CC4-5D6E-409C-BE32-E72D297353CC}">
              <c16:uniqueId val="{00000001-E740-46A9-AF15-E003050EB4D1}"/>
            </c:ext>
          </c:extLst>
        </c:ser>
        <c:ser>
          <c:idx val="2"/>
          <c:order val="2"/>
          <c:tx>
            <c:strRef>
              <c:f>Sheet1!$D$1</c:f>
              <c:strCache>
                <c:ptCount val="1"/>
                <c:pt idx="0">
                  <c:v>Not Effective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2019-20 SY</c:v>
                </c:pt>
                <c:pt idx="1">
                  <c:v>2020-21 SY</c:v>
                </c:pt>
                <c:pt idx="2">
                  <c:v>2021-22 SY</c:v>
                </c:pt>
                <c:pt idx="3">
                  <c:v>2022-23 SY</c:v>
                </c:pt>
              </c:strCache>
            </c:strRef>
          </c:cat>
          <c:val>
            <c:numRef>
              <c:f>Sheet1!$D$2:$D$5</c:f>
              <c:numCache>
                <c:formatCode>0.0</c:formatCode>
                <c:ptCount val="4"/>
                <c:pt idx="0">
                  <c:v>5.3</c:v>
                </c:pt>
                <c:pt idx="1">
                  <c:v>6.3</c:v>
                </c:pt>
                <c:pt idx="2">
                  <c:v>4</c:v>
                </c:pt>
                <c:pt idx="3" formatCode="General">
                  <c:v>4.2</c:v>
                </c:pt>
              </c:numCache>
            </c:numRef>
          </c:val>
          <c:extLst>
            <c:ext xmlns:c16="http://schemas.microsoft.com/office/drawing/2014/chart" uri="{C3380CC4-5D6E-409C-BE32-E72D297353CC}">
              <c16:uniqueId val="{00000002-E740-46A9-AF15-E003050EB4D1}"/>
            </c:ext>
          </c:extLst>
        </c:ser>
        <c:dLbls>
          <c:showLegendKey val="0"/>
          <c:showVal val="0"/>
          <c:showCatName val="0"/>
          <c:showSerName val="0"/>
          <c:showPercent val="0"/>
          <c:showBubbleSize val="0"/>
        </c:dLbls>
        <c:gapWidth val="150"/>
        <c:overlap val="100"/>
        <c:axId val="752725080"/>
        <c:axId val="752728688"/>
      </c:barChart>
      <c:catAx>
        <c:axId val="7527250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52728688"/>
        <c:crosses val="autoZero"/>
        <c:auto val="1"/>
        <c:lblAlgn val="ctr"/>
        <c:lblOffset val="100"/>
        <c:noMultiLvlLbl val="0"/>
      </c:catAx>
      <c:valAx>
        <c:axId val="752728688"/>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527250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Very Effective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2019-20 SY</c:v>
                </c:pt>
                <c:pt idx="1">
                  <c:v>2020-21 SY</c:v>
                </c:pt>
                <c:pt idx="2">
                  <c:v>2021-22 SY</c:v>
                </c:pt>
                <c:pt idx="3">
                  <c:v>2022-23 SY</c:v>
                </c:pt>
              </c:strCache>
            </c:strRef>
          </c:cat>
          <c:val>
            <c:numRef>
              <c:f>Sheet1!$B$2:$B$5</c:f>
              <c:numCache>
                <c:formatCode>0.0</c:formatCode>
                <c:ptCount val="4"/>
                <c:pt idx="0">
                  <c:v>66.7</c:v>
                </c:pt>
                <c:pt idx="1">
                  <c:v>67.2</c:v>
                </c:pt>
                <c:pt idx="2">
                  <c:v>68.540000000000006</c:v>
                </c:pt>
                <c:pt idx="3" formatCode="General">
                  <c:v>68</c:v>
                </c:pt>
              </c:numCache>
            </c:numRef>
          </c:val>
          <c:extLst>
            <c:ext xmlns:c16="http://schemas.microsoft.com/office/drawing/2014/chart" uri="{C3380CC4-5D6E-409C-BE32-E72D297353CC}">
              <c16:uniqueId val="{00000000-E740-46A9-AF15-E003050EB4D1}"/>
            </c:ext>
          </c:extLst>
        </c:ser>
        <c:ser>
          <c:idx val="1"/>
          <c:order val="1"/>
          <c:tx>
            <c:strRef>
              <c:f>Sheet1!$C$1</c:f>
              <c:strCache>
                <c:ptCount val="1"/>
                <c:pt idx="0">
                  <c:v>Somewhat Effective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2019-20 SY</c:v>
                </c:pt>
                <c:pt idx="1">
                  <c:v>2020-21 SY</c:v>
                </c:pt>
                <c:pt idx="2">
                  <c:v>2021-22 SY</c:v>
                </c:pt>
                <c:pt idx="3">
                  <c:v>2022-23 SY</c:v>
                </c:pt>
              </c:strCache>
            </c:strRef>
          </c:cat>
          <c:val>
            <c:numRef>
              <c:f>Sheet1!$C$2:$C$5</c:f>
              <c:numCache>
                <c:formatCode>0.0</c:formatCode>
                <c:ptCount val="4"/>
                <c:pt idx="0">
                  <c:v>27</c:v>
                </c:pt>
                <c:pt idx="1">
                  <c:v>24.4</c:v>
                </c:pt>
                <c:pt idx="2">
                  <c:v>27.5</c:v>
                </c:pt>
                <c:pt idx="3" formatCode="General">
                  <c:v>27.8</c:v>
                </c:pt>
              </c:numCache>
            </c:numRef>
          </c:val>
          <c:extLst>
            <c:ext xmlns:c16="http://schemas.microsoft.com/office/drawing/2014/chart" uri="{C3380CC4-5D6E-409C-BE32-E72D297353CC}">
              <c16:uniqueId val="{00000001-E740-46A9-AF15-E003050EB4D1}"/>
            </c:ext>
          </c:extLst>
        </c:ser>
        <c:ser>
          <c:idx val="2"/>
          <c:order val="2"/>
          <c:tx>
            <c:strRef>
              <c:f>Sheet1!$D$1</c:f>
              <c:strCache>
                <c:ptCount val="1"/>
                <c:pt idx="0">
                  <c:v>Not Effective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2019-20 SY</c:v>
                </c:pt>
                <c:pt idx="1">
                  <c:v>2020-21 SY</c:v>
                </c:pt>
                <c:pt idx="2">
                  <c:v>2021-22 SY</c:v>
                </c:pt>
                <c:pt idx="3">
                  <c:v>2022-23 SY</c:v>
                </c:pt>
              </c:strCache>
            </c:strRef>
          </c:cat>
          <c:val>
            <c:numRef>
              <c:f>Sheet1!$D$2:$D$5</c:f>
              <c:numCache>
                <c:formatCode>0.0</c:formatCode>
                <c:ptCount val="4"/>
                <c:pt idx="0">
                  <c:v>6.3</c:v>
                </c:pt>
                <c:pt idx="1">
                  <c:v>8.3000000000000007</c:v>
                </c:pt>
                <c:pt idx="2">
                  <c:v>4.3</c:v>
                </c:pt>
                <c:pt idx="3" formatCode="General">
                  <c:v>4.2</c:v>
                </c:pt>
              </c:numCache>
            </c:numRef>
          </c:val>
          <c:extLst>
            <c:ext xmlns:c16="http://schemas.microsoft.com/office/drawing/2014/chart" uri="{C3380CC4-5D6E-409C-BE32-E72D297353CC}">
              <c16:uniqueId val="{00000002-E740-46A9-AF15-E003050EB4D1}"/>
            </c:ext>
          </c:extLst>
        </c:ser>
        <c:dLbls>
          <c:showLegendKey val="0"/>
          <c:showVal val="0"/>
          <c:showCatName val="0"/>
          <c:showSerName val="0"/>
          <c:showPercent val="0"/>
          <c:showBubbleSize val="0"/>
        </c:dLbls>
        <c:gapWidth val="150"/>
        <c:overlap val="100"/>
        <c:axId val="752725080"/>
        <c:axId val="752728688"/>
      </c:barChart>
      <c:catAx>
        <c:axId val="7527250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52728688"/>
        <c:crosses val="autoZero"/>
        <c:auto val="1"/>
        <c:lblAlgn val="ctr"/>
        <c:lblOffset val="100"/>
        <c:noMultiLvlLbl val="0"/>
      </c:catAx>
      <c:valAx>
        <c:axId val="752728688"/>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527250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Very Effective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2019-20 SY</c:v>
                </c:pt>
                <c:pt idx="1">
                  <c:v>2020-21 SY</c:v>
                </c:pt>
                <c:pt idx="2">
                  <c:v>2021-22 SY</c:v>
                </c:pt>
                <c:pt idx="3">
                  <c:v>2022-23 SY</c:v>
                </c:pt>
              </c:strCache>
            </c:strRef>
          </c:cat>
          <c:val>
            <c:numRef>
              <c:f>Sheet1!$B$2:$B$5</c:f>
              <c:numCache>
                <c:formatCode>0.0</c:formatCode>
                <c:ptCount val="4"/>
                <c:pt idx="0">
                  <c:v>46.1</c:v>
                </c:pt>
                <c:pt idx="1">
                  <c:v>52.5</c:v>
                </c:pt>
                <c:pt idx="2">
                  <c:v>65.5</c:v>
                </c:pt>
                <c:pt idx="3" formatCode="General">
                  <c:v>63.3</c:v>
                </c:pt>
              </c:numCache>
            </c:numRef>
          </c:val>
          <c:extLst>
            <c:ext xmlns:c16="http://schemas.microsoft.com/office/drawing/2014/chart" uri="{C3380CC4-5D6E-409C-BE32-E72D297353CC}">
              <c16:uniqueId val="{00000000-E740-46A9-AF15-E003050EB4D1}"/>
            </c:ext>
          </c:extLst>
        </c:ser>
        <c:ser>
          <c:idx val="1"/>
          <c:order val="1"/>
          <c:tx>
            <c:strRef>
              <c:f>Sheet1!$C$1</c:f>
              <c:strCache>
                <c:ptCount val="1"/>
                <c:pt idx="0">
                  <c:v>Somewhat Effective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2019-20 SY</c:v>
                </c:pt>
                <c:pt idx="1">
                  <c:v>2020-21 SY</c:v>
                </c:pt>
                <c:pt idx="2">
                  <c:v>2021-22 SY</c:v>
                </c:pt>
                <c:pt idx="3">
                  <c:v>2022-23 SY</c:v>
                </c:pt>
              </c:strCache>
            </c:strRef>
          </c:cat>
          <c:val>
            <c:numRef>
              <c:f>Sheet1!$C$2:$C$5</c:f>
              <c:numCache>
                <c:formatCode>0.0</c:formatCode>
                <c:ptCount val="4"/>
                <c:pt idx="0">
                  <c:v>46</c:v>
                </c:pt>
                <c:pt idx="1">
                  <c:v>38.1</c:v>
                </c:pt>
                <c:pt idx="2">
                  <c:v>29.9</c:v>
                </c:pt>
                <c:pt idx="3" formatCode="General">
                  <c:v>32.799999999999997</c:v>
                </c:pt>
              </c:numCache>
            </c:numRef>
          </c:val>
          <c:extLst>
            <c:ext xmlns:c16="http://schemas.microsoft.com/office/drawing/2014/chart" uri="{C3380CC4-5D6E-409C-BE32-E72D297353CC}">
              <c16:uniqueId val="{00000001-E740-46A9-AF15-E003050EB4D1}"/>
            </c:ext>
          </c:extLst>
        </c:ser>
        <c:ser>
          <c:idx val="2"/>
          <c:order val="2"/>
          <c:tx>
            <c:strRef>
              <c:f>Sheet1!$D$1</c:f>
              <c:strCache>
                <c:ptCount val="1"/>
                <c:pt idx="0">
                  <c:v>Not Effective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2019-20 SY</c:v>
                </c:pt>
                <c:pt idx="1">
                  <c:v>2020-21 SY</c:v>
                </c:pt>
                <c:pt idx="2">
                  <c:v>2021-22 SY</c:v>
                </c:pt>
                <c:pt idx="3">
                  <c:v>2022-23 SY</c:v>
                </c:pt>
              </c:strCache>
            </c:strRef>
          </c:cat>
          <c:val>
            <c:numRef>
              <c:f>Sheet1!$D$2:$D$5</c:f>
              <c:numCache>
                <c:formatCode>0.0</c:formatCode>
                <c:ptCount val="4"/>
                <c:pt idx="0">
                  <c:v>7.9</c:v>
                </c:pt>
                <c:pt idx="1">
                  <c:v>9.4</c:v>
                </c:pt>
                <c:pt idx="2">
                  <c:v>4.5999999999999996</c:v>
                </c:pt>
                <c:pt idx="3" formatCode="General">
                  <c:v>3.9</c:v>
                </c:pt>
              </c:numCache>
            </c:numRef>
          </c:val>
          <c:extLst>
            <c:ext xmlns:c16="http://schemas.microsoft.com/office/drawing/2014/chart" uri="{C3380CC4-5D6E-409C-BE32-E72D297353CC}">
              <c16:uniqueId val="{00000002-E740-46A9-AF15-E003050EB4D1}"/>
            </c:ext>
          </c:extLst>
        </c:ser>
        <c:dLbls>
          <c:showLegendKey val="0"/>
          <c:showVal val="0"/>
          <c:showCatName val="0"/>
          <c:showSerName val="0"/>
          <c:showPercent val="0"/>
          <c:showBubbleSize val="0"/>
        </c:dLbls>
        <c:gapWidth val="150"/>
        <c:overlap val="100"/>
        <c:axId val="752725080"/>
        <c:axId val="752728688"/>
      </c:barChart>
      <c:catAx>
        <c:axId val="7527250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52728688"/>
        <c:crosses val="autoZero"/>
        <c:auto val="1"/>
        <c:lblAlgn val="ctr"/>
        <c:lblOffset val="100"/>
        <c:noMultiLvlLbl val="0"/>
      </c:catAx>
      <c:valAx>
        <c:axId val="752728688"/>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527250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1860114045076519E-2"/>
          <c:y val="3.2744545858372519E-2"/>
          <c:w val="0.89050595796892329"/>
          <c:h val="0.82044244969114855"/>
        </c:manualLayout>
      </c:layout>
      <c:barChart>
        <c:barDir val="col"/>
        <c:grouping val="stacked"/>
        <c:varyColors val="0"/>
        <c:ser>
          <c:idx val="0"/>
          <c:order val="0"/>
          <c:tx>
            <c:strRef>
              <c:f>Sheet1!$B$1</c:f>
              <c:strCache>
                <c:ptCount val="1"/>
                <c:pt idx="0">
                  <c:v>Definitely</c:v>
                </c:pt>
              </c:strCache>
            </c:strRef>
          </c:tx>
          <c:spPr>
            <a:solidFill>
              <a:schemeClr val="accent1"/>
            </a:solidFill>
            <a:ln>
              <a:noFill/>
            </a:ln>
            <a:effectLst/>
          </c:spPr>
          <c:invertIfNegative val="0"/>
          <c:dPt>
            <c:idx val="2"/>
            <c:invertIfNegative val="0"/>
            <c:bubble3D val="0"/>
            <c:spPr>
              <a:solidFill>
                <a:srgbClr val="0070C0"/>
              </a:solidFill>
              <a:ln>
                <a:noFill/>
              </a:ln>
              <a:effectLst/>
            </c:spPr>
            <c:extLst>
              <c:ext xmlns:c16="http://schemas.microsoft.com/office/drawing/2014/chart" uri="{C3380CC4-5D6E-409C-BE32-E72D297353CC}">
                <c16:uniqueId val="{00000000-A30A-41E5-A3A5-35973F004275}"/>
              </c:ext>
            </c:extLst>
          </c:dPt>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2020-21</c:v>
                </c:pt>
                <c:pt idx="1">
                  <c:v>2021-22</c:v>
                </c:pt>
                <c:pt idx="2">
                  <c:v>2022-23</c:v>
                </c:pt>
              </c:strCache>
            </c:strRef>
          </c:cat>
          <c:val>
            <c:numRef>
              <c:f>Sheet1!$B$2:$B$4</c:f>
              <c:numCache>
                <c:formatCode>0.0</c:formatCode>
                <c:ptCount val="3"/>
                <c:pt idx="0">
                  <c:v>80.3</c:v>
                </c:pt>
                <c:pt idx="1">
                  <c:v>81</c:v>
                </c:pt>
                <c:pt idx="2">
                  <c:v>83</c:v>
                </c:pt>
              </c:numCache>
            </c:numRef>
          </c:val>
          <c:extLst>
            <c:ext xmlns:c16="http://schemas.microsoft.com/office/drawing/2014/chart" uri="{C3380CC4-5D6E-409C-BE32-E72D297353CC}">
              <c16:uniqueId val="{00000000-88A6-4525-AC9E-FD7A4D26F68F}"/>
            </c:ext>
          </c:extLst>
        </c:ser>
        <c:ser>
          <c:idx val="1"/>
          <c:order val="1"/>
          <c:tx>
            <c:strRef>
              <c:f>Sheet1!$C$1</c:f>
              <c:strCache>
                <c:ptCount val="1"/>
                <c:pt idx="0">
                  <c:v>Probably</c:v>
                </c:pt>
              </c:strCache>
            </c:strRef>
          </c:tx>
          <c:spPr>
            <a:solidFill>
              <a:schemeClr val="accent2"/>
            </a:solidFill>
            <a:ln>
              <a:noFill/>
            </a:ln>
            <a:effectLst/>
          </c:spPr>
          <c:invertIfNegative val="0"/>
          <c:dLbls>
            <c:dLbl>
              <c:idx val="0"/>
              <c:layout>
                <c:manualLayout>
                  <c:x val="-5.8778988565408577E-3"/>
                  <c:y val="2.7941422979893198E-2"/>
                </c:manualLayout>
              </c:layout>
              <c:spPr>
                <a:noFill/>
                <a:ln>
                  <a:noFill/>
                </a:ln>
                <a:effectLst/>
              </c:spPr>
              <c:txPr>
                <a:bodyPr rot="0" spcFirstLastPara="1" vertOverflow="ellipsis" vert="horz" wrap="square" lIns="38100" tIns="19050" rIns="38100" bIns="19050" anchor="ctr" anchorCtr="1">
                  <a:no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6.734201165320311E-2"/>
                      <c:h val="7.5920268537376476E-2"/>
                    </c:manualLayout>
                  </c15:layout>
                </c:ext>
                <c:ext xmlns:c16="http://schemas.microsoft.com/office/drawing/2014/chart" uri="{C3380CC4-5D6E-409C-BE32-E72D297353CC}">
                  <c16:uniqueId val="{00000003-E66D-4530-A8C5-69456ABEA1CC}"/>
                </c:ext>
              </c:extLst>
            </c:dLbl>
            <c:dLbl>
              <c:idx val="1"/>
              <c:layout>
                <c:manualLayout>
                  <c:x val="3.9187278023481978E-3"/>
                  <c:y val="3.725495126264531E-2"/>
                </c:manualLayout>
              </c:layout>
              <c:spPr>
                <a:noFill/>
                <a:ln>
                  <a:noFill/>
                </a:ln>
                <a:effectLst/>
              </c:spPr>
              <c:txPr>
                <a:bodyPr rot="0" spcFirstLastPara="1" vertOverflow="ellipsis" vert="horz" wrap="square" lIns="38100" tIns="19050" rIns="38100" bIns="19050" anchor="ctr" anchorCtr="1">
                  <a:no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7.1260662316758719E-2"/>
                      <c:h val="5.9953860853385631E-2"/>
                    </c:manualLayout>
                  </c15:layout>
                </c:ext>
                <c:ext xmlns:c16="http://schemas.microsoft.com/office/drawing/2014/chart" uri="{C3380CC4-5D6E-409C-BE32-E72D297353CC}">
                  <c16:uniqueId val="{00000002-E66D-4530-A8C5-69456ABEA1CC}"/>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2020-21</c:v>
                </c:pt>
                <c:pt idx="1">
                  <c:v>2021-22</c:v>
                </c:pt>
                <c:pt idx="2">
                  <c:v>2022-23</c:v>
                </c:pt>
              </c:strCache>
            </c:strRef>
          </c:cat>
          <c:val>
            <c:numRef>
              <c:f>Sheet1!$C$2:$C$4</c:f>
              <c:numCache>
                <c:formatCode>0.0</c:formatCode>
                <c:ptCount val="3"/>
                <c:pt idx="0">
                  <c:v>12.9</c:v>
                </c:pt>
                <c:pt idx="1">
                  <c:v>15</c:v>
                </c:pt>
                <c:pt idx="2">
                  <c:v>12</c:v>
                </c:pt>
              </c:numCache>
            </c:numRef>
          </c:val>
          <c:extLst>
            <c:ext xmlns:c16="http://schemas.microsoft.com/office/drawing/2014/chart" uri="{C3380CC4-5D6E-409C-BE32-E72D297353CC}">
              <c16:uniqueId val="{00000001-88A6-4525-AC9E-FD7A4D26F68F}"/>
            </c:ext>
          </c:extLst>
        </c:ser>
        <c:ser>
          <c:idx val="2"/>
          <c:order val="2"/>
          <c:tx>
            <c:strRef>
              <c:f>Sheet1!$D$1</c:f>
              <c:strCache>
                <c:ptCount val="1"/>
                <c:pt idx="0">
                  <c:v>Not</c:v>
                </c:pt>
              </c:strCache>
            </c:strRef>
          </c:tx>
          <c:spPr>
            <a:solidFill>
              <a:schemeClr val="accent3"/>
            </a:solidFill>
            <a:ln>
              <a:noFill/>
            </a:ln>
            <a:effectLst/>
          </c:spPr>
          <c:invertIfNegative val="0"/>
          <c:dLbls>
            <c:dLbl>
              <c:idx val="0"/>
              <c:layout>
                <c:manualLayout>
                  <c:x val="0.11560027171368302"/>
                  <c:y val="2.6612774802410406E-3"/>
                </c:manualLayout>
              </c:layout>
              <c:spPr>
                <a:noFill/>
                <a:ln>
                  <a:noFill/>
                </a:ln>
                <a:effectLst/>
              </c:spPr>
              <c:txPr>
                <a:bodyPr rot="0" spcFirstLastPara="1" vertOverflow="ellipsis" vert="horz" wrap="square" lIns="38100" tIns="19050" rIns="38100" bIns="19050" anchor="ctr" anchorCtr="1">
                  <a:no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5.3411208544262921E-2"/>
                      <c:h val="7.5920268537376476E-2"/>
                    </c:manualLayout>
                  </c15:layout>
                </c:ext>
                <c:ext xmlns:c16="http://schemas.microsoft.com/office/drawing/2014/chart" uri="{C3380CC4-5D6E-409C-BE32-E72D297353CC}">
                  <c16:uniqueId val="{00000005-E66D-4530-A8C5-69456ABEA1CC}"/>
                </c:ext>
              </c:extLst>
            </c:dLbl>
            <c:dLbl>
              <c:idx val="1"/>
              <c:layout>
                <c:manualLayout>
                  <c:x val="0.11462060904779398"/>
                  <c:y val="2.1288648345109084E-2"/>
                </c:manualLayout>
              </c:layout>
              <c:showLegendKey val="0"/>
              <c:showVal val="1"/>
              <c:showCatName val="0"/>
              <c:showSerName val="0"/>
              <c:showPercent val="0"/>
              <c:showBubbleSize val="0"/>
              <c:extLst>
                <c:ext xmlns:c15="http://schemas.microsoft.com/office/drawing/2012/chart" uri="{CE6537A1-D6FC-4f65-9D91-7224C49458BB}">
                  <c15:layout>
                    <c:manualLayout>
                      <c:w val="6.908581119848535E-2"/>
                      <c:h val="5.9953860853385624E-2"/>
                    </c:manualLayout>
                  </c15:layout>
                </c:ext>
                <c:ext xmlns:c16="http://schemas.microsoft.com/office/drawing/2014/chart" uri="{C3380CC4-5D6E-409C-BE32-E72D297353CC}">
                  <c16:uniqueId val="{00000004-E66D-4530-A8C5-69456ABEA1CC}"/>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2020-21</c:v>
                </c:pt>
                <c:pt idx="1">
                  <c:v>2021-22</c:v>
                </c:pt>
                <c:pt idx="2">
                  <c:v>2022-23</c:v>
                </c:pt>
              </c:strCache>
            </c:strRef>
          </c:cat>
          <c:val>
            <c:numRef>
              <c:f>Sheet1!$D$2:$D$4</c:f>
              <c:numCache>
                <c:formatCode>0.0</c:formatCode>
                <c:ptCount val="3"/>
                <c:pt idx="0">
                  <c:v>0.6</c:v>
                </c:pt>
                <c:pt idx="1">
                  <c:v>0.4</c:v>
                </c:pt>
                <c:pt idx="2">
                  <c:v>1.7</c:v>
                </c:pt>
              </c:numCache>
            </c:numRef>
          </c:val>
          <c:extLst>
            <c:ext xmlns:c16="http://schemas.microsoft.com/office/drawing/2014/chart" uri="{C3380CC4-5D6E-409C-BE32-E72D297353CC}">
              <c16:uniqueId val="{00000002-88A6-4525-AC9E-FD7A4D26F68F}"/>
            </c:ext>
          </c:extLst>
        </c:ser>
        <c:ser>
          <c:idx val="3"/>
          <c:order val="3"/>
          <c:tx>
            <c:strRef>
              <c:f>Sheet1!$E$1</c:f>
              <c:strCache>
                <c:ptCount val="1"/>
                <c:pt idx="0">
                  <c:v>Uncertain</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2020-21</c:v>
                </c:pt>
                <c:pt idx="1">
                  <c:v>2021-22</c:v>
                </c:pt>
                <c:pt idx="2">
                  <c:v>2022-23</c:v>
                </c:pt>
              </c:strCache>
            </c:strRef>
          </c:cat>
          <c:val>
            <c:numRef>
              <c:f>Sheet1!$E$2:$E$4</c:f>
              <c:numCache>
                <c:formatCode>0.0</c:formatCode>
                <c:ptCount val="3"/>
                <c:pt idx="0">
                  <c:v>6.2</c:v>
                </c:pt>
                <c:pt idx="1">
                  <c:v>3.6</c:v>
                </c:pt>
                <c:pt idx="2">
                  <c:v>3.4</c:v>
                </c:pt>
              </c:numCache>
            </c:numRef>
          </c:val>
          <c:extLst>
            <c:ext xmlns:c16="http://schemas.microsoft.com/office/drawing/2014/chart" uri="{C3380CC4-5D6E-409C-BE32-E72D297353CC}">
              <c16:uniqueId val="{00000002-B6E6-4B12-BAF0-FDEDCA60E31B}"/>
            </c:ext>
          </c:extLst>
        </c:ser>
        <c:dLbls>
          <c:showLegendKey val="0"/>
          <c:showVal val="0"/>
          <c:showCatName val="0"/>
          <c:showSerName val="0"/>
          <c:showPercent val="0"/>
          <c:showBubbleSize val="0"/>
        </c:dLbls>
        <c:gapWidth val="75"/>
        <c:overlap val="100"/>
        <c:axId val="776021504"/>
        <c:axId val="776025768"/>
      </c:barChart>
      <c:catAx>
        <c:axId val="7760215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76025768"/>
        <c:crosses val="autoZero"/>
        <c:auto val="1"/>
        <c:lblAlgn val="ctr"/>
        <c:lblOffset val="100"/>
        <c:noMultiLvlLbl val="0"/>
      </c:catAx>
      <c:valAx>
        <c:axId val="776025768"/>
        <c:scaling>
          <c:orientation val="minMax"/>
          <c:max val="100"/>
          <c:min val="0.60000000000000009"/>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760215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1860114045076519E-2"/>
          <c:y val="3.2744545858372519E-2"/>
          <c:w val="0.89050595796892329"/>
          <c:h val="0.82044244969114855"/>
        </c:manualLayout>
      </c:layout>
      <c:barChart>
        <c:barDir val="bar"/>
        <c:grouping val="clustered"/>
        <c:varyColors val="0"/>
        <c:ser>
          <c:idx val="0"/>
          <c:order val="0"/>
          <c:tx>
            <c:strRef>
              <c:f>Sheet1!$B$1</c:f>
              <c:strCache>
                <c:ptCount val="1"/>
                <c:pt idx="0">
                  <c:v>Actual Renewal Rate</c:v>
                </c:pt>
              </c:strCache>
            </c:strRef>
          </c:tx>
          <c:spPr>
            <a:solidFill>
              <a:schemeClr val="accent1"/>
            </a:solidFill>
            <a:ln>
              <a:noFill/>
            </a:ln>
            <a:effectLst/>
          </c:spPr>
          <c:invertIfNegative val="0"/>
          <c:dLbls>
            <c:dLbl>
              <c:idx val="0"/>
              <c:layout>
                <c:manualLayout>
                  <c:x val="3.9187278023481978E-3"/>
                  <c:y val="3.725495126264531E-2"/>
                </c:manualLayout>
              </c:layout>
              <c:spPr>
                <a:noFill/>
                <a:ln>
                  <a:noFill/>
                </a:ln>
                <a:effectLst/>
              </c:spPr>
              <c:txPr>
                <a:bodyPr rot="0" spcFirstLastPara="1" vertOverflow="ellipsis" vert="horz" wrap="square" lIns="38100" tIns="19050" rIns="38100" bIns="19050" anchor="ctr" anchorCtr="1">
                  <a:no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7.1260662316758719E-2"/>
                      <c:h val="5.9953860853385631E-2"/>
                    </c:manualLayout>
                  </c15:layout>
                </c:ext>
                <c:ext xmlns:c16="http://schemas.microsoft.com/office/drawing/2014/chart" uri="{C3380CC4-5D6E-409C-BE32-E72D297353CC}">
                  <c16:uniqueId val="{00000000-B85F-4BC2-ABA6-3D3B41E27FB5}"/>
                </c:ext>
              </c:extLst>
            </c:dLbl>
            <c:dLbl>
              <c:idx val="1"/>
              <c:layout>
                <c:manualLayout>
                  <c:x val="-5.8778988565408577E-3"/>
                  <c:y val="2.7941422979893198E-2"/>
                </c:manualLayout>
              </c:layout>
              <c:spPr>
                <a:noFill/>
                <a:ln>
                  <a:noFill/>
                </a:ln>
                <a:effectLst/>
              </c:spPr>
              <c:txPr>
                <a:bodyPr rot="0" spcFirstLastPara="1" vertOverflow="ellipsis" vert="horz" wrap="square" lIns="38100" tIns="19050" rIns="38100" bIns="19050" anchor="ctr" anchorCtr="1">
                  <a:no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6.734201165320311E-2"/>
                      <c:h val="7.5920268537376476E-2"/>
                    </c:manualLayout>
                  </c15:layout>
                </c:ext>
                <c:ext xmlns:c16="http://schemas.microsoft.com/office/drawing/2014/chart" uri="{C3380CC4-5D6E-409C-BE32-E72D297353CC}">
                  <c16:uniqueId val="{00000001-B85F-4BC2-ABA6-3D3B41E27FB5}"/>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2022-23</c:v>
                </c:pt>
                <c:pt idx="1">
                  <c:v>2021-22</c:v>
                </c:pt>
              </c:strCache>
            </c:strRef>
          </c:cat>
          <c:val>
            <c:numRef>
              <c:f>Sheet1!$B$2:$B$3</c:f>
              <c:numCache>
                <c:formatCode>0.0</c:formatCode>
                <c:ptCount val="2"/>
                <c:pt idx="0">
                  <c:v>79</c:v>
                </c:pt>
                <c:pt idx="1">
                  <c:v>74</c:v>
                </c:pt>
              </c:numCache>
            </c:numRef>
          </c:val>
          <c:extLst>
            <c:ext xmlns:c16="http://schemas.microsoft.com/office/drawing/2014/chart" uri="{C3380CC4-5D6E-409C-BE32-E72D297353CC}">
              <c16:uniqueId val="{00000000-88A6-4525-AC9E-FD7A4D26F68F}"/>
            </c:ext>
          </c:extLst>
        </c:ser>
        <c:ser>
          <c:idx val="1"/>
          <c:order val="1"/>
          <c:tx>
            <c:strRef>
              <c:f>Sheet1!$C$1</c:f>
              <c:strCache>
                <c:ptCount val="1"/>
                <c:pt idx="0">
                  <c:v>Expected (Definitely or Probably) Will Reapply</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2022-23</c:v>
                </c:pt>
                <c:pt idx="1">
                  <c:v>2021-22</c:v>
                </c:pt>
              </c:strCache>
            </c:strRef>
          </c:cat>
          <c:val>
            <c:numRef>
              <c:f>Sheet1!$C$2:$C$3</c:f>
              <c:numCache>
                <c:formatCode>General</c:formatCode>
                <c:ptCount val="2"/>
                <c:pt idx="0">
                  <c:v>96</c:v>
                </c:pt>
                <c:pt idx="1">
                  <c:v>93.3</c:v>
                </c:pt>
              </c:numCache>
            </c:numRef>
          </c:val>
          <c:extLst>
            <c:ext xmlns:c16="http://schemas.microsoft.com/office/drawing/2014/chart" uri="{C3380CC4-5D6E-409C-BE32-E72D297353CC}">
              <c16:uniqueId val="{00000001-88A6-4525-AC9E-FD7A4D26F68F}"/>
            </c:ext>
          </c:extLst>
        </c:ser>
        <c:dLbls>
          <c:showLegendKey val="0"/>
          <c:showVal val="0"/>
          <c:showCatName val="0"/>
          <c:showSerName val="0"/>
          <c:showPercent val="0"/>
          <c:showBubbleSize val="0"/>
        </c:dLbls>
        <c:gapWidth val="75"/>
        <c:axId val="776021504"/>
        <c:axId val="776025768"/>
      </c:barChart>
      <c:catAx>
        <c:axId val="77602150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76025768"/>
        <c:crosses val="autoZero"/>
        <c:auto val="1"/>
        <c:lblAlgn val="ctr"/>
        <c:lblOffset val="100"/>
        <c:noMultiLvlLbl val="0"/>
      </c:catAx>
      <c:valAx>
        <c:axId val="776025768"/>
        <c:scaling>
          <c:orientation val="minMax"/>
          <c:max val="100"/>
          <c:min val="50"/>
        </c:scaling>
        <c:delete val="0"/>
        <c:axPos val="b"/>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76021504"/>
        <c:crosses val="autoZero"/>
        <c:crossBetween val="between"/>
      </c:valAx>
      <c:spPr>
        <a:noFill/>
        <a:ln>
          <a:noFill/>
        </a:ln>
        <a:effectLst/>
      </c:spPr>
    </c:plotArea>
    <c:legend>
      <c:legendPos val="b"/>
      <c:layout>
        <c:manualLayout>
          <c:xMode val="edge"/>
          <c:yMode val="edge"/>
          <c:x val="0.10631237539192293"/>
          <c:y val="0.92957766546813847"/>
          <c:w val="0.78149727322082074"/>
          <c:h val="5.4455926847870727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Types of Applicants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3C38-4688-86F5-DD9028C213E7}"/>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3C38-4688-86F5-DD9028C213E7}"/>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3C38-4688-86F5-DD9028C213E7}"/>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3C38-4688-86F5-DD9028C213E7}"/>
              </c:ext>
            </c:extLst>
          </c:dPt>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School Districts</c:v>
                </c:pt>
                <c:pt idx="1">
                  <c:v>CTC/AVTS</c:v>
                </c:pt>
                <c:pt idx="2">
                  <c:v>Charter Schools</c:v>
                </c:pt>
                <c:pt idx="3">
                  <c:v>Intermediate Units</c:v>
                </c:pt>
              </c:strCache>
            </c:strRef>
          </c:cat>
          <c:val>
            <c:numRef>
              <c:f>Sheet1!$B$2:$B$5</c:f>
              <c:numCache>
                <c:formatCode>General</c:formatCode>
                <c:ptCount val="4"/>
                <c:pt idx="0">
                  <c:v>404</c:v>
                </c:pt>
                <c:pt idx="1">
                  <c:v>39</c:v>
                </c:pt>
                <c:pt idx="2">
                  <c:v>54</c:v>
                </c:pt>
                <c:pt idx="3">
                  <c:v>15</c:v>
                </c:pt>
              </c:numCache>
            </c:numRef>
          </c:val>
          <c:extLst>
            <c:ext xmlns:c16="http://schemas.microsoft.com/office/drawing/2014/chart" uri="{C3380CC4-5D6E-409C-BE32-E72D297353CC}">
              <c16:uniqueId val="{00000000-8375-4BC2-BFA5-B9BDA874F06A}"/>
            </c:ext>
          </c:extLst>
        </c:ser>
        <c:ser>
          <c:idx val="1"/>
          <c:order val="1"/>
          <c:tx>
            <c:strRef>
              <c:f>Sheet1!$C$1</c:f>
              <c:strCache>
                <c:ptCount val="1"/>
                <c:pt idx="0">
                  <c:v>Column1</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9-3C38-4688-86F5-DD9028C213E7}"/>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B-3C38-4688-86F5-DD9028C213E7}"/>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D-3C38-4688-86F5-DD9028C213E7}"/>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F-3C38-4688-86F5-DD9028C213E7}"/>
              </c:ext>
            </c:extLst>
          </c:dPt>
          <c:cat>
            <c:strRef>
              <c:f>Sheet1!$A$2:$A$5</c:f>
              <c:strCache>
                <c:ptCount val="4"/>
                <c:pt idx="0">
                  <c:v>School Districts</c:v>
                </c:pt>
                <c:pt idx="1">
                  <c:v>CTC/AVTS</c:v>
                </c:pt>
                <c:pt idx="2">
                  <c:v>Charter Schools</c:v>
                </c:pt>
                <c:pt idx="3">
                  <c:v>Intermediate Units</c:v>
                </c:pt>
              </c:strCache>
            </c:strRef>
          </c:cat>
          <c:val>
            <c:numRef>
              <c:f>Sheet1!$C$2:$C$5</c:f>
              <c:numCache>
                <c:formatCode>General</c:formatCode>
                <c:ptCount val="4"/>
              </c:numCache>
            </c:numRef>
          </c:val>
          <c:extLst>
            <c:ext xmlns:c16="http://schemas.microsoft.com/office/drawing/2014/chart" uri="{C3380CC4-5D6E-409C-BE32-E72D297353CC}">
              <c16:uniqueId val="{00000001-8375-4BC2-BFA5-B9BDA874F06A}"/>
            </c:ext>
          </c:extLst>
        </c:ser>
        <c:dLbls>
          <c:showLegendKey val="0"/>
          <c:showVal val="0"/>
          <c:showCatName val="0"/>
          <c:showSerName val="0"/>
          <c:showPercent val="0"/>
          <c:showBubbleSize val="0"/>
          <c:showLeaderLines val="1"/>
        </c:dLbls>
        <c:firstSliceAng val="0"/>
      </c:pieChart>
      <c:spPr>
        <a:noFill/>
        <a:ln>
          <a:noFill/>
        </a:ln>
        <a:effectLst/>
      </c:spPr>
    </c:plotArea>
    <c:legend>
      <c:legendPos val="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2019-20</c:v>
                </c:pt>
                <c:pt idx="1">
                  <c:v>2020-21</c:v>
                </c:pt>
                <c:pt idx="2">
                  <c:v>2021-22</c:v>
                </c:pt>
                <c:pt idx="3">
                  <c:v>2022-23</c:v>
                </c:pt>
                <c:pt idx="4">
                  <c:v>2023-24</c:v>
                </c:pt>
              </c:strCache>
            </c:strRef>
          </c:cat>
          <c:val>
            <c:numRef>
              <c:f>Sheet1!$B$2:$B$6</c:f>
              <c:numCache>
                <c:formatCode>General</c:formatCode>
                <c:ptCount val="5"/>
                <c:pt idx="0">
                  <c:v>105</c:v>
                </c:pt>
                <c:pt idx="1">
                  <c:v>279</c:v>
                </c:pt>
                <c:pt idx="2">
                  <c:v>137</c:v>
                </c:pt>
                <c:pt idx="3">
                  <c:v>136</c:v>
                </c:pt>
                <c:pt idx="4">
                  <c:v>277</c:v>
                </c:pt>
              </c:numCache>
            </c:numRef>
          </c:val>
          <c:extLst>
            <c:ext xmlns:c16="http://schemas.microsoft.com/office/drawing/2014/chart" uri="{C3380CC4-5D6E-409C-BE32-E72D297353CC}">
              <c16:uniqueId val="{00000000-A4B8-47F2-B425-1F0CD08B961F}"/>
            </c:ext>
          </c:extLst>
        </c:ser>
        <c:dLbls>
          <c:showLegendKey val="0"/>
          <c:showVal val="0"/>
          <c:showCatName val="0"/>
          <c:showSerName val="0"/>
          <c:showPercent val="0"/>
          <c:showBubbleSize val="0"/>
        </c:dLbls>
        <c:gapWidth val="96"/>
        <c:overlap val="-32"/>
        <c:axId val="767254000"/>
        <c:axId val="767254984"/>
      </c:barChart>
      <c:catAx>
        <c:axId val="7672540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67254984"/>
        <c:crosses val="autoZero"/>
        <c:auto val="1"/>
        <c:lblAlgn val="ctr"/>
        <c:lblOffset val="100"/>
        <c:noMultiLvlLbl val="0"/>
      </c:catAx>
      <c:valAx>
        <c:axId val="7672549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6725400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Applicant Type</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5BD2-4158-B87D-08B9E9171CD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5BD2-4158-B87D-08B9E9171CD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5BD2-4158-B87D-08B9E9171CD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5BD2-4158-B87D-08B9E9171CDB}"/>
              </c:ext>
            </c:extLst>
          </c:dPt>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Early Renewal</c:v>
                </c:pt>
                <c:pt idx="1">
                  <c:v>Renewal</c:v>
                </c:pt>
                <c:pt idx="2">
                  <c:v>New Applicant</c:v>
                </c:pt>
                <c:pt idx="3">
                  <c:v>Re-entry</c:v>
                </c:pt>
              </c:strCache>
            </c:strRef>
          </c:cat>
          <c:val>
            <c:numRef>
              <c:f>Sheet1!$B$2:$B$5</c:f>
              <c:numCache>
                <c:formatCode>0.0%</c:formatCode>
                <c:ptCount val="4"/>
                <c:pt idx="0">
                  <c:v>6.5000000000000002E-2</c:v>
                </c:pt>
                <c:pt idx="1">
                  <c:v>0.72199999999999998</c:v>
                </c:pt>
                <c:pt idx="2">
                  <c:v>0.14399999999999999</c:v>
                </c:pt>
                <c:pt idx="3">
                  <c:v>6.0999999999999999E-2</c:v>
                </c:pt>
              </c:numCache>
            </c:numRef>
          </c:val>
          <c:extLst>
            <c:ext xmlns:c16="http://schemas.microsoft.com/office/drawing/2014/chart" uri="{C3380CC4-5D6E-409C-BE32-E72D297353CC}">
              <c16:uniqueId val="{00000000-6ADC-4375-A664-680CA79A7A21}"/>
            </c:ext>
          </c:extLst>
        </c:ser>
        <c:ser>
          <c:idx val="1"/>
          <c:order val="1"/>
          <c:tx>
            <c:strRef>
              <c:f>Sheet1!$C$1</c:f>
              <c:strCache>
                <c:ptCount val="1"/>
                <c:pt idx="0">
                  <c:v>Column1</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9-5BD2-4158-B87D-08B9E9171CD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B-5BD2-4158-B87D-08B9E9171CD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D-5BD2-4158-B87D-08B9E9171CD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F-5BD2-4158-B87D-08B9E9171CDB}"/>
              </c:ext>
            </c:extLst>
          </c:dPt>
          <c:cat>
            <c:strRef>
              <c:f>Sheet1!$A$2:$A$5</c:f>
              <c:strCache>
                <c:ptCount val="4"/>
                <c:pt idx="0">
                  <c:v>Early Renewal</c:v>
                </c:pt>
                <c:pt idx="1">
                  <c:v>Renewal</c:v>
                </c:pt>
                <c:pt idx="2">
                  <c:v>New Applicant</c:v>
                </c:pt>
                <c:pt idx="3">
                  <c:v>Re-entry</c:v>
                </c:pt>
              </c:strCache>
            </c:strRef>
          </c:cat>
          <c:val>
            <c:numRef>
              <c:f>Sheet1!$C$2:$C$5</c:f>
              <c:numCache>
                <c:formatCode>General</c:formatCode>
                <c:ptCount val="4"/>
                <c:pt idx="0">
                  <c:v>18</c:v>
                </c:pt>
                <c:pt idx="1">
                  <c:v>200</c:v>
                </c:pt>
                <c:pt idx="2">
                  <c:v>40</c:v>
                </c:pt>
                <c:pt idx="3">
                  <c:v>17</c:v>
                </c:pt>
              </c:numCache>
            </c:numRef>
          </c:val>
          <c:extLst>
            <c:ext xmlns:c16="http://schemas.microsoft.com/office/drawing/2014/chart" uri="{C3380CC4-5D6E-409C-BE32-E72D297353CC}">
              <c16:uniqueId val="{00000001-6ADC-4375-A664-680CA79A7A21}"/>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231957651017532"/>
          <c:y val="2.9130444755373075E-2"/>
          <c:w val="0.79990447663291864"/>
          <c:h val="0.82476525699224512"/>
        </c:manualLayout>
      </c:layout>
      <c:barChart>
        <c:barDir val="bar"/>
        <c:grouping val="stacked"/>
        <c:varyColors val="0"/>
        <c:ser>
          <c:idx val="0"/>
          <c:order val="0"/>
          <c:tx>
            <c:strRef>
              <c:f>Sheet1!$B$1</c:f>
              <c:strCache>
                <c:ptCount val="1"/>
                <c:pt idx="0">
                  <c:v>None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2022-23 SY</c:v>
                </c:pt>
                <c:pt idx="1">
                  <c:v>2021-22 SY</c:v>
                </c:pt>
                <c:pt idx="2">
                  <c:v>2020-21 SY</c:v>
                </c:pt>
                <c:pt idx="3">
                  <c:v>2019-20 SY</c:v>
                </c:pt>
              </c:strCache>
            </c:strRef>
          </c:cat>
          <c:val>
            <c:numRef>
              <c:f>Sheet1!$B$2:$B$5</c:f>
              <c:numCache>
                <c:formatCode>0.0</c:formatCode>
                <c:ptCount val="4"/>
                <c:pt idx="0" formatCode="General">
                  <c:v>50.8</c:v>
                </c:pt>
                <c:pt idx="1">
                  <c:v>39</c:v>
                </c:pt>
                <c:pt idx="2">
                  <c:v>60.2</c:v>
                </c:pt>
                <c:pt idx="3">
                  <c:v>47.6</c:v>
                </c:pt>
              </c:numCache>
            </c:numRef>
          </c:val>
          <c:extLst>
            <c:ext xmlns:c16="http://schemas.microsoft.com/office/drawing/2014/chart" uri="{C3380CC4-5D6E-409C-BE32-E72D297353CC}">
              <c16:uniqueId val="{00000000-BE03-4CF4-BD51-A9E4348AACB6}"/>
            </c:ext>
          </c:extLst>
        </c:ser>
        <c:ser>
          <c:idx val="1"/>
          <c:order val="1"/>
          <c:tx>
            <c:strRef>
              <c:f>Sheet1!$C$1</c:f>
              <c:strCache>
                <c:ptCount val="1"/>
                <c:pt idx="0">
                  <c:v>1-2 days</c:v>
                </c:pt>
              </c:strCache>
            </c:strRef>
          </c:tx>
          <c:spPr>
            <a:solidFill>
              <a:schemeClr val="accent2"/>
            </a:solidFill>
            <a:ln>
              <a:noFill/>
            </a:ln>
            <a:effectLst/>
          </c:spPr>
          <c:invertIfNegative val="0"/>
          <c:dLbls>
            <c:dLbl>
              <c:idx val="3"/>
              <c:layout>
                <c:manualLayout>
                  <c:x val="-2.2077284111613131E-2"/>
                  <c:y val="-5.296444500976923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F04-4D41-B2F9-36302238FB3E}"/>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2022-23 SY</c:v>
                </c:pt>
                <c:pt idx="1">
                  <c:v>2021-22 SY</c:v>
                </c:pt>
                <c:pt idx="2">
                  <c:v>2020-21 SY</c:v>
                </c:pt>
                <c:pt idx="3">
                  <c:v>2019-20 SY</c:v>
                </c:pt>
              </c:strCache>
            </c:strRef>
          </c:cat>
          <c:val>
            <c:numRef>
              <c:f>Sheet1!$C$2:$C$5</c:f>
              <c:numCache>
                <c:formatCode>0.0</c:formatCode>
                <c:ptCount val="4"/>
                <c:pt idx="0" formatCode="General">
                  <c:v>32</c:v>
                </c:pt>
                <c:pt idx="1">
                  <c:v>35.4</c:v>
                </c:pt>
                <c:pt idx="2">
                  <c:v>11.3</c:v>
                </c:pt>
                <c:pt idx="3">
                  <c:v>8.6</c:v>
                </c:pt>
              </c:numCache>
            </c:numRef>
          </c:val>
          <c:extLst>
            <c:ext xmlns:c16="http://schemas.microsoft.com/office/drawing/2014/chart" uri="{C3380CC4-5D6E-409C-BE32-E72D297353CC}">
              <c16:uniqueId val="{00000001-BE03-4CF4-BD51-A9E4348AACB6}"/>
            </c:ext>
          </c:extLst>
        </c:ser>
        <c:ser>
          <c:idx val="2"/>
          <c:order val="2"/>
          <c:tx>
            <c:strRef>
              <c:f>Sheet1!$D$1</c:f>
              <c:strCache>
                <c:ptCount val="1"/>
                <c:pt idx="0">
                  <c:v>3-4 days</c:v>
                </c:pt>
              </c:strCache>
            </c:strRef>
          </c:tx>
          <c:spPr>
            <a:solidFill>
              <a:schemeClr val="accent3"/>
            </a:solidFill>
            <a:ln>
              <a:noFill/>
            </a:ln>
            <a:effectLst/>
          </c:spPr>
          <c:invertIfNegative val="0"/>
          <c:dLbls>
            <c:dLbl>
              <c:idx val="3"/>
              <c:layout>
                <c:manualLayout>
                  <c:x val="-9.1988683798388234E-4"/>
                  <c:y val="-5.2964445009769448E-3"/>
                </c:manualLayout>
              </c:layout>
              <c:spPr>
                <a:noFill/>
                <a:ln>
                  <a:noFill/>
                </a:ln>
                <a:effectLst/>
              </c:spPr>
              <c:txPr>
                <a:bodyPr rot="0" spcFirstLastPara="1" vertOverflow="ellipsis" vert="horz" wrap="square" lIns="38100" tIns="19050" rIns="38100" bIns="19050" anchor="ctr" anchorCtr="1">
                  <a:no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5.0152230406881153E-2"/>
                      <c:h val="8.0850225307412732E-2"/>
                    </c:manualLayout>
                  </c15:layout>
                </c:ext>
                <c:ext xmlns:c16="http://schemas.microsoft.com/office/drawing/2014/chart" uri="{C3380CC4-5D6E-409C-BE32-E72D297353CC}">
                  <c16:uniqueId val="{00000001-EF04-4D41-B2F9-36302238FB3E}"/>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2022-23 SY</c:v>
                </c:pt>
                <c:pt idx="1">
                  <c:v>2021-22 SY</c:v>
                </c:pt>
                <c:pt idx="2">
                  <c:v>2020-21 SY</c:v>
                </c:pt>
                <c:pt idx="3">
                  <c:v>2019-20 SY</c:v>
                </c:pt>
              </c:strCache>
            </c:strRef>
          </c:cat>
          <c:val>
            <c:numRef>
              <c:f>Sheet1!$D$2:$D$5</c:f>
              <c:numCache>
                <c:formatCode>0.0</c:formatCode>
                <c:ptCount val="4"/>
                <c:pt idx="0" formatCode="General">
                  <c:v>11.5</c:v>
                </c:pt>
                <c:pt idx="1">
                  <c:v>15.4</c:v>
                </c:pt>
                <c:pt idx="2">
                  <c:v>12.8</c:v>
                </c:pt>
                <c:pt idx="3">
                  <c:v>2.9</c:v>
                </c:pt>
              </c:numCache>
            </c:numRef>
          </c:val>
          <c:extLst>
            <c:ext xmlns:c16="http://schemas.microsoft.com/office/drawing/2014/chart" uri="{C3380CC4-5D6E-409C-BE32-E72D297353CC}">
              <c16:uniqueId val="{00000002-BE03-4CF4-BD51-A9E4348AACB6}"/>
            </c:ext>
          </c:extLst>
        </c:ser>
        <c:ser>
          <c:idx val="3"/>
          <c:order val="3"/>
          <c:tx>
            <c:strRef>
              <c:f>Sheet1!$E$1</c:f>
              <c:strCache>
                <c:ptCount val="1"/>
                <c:pt idx="0">
                  <c:v>5 days </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2022-23 SY</c:v>
                </c:pt>
                <c:pt idx="1">
                  <c:v>2021-22 SY</c:v>
                </c:pt>
                <c:pt idx="2">
                  <c:v>2020-21 SY</c:v>
                </c:pt>
                <c:pt idx="3">
                  <c:v>2019-20 SY</c:v>
                </c:pt>
              </c:strCache>
            </c:strRef>
          </c:cat>
          <c:val>
            <c:numRef>
              <c:f>Sheet1!$E$2:$E$5</c:f>
              <c:numCache>
                <c:formatCode>0.0</c:formatCode>
                <c:ptCount val="4"/>
                <c:pt idx="0" formatCode="General">
                  <c:v>5.6</c:v>
                </c:pt>
                <c:pt idx="1">
                  <c:v>10.1</c:v>
                </c:pt>
                <c:pt idx="2">
                  <c:v>15.7</c:v>
                </c:pt>
                <c:pt idx="3">
                  <c:v>23.8</c:v>
                </c:pt>
              </c:numCache>
            </c:numRef>
          </c:val>
          <c:extLst>
            <c:ext xmlns:c16="http://schemas.microsoft.com/office/drawing/2014/chart" uri="{C3380CC4-5D6E-409C-BE32-E72D297353CC}">
              <c16:uniqueId val="{00000003-BE03-4CF4-BD51-A9E4348AACB6}"/>
            </c:ext>
          </c:extLst>
        </c:ser>
        <c:ser>
          <c:idx val="4"/>
          <c:order val="4"/>
          <c:tx>
            <c:strRef>
              <c:f>Sheet1!$F$1</c:f>
              <c:strCache>
                <c:ptCount val="1"/>
                <c:pt idx="0">
                  <c:v>6+</c:v>
                </c:pt>
              </c:strCache>
            </c:strRef>
          </c:tx>
          <c:spPr>
            <a:solidFill>
              <a:schemeClr val="accent5"/>
            </a:solidFill>
            <a:ln>
              <a:noFill/>
            </a:ln>
            <a:effectLst/>
          </c:spPr>
          <c:invertIfNegative val="0"/>
          <c:dLbls>
            <c:dLbl>
              <c:idx val="0"/>
              <c:layout>
                <c:manualLayout>
                  <c:x val="1.8397736759677573E-3"/>
                  <c:y val="8.2094889765142204E-2"/>
                </c:manualLayout>
              </c:layout>
              <c:spPr>
                <a:noFill/>
                <a:ln>
                  <a:noFill/>
                </a:ln>
                <a:effectLst/>
              </c:spPr>
              <c:txPr>
                <a:bodyPr rot="0" spcFirstLastPara="1" vertOverflow="ellipsis" vert="horz" wrap="square" lIns="38100" tIns="19050" rIns="38100" bIns="19050" anchor="ctr" anchorCtr="1">
                  <a:no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4.8312456730913389E-2"/>
                      <c:h val="5.9664447303505022E-2"/>
                    </c:manualLayout>
                  </c15:layout>
                </c:ext>
                <c:ext xmlns:c16="http://schemas.microsoft.com/office/drawing/2014/chart" uri="{C3380CC4-5D6E-409C-BE32-E72D297353CC}">
                  <c16:uniqueId val="{00000000-544B-48C2-9D43-E1454F3DA3EB}"/>
                </c:ext>
              </c:extLst>
            </c:dLbl>
            <c:dLbl>
              <c:idx val="1"/>
              <c:delete val="1"/>
              <c:extLst>
                <c:ext xmlns:c15="http://schemas.microsoft.com/office/drawing/2012/chart" uri="{CE6537A1-D6FC-4f65-9D91-7224C49458BB}"/>
                <c:ext xmlns:c16="http://schemas.microsoft.com/office/drawing/2014/chart" uri="{C3380CC4-5D6E-409C-BE32-E72D297353CC}">
                  <c16:uniqueId val="{00000006-BE03-4CF4-BD51-A9E4348AACB6}"/>
                </c:ext>
              </c:extLst>
            </c:dLbl>
            <c:dLbl>
              <c:idx val="2"/>
              <c:delete val="1"/>
              <c:extLst>
                <c:ext xmlns:c15="http://schemas.microsoft.com/office/drawing/2012/chart" uri="{CE6537A1-D6FC-4f65-9D91-7224C49458BB}"/>
                <c:ext xmlns:c16="http://schemas.microsoft.com/office/drawing/2014/chart" uri="{C3380CC4-5D6E-409C-BE32-E72D297353CC}">
                  <c16:uniqueId val="{00000002-EF04-4D41-B2F9-36302238FB3E}"/>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2022-23 SY</c:v>
                </c:pt>
                <c:pt idx="1">
                  <c:v>2021-22 SY</c:v>
                </c:pt>
                <c:pt idx="2">
                  <c:v>2020-21 SY</c:v>
                </c:pt>
                <c:pt idx="3">
                  <c:v>2019-20 SY</c:v>
                </c:pt>
              </c:strCache>
            </c:strRef>
          </c:cat>
          <c:val>
            <c:numRef>
              <c:f>Sheet1!$F$2:$F$5</c:f>
              <c:numCache>
                <c:formatCode>0.0</c:formatCode>
                <c:ptCount val="4"/>
                <c:pt idx="0" formatCode="General">
                  <c:v>0.2</c:v>
                </c:pt>
                <c:pt idx="1">
                  <c:v>0</c:v>
                </c:pt>
                <c:pt idx="2">
                  <c:v>0</c:v>
                </c:pt>
                <c:pt idx="3">
                  <c:v>17.100000000000001</c:v>
                </c:pt>
              </c:numCache>
            </c:numRef>
          </c:val>
          <c:extLst>
            <c:ext xmlns:c16="http://schemas.microsoft.com/office/drawing/2014/chart" uri="{C3380CC4-5D6E-409C-BE32-E72D297353CC}">
              <c16:uniqueId val="{00000004-BE03-4CF4-BD51-A9E4348AACB6}"/>
            </c:ext>
          </c:extLst>
        </c:ser>
        <c:dLbls>
          <c:showLegendKey val="0"/>
          <c:showVal val="0"/>
          <c:showCatName val="0"/>
          <c:showSerName val="0"/>
          <c:showPercent val="0"/>
          <c:showBubbleSize val="0"/>
        </c:dLbls>
        <c:gapWidth val="50"/>
        <c:overlap val="100"/>
        <c:axId val="743001400"/>
        <c:axId val="743001728"/>
      </c:barChart>
      <c:catAx>
        <c:axId val="74300140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743001728"/>
        <c:crosses val="autoZero"/>
        <c:auto val="1"/>
        <c:lblAlgn val="ctr"/>
        <c:lblOffset val="100"/>
        <c:noMultiLvlLbl val="0"/>
      </c:catAx>
      <c:valAx>
        <c:axId val="743001728"/>
        <c:scaling>
          <c:orientation val="minMax"/>
          <c:max val="100"/>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430014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Very Effective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2019-20 SY</c:v>
                </c:pt>
                <c:pt idx="1">
                  <c:v>2020-21 SY</c:v>
                </c:pt>
                <c:pt idx="2">
                  <c:v>2021-22 SY</c:v>
                </c:pt>
                <c:pt idx="3">
                  <c:v>2022-23 SY</c:v>
                </c:pt>
              </c:strCache>
            </c:strRef>
          </c:cat>
          <c:val>
            <c:numRef>
              <c:f>Sheet1!$B$2:$B$5</c:f>
              <c:numCache>
                <c:formatCode>0.0</c:formatCode>
                <c:ptCount val="4"/>
                <c:pt idx="0">
                  <c:v>77.900000000000006</c:v>
                </c:pt>
                <c:pt idx="1">
                  <c:v>68.099999999999994</c:v>
                </c:pt>
                <c:pt idx="2">
                  <c:v>79.3</c:v>
                </c:pt>
                <c:pt idx="3">
                  <c:v>80.7</c:v>
                </c:pt>
              </c:numCache>
            </c:numRef>
          </c:val>
          <c:extLst>
            <c:ext xmlns:c16="http://schemas.microsoft.com/office/drawing/2014/chart" uri="{C3380CC4-5D6E-409C-BE32-E72D297353CC}">
              <c16:uniqueId val="{00000000-E740-46A9-AF15-E003050EB4D1}"/>
            </c:ext>
          </c:extLst>
        </c:ser>
        <c:ser>
          <c:idx val="1"/>
          <c:order val="1"/>
          <c:tx>
            <c:strRef>
              <c:f>Sheet1!$C$1</c:f>
              <c:strCache>
                <c:ptCount val="1"/>
                <c:pt idx="0">
                  <c:v>Somewhat Effective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2019-20 SY</c:v>
                </c:pt>
                <c:pt idx="1">
                  <c:v>2020-21 SY</c:v>
                </c:pt>
                <c:pt idx="2">
                  <c:v>2021-22 SY</c:v>
                </c:pt>
                <c:pt idx="3">
                  <c:v>2022-23 SY</c:v>
                </c:pt>
              </c:strCache>
            </c:strRef>
          </c:cat>
          <c:val>
            <c:numRef>
              <c:f>Sheet1!$C$2:$C$5</c:f>
              <c:numCache>
                <c:formatCode>0.0</c:formatCode>
                <c:ptCount val="4"/>
                <c:pt idx="0">
                  <c:v>17.600000000000001</c:v>
                </c:pt>
                <c:pt idx="1">
                  <c:v>25.3</c:v>
                </c:pt>
                <c:pt idx="2">
                  <c:v>17.399999999999999</c:v>
                </c:pt>
                <c:pt idx="3">
                  <c:v>15</c:v>
                </c:pt>
              </c:numCache>
            </c:numRef>
          </c:val>
          <c:extLst>
            <c:ext xmlns:c16="http://schemas.microsoft.com/office/drawing/2014/chart" uri="{C3380CC4-5D6E-409C-BE32-E72D297353CC}">
              <c16:uniqueId val="{00000001-E740-46A9-AF15-E003050EB4D1}"/>
            </c:ext>
          </c:extLst>
        </c:ser>
        <c:ser>
          <c:idx val="2"/>
          <c:order val="2"/>
          <c:tx>
            <c:strRef>
              <c:f>Sheet1!$D$1</c:f>
              <c:strCache>
                <c:ptCount val="1"/>
                <c:pt idx="0">
                  <c:v>Not Effective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2019-20 SY</c:v>
                </c:pt>
                <c:pt idx="1">
                  <c:v>2020-21 SY</c:v>
                </c:pt>
                <c:pt idx="2">
                  <c:v>2021-22 SY</c:v>
                </c:pt>
                <c:pt idx="3">
                  <c:v>2022-23 SY</c:v>
                </c:pt>
              </c:strCache>
            </c:strRef>
          </c:cat>
          <c:val>
            <c:numRef>
              <c:f>Sheet1!$D$2:$D$5</c:f>
              <c:numCache>
                <c:formatCode>0.0</c:formatCode>
                <c:ptCount val="4"/>
                <c:pt idx="0">
                  <c:v>5.5</c:v>
                </c:pt>
                <c:pt idx="1">
                  <c:v>6.6</c:v>
                </c:pt>
                <c:pt idx="2">
                  <c:v>3.3</c:v>
                </c:pt>
                <c:pt idx="3">
                  <c:v>4.3</c:v>
                </c:pt>
              </c:numCache>
            </c:numRef>
          </c:val>
          <c:extLst>
            <c:ext xmlns:c16="http://schemas.microsoft.com/office/drawing/2014/chart" uri="{C3380CC4-5D6E-409C-BE32-E72D297353CC}">
              <c16:uniqueId val="{00000002-E740-46A9-AF15-E003050EB4D1}"/>
            </c:ext>
          </c:extLst>
        </c:ser>
        <c:dLbls>
          <c:showLegendKey val="0"/>
          <c:showVal val="0"/>
          <c:showCatName val="0"/>
          <c:showSerName val="0"/>
          <c:showPercent val="0"/>
          <c:showBubbleSize val="0"/>
        </c:dLbls>
        <c:gapWidth val="150"/>
        <c:overlap val="100"/>
        <c:axId val="752725080"/>
        <c:axId val="752728688"/>
      </c:barChart>
      <c:catAx>
        <c:axId val="7527250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52728688"/>
        <c:crosses val="autoZero"/>
        <c:auto val="1"/>
        <c:lblAlgn val="ctr"/>
        <c:lblOffset val="100"/>
        <c:noMultiLvlLbl val="0"/>
      </c:catAx>
      <c:valAx>
        <c:axId val="752728688"/>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527250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Very Effective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2019-20 SY</c:v>
                </c:pt>
                <c:pt idx="1">
                  <c:v>2020-21 SY</c:v>
                </c:pt>
                <c:pt idx="2">
                  <c:v>2021-22 SY</c:v>
                </c:pt>
                <c:pt idx="3">
                  <c:v>2022-23 SY</c:v>
                </c:pt>
              </c:strCache>
            </c:strRef>
          </c:cat>
          <c:val>
            <c:numRef>
              <c:f>Sheet1!$B$2:$B$5</c:f>
              <c:numCache>
                <c:formatCode>0.0</c:formatCode>
                <c:ptCount val="4"/>
                <c:pt idx="0">
                  <c:v>80.3</c:v>
                </c:pt>
                <c:pt idx="1">
                  <c:v>82.7</c:v>
                </c:pt>
                <c:pt idx="2">
                  <c:v>72.2</c:v>
                </c:pt>
                <c:pt idx="3" formatCode="General">
                  <c:v>94.4</c:v>
                </c:pt>
              </c:numCache>
            </c:numRef>
          </c:val>
          <c:extLst>
            <c:ext xmlns:c16="http://schemas.microsoft.com/office/drawing/2014/chart" uri="{C3380CC4-5D6E-409C-BE32-E72D297353CC}">
              <c16:uniqueId val="{00000000-E740-46A9-AF15-E003050EB4D1}"/>
            </c:ext>
          </c:extLst>
        </c:ser>
        <c:ser>
          <c:idx val="1"/>
          <c:order val="1"/>
          <c:tx>
            <c:strRef>
              <c:f>Sheet1!$C$1</c:f>
              <c:strCache>
                <c:ptCount val="1"/>
                <c:pt idx="0">
                  <c:v>Somewhat Effective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2019-20 SY</c:v>
                </c:pt>
                <c:pt idx="1">
                  <c:v>2020-21 SY</c:v>
                </c:pt>
                <c:pt idx="2">
                  <c:v>2021-22 SY</c:v>
                </c:pt>
                <c:pt idx="3">
                  <c:v>2022-23 SY</c:v>
                </c:pt>
              </c:strCache>
            </c:strRef>
          </c:cat>
          <c:val>
            <c:numRef>
              <c:f>Sheet1!$C$2:$C$5</c:f>
              <c:numCache>
                <c:formatCode>0.0</c:formatCode>
                <c:ptCount val="4"/>
                <c:pt idx="0">
                  <c:v>16.399999999999999</c:v>
                </c:pt>
                <c:pt idx="1">
                  <c:v>11</c:v>
                </c:pt>
                <c:pt idx="2">
                  <c:v>23.8</c:v>
                </c:pt>
                <c:pt idx="3" formatCode="General">
                  <c:v>2.6</c:v>
                </c:pt>
              </c:numCache>
            </c:numRef>
          </c:val>
          <c:extLst>
            <c:ext xmlns:c16="http://schemas.microsoft.com/office/drawing/2014/chart" uri="{C3380CC4-5D6E-409C-BE32-E72D297353CC}">
              <c16:uniqueId val="{00000001-E740-46A9-AF15-E003050EB4D1}"/>
            </c:ext>
          </c:extLst>
        </c:ser>
        <c:ser>
          <c:idx val="2"/>
          <c:order val="2"/>
          <c:tx>
            <c:strRef>
              <c:f>Sheet1!$D$1</c:f>
              <c:strCache>
                <c:ptCount val="1"/>
                <c:pt idx="0">
                  <c:v>Not Effective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2019-20 SY</c:v>
                </c:pt>
                <c:pt idx="1">
                  <c:v>2020-21 SY</c:v>
                </c:pt>
                <c:pt idx="2">
                  <c:v>2021-22 SY</c:v>
                </c:pt>
                <c:pt idx="3">
                  <c:v>2022-23 SY</c:v>
                </c:pt>
              </c:strCache>
            </c:strRef>
          </c:cat>
          <c:val>
            <c:numRef>
              <c:f>Sheet1!$D$2:$D$5</c:f>
              <c:numCache>
                <c:formatCode>0.0</c:formatCode>
                <c:ptCount val="4"/>
                <c:pt idx="0">
                  <c:v>3.3</c:v>
                </c:pt>
                <c:pt idx="1">
                  <c:v>6.4</c:v>
                </c:pt>
                <c:pt idx="2">
                  <c:v>4</c:v>
                </c:pt>
                <c:pt idx="3" formatCode="General">
                  <c:v>3</c:v>
                </c:pt>
              </c:numCache>
            </c:numRef>
          </c:val>
          <c:extLst>
            <c:ext xmlns:c16="http://schemas.microsoft.com/office/drawing/2014/chart" uri="{C3380CC4-5D6E-409C-BE32-E72D297353CC}">
              <c16:uniqueId val="{00000002-E740-46A9-AF15-E003050EB4D1}"/>
            </c:ext>
          </c:extLst>
        </c:ser>
        <c:dLbls>
          <c:showLegendKey val="0"/>
          <c:showVal val="0"/>
          <c:showCatName val="0"/>
          <c:showSerName val="0"/>
          <c:showPercent val="0"/>
          <c:showBubbleSize val="0"/>
        </c:dLbls>
        <c:gapWidth val="150"/>
        <c:overlap val="100"/>
        <c:axId val="752725080"/>
        <c:axId val="752728688"/>
      </c:barChart>
      <c:catAx>
        <c:axId val="7527250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52728688"/>
        <c:crosses val="autoZero"/>
        <c:auto val="1"/>
        <c:lblAlgn val="ctr"/>
        <c:lblOffset val="100"/>
        <c:noMultiLvlLbl val="0"/>
      </c:catAx>
      <c:valAx>
        <c:axId val="752728688"/>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527250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Very Effective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2019-20 SY</c:v>
                </c:pt>
                <c:pt idx="1">
                  <c:v>2020-21 SY</c:v>
                </c:pt>
                <c:pt idx="2">
                  <c:v>2021-22 SY</c:v>
                </c:pt>
                <c:pt idx="3">
                  <c:v>2022-23 SY</c:v>
                </c:pt>
              </c:strCache>
            </c:strRef>
          </c:cat>
          <c:val>
            <c:numRef>
              <c:f>Sheet1!$B$2:$B$5</c:f>
              <c:numCache>
                <c:formatCode>0.0</c:formatCode>
                <c:ptCount val="4"/>
                <c:pt idx="0">
                  <c:v>86.2</c:v>
                </c:pt>
                <c:pt idx="1">
                  <c:v>77.2</c:v>
                </c:pt>
                <c:pt idx="2">
                  <c:v>89.2</c:v>
                </c:pt>
                <c:pt idx="3" formatCode="General">
                  <c:v>89.1</c:v>
                </c:pt>
              </c:numCache>
            </c:numRef>
          </c:val>
          <c:extLst>
            <c:ext xmlns:c16="http://schemas.microsoft.com/office/drawing/2014/chart" uri="{C3380CC4-5D6E-409C-BE32-E72D297353CC}">
              <c16:uniqueId val="{00000000-E740-46A9-AF15-E003050EB4D1}"/>
            </c:ext>
          </c:extLst>
        </c:ser>
        <c:ser>
          <c:idx val="1"/>
          <c:order val="1"/>
          <c:tx>
            <c:strRef>
              <c:f>Sheet1!$C$1</c:f>
              <c:strCache>
                <c:ptCount val="1"/>
                <c:pt idx="0">
                  <c:v>Somewhat Effective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2019-20 SY</c:v>
                </c:pt>
                <c:pt idx="1">
                  <c:v>2020-21 SY</c:v>
                </c:pt>
                <c:pt idx="2">
                  <c:v>2021-22 SY</c:v>
                </c:pt>
                <c:pt idx="3">
                  <c:v>2022-23 SY</c:v>
                </c:pt>
              </c:strCache>
            </c:strRef>
          </c:cat>
          <c:val>
            <c:numRef>
              <c:f>Sheet1!$C$2:$C$5</c:f>
              <c:numCache>
                <c:formatCode>0.0</c:formatCode>
                <c:ptCount val="4"/>
                <c:pt idx="0">
                  <c:v>9.1999999999999993</c:v>
                </c:pt>
                <c:pt idx="1">
                  <c:v>15.2</c:v>
                </c:pt>
                <c:pt idx="2">
                  <c:v>7.6</c:v>
                </c:pt>
                <c:pt idx="3" formatCode="General">
                  <c:v>8.1</c:v>
                </c:pt>
              </c:numCache>
            </c:numRef>
          </c:val>
          <c:extLst>
            <c:ext xmlns:c16="http://schemas.microsoft.com/office/drawing/2014/chart" uri="{C3380CC4-5D6E-409C-BE32-E72D297353CC}">
              <c16:uniqueId val="{00000001-E740-46A9-AF15-E003050EB4D1}"/>
            </c:ext>
          </c:extLst>
        </c:ser>
        <c:ser>
          <c:idx val="2"/>
          <c:order val="2"/>
          <c:tx>
            <c:strRef>
              <c:f>Sheet1!$D$1</c:f>
              <c:strCache>
                <c:ptCount val="1"/>
                <c:pt idx="0">
                  <c:v>Not Effective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2019-20 SY</c:v>
                </c:pt>
                <c:pt idx="1">
                  <c:v>2020-21 SY</c:v>
                </c:pt>
                <c:pt idx="2">
                  <c:v>2021-22 SY</c:v>
                </c:pt>
                <c:pt idx="3">
                  <c:v>2022-23 SY</c:v>
                </c:pt>
              </c:strCache>
            </c:strRef>
          </c:cat>
          <c:val>
            <c:numRef>
              <c:f>Sheet1!$D$2:$D$5</c:f>
              <c:numCache>
                <c:formatCode>0.0</c:formatCode>
                <c:ptCount val="4"/>
                <c:pt idx="0">
                  <c:v>4.5999999999999996</c:v>
                </c:pt>
                <c:pt idx="1">
                  <c:v>7.6</c:v>
                </c:pt>
                <c:pt idx="2">
                  <c:v>3</c:v>
                </c:pt>
                <c:pt idx="3" formatCode="General">
                  <c:v>2.8</c:v>
                </c:pt>
              </c:numCache>
            </c:numRef>
          </c:val>
          <c:extLst>
            <c:ext xmlns:c16="http://schemas.microsoft.com/office/drawing/2014/chart" uri="{C3380CC4-5D6E-409C-BE32-E72D297353CC}">
              <c16:uniqueId val="{00000002-E740-46A9-AF15-E003050EB4D1}"/>
            </c:ext>
          </c:extLst>
        </c:ser>
        <c:dLbls>
          <c:showLegendKey val="0"/>
          <c:showVal val="0"/>
          <c:showCatName val="0"/>
          <c:showSerName val="0"/>
          <c:showPercent val="0"/>
          <c:showBubbleSize val="0"/>
        </c:dLbls>
        <c:gapWidth val="150"/>
        <c:overlap val="100"/>
        <c:axId val="752725080"/>
        <c:axId val="752728688"/>
      </c:barChart>
      <c:catAx>
        <c:axId val="7527250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52728688"/>
        <c:crosses val="autoZero"/>
        <c:auto val="1"/>
        <c:lblAlgn val="ctr"/>
        <c:lblOffset val="100"/>
        <c:noMultiLvlLbl val="0"/>
      </c:catAx>
      <c:valAx>
        <c:axId val="752728688"/>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527250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Very Effective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2019-20 SY</c:v>
                </c:pt>
                <c:pt idx="1">
                  <c:v>2020-21 SY</c:v>
                </c:pt>
                <c:pt idx="2">
                  <c:v>2021-22 SY</c:v>
                </c:pt>
                <c:pt idx="3">
                  <c:v>2022-23 SY</c:v>
                </c:pt>
              </c:strCache>
            </c:strRef>
          </c:cat>
          <c:val>
            <c:numRef>
              <c:f>Sheet1!$B$2:$B$5</c:f>
              <c:numCache>
                <c:formatCode>0.0</c:formatCode>
                <c:ptCount val="4"/>
                <c:pt idx="0">
                  <c:v>70.5</c:v>
                </c:pt>
                <c:pt idx="1">
                  <c:v>77.5</c:v>
                </c:pt>
                <c:pt idx="2">
                  <c:v>84.2</c:v>
                </c:pt>
                <c:pt idx="3" formatCode="General">
                  <c:v>78.2</c:v>
                </c:pt>
              </c:numCache>
            </c:numRef>
          </c:val>
          <c:extLst>
            <c:ext xmlns:c16="http://schemas.microsoft.com/office/drawing/2014/chart" uri="{C3380CC4-5D6E-409C-BE32-E72D297353CC}">
              <c16:uniqueId val="{00000000-E740-46A9-AF15-E003050EB4D1}"/>
            </c:ext>
          </c:extLst>
        </c:ser>
        <c:ser>
          <c:idx val="1"/>
          <c:order val="1"/>
          <c:tx>
            <c:strRef>
              <c:f>Sheet1!$C$1</c:f>
              <c:strCache>
                <c:ptCount val="1"/>
                <c:pt idx="0">
                  <c:v>Somewhat Effective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2019-20 SY</c:v>
                </c:pt>
                <c:pt idx="1">
                  <c:v>2020-21 SY</c:v>
                </c:pt>
                <c:pt idx="2">
                  <c:v>2021-22 SY</c:v>
                </c:pt>
                <c:pt idx="3">
                  <c:v>2022-23 SY</c:v>
                </c:pt>
              </c:strCache>
            </c:strRef>
          </c:cat>
          <c:val>
            <c:numRef>
              <c:f>Sheet1!$C$2:$C$5</c:f>
              <c:numCache>
                <c:formatCode>0.0</c:formatCode>
                <c:ptCount val="4"/>
                <c:pt idx="0">
                  <c:v>24.6</c:v>
                </c:pt>
                <c:pt idx="1">
                  <c:v>16.5</c:v>
                </c:pt>
                <c:pt idx="2">
                  <c:v>12.2</c:v>
                </c:pt>
                <c:pt idx="3" formatCode="General">
                  <c:v>18.2</c:v>
                </c:pt>
              </c:numCache>
            </c:numRef>
          </c:val>
          <c:extLst>
            <c:ext xmlns:c16="http://schemas.microsoft.com/office/drawing/2014/chart" uri="{C3380CC4-5D6E-409C-BE32-E72D297353CC}">
              <c16:uniqueId val="{00000001-E740-46A9-AF15-E003050EB4D1}"/>
            </c:ext>
          </c:extLst>
        </c:ser>
        <c:ser>
          <c:idx val="2"/>
          <c:order val="2"/>
          <c:tx>
            <c:strRef>
              <c:f>Sheet1!$D$1</c:f>
              <c:strCache>
                <c:ptCount val="1"/>
                <c:pt idx="0">
                  <c:v>Not Effective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2019-20 SY</c:v>
                </c:pt>
                <c:pt idx="1">
                  <c:v>2020-21 SY</c:v>
                </c:pt>
                <c:pt idx="2">
                  <c:v>2021-22 SY</c:v>
                </c:pt>
                <c:pt idx="3">
                  <c:v>2022-23 SY</c:v>
                </c:pt>
              </c:strCache>
            </c:strRef>
          </c:cat>
          <c:val>
            <c:numRef>
              <c:f>Sheet1!$D$2:$D$5</c:f>
              <c:numCache>
                <c:formatCode>0.0</c:formatCode>
                <c:ptCount val="4"/>
                <c:pt idx="0">
                  <c:v>4.9000000000000004</c:v>
                </c:pt>
                <c:pt idx="1">
                  <c:v>6</c:v>
                </c:pt>
                <c:pt idx="2">
                  <c:v>3.3</c:v>
                </c:pt>
                <c:pt idx="3" formatCode="General">
                  <c:v>3.6</c:v>
                </c:pt>
              </c:numCache>
            </c:numRef>
          </c:val>
          <c:extLst>
            <c:ext xmlns:c16="http://schemas.microsoft.com/office/drawing/2014/chart" uri="{C3380CC4-5D6E-409C-BE32-E72D297353CC}">
              <c16:uniqueId val="{00000002-E740-46A9-AF15-E003050EB4D1}"/>
            </c:ext>
          </c:extLst>
        </c:ser>
        <c:dLbls>
          <c:showLegendKey val="0"/>
          <c:showVal val="0"/>
          <c:showCatName val="0"/>
          <c:showSerName val="0"/>
          <c:showPercent val="0"/>
          <c:showBubbleSize val="0"/>
        </c:dLbls>
        <c:gapWidth val="150"/>
        <c:overlap val="100"/>
        <c:axId val="752725080"/>
        <c:axId val="752728688"/>
      </c:barChart>
      <c:catAx>
        <c:axId val="7527250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52728688"/>
        <c:crosses val="autoZero"/>
        <c:auto val="1"/>
        <c:lblAlgn val="ctr"/>
        <c:lblOffset val="100"/>
        <c:noMultiLvlLbl val="0"/>
      </c:catAx>
      <c:valAx>
        <c:axId val="752728688"/>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527250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DFFEE67-0684-960B-7784-ACAB347D849E}"/>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a:extLst>
              <a:ext uri="{FF2B5EF4-FFF2-40B4-BE49-F238E27FC236}">
                <a16:creationId xmlns:a16="http://schemas.microsoft.com/office/drawing/2014/main" id="{C2B98EE7-3356-BDE9-0EC6-CC39C8CCE0AD}"/>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51E40986-9EDE-4EE2-A251-F3B795BAC94B}" type="datetimeFigureOut">
              <a:rPr lang="en-US" smtClean="0"/>
              <a:t>8/24/2023</a:t>
            </a:fld>
            <a:endParaRPr lang="en-US" dirty="0"/>
          </a:p>
        </p:txBody>
      </p:sp>
      <p:sp>
        <p:nvSpPr>
          <p:cNvPr id="4" name="Footer Placeholder 3">
            <a:extLst>
              <a:ext uri="{FF2B5EF4-FFF2-40B4-BE49-F238E27FC236}">
                <a16:creationId xmlns:a16="http://schemas.microsoft.com/office/drawing/2014/main" id="{C0B2DAC8-8840-E200-D8CB-4AC6E71F4EB9}"/>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F0747CC9-E193-B9AD-3E15-B0870E93F2E2}"/>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58D51D01-0E91-46D1-9971-F6306E06A3C4}" type="slidenum">
              <a:rPr lang="en-US" smtClean="0"/>
              <a:t>‹#›</a:t>
            </a:fld>
            <a:endParaRPr lang="en-US" dirty="0"/>
          </a:p>
        </p:txBody>
      </p:sp>
    </p:spTree>
    <p:extLst>
      <p:ext uri="{BB962C8B-B14F-4D97-AF65-F5344CB8AC3E}">
        <p14:creationId xmlns:p14="http://schemas.microsoft.com/office/powerpoint/2010/main" val="4640893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201A693-353C-D84C-8589-72489ADEBD08}" type="datetimeFigureOut">
              <a:rPr lang="en-US" smtClean="0"/>
              <a:t>8/24/2023</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40BC2D6E-3AC9-A04E-9030-855B5BCB4C87}" type="slidenum">
              <a:rPr lang="en-US" smtClean="0"/>
              <a:t>‹#›</a:t>
            </a:fld>
            <a:endParaRPr lang="en-US" dirty="0"/>
          </a:p>
        </p:txBody>
      </p:sp>
    </p:spTree>
    <p:extLst>
      <p:ext uri="{BB962C8B-B14F-4D97-AF65-F5344CB8AC3E}">
        <p14:creationId xmlns:p14="http://schemas.microsoft.com/office/powerpoint/2010/main" val="33181616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E75E0-4F9F-D34A-80C6-483FC9D4F9AD}"/>
              </a:ext>
            </a:extLst>
          </p:cNvPr>
          <p:cNvSpPr>
            <a:spLocks noGrp="1"/>
          </p:cNvSpPr>
          <p:nvPr>
            <p:ph type="ctrTitle" hasCustomPrompt="1"/>
          </p:nvPr>
        </p:nvSpPr>
        <p:spPr>
          <a:xfrm>
            <a:off x="1524000" y="1122363"/>
            <a:ext cx="9144000" cy="2387600"/>
          </a:xfrm>
        </p:spPr>
        <p:txBody>
          <a:bodyPr anchor="b"/>
          <a:lstStyle>
            <a:lvl1pPr algn="ctr">
              <a:defRPr sz="6000">
                <a:latin typeface="Arial" panose="020B0604020202020204" pitchFamily="34" charset="0"/>
                <a:cs typeface="Arial" panose="020B0604020202020204" pitchFamily="34" charset="0"/>
              </a:defRPr>
            </a:lvl1pPr>
          </a:lstStyle>
          <a:p>
            <a:r>
              <a:rPr lang="en-US" dirty="0"/>
              <a:t>Title of Presentation</a:t>
            </a:r>
          </a:p>
        </p:txBody>
      </p:sp>
      <p:sp>
        <p:nvSpPr>
          <p:cNvPr id="3" name="Subtitle 2">
            <a:extLst>
              <a:ext uri="{FF2B5EF4-FFF2-40B4-BE49-F238E27FC236}">
                <a16:creationId xmlns:a16="http://schemas.microsoft.com/office/drawing/2014/main" id="{F49A7E49-0814-C640-8B5D-49DF5CDD25FF}"/>
              </a:ext>
            </a:extLst>
          </p:cNvPr>
          <p:cNvSpPr>
            <a:spLocks noGrp="1"/>
          </p:cNvSpPr>
          <p:nvPr>
            <p:ph type="subTitle" idx="1"/>
          </p:nvPr>
        </p:nvSpPr>
        <p:spPr>
          <a:xfrm>
            <a:off x="1524000" y="3602038"/>
            <a:ext cx="9144000" cy="1655762"/>
          </a:xfrm>
        </p:spPr>
        <p:txBody>
          <a:bodyPr/>
          <a:lstStyle>
            <a:lvl1pPr marL="0" indent="0" algn="ctr">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Footer Placeholder 4">
            <a:extLst>
              <a:ext uri="{FF2B5EF4-FFF2-40B4-BE49-F238E27FC236}">
                <a16:creationId xmlns:a16="http://schemas.microsoft.com/office/drawing/2014/main" id="{C9E89DE5-73BF-9247-8F6F-B90BBB0708AF}"/>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6" name="Slide Number Placeholder 5">
            <a:extLst>
              <a:ext uri="{FF2B5EF4-FFF2-40B4-BE49-F238E27FC236}">
                <a16:creationId xmlns:a16="http://schemas.microsoft.com/office/drawing/2014/main" id="{C2918E9D-46DB-7F4A-951B-7B97F7EEF567}"/>
              </a:ext>
            </a:extLst>
          </p:cNvPr>
          <p:cNvSpPr>
            <a:spLocks noGrp="1"/>
          </p:cNvSpPr>
          <p:nvPr>
            <p:ph type="sldNum" sz="quarter" idx="12"/>
          </p:nvPr>
        </p:nvSpPr>
        <p:spPr/>
        <p:txBody>
          <a:bodyPr/>
          <a:lstStyle/>
          <a:p>
            <a:fld id="{21BA5351-C004-6E44-B836-3AE785966E6F}" type="slidenum">
              <a:rPr lang="en-US" smtClean="0"/>
              <a:t>‹#›</a:t>
            </a:fld>
            <a:endParaRPr lang="en-US" dirty="0"/>
          </a:p>
        </p:txBody>
      </p:sp>
      <p:pic>
        <p:nvPicPr>
          <p:cNvPr id="7" name="Picture 6" descr="Collage image featuring young students sitting at desk in classroom, row of books on a shelf, a scientist looking through a microscope, a group of older students in a college classroom while a teacher lectures, a young boy smiling in a wheelchair in a classroom, a group of teenage boys working on framing a room with plywood, a young girl smiling and climbing an outdoor playground rockwall, an adult man and woman in a library looking at a binder together. ">
            <a:extLst>
              <a:ext uri="{FF2B5EF4-FFF2-40B4-BE49-F238E27FC236}">
                <a16:creationId xmlns:a16="http://schemas.microsoft.com/office/drawing/2014/main" id="{90226C9B-E1F5-AADE-6A5B-E09267B05AF5}"/>
              </a:ext>
            </a:extLst>
          </p:cNvPr>
          <p:cNvPicPr>
            <a:picLocks noChangeAspect="1"/>
          </p:cNvPicPr>
          <p:nvPr userDrawn="1"/>
        </p:nvPicPr>
        <p:blipFill>
          <a:blip r:embed="rId2"/>
          <a:stretch>
            <a:fillRect/>
          </a:stretch>
        </p:blipFill>
        <p:spPr>
          <a:xfrm>
            <a:off x="0" y="136525"/>
            <a:ext cx="12192000" cy="1333500"/>
          </a:xfrm>
          <a:prstGeom prst="rect">
            <a:avLst/>
          </a:prstGeom>
        </p:spPr>
      </p:pic>
      <p:pic>
        <p:nvPicPr>
          <p:cNvPr id="8" name="Picture 7" descr="Pennsylvania Department of Education logo ">
            <a:extLst>
              <a:ext uri="{FF2B5EF4-FFF2-40B4-BE49-F238E27FC236}">
                <a16:creationId xmlns:a16="http://schemas.microsoft.com/office/drawing/2014/main" id="{E3BBE7DB-07CF-D8E9-75EE-C91A561D248C}"/>
              </a:ext>
            </a:extLst>
          </p:cNvPr>
          <p:cNvPicPr>
            <a:picLocks noChangeAspect="1"/>
          </p:cNvPicPr>
          <p:nvPr userDrawn="1"/>
        </p:nvPicPr>
        <p:blipFill>
          <a:blip r:embed="rId3"/>
          <a:stretch>
            <a:fillRect/>
          </a:stretch>
        </p:blipFill>
        <p:spPr>
          <a:xfrm>
            <a:off x="9328150" y="5751821"/>
            <a:ext cx="2401888" cy="582458"/>
          </a:xfrm>
          <a:prstGeom prst="rect">
            <a:avLst/>
          </a:prstGeom>
        </p:spPr>
      </p:pic>
    </p:spTree>
    <p:extLst>
      <p:ext uri="{BB962C8B-B14F-4D97-AF65-F5344CB8AC3E}">
        <p14:creationId xmlns:p14="http://schemas.microsoft.com/office/powerpoint/2010/main" val="3181900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59679-D781-D643-8067-C0086DFFE53C}"/>
              </a:ext>
            </a:extLst>
          </p:cNvPr>
          <p:cNvSpPr>
            <a:spLocks noGrp="1"/>
          </p:cNvSpPr>
          <p:nvPr>
            <p:ph type="title"/>
          </p:nvPr>
        </p:nvSpPr>
        <p:spPr>
          <a:xfrm>
            <a:off x="839788" y="457200"/>
            <a:ext cx="3932237" cy="1600200"/>
          </a:xfrm>
        </p:spPr>
        <p:txBody>
          <a:bodyPr anchor="b"/>
          <a:lstStyle>
            <a:lvl1pPr>
              <a:defRPr sz="3200">
                <a:latin typeface="Arial" panose="020B0604020202020204" pitchFamily="34" charset="0"/>
                <a:cs typeface="Arial" panose="020B0604020202020204" pitchFamily="34" charset="0"/>
              </a:defRPr>
            </a:lvl1pPr>
          </a:lstStyle>
          <a:p>
            <a:r>
              <a:rPr lang="en-US" dirty="0"/>
              <a:t>Click to edit Master title style</a:t>
            </a:r>
          </a:p>
        </p:txBody>
      </p:sp>
      <p:sp>
        <p:nvSpPr>
          <p:cNvPr id="3" name="Picture Placeholder 2">
            <a:extLst>
              <a:ext uri="{FF2B5EF4-FFF2-40B4-BE49-F238E27FC236}">
                <a16:creationId xmlns:a16="http://schemas.microsoft.com/office/drawing/2014/main" id="{B0C8F72D-2C21-5545-AF18-D0E5C549A70E}"/>
              </a:ext>
            </a:extLst>
          </p:cNvPr>
          <p:cNvSpPr>
            <a:spLocks noGrp="1"/>
          </p:cNvSpPr>
          <p:nvPr>
            <p:ph type="pic" idx="1"/>
          </p:nvPr>
        </p:nvSpPr>
        <p:spPr>
          <a:xfrm>
            <a:off x="5183188" y="987425"/>
            <a:ext cx="6172200" cy="4873625"/>
          </a:xfrm>
        </p:spPr>
        <p:txBody>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A4E167C8-E5A1-B447-BA2E-C0D6A0BD3A60}"/>
              </a:ext>
            </a:extLst>
          </p:cNvPr>
          <p:cNvSpPr>
            <a:spLocks noGrp="1"/>
          </p:cNvSpPr>
          <p:nvPr>
            <p:ph type="body" sz="half" idx="2"/>
          </p:nvPr>
        </p:nvSpPr>
        <p:spPr>
          <a:xfrm>
            <a:off x="839788" y="2057400"/>
            <a:ext cx="3932237"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6" name="Footer Placeholder 5">
            <a:extLst>
              <a:ext uri="{FF2B5EF4-FFF2-40B4-BE49-F238E27FC236}">
                <a16:creationId xmlns:a16="http://schemas.microsoft.com/office/drawing/2014/main" id="{ED11D2CA-63CD-BA43-A2BE-525EE5148B22}"/>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7" name="Slide Number Placeholder 6">
            <a:extLst>
              <a:ext uri="{FF2B5EF4-FFF2-40B4-BE49-F238E27FC236}">
                <a16:creationId xmlns:a16="http://schemas.microsoft.com/office/drawing/2014/main" id="{3B40CA51-4068-4845-8847-FF3114D509BF}"/>
              </a:ext>
            </a:extLst>
          </p:cNvPr>
          <p:cNvSpPr>
            <a:spLocks noGrp="1"/>
          </p:cNvSpPr>
          <p:nvPr>
            <p:ph type="sldNum" sz="quarter" idx="12"/>
          </p:nvPr>
        </p:nvSpPr>
        <p:spPr/>
        <p:txBody>
          <a:bodyPr/>
          <a:lstStyle/>
          <a:p>
            <a:fld id="{21BA5351-C004-6E44-B836-3AE785966E6F}" type="slidenum">
              <a:rPr lang="en-US" smtClean="0"/>
              <a:t>‹#›</a:t>
            </a:fld>
            <a:endParaRPr lang="en-US" dirty="0"/>
          </a:p>
        </p:txBody>
      </p:sp>
      <p:pic>
        <p:nvPicPr>
          <p:cNvPr id="8" name="Picture 7" descr="Pennsylvania Department of Education logo ">
            <a:extLst>
              <a:ext uri="{FF2B5EF4-FFF2-40B4-BE49-F238E27FC236}">
                <a16:creationId xmlns:a16="http://schemas.microsoft.com/office/drawing/2014/main" id="{5BF5C187-B289-8AFB-4689-09DFDD34E5BD}"/>
              </a:ext>
            </a:extLst>
          </p:cNvPr>
          <p:cNvPicPr>
            <a:picLocks noChangeAspect="1"/>
          </p:cNvPicPr>
          <p:nvPr userDrawn="1"/>
        </p:nvPicPr>
        <p:blipFill>
          <a:blip r:embed="rId2"/>
          <a:stretch>
            <a:fillRect/>
          </a:stretch>
        </p:blipFill>
        <p:spPr>
          <a:xfrm>
            <a:off x="9328150" y="5751821"/>
            <a:ext cx="2401888" cy="582458"/>
          </a:xfrm>
          <a:prstGeom prst="rect">
            <a:avLst/>
          </a:prstGeom>
        </p:spPr>
      </p:pic>
      <p:grpSp>
        <p:nvGrpSpPr>
          <p:cNvPr id="9" name="Group 8">
            <a:extLst>
              <a:ext uri="{FF2B5EF4-FFF2-40B4-BE49-F238E27FC236}">
                <a16:creationId xmlns:a16="http://schemas.microsoft.com/office/drawing/2014/main" id="{7A79356A-70BD-C655-BF50-26008528EA76}"/>
              </a:ext>
              <a:ext uri="{C183D7F6-B498-43B3-948B-1728B52AA6E4}">
                <adec:decorative xmlns:adec="http://schemas.microsoft.com/office/drawing/2017/decorative" val="1"/>
              </a:ext>
            </a:extLst>
          </p:cNvPr>
          <p:cNvGrpSpPr/>
          <p:nvPr userDrawn="1">
            <p:extLst>
              <p:ext uri="{386F3935-93C4-4BCD-93E2-E3B085C9AB24}">
                <p16:designElem xmlns:p16="http://schemas.microsoft.com/office/powerpoint/2015/main" val="1"/>
              </p:ext>
            </p:extLst>
          </p:nvPr>
        </p:nvGrpSpPr>
        <p:grpSpPr>
          <a:xfrm>
            <a:off x="11094720" y="0"/>
            <a:ext cx="1097280" cy="1097280"/>
            <a:chOff x="11094720" y="0"/>
            <a:chExt cx="1097280" cy="1097280"/>
          </a:xfrm>
        </p:grpSpPr>
        <p:sp>
          <p:nvSpPr>
            <p:cNvPr id="10" name="Isosceles Triangle 9">
              <a:extLst>
                <a:ext uri="{FF2B5EF4-FFF2-40B4-BE49-F238E27FC236}">
                  <a16:creationId xmlns:a16="http://schemas.microsoft.com/office/drawing/2014/main" id="{07513FD0-E3CD-B62F-FCDE-61B4876F92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1094720" y="0"/>
              <a:ext cx="1097280" cy="1097280"/>
            </a:xfrm>
            <a:prstGeom prst="triangle">
              <a:avLst>
                <a:gd name="adj" fmla="val 10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F31F20B1-96FC-EB9E-5C6C-704E528F33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189552" y="127618"/>
              <a:ext cx="457894" cy="457894"/>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2" name="Rectangle 11">
            <a:extLst>
              <a:ext uri="{FF2B5EF4-FFF2-40B4-BE49-F238E27FC236}">
                <a16:creationId xmlns:a16="http://schemas.microsoft.com/office/drawing/2014/main" id="{012CFF8C-BB2A-14F2-E4E4-28BDCE81A8F9}"/>
              </a:ext>
              <a:ext uri="{C183D7F6-B498-43B3-948B-1728B52AA6E4}">
                <adec:decorative xmlns:adec="http://schemas.microsoft.com/office/drawing/2017/decorative" val="1"/>
              </a:ext>
            </a:extLst>
          </p:cNvPr>
          <p:cNvSpPr>
            <a:spLocks noChangeAspect="1"/>
          </p:cNvSpPr>
          <p:nvPr userDrawn="1">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Isosceles Triangle 12">
            <a:extLst>
              <a:ext uri="{FF2B5EF4-FFF2-40B4-BE49-F238E27FC236}">
                <a16:creationId xmlns:a16="http://schemas.microsoft.com/office/drawing/2014/main" id="{402E0804-7F8D-D81F-3035-633AA4FA2753}"/>
              </a:ext>
              <a:ext uri="{C183D7F6-B498-43B3-948B-1728B52AA6E4}">
                <adec:decorative xmlns:adec="http://schemas.microsoft.com/office/drawing/2017/decorative" val="1"/>
              </a:ext>
            </a:extLst>
          </p:cNvPr>
          <p:cNvSpPr>
            <a:spLocks noChangeAspect="1"/>
          </p:cNvSpPr>
          <p:nvPr userDrawn="1">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284139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C3A4B-1CA3-B548-AE6E-EA71BB3228BB}"/>
              </a:ext>
            </a:extLst>
          </p:cNvPr>
          <p:cNvSpPr>
            <a:spLocks noGrp="1"/>
          </p:cNvSpPr>
          <p:nvPr>
            <p:ph type="title"/>
          </p:nvPr>
        </p:nvSpPr>
        <p:spPr/>
        <p:txBody>
          <a:bodyPr>
            <a:normAutofit/>
          </a:bodyPr>
          <a:lstStyle>
            <a:lvl1pPr>
              <a:defRPr sz="4000">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5EF1134E-A406-E14A-9854-AA5C8519A6E2}"/>
              </a:ext>
            </a:extLst>
          </p:cNvPr>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BDEF9E28-8AF7-624F-8E04-CC3D9FBE48B1}"/>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6" name="Slide Number Placeholder 5">
            <a:extLst>
              <a:ext uri="{FF2B5EF4-FFF2-40B4-BE49-F238E27FC236}">
                <a16:creationId xmlns:a16="http://schemas.microsoft.com/office/drawing/2014/main" id="{B622399B-F5F8-9949-AB17-6375B7D77B5F}"/>
              </a:ext>
            </a:extLst>
          </p:cNvPr>
          <p:cNvSpPr>
            <a:spLocks noGrp="1"/>
          </p:cNvSpPr>
          <p:nvPr>
            <p:ph type="sldNum" sz="quarter" idx="12"/>
          </p:nvPr>
        </p:nvSpPr>
        <p:spPr/>
        <p:txBody>
          <a:bodyPr/>
          <a:lstStyle/>
          <a:p>
            <a:fld id="{21BA5351-C004-6E44-B836-3AE785966E6F}" type="slidenum">
              <a:rPr lang="en-US" smtClean="0"/>
              <a:t>‹#›</a:t>
            </a:fld>
            <a:endParaRPr lang="en-US" dirty="0"/>
          </a:p>
        </p:txBody>
      </p:sp>
      <p:pic>
        <p:nvPicPr>
          <p:cNvPr id="7" name="Picture 6" descr="Pennsylvania Department of Education logo ">
            <a:extLst>
              <a:ext uri="{FF2B5EF4-FFF2-40B4-BE49-F238E27FC236}">
                <a16:creationId xmlns:a16="http://schemas.microsoft.com/office/drawing/2014/main" id="{1CE4430F-95E0-9A04-D658-50C15FFC730C}"/>
              </a:ext>
            </a:extLst>
          </p:cNvPr>
          <p:cNvPicPr>
            <a:picLocks noChangeAspect="1"/>
          </p:cNvPicPr>
          <p:nvPr userDrawn="1"/>
        </p:nvPicPr>
        <p:blipFill>
          <a:blip r:embed="rId2"/>
          <a:stretch>
            <a:fillRect/>
          </a:stretch>
        </p:blipFill>
        <p:spPr>
          <a:xfrm>
            <a:off x="9328150" y="5751821"/>
            <a:ext cx="2401888" cy="582458"/>
          </a:xfrm>
          <a:prstGeom prst="rect">
            <a:avLst/>
          </a:prstGeom>
        </p:spPr>
      </p:pic>
      <p:grpSp>
        <p:nvGrpSpPr>
          <p:cNvPr id="8" name="Group 7">
            <a:extLst>
              <a:ext uri="{FF2B5EF4-FFF2-40B4-BE49-F238E27FC236}">
                <a16:creationId xmlns:a16="http://schemas.microsoft.com/office/drawing/2014/main" id="{750B59D1-126A-3FC4-0A78-1296659668ED}"/>
              </a:ext>
              <a:ext uri="{C183D7F6-B498-43B3-948B-1728B52AA6E4}">
                <adec:decorative xmlns:adec="http://schemas.microsoft.com/office/drawing/2017/decorative" val="1"/>
              </a:ext>
            </a:extLst>
          </p:cNvPr>
          <p:cNvGrpSpPr/>
          <p:nvPr userDrawn="1">
            <p:extLst>
              <p:ext uri="{386F3935-93C4-4BCD-93E2-E3B085C9AB24}">
                <p16:designElem xmlns:p16="http://schemas.microsoft.com/office/powerpoint/2015/main" val="1"/>
              </p:ext>
            </p:extLst>
          </p:nvPr>
        </p:nvGrpSpPr>
        <p:grpSpPr>
          <a:xfrm>
            <a:off x="11094720" y="0"/>
            <a:ext cx="1097280" cy="1097280"/>
            <a:chOff x="11094720" y="0"/>
            <a:chExt cx="1097280" cy="1097280"/>
          </a:xfrm>
        </p:grpSpPr>
        <p:sp>
          <p:nvSpPr>
            <p:cNvPr id="9" name="Isosceles Triangle 8">
              <a:extLst>
                <a:ext uri="{FF2B5EF4-FFF2-40B4-BE49-F238E27FC236}">
                  <a16:creationId xmlns:a16="http://schemas.microsoft.com/office/drawing/2014/main" id="{50D8AC8D-308F-1587-7594-F462B214EB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1094720" y="0"/>
              <a:ext cx="1097280" cy="1097280"/>
            </a:xfrm>
            <a:prstGeom prst="triangle">
              <a:avLst>
                <a:gd name="adj" fmla="val 10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A9AB9A0F-82DE-4FA7-3A92-404C18C3C2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189552" y="127618"/>
              <a:ext cx="457894" cy="457894"/>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473084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C3A4B-1CA3-B548-AE6E-EA71BB3228BB}"/>
              </a:ext>
            </a:extLst>
          </p:cNvPr>
          <p:cNvSpPr>
            <a:spLocks noGrp="1"/>
          </p:cNvSpPr>
          <p:nvPr>
            <p:ph type="title"/>
          </p:nvPr>
        </p:nvSpPr>
        <p:spPr/>
        <p:txBody>
          <a:bodyPr>
            <a:normAutofit/>
          </a:bodyPr>
          <a:lstStyle>
            <a:lvl1pPr>
              <a:defRPr sz="4000">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5EF1134E-A406-E14A-9854-AA5C8519A6E2}"/>
              </a:ext>
            </a:extLst>
          </p:cNvPr>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BDEF9E28-8AF7-624F-8E04-CC3D9FBE48B1}"/>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6" name="Slide Number Placeholder 5">
            <a:extLst>
              <a:ext uri="{FF2B5EF4-FFF2-40B4-BE49-F238E27FC236}">
                <a16:creationId xmlns:a16="http://schemas.microsoft.com/office/drawing/2014/main" id="{B622399B-F5F8-9949-AB17-6375B7D77B5F}"/>
              </a:ext>
            </a:extLst>
          </p:cNvPr>
          <p:cNvSpPr>
            <a:spLocks noGrp="1"/>
          </p:cNvSpPr>
          <p:nvPr>
            <p:ph type="sldNum" sz="quarter" idx="12"/>
          </p:nvPr>
        </p:nvSpPr>
        <p:spPr/>
        <p:txBody>
          <a:bodyPr/>
          <a:lstStyle/>
          <a:p>
            <a:fld id="{21BA5351-C004-6E44-B836-3AE785966E6F}" type="slidenum">
              <a:rPr lang="en-US" smtClean="0"/>
              <a:t>‹#›</a:t>
            </a:fld>
            <a:endParaRPr lang="en-US" dirty="0"/>
          </a:p>
        </p:txBody>
      </p:sp>
      <p:pic>
        <p:nvPicPr>
          <p:cNvPr id="7" name="Picture 6" descr="Pennsylvania Department of Education logo ">
            <a:extLst>
              <a:ext uri="{FF2B5EF4-FFF2-40B4-BE49-F238E27FC236}">
                <a16:creationId xmlns:a16="http://schemas.microsoft.com/office/drawing/2014/main" id="{1CE4430F-95E0-9A04-D658-50C15FFC730C}"/>
              </a:ext>
            </a:extLst>
          </p:cNvPr>
          <p:cNvPicPr>
            <a:picLocks noChangeAspect="1"/>
          </p:cNvPicPr>
          <p:nvPr userDrawn="1"/>
        </p:nvPicPr>
        <p:blipFill>
          <a:blip r:embed="rId2"/>
          <a:stretch>
            <a:fillRect/>
          </a:stretch>
        </p:blipFill>
        <p:spPr>
          <a:xfrm>
            <a:off x="9328150" y="5751821"/>
            <a:ext cx="2401888" cy="582458"/>
          </a:xfrm>
          <a:prstGeom prst="rect">
            <a:avLst/>
          </a:prstGeom>
        </p:spPr>
      </p:pic>
      <p:pic>
        <p:nvPicPr>
          <p:cNvPr id="8" name="Picture 7" descr="Collage image featuring young students sitting at desk in classroom, row of books on a shelf, a scientist looking through a microscope, a group of older students in a college classroom while a teacher lectures, a young boy smiling in a wheelchair in a classroom, a group of teenage boys working on framing a room with plywood, a young girl smiling and climbing an outdoor playground rockwall, an adult man and woman in a library looking at a binder together. ">
            <a:extLst>
              <a:ext uri="{FF2B5EF4-FFF2-40B4-BE49-F238E27FC236}">
                <a16:creationId xmlns:a16="http://schemas.microsoft.com/office/drawing/2014/main" id="{F8B98176-CA94-2F5F-53A8-3F8CFEE58D26}"/>
              </a:ext>
            </a:extLst>
          </p:cNvPr>
          <p:cNvPicPr>
            <a:picLocks noChangeAspect="1"/>
          </p:cNvPicPr>
          <p:nvPr userDrawn="1"/>
        </p:nvPicPr>
        <p:blipFill>
          <a:blip r:embed="rId3"/>
          <a:stretch>
            <a:fillRect/>
          </a:stretch>
        </p:blipFill>
        <p:spPr>
          <a:xfrm>
            <a:off x="-6350" y="136525"/>
            <a:ext cx="12192000" cy="1333500"/>
          </a:xfrm>
          <a:prstGeom prst="rect">
            <a:avLst/>
          </a:prstGeom>
        </p:spPr>
      </p:pic>
    </p:spTree>
    <p:extLst>
      <p:ext uri="{BB962C8B-B14F-4D97-AF65-F5344CB8AC3E}">
        <p14:creationId xmlns:p14="http://schemas.microsoft.com/office/powerpoint/2010/main" val="492792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C3C7B-EDFA-EC42-8186-E9066A299D6C}"/>
              </a:ext>
            </a:extLst>
          </p:cNvPr>
          <p:cNvSpPr>
            <a:spLocks noGrp="1"/>
          </p:cNvSpPr>
          <p:nvPr>
            <p:ph type="title"/>
          </p:nvPr>
        </p:nvSpPr>
        <p:spPr>
          <a:xfrm>
            <a:off x="831850" y="1709738"/>
            <a:ext cx="10515600" cy="2852737"/>
          </a:xfrm>
        </p:spPr>
        <p:txBody>
          <a:bodyPr anchor="b"/>
          <a:lstStyle>
            <a:lvl1pPr>
              <a:defRPr sz="6000">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29AD075D-78C7-0442-8C5F-DB7309A1238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5" name="Footer Placeholder 4">
            <a:extLst>
              <a:ext uri="{FF2B5EF4-FFF2-40B4-BE49-F238E27FC236}">
                <a16:creationId xmlns:a16="http://schemas.microsoft.com/office/drawing/2014/main" id="{E621B94C-632C-0044-B6B7-EC52ED3044DC}"/>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6" name="Slide Number Placeholder 5">
            <a:extLst>
              <a:ext uri="{FF2B5EF4-FFF2-40B4-BE49-F238E27FC236}">
                <a16:creationId xmlns:a16="http://schemas.microsoft.com/office/drawing/2014/main" id="{49DD19F4-81B3-E341-9E09-35453B8C5E34}"/>
              </a:ext>
            </a:extLst>
          </p:cNvPr>
          <p:cNvSpPr>
            <a:spLocks noGrp="1"/>
          </p:cNvSpPr>
          <p:nvPr>
            <p:ph type="sldNum" sz="quarter" idx="12"/>
          </p:nvPr>
        </p:nvSpPr>
        <p:spPr/>
        <p:txBody>
          <a:bodyPr/>
          <a:lstStyle/>
          <a:p>
            <a:fld id="{21BA5351-C004-6E44-B836-3AE785966E6F}" type="slidenum">
              <a:rPr lang="en-US" smtClean="0"/>
              <a:t>‹#›</a:t>
            </a:fld>
            <a:endParaRPr lang="en-US" dirty="0"/>
          </a:p>
        </p:txBody>
      </p:sp>
      <p:pic>
        <p:nvPicPr>
          <p:cNvPr id="7" name="Picture 6" descr="Collage image featuring young students sitting at desk in classroom, row of books on a shelf, a scientist looking through a microscope, a group of older students in a college classroom while a teacher lectures, a young boy smiling in a wheelchair in a classroom, a group of teenage boys working on framing a room with plywood, a young girl smiling and climbing an outdoor playground rockwall, an adult man and woman in a library looking at a binder together. ">
            <a:extLst>
              <a:ext uri="{FF2B5EF4-FFF2-40B4-BE49-F238E27FC236}">
                <a16:creationId xmlns:a16="http://schemas.microsoft.com/office/drawing/2014/main" id="{142E71C9-59E0-92AB-CBB7-44C5F17AE183}"/>
              </a:ext>
            </a:extLst>
          </p:cNvPr>
          <p:cNvPicPr>
            <a:picLocks noChangeAspect="1"/>
          </p:cNvPicPr>
          <p:nvPr userDrawn="1"/>
        </p:nvPicPr>
        <p:blipFill>
          <a:blip r:embed="rId2"/>
          <a:stretch>
            <a:fillRect/>
          </a:stretch>
        </p:blipFill>
        <p:spPr>
          <a:xfrm>
            <a:off x="-6350" y="136525"/>
            <a:ext cx="12192000" cy="1333500"/>
          </a:xfrm>
          <a:prstGeom prst="rect">
            <a:avLst/>
          </a:prstGeom>
        </p:spPr>
      </p:pic>
      <p:pic>
        <p:nvPicPr>
          <p:cNvPr id="8" name="Picture 7" descr="Pennsylvania Department of Education logo ">
            <a:extLst>
              <a:ext uri="{FF2B5EF4-FFF2-40B4-BE49-F238E27FC236}">
                <a16:creationId xmlns:a16="http://schemas.microsoft.com/office/drawing/2014/main" id="{CF191E02-3614-D5FA-9B92-785ED90E9C15}"/>
              </a:ext>
            </a:extLst>
          </p:cNvPr>
          <p:cNvPicPr>
            <a:picLocks noChangeAspect="1"/>
          </p:cNvPicPr>
          <p:nvPr userDrawn="1"/>
        </p:nvPicPr>
        <p:blipFill>
          <a:blip r:embed="rId3"/>
          <a:stretch>
            <a:fillRect/>
          </a:stretch>
        </p:blipFill>
        <p:spPr>
          <a:xfrm>
            <a:off x="9328150" y="5751821"/>
            <a:ext cx="2401888" cy="582458"/>
          </a:xfrm>
          <a:prstGeom prst="rect">
            <a:avLst/>
          </a:prstGeom>
        </p:spPr>
      </p:pic>
    </p:spTree>
    <p:extLst>
      <p:ext uri="{BB962C8B-B14F-4D97-AF65-F5344CB8AC3E}">
        <p14:creationId xmlns:p14="http://schemas.microsoft.com/office/powerpoint/2010/main" val="3912133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B4BD0-0B33-0A45-A1D9-3C6D3BEDA171}"/>
              </a:ext>
            </a:extLst>
          </p:cNvPr>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54D1866A-BC0C-CD41-833C-D4BC0B90AA10}"/>
              </a:ext>
            </a:extLst>
          </p:cNvPr>
          <p:cNvSpPr>
            <a:spLocks noGrp="1"/>
          </p:cNvSpPr>
          <p:nvPr>
            <p:ph sz="half" idx="1"/>
          </p:nvPr>
        </p:nvSpPr>
        <p:spPr>
          <a:xfrm>
            <a:off x="838200" y="1825625"/>
            <a:ext cx="5181600" cy="435133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23A9AB93-3F3C-FD41-B77F-EF225AA22F83}"/>
              </a:ext>
            </a:extLst>
          </p:cNvPr>
          <p:cNvSpPr>
            <a:spLocks noGrp="1"/>
          </p:cNvSpPr>
          <p:nvPr>
            <p:ph sz="half" idx="2"/>
          </p:nvPr>
        </p:nvSpPr>
        <p:spPr>
          <a:xfrm>
            <a:off x="6172200" y="1825625"/>
            <a:ext cx="5181600" cy="435133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a:extLst>
              <a:ext uri="{FF2B5EF4-FFF2-40B4-BE49-F238E27FC236}">
                <a16:creationId xmlns:a16="http://schemas.microsoft.com/office/drawing/2014/main" id="{1CD965DF-1B53-3F47-BF00-B1AAED0303B3}"/>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7" name="Slide Number Placeholder 6">
            <a:extLst>
              <a:ext uri="{FF2B5EF4-FFF2-40B4-BE49-F238E27FC236}">
                <a16:creationId xmlns:a16="http://schemas.microsoft.com/office/drawing/2014/main" id="{B46E2522-E31E-144C-87F6-95B186A9D8BC}"/>
              </a:ext>
            </a:extLst>
          </p:cNvPr>
          <p:cNvSpPr>
            <a:spLocks noGrp="1"/>
          </p:cNvSpPr>
          <p:nvPr>
            <p:ph type="sldNum" sz="quarter" idx="12"/>
          </p:nvPr>
        </p:nvSpPr>
        <p:spPr/>
        <p:txBody>
          <a:bodyPr/>
          <a:lstStyle/>
          <a:p>
            <a:fld id="{21BA5351-C004-6E44-B836-3AE785966E6F}" type="slidenum">
              <a:rPr lang="en-US" smtClean="0"/>
              <a:t>‹#›</a:t>
            </a:fld>
            <a:endParaRPr lang="en-US" dirty="0"/>
          </a:p>
        </p:txBody>
      </p:sp>
      <p:pic>
        <p:nvPicPr>
          <p:cNvPr id="8" name="Picture 7" descr="Pennsylvania Department of Education logo ">
            <a:extLst>
              <a:ext uri="{FF2B5EF4-FFF2-40B4-BE49-F238E27FC236}">
                <a16:creationId xmlns:a16="http://schemas.microsoft.com/office/drawing/2014/main" id="{C70AFC96-F9A7-E7DC-5A89-CB2491C01E52}"/>
              </a:ext>
            </a:extLst>
          </p:cNvPr>
          <p:cNvPicPr>
            <a:picLocks noChangeAspect="1"/>
          </p:cNvPicPr>
          <p:nvPr userDrawn="1"/>
        </p:nvPicPr>
        <p:blipFill>
          <a:blip r:embed="rId2"/>
          <a:stretch>
            <a:fillRect/>
          </a:stretch>
        </p:blipFill>
        <p:spPr>
          <a:xfrm>
            <a:off x="9328150" y="5751821"/>
            <a:ext cx="2401888" cy="582458"/>
          </a:xfrm>
          <a:prstGeom prst="rect">
            <a:avLst/>
          </a:prstGeom>
        </p:spPr>
      </p:pic>
      <p:grpSp>
        <p:nvGrpSpPr>
          <p:cNvPr id="9" name="Group 8">
            <a:extLst>
              <a:ext uri="{FF2B5EF4-FFF2-40B4-BE49-F238E27FC236}">
                <a16:creationId xmlns:a16="http://schemas.microsoft.com/office/drawing/2014/main" id="{2B2562D0-5D59-95C3-C16E-72821C46DCEF}"/>
              </a:ext>
              <a:ext uri="{C183D7F6-B498-43B3-948B-1728B52AA6E4}">
                <adec:decorative xmlns:adec="http://schemas.microsoft.com/office/drawing/2017/decorative" val="1"/>
              </a:ext>
            </a:extLst>
          </p:cNvPr>
          <p:cNvGrpSpPr/>
          <p:nvPr userDrawn="1">
            <p:extLst>
              <p:ext uri="{386F3935-93C4-4BCD-93E2-E3B085C9AB24}">
                <p16:designElem xmlns:p16="http://schemas.microsoft.com/office/powerpoint/2015/main" val="1"/>
              </p:ext>
            </p:extLst>
          </p:nvPr>
        </p:nvGrpSpPr>
        <p:grpSpPr>
          <a:xfrm>
            <a:off x="11094720" y="0"/>
            <a:ext cx="1097280" cy="1097280"/>
            <a:chOff x="11094720" y="0"/>
            <a:chExt cx="1097280" cy="1097280"/>
          </a:xfrm>
        </p:grpSpPr>
        <p:sp>
          <p:nvSpPr>
            <p:cNvPr id="10" name="Isosceles Triangle 9">
              <a:extLst>
                <a:ext uri="{FF2B5EF4-FFF2-40B4-BE49-F238E27FC236}">
                  <a16:creationId xmlns:a16="http://schemas.microsoft.com/office/drawing/2014/main" id="{C8319984-77CC-1222-9C45-2080A7C3F8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1094720" y="0"/>
              <a:ext cx="1097280" cy="1097280"/>
            </a:xfrm>
            <a:prstGeom prst="triangle">
              <a:avLst>
                <a:gd name="adj" fmla="val 10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1F0333A2-C09B-2D00-E7A4-8E4F47778E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189552" y="127618"/>
              <a:ext cx="457894" cy="457894"/>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2" name="Rectangle 11">
            <a:extLst>
              <a:ext uri="{FF2B5EF4-FFF2-40B4-BE49-F238E27FC236}">
                <a16:creationId xmlns:a16="http://schemas.microsoft.com/office/drawing/2014/main" id="{992D90F8-C28C-18D6-FDA3-3C6AD4C81580}"/>
              </a:ext>
              <a:ext uri="{C183D7F6-B498-43B3-948B-1728B52AA6E4}">
                <adec:decorative xmlns:adec="http://schemas.microsoft.com/office/drawing/2017/decorative" val="1"/>
              </a:ext>
            </a:extLst>
          </p:cNvPr>
          <p:cNvSpPr>
            <a:spLocks noChangeAspect="1"/>
          </p:cNvSpPr>
          <p:nvPr userDrawn="1">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Isosceles Triangle 12">
            <a:extLst>
              <a:ext uri="{FF2B5EF4-FFF2-40B4-BE49-F238E27FC236}">
                <a16:creationId xmlns:a16="http://schemas.microsoft.com/office/drawing/2014/main" id="{249A84C2-DD4B-0F31-D96F-73FC227FEA99}"/>
              </a:ext>
              <a:ext uri="{C183D7F6-B498-43B3-948B-1728B52AA6E4}">
                <adec:decorative xmlns:adec="http://schemas.microsoft.com/office/drawing/2017/decorative" val="1"/>
              </a:ext>
            </a:extLst>
          </p:cNvPr>
          <p:cNvSpPr>
            <a:spLocks noChangeAspect="1"/>
          </p:cNvSpPr>
          <p:nvPr userDrawn="1">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19023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66A16-6475-524E-A631-1CDD4D7C0ED6}"/>
              </a:ext>
            </a:extLst>
          </p:cNvPr>
          <p:cNvSpPr>
            <a:spLocks noGrp="1"/>
          </p:cNvSpPr>
          <p:nvPr>
            <p:ph type="title"/>
          </p:nvPr>
        </p:nvSpPr>
        <p:spPr>
          <a:xfrm>
            <a:off x="839788" y="365125"/>
            <a:ext cx="10515600" cy="1325563"/>
          </a:xfrm>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85492CB2-BFB2-3645-B833-51635E7B4217}"/>
              </a:ext>
            </a:extLst>
          </p:cNvPr>
          <p:cNvSpPr>
            <a:spLocks noGrp="1"/>
          </p:cNvSpPr>
          <p:nvPr>
            <p:ph type="body" idx="1"/>
          </p:nvPr>
        </p:nvSpPr>
        <p:spPr>
          <a:xfrm>
            <a:off x="839788" y="1681163"/>
            <a:ext cx="5157787"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3B35FE06-A6CF-AD4D-A37F-C986018B6AC3}"/>
              </a:ext>
            </a:extLst>
          </p:cNvPr>
          <p:cNvSpPr>
            <a:spLocks noGrp="1"/>
          </p:cNvSpPr>
          <p:nvPr>
            <p:ph sz="half" idx="2"/>
          </p:nvPr>
        </p:nvSpPr>
        <p:spPr>
          <a:xfrm>
            <a:off x="839788" y="2505075"/>
            <a:ext cx="5157787" cy="368458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6B38A9C-85D7-BC4F-AF18-DEC148CC1C72}"/>
              </a:ext>
            </a:extLst>
          </p:cNvPr>
          <p:cNvSpPr>
            <a:spLocks noGrp="1"/>
          </p:cNvSpPr>
          <p:nvPr>
            <p:ph type="body" sz="quarter" idx="3"/>
          </p:nvPr>
        </p:nvSpPr>
        <p:spPr>
          <a:xfrm>
            <a:off x="6172200" y="1681163"/>
            <a:ext cx="5183188"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1D57F3A2-337E-B44C-A08A-C4F5D692DC80}"/>
              </a:ext>
            </a:extLst>
          </p:cNvPr>
          <p:cNvSpPr>
            <a:spLocks noGrp="1"/>
          </p:cNvSpPr>
          <p:nvPr>
            <p:ph sz="quarter" idx="4"/>
          </p:nvPr>
        </p:nvSpPr>
        <p:spPr>
          <a:xfrm>
            <a:off x="6172200" y="2505075"/>
            <a:ext cx="5183188" cy="368458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a:extLst>
              <a:ext uri="{FF2B5EF4-FFF2-40B4-BE49-F238E27FC236}">
                <a16:creationId xmlns:a16="http://schemas.microsoft.com/office/drawing/2014/main" id="{32AAC09E-D7D1-D548-8215-95DF0ECE163C}"/>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9" name="Slide Number Placeholder 8">
            <a:extLst>
              <a:ext uri="{FF2B5EF4-FFF2-40B4-BE49-F238E27FC236}">
                <a16:creationId xmlns:a16="http://schemas.microsoft.com/office/drawing/2014/main" id="{71E07052-A41A-2C47-BD92-87E50FF50343}"/>
              </a:ext>
            </a:extLst>
          </p:cNvPr>
          <p:cNvSpPr>
            <a:spLocks noGrp="1"/>
          </p:cNvSpPr>
          <p:nvPr>
            <p:ph type="sldNum" sz="quarter" idx="12"/>
          </p:nvPr>
        </p:nvSpPr>
        <p:spPr/>
        <p:txBody>
          <a:bodyPr/>
          <a:lstStyle/>
          <a:p>
            <a:fld id="{21BA5351-C004-6E44-B836-3AE785966E6F}" type="slidenum">
              <a:rPr lang="en-US" smtClean="0"/>
              <a:t>‹#›</a:t>
            </a:fld>
            <a:endParaRPr lang="en-US" dirty="0"/>
          </a:p>
        </p:txBody>
      </p:sp>
      <p:pic>
        <p:nvPicPr>
          <p:cNvPr id="10" name="Picture 9" descr="Pennsylvania Department of Education logo ">
            <a:extLst>
              <a:ext uri="{FF2B5EF4-FFF2-40B4-BE49-F238E27FC236}">
                <a16:creationId xmlns:a16="http://schemas.microsoft.com/office/drawing/2014/main" id="{7F2F6531-1E2B-AADD-0256-FEF57B9B1688}"/>
              </a:ext>
            </a:extLst>
          </p:cNvPr>
          <p:cNvPicPr>
            <a:picLocks noChangeAspect="1"/>
          </p:cNvPicPr>
          <p:nvPr userDrawn="1"/>
        </p:nvPicPr>
        <p:blipFill>
          <a:blip r:embed="rId2"/>
          <a:stretch>
            <a:fillRect/>
          </a:stretch>
        </p:blipFill>
        <p:spPr>
          <a:xfrm>
            <a:off x="9328150" y="5751821"/>
            <a:ext cx="2401888" cy="582458"/>
          </a:xfrm>
          <a:prstGeom prst="rect">
            <a:avLst/>
          </a:prstGeom>
        </p:spPr>
      </p:pic>
      <p:grpSp>
        <p:nvGrpSpPr>
          <p:cNvPr id="11" name="Group 10">
            <a:extLst>
              <a:ext uri="{FF2B5EF4-FFF2-40B4-BE49-F238E27FC236}">
                <a16:creationId xmlns:a16="http://schemas.microsoft.com/office/drawing/2014/main" id="{4D6A1E4B-8686-F54E-AD78-07A07C77F331}"/>
              </a:ext>
              <a:ext uri="{C183D7F6-B498-43B3-948B-1728B52AA6E4}">
                <adec:decorative xmlns:adec="http://schemas.microsoft.com/office/drawing/2017/decorative" val="1"/>
              </a:ext>
            </a:extLst>
          </p:cNvPr>
          <p:cNvGrpSpPr/>
          <p:nvPr userDrawn="1">
            <p:extLst>
              <p:ext uri="{386F3935-93C4-4BCD-93E2-E3B085C9AB24}">
                <p16:designElem xmlns:p16="http://schemas.microsoft.com/office/powerpoint/2015/main" val="1"/>
              </p:ext>
            </p:extLst>
          </p:nvPr>
        </p:nvGrpSpPr>
        <p:grpSpPr>
          <a:xfrm>
            <a:off x="11094720" y="0"/>
            <a:ext cx="1097280" cy="1097280"/>
            <a:chOff x="11094720" y="0"/>
            <a:chExt cx="1097280" cy="1097280"/>
          </a:xfrm>
        </p:grpSpPr>
        <p:sp>
          <p:nvSpPr>
            <p:cNvPr id="12" name="Isosceles Triangle 11">
              <a:extLst>
                <a:ext uri="{FF2B5EF4-FFF2-40B4-BE49-F238E27FC236}">
                  <a16:creationId xmlns:a16="http://schemas.microsoft.com/office/drawing/2014/main" id="{F6BD0FE1-AA5B-C0D1-1AC6-9C00E79DEA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1094720" y="0"/>
              <a:ext cx="1097280" cy="1097280"/>
            </a:xfrm>
            <a:prstGeom prst="triangle">
              <a:avLst>
                <a:gd name="adj" fmla="val 10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45348E96-C976-125F-4A62-DA09B489A6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189552" y="127618"/>
              <a:ext cx="457894" cy="457894"/>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 name="Rectangle 13">
            <a:extLst>
              <a:ext uri="{FF2B5EF4-FFF2-40B4-BE49-F238E27FC236}">
                <a16:creationId xmlns:a16="http://schemas.microsoft.com/office/drawing/2014/main" id="{EC205CB8-49B9-3F27-1FC7-C210FF4507B6}"/>
              </a:ext>
              <a:ext uri="{C183D7F6-B498-43B3-948B-1728B52AA6E4}">
                <adec:decorative xmlns:adec="http://schemas.microsoft.com/office/drawing/2017/decorative" val="1"/>
              </a:ext>
            </a:extLst>
          </p:cNvPr>
          <p:cNvSpPr>
            <a:spLocks noChangeAspect="1"/>
          </p:cNvSpPr>
          <p:nvPr userDrawn="1">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Isosceles Triangle 14">
            <a:extLst>
              <a:ext uri="{FF2B5EF4-FFF2-40B4-BE49-F238E27FC236}">
                <a16:creationId xmlns:a16="http://schemas.microsoft.com/office/drawing/2014/main" id="{97B2AC3B-935B-FC83-9831-500103947D33}"/>
              </a:ext>
              <a:ext uri="{C183D7F6-B498-43B3-948B-1728B52AA6E4}">
                <adec:decorative xmlns:adec="http://schemas.microsoft.com/office/drawing/2017/decorative" val="1"/>
              </a:ext>
            </a:extLst>
          </p:cNvPr>
          <p:cNvSpPr>
            <a:spLocks noChangeAspect="1"/>
          </p:cNvSpPr>
          <p:nvPr userDrawn="1">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950811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F9164-63D7-B941-B56E-4DE007847C86}"/>
              </a:ext>
            </a:extLst>
          </p:cNvPr>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4" name="Footer Placeholder 3">
            <a:extLst>
              <a:ext uri="{FF2B5EF4-FFF2-40B4-BE49-F238E27FC236}">
                <a16:creationId xmlns:a16="http://schemas.microsoft.com/office/drawing/2014/main" id="{58B86F29-2DE6-464E-AB61-638814C5B3FF}"/>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5" name="Slide Number Placeholder 4">
            <a:extLst>
              <a:ext uri="{FF2B5EF4-FFF2-40B4-BE49-F238E27FC236}">
                <a16:creationId xmlns:a16="http://schemas.microsoft.com/office/drawing/2014/main" id="{9AD4E628-1BFC-BA46-A605-5796FF7E9262}"/>
              </a:ext>
            </a:extLst>
          </p:cNvPr>
          <p:cNvSpPr>
            <a:spLocks noGrp="1"/>
          </p:cNvSpPr>
          <p:nvPr>
            <p:ph type="sldNum" sz="quarter" idx="12"/>
          </p:nvPr>
        </p:nvSpPr>
        <p:spPr/>
        <p:txBody>
          <a:bodyPr/>
          <a:lstStyle/>
          <a:p>
            <a:fld id="{21BA5351-C004-6E44-B836-3AE785966E6F}" type="slidenum">
              <a:rPr lang="en-US" smtClean="0"/>
              <a:t>‹#›</a:t>
            </a:fld>
            <a:endParaRPr lang="en-US" dirty="0"/>
          </a:p>
        </p:txBody>
      </p:sp>
      <p:pic>
        <p:nvPicPr>
          <p:cNvPr id="7" name="Picture 6" descr="Pennsylvania Department of Education logo ">
            <a:extLst>
              <a:ext uri="{FF2B5EF4-FFF2-40B4-BE49-F238E27FC236}">
                <a16:creationId xmlns:a16="http://schemas.microsoft.com/office/drawing/2014/main" id="{8631E9ED-2D2D-4314-BA10-16559C9D7AB3}"/>
              </a:ext>
            </a:extLst>
          </p:cNvPr>
          <p:cNvPicPr>
            <a:picLocks noChangeAspect="1"/>
          </p:cNvPicPr>
          <p:nvPr userDrawn="1"/>
        </p:nvPicPr>
        <p:blipFill>
          <a:blip r:embed="rId2"/>
          <a:stretch>
            <a:fillRect/>
          </a:stretch>
        </p:blipFill>
        <p:spPr>
          <a:xfrm>
            <a:off x="9328150" y="5751821"/>
            <a:ext cx="2401888" cy="582458"/>
          </a:xfrm>
          <a:prstGeom prst="rect">
            <a:avLst/>
          </a:prstGeom>
        </p:spPr>
      </p:pic>
      <p:grpSp>
        <p:nvGrpSpPr>
          <p:cNvPr id="6" name="Group 5">
            <a:extLst>
              <a:ext uri="{FF2B5EF4-FFF2-40B4-BE49-F238E27FC236}">
                <a16:creationId xmlns:a16="http://schemas.microsoft.com/office/drawing/2014/main" id="{FE1F4FDF-E551-FEB1-4E46-9A6A3101904C}"/>
              </a:ext>
              <a:ext uri="{C183D7F6-B498-43B3-948B-1728B52AA6E4}">
                <adec:decorative xmlns:adec="http://schemas.microsoft.com/office/drawing/2017/decorative" val="1"/>
              </a:ext>
            </a:extLst>
          </p:cNvPr>
          <p:cNvGrpSpPr/>
          <p:nvPr userDrawn="1">
            <p:extLst>
              <p:ext uri="{386F3935-93C4-4BCD-93E2-E3B085C9AB24}">
                <p16:designElem xmlns:p16="http://schemas.microsoft.com/office/powerpoint/2015/main" val="1"/>
              </p:ext>
            </p:extLst>
          </p:nvPr>
        </p:nvGrpSpPr>
        <p:grpSpPr>
          <a:xfrm>
            <a:off x="11094720" y="0"/>
            <a:ext cx="1097280" cy="1097280"/>
            <a:chOff x="11094720" y="0"/>
            <a:chExt cx="1097280" cy="1097280"/>
          </a:xfrm>
        </p:grpSpPr>
        <p:sp>
          <p:nvSpPr>
            <p:cNvPr id="8" name="Isosceles Triangle 7">
              <a:extLst>
                <a:ext uri="{FF2B5EF4-FFF2-40B4-BE49-F238E27FC236}">
                  <a16:creationId xmlns:a16="http://schemas.microsoft.com/office/drawing/2014/main" id="{8C9E3C58-948F-5C3C-AE6E-E9DB4C8575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1094720" y="0"/>
              <a:ext cx="1097280" cy="1097280"/>
            </a:xfrm>
            <a:prstGeom prst="triangle">
              <a:avLst>
                <a:gd name="adj" fmla="val 10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C6BACF73-C208-0EBA-9641-75ED632B2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189552" y="127618"/>
              <a:ext cx="457894" cy="457894"/>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Rectangle 9">
            <a:extLst>
              <a:ext uri="{FF2B5EF4-FFF2-40B4-BE49-F238E27FC236}">
                <a16:creationId xmlns:a16="http://schemas.microsoft.com/office/drawing/2014/main" id="{274EDD5D-24F2-4BC9-CCE4-5EFF1DEF08ED}"/>
              </a:ext>
              <a:ext uri="{C183D7F6-B498-43B3-948B-1728B52AA6E4}">
                <adec:decorative xmlns:adec="http://schemas.microsoft.com/office/drawing/2017/decorative" val="1"/>
              </a:ext>
            </a:extLst>
          </p:cNvPr>
          <p:cNvSpPr>
            <a:spLocks noChangeAspect="1"/>
          </p:cNvSpPr>
          <p:nvPr userDrawn="1">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Isosceles Triangle 10">
            <a:extLst>
              <a:ext uri="{FF2B5EF4-FFF2-40B4-BE49-F238E27FC236}">
                <a16:creationId xmlns:a16="http://schemas.microsoft.com/office/drawing/2014/main" id="{B483D035-06D2-DCAD-EF1C-E1859F35C874}"/>
              </a:ext>
              <a:ext uri="{C183D7F6-B498-43B3-948B-1728B52AA6E4}">
                <adec:decorative xmlns:adec="http://schemas.microsoft.com/office/drawing/2017/decorative" val="1"/>
              </a:ext>
            </a:extLst>
          </p:cNvPr>
          <p:cNvSpPr>
            <a:spLocks noChangeAspect="1"/>
          </p:cNvSpPr>
          <p:nvPr userDrawn="1">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94097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97A1D5BC-0D27-3D44-8BCE-864F6907A338}"/>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4" name="Slide Number Placeholder 3">
            <a:extLst>
              <a:ext uri="{FF2B5EF4-FFF2-40B4-BE49-F238E27FC236}">
                <a16:creationId xmlns:a16="http://schemas.microsoft.com/office/drawing/2014/main" id="{1D7B08EB-C228-BB44-9C53-105175961798}"/>
              </a:ext>
            </a:extLst>
          </p:cNvPr>
          <p:cNvSpPr>
            <a:spLocks noGrp="1"/>
          </p:cNvSpPr>
          <p:nvPr>
            <p:ph type="sldNum" sz="quarter" idx="12"/>
          </p:nvPr>
        </p:nvSpPr>
        <p:spPr/>
        <p:txBody>
          <a:bodyPr/>
          <a:lstStyle/>
          <a:p>
            <a:fld id="{21BA5351-C004-6E44-B836-3AE785966E6F}" type="slidenum">
              <a:rPr lang="en-US" smtClean="0"/>
              <a:t>‹#›</a:t>
            </a:fld>
            <a:endParaRPr lang="en-US" dirty="0"/>
          </a:p>
        </p:txBody>
      </p:sp>
      <p:pic>
        <p:nvPicPr>
          <p:cNvPr id="5" name="Picture 4" descr="Pennsylvania Department of Education logo ">
            <a:extLst>
              <a:ext uri="{FF2B5EF4-FFF2-40B4-BE49-F238E27FC236}">
                <a16:creationId xmlns:a16="http://schemas.microsoft.com/office/drawing/2014/main" id="{199FE724-1401-11C6-837C-2DA6ECCA15F9}"/>
              </a:ext>
            </a:extLst>
          </p:cNvPr>
          <p:cNvPicPr>
            <a:picLocks noChangeAspect="1"/>
          </p:cNvPicPr>
          <p:nvPr userDrawn="1"/>
        </p:nvPicPr>
        <p:blipFill>
          <a:blip r:embed="rId2"/>
          <a:stretch>
            <a:fillRect/>
          </a:stretch>
        </p:blipFill>
        <p:spPr>
          <a:xfrm>
            <a:off x="9328150" y="5751821"/>
            <a:ext cx="2401888" cy="582458"/>
          </a:xfrm>
          <a:prstGeom prst="rect">
            <a:avLst/>
          </a:prstGeom>
        </p:spPr>
      </p:pic>
      <p:grpSp>
        <p:nvGrpSpPr>
          <p:cNvPr id="6" name="Group 5">
            <a:extLst>
              <a:ext uri="{FF2B5EF4-FFF2-40B4-BE49-F238E27FC236}">
                <a16:creationId xmlns:a16="http://schemas.microsoft.com/office/drawing/2014/main" id="{7B8607A2-0792-D950-1911-65E67C19D5F0}"/>
              </a:ext>
              <a:ext uri="{C183D7F6-B498-43B3-948B-1728B52AA6E4}">
                <adec:decorative xmlns:adec="http://schemas.microsoft.com/office/drawing/2017/decorative" val="1"/>
              </a:ext>
            </a:extLst>
          </p:cNvPr>
          <p:cNvGrpSpPr/>
          <p:nvPr userDrawn="1">
            <p:extLst>
              <p:ext uri="{386F3935-93C4-4BCD-93E2-E3B085C9AB24}">
                <p16:designElem xmlns:p16="http://schemas.microsoft.com/office/powerpoint/2015/main" val="1"/>
              </p:ext>
            </p:extLst>
          </p:nvPr>
        </p:nvGrpSpPr>
        <p:grpSpPr>
          <a:xfrm>
            <a:off x="11094720" y="0"/>
            <a:ext cx="1097280" cy="1097280"/>
            <a:chOff x="11094720" y="0"/>
            <a:chExt cx="1097280" cy="1097280"/>
          </a:xfrm>
        </p:grpSpPr>
        <p:sp>
          <p:nvSpPr>
            <p:cNvPr id="7" name="Isosceles Triangle 6">
              <a:extLst>
                <a:ext uri="{FF2B5EF4-FFF2-40B4-BE49-F238E27FC236}">
                  <a16:creationId xmlns:a16="http://schemas.microsoft.com/office/drawing/2014/main" id="{81177992-CAB9-806E-1673-FD462AF010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1094720" y="0"/>
              <a:ext cx="1097280" cy="1097280"/>
            </a:xfrm>
            <a:prstGeom prst="triangle">
              <a:avLst>
                <a:gd name="adj" fmla="val 10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8F77A406-A12D-02FF-E3CB-7BFAE66651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189552" y="127618"/>
              <a:ext cx="457894" cy="457894"/>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 name="Rectangle 8">
            <a:extLst>
              <a:ext uri="{FF2B5EF4-FFF2-40B4-BE49-F238E27FC236}">
                <a16:creationId xmlns:a16="http://schemas.microsoft.com/office/drawing/2014/main" id="{394F9D52-246F-4121-03EF-EAA920809ADB}"/>
              </a:ext>
              <a:ext uri="{C183D7F6-B498-43B3-948B-1728B52AA6E4}">
                <adec:decorative xmlns:adec="http://schemas.microsoft.com/office/drawing/2017/decorative" val="1"/>
              </a:ext>
            </a:extLst>
          </p:cNvPr>
          <p:cNvSpPr>
            <a:spLocks noChangeAspect="1"/>
          </p:cNvSpPr>
          <p:nvPr userDrawn="1">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Isosceles Triangle 9">
            <a:extLst>
              <a:ext uri="{FF2B5EF4-FFF2-40B4-BE49-F238E27FC236}">
                <a16:creationId xmlns:a16="http://schemas.microsoft.com/office/drawing/2014/main" id="{CE6D7BDB-124D-3B56-3BB7-FDA74C2E3020}"/>
              </a:ext>
              <a:ext uri="{C183D7F6-B498-43B3-948B-1728B52AA6E4}">
                <adec:decorative xmlns:adec="http://schemas.microsoft.com/office/drawing/2017/decorative" val="1"/>
              </a:ext>
            </a:extLst>
          </p:cNvPr>
          <p:cNvSpPr>
            <a:spLocks noChangeAspect="1"/>
          </p:cNvSpPr>
          <p:nvPr userDrawn="1">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93664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3218C-BCEE-A74B-8EEB-466B0A2C6FB7}"/>
              </a:ext>
            </a:extLst>
          </p:cNvPr>
          <p:cNvSpPr>
            <a:spLocks noGrp="1"/>
          </p:cNvSpPr>
          <p:nvPr>
            <p:ph type="title"/>
          </p:nvPr>
        </p:nvSpPr>
        <p:spPr>
          <a:xfrm>
            <a:off x="839788" y="457200"/>
            <a:ext cx="3932237" cy="1600200"/>
          </a:xfrm>
        </p:spPr>
        <p:txBody>
          <a:bodyPr anchor="b"/>
          <a:lstStyle>
            <a:lvl1pPr>
              <a:defRPr sz="3200">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1064FC5F-DE31-B64F-B879-7667B4FDD5B4}"/>
              </a:ext>
            </a:extLst>
          </p:cNvPr>
          <p:cNvSpPr>
            <a:spLocks noGrp="1"/>
          </p:cNvSpPr>
          <p:nvPr>
            <p:ph idx="1"/>
          </p:nvPr>
        </p:nvSpPr>
        <p:spPr>
          <a:xfrm>
            <a:off x="5183188" y="987425"/>
            <a:ext cx="6172200" cy="4873625"/>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E6DFA041-1763-9547-BA29-35DB62F00B53}"/>
              </a:ext>
            </a:extLst>
          </p:cNvPr>
          <p:cNvSpPr>
            <a:spLocks noGrp="1"/>
          </p:cNvSpPr>
          <p:nvPr>
            <p:ph type="body" sz="half" idx="2"/>
          </p:nvPr>
        </p:nvSpPr>
        <p:spPr>
          <a:xfrm>
            <a:off x="839788" y="2057400"/>
            <a:ext cx="3932237"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6" name="Footer Placeholder 5">
            <a:extLst>
              <a:ext uri="{FF2B5EF4-FFF2-40B4-BE49-F238E27FC236}">
                <a16:creationId xmlns:a16="http://schemas.microsoft.com/office/drawing/2014/main" id="{467C9749-AE9B-D84F-A89F-985B9D3F36B2}"/>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7" name="Slide Number Placeholder 6">
            <a:extLst>
              <a:ext uri="{FF2B5EF4-FFF2-40B4-BE49-F238E27FC236}">
                <a16:creationId xmlns:a16="http://schemas.microsoft.com/office/drawing/2014/main" id="{CF84F24B-9FFC-D44E-B219-8BBB187C7FBA}"/>
              </a:ext>
            </a:extLst>
          </p:cNvPr>
          <p:cNvSpPr>
            <a:spLocks noGrp="1"/>
          </p:cNvSpPr>
          <p:nvPr>
            <p:ph type="sldNum" sz="quarter" idx="12"/>
          </p:nvPr>
        </p:nvSpPr>
        <p:spPr/>
        <p:txBody>
          <a:bodyPr/>
          <a:lstStyle/>
          <a:p>
            <a:fld id="{21BA5351-C004-6E44-B836-3AE785966E6F}" type="slidenum">
              <a:rPr lang="en-US" smtClean="0"/>
              <a:t>‹#›</a:t>
            </a:fld>
            <a:endParaRPr lang="en-US" dirty="0"/>
          </a:p>
        </p:txBody>
      </p:sp>
      <p:pic>
        <p:nvPicPr>
          <p:cNvPr id="8" name="Picture 7" descr="Pennsylvania Department of Education logo ">
            <a:extLst>
              <a:ext uri="{FF2B5EF4-FFF2-40B4-BE49-F238E27FC236}">
                <a16:creationId xmlns:a16="http://schemas.microsoft.com/office/drawing/2014/main" id="{9FE815B2-F916-CA9E-5596-66078816D1D6}"/>
              </a:ext>
            </a:extLst>
          </p:cNvPr>
          <p:cNvPicPr>
            <a:picLocks noChangeAspect="1"/>
          </p:cNvPicPr>
          <p:nvPr userDrawn="1"/>
        </p:nvPicPr>
        <p:blipFill>
          <a:blip r:embed="rId2"/>
          <a:stretch>
            <a:fillRect/>
          </a:stretch>
        </p:blipFill>
        <p:spPr>
          <a:xfrm>
            <a:off x="9328150" y="5751821"/>
            <a:ext cx="2401888" cy="582458"/>
          </a:xfrm>
          <a:prstGeom prst="rect">
            <a:avLst/>
          </a:prstGeom>
        </p:spPr>
      </p:pic>
      <p:grpSp>
        <p:nvGrpSpPr>
          <p:cNvPr id="9" name="Group 8">
            <a:extLst>
              <a:ext uri="{FF2B5EF4-FFF2-40B4-BE49-F238E27FC236}">
                <a16:creationId xmlns:a16="http://schemas.microsoft.com/office/drawing/2014/main" id="{F172F2AC-60B7-2A7F-B52B-49658667180C}"/>
              </a:ext>
              <a:ext uri="{C183D7F6-B498-43B3-948B-1728B52AA6E4}">
                <adec:decorative xmlns:adec="http://schemas.microsoft.com/office/drawing/2017/decorative" val="1"/>
              </a:ext>
            </a:extLst>
          </p:cNvPr>
          <p:cNvGrpSpPr/>
          <p:nvPr userDrawn="1">
            <p:extLst>
              <p:ext uri="{386F3935-93C4-4BCD-93E2-E3B085C9AB24}">
                <p16:designElem xmlns:p16="http://schemas.microsoft.com/office/powerpoint/2015/main" val="1"/>
              </p:ext>
            </p:extLst>
          </p:nvPr>
        </p:nvGrpSpPr>
        <p:grpSpPr>
          <a:xfrm>
            <a:off x="11094720" y="0"/>
            <a:ext cx="1097280" cy="1097280"/>
            <a:chOff x="11094720" y="0"/>
            <a:chExt cx="1097280" cy="1097280"/>
          </a:xfrm>
        </p:grpSpPr>
        <p:sp>
          <p:nvSpPr>
            <p:cNvPr id="10" name="Isosceles Triangle 9">
              <a:extLst>
                <a:ext uri="{FF2B5EF4-FFF2-40B4-BE49-F238E27FC236}">
                  <a16:creationId xmlns:a16="http://schemas.microsoft.com/office/drawing/2014/main" id="{11870F5A-1549-3486-BA6E-3FEF648D8E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1094720" y="0"/>
              <a:ext cx="1097280" cy="1097280"/>
            </a:xfrm>
            <a:prstGeom prst="triangle">
              <a:avLst>
                <a:gd name="adj" fmla="val 10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4E71C34E-2504-7A75-1A39-7E866CBB81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189552" y="127618"/>
              <a:ext cx="457894" cy="457894"/>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2" name="Rectangle 11">
            <a:extLst>
              <a:ext uri="{FF2B5EF4-FFF2-40B4-BE49-F238E27FC236}">
                <a16:creationId xmlns:a16="http://schemas.microsoft.com/office/drawing/2014/main" id="{21610EF1-C066-3803-4362-2FD1F050BA18}"/>
              </a:ext>
              <a:ext uri="{C183D7F6-B498-43B3-948B-1728B52AA6E4}">
                <adec:decorative xmlns:adec="http://schemas.microsoft.com/office/drawing/2017/decorative" val="1"/>
              </a:ext>
            </a:extLst>
          </p:cNvPr>
          <p:cNvSpPr>
            <a:spLocks noChangeAspect="1"/>
          </p:cNvSpPr>
          <p:nvPr userDrawn="1">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Isosceles Triangle 12">
            <a:extLst>
              <a:ext uri="{FF2B5EF4-FFF2-40B4-BE49-F238E27FC236}">
                <a16:creationId xmlns:a16="http://schemas.microsoft.com/office/drawing/2014/main" id="{28DE68CF-E9DB-C864-ABA9-1032986FC31B}"/>
              </a:ext>
              <a:ext uri="{C183D7F6-B498-43B3-948B-1728B52AA6E4}">
                <adec:decorative xmlns:adec="http://schemas.microsoft.com/office/drawing/2017/decorative" val="1"/>
              </a:ext>
            </a:extLst>
          </p:cNvPr>
          <p:cNvSpPr>
            <a:spLocks noChangeAspect="1"/>
          </p:cNvSpPr>
          <p:nvPr userDrawn="1">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291365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7261CE3-1E04-6048-9087-093B88E8373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D2029CA-2442-4943-B6C2-9C39045908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CE811A-649F-8046-8B47-E76087FCD7A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B947C5-18A6-1243-AAE0-28CB3078C67E}" type="datetime1">
              <a:rPr lang="en-US" smtClean="0"/>
              <a:t>8/24/2023</a:t>
            </a:fld>
            <a:endParaRPr lang="en-US" dirty="0"/>
          </a:p>
        </p:txBody>
      </p:sp>
      <p:sp>
        <p:nvSpPr>
          <p:cNvPr id="5" name="Footer Placeholder 4">
            <a:extLst>
              <a:ext uri="{FF2B5EF4-FFF2-40B4-BE49-F238E27FC236}">
                <a16:creationId xmlns:a16="http://schemas.microsoft.com/office/drawing/2014/main" id="{FFFE8D08-4367-0F45-BF8B-C5766F2846C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AB1785B4-951B-424D-AD9F-06185B99DB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BA5351-C004-6E44-B836-3AE785966E6F}" type="slidenum">
              <a:rPr lang="en-US" smtClean="0"/>
              <a:t>‹#›</a:t>
            </a:fld>
            <a:endParaRPr lang="en-US" dirty="0"/>
          </a:p>
        </p:txBody>
      </p:sp>
    </p:spTree>
    <p:extLst>
      <p:ext uri="{BB962C8B-B14F-4D97-AF65-F5344CB8AC3E}">
        <p14:creationId xmlns:p14="http://schemas.microsoft.com/office/powerpoint/2010/main" val="9140880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8" r:id="rId3"/>
    <p:sldLayoutId id="2147483651" r:id="rId4"/>
    <p:sldLayoutId id="2147483652" r:id="rId5"/>
    <p:sldLayoutId id="2147483653" r:id="rId6"/>
    <p:sldLayoutId id="2147483654" r:id="rId7"/>
    <p:sldLayoutId id="2147483655" r:id="rId8"/>
    <p:sldLayoutId id="2147483656" r:id="rId9"/>
    <p:sldLayoutId id="2147483657" r:id="rId10"/>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D8F3C-3806-ED47-92FF-1E591363ACF1}"/>
              </a:ext>
            </a:extLst>
          </p:cNvPr>
          <p:cNvSpPr>
            <a:spLocks noGrp="1"/>
          </p:cNvSpPr>
          <p:nvPr>
            <p:ph type="ctrTitle"/>
          </p:nvPr>
        </p:nvSpPr>
        <p:spPr>
          <a:xfrm>
            <a:off x="1524000" y="2864498"/>
            <a:ext cx="9144000" cy="564502"/>
          </a:xfrm>
        </p:spPr>
        <p:txBody>
          <a:bodyPr>
            <a:normAutofit fontScale="90000"/>
          </a:bodyPr>
          <a:lstStyle/>
          <a:p>
            <a:r>
              <a:rPr lang="en-US" sz="4000" dirty="0">
                <a:latin typeface="Arial" panose="020B0604020202020204" pitchFamily="34" charset="0"/>
                <a:cs typeface="Arial" panose="020B0604020202020204" pitchFamily="34" charset="0"/>
              </a:rPr>
              <a:t>Flexible Instructional Days (FID) Program</a:t>
            </a:r>
            <a:br>
              <a:rPr lang="en-US" sz="4000" dirty="0">
                <a:latin typeface="Arial" panose="020B0604020202020204" pitchFamily="34" charset="0"/>
                <a:cs typeface="Arial" panose="020B0604020202020204" pitchFamily="34" charset="0"/>
              </a:rPr>
            </a:br>
            <a:r>
              <a:rPr lang="en-US" sz="4000" dirty="0">
                <a:latin typeface="Arial" panose="020B0604020202020204" pitchFamily="34" charset="0"/>
                <a:cs typeface="Arial" panose="020B0604020202020204" pitchFamily="34" charset="0"/>
              </a:rPr>
              <a:t>Statistics and Survey Results</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 </a:t>
            </a:r>
          </a:p>
        </p:txBody>
      </p:sp>
      <p:sp>
        <p:nvSpPr>
          <p:cNvPr id="3" name="Subtitle 2">
            <a:extLst>
              <a:ext uri="{FF2B5EF4-FFF2-40B4-BE49-F238E27FC236}">
                <a16:creationId xmlns:a16="http://schemas.microsoft.com/office/drawing/2014/main" id="{A262BF59-D338-4642-8762-985F59CC120A}"/>
              </a:ext>
            </a:extLst>
          </p:cNvPr>
          <p:cNvSpPr>
            <a:spLocks noGrp="1"/>
          </p:cNvSpPr>
          <p:nvPr>
            <p:ph type="subTitle" idx="1"/>
          </p:nvPr>
        </p:nvSpPr>
        <p:spPr/>
        <p:txBody>
          <a:bodyPr>
            <a:normAutofit lnSpcReduction="10000"/>
          </a:bodyPr>
          <a:lstStyle/>
          <a:p>
            <a:r>
              <a:rPr lang="en-US" dirty="0">
                <a:latin typeface="Arial" panose="020B0604020202020204" pitchFamily="34" charset="0"/>
                <a:cs typeface="Arial" panose="020B0604020202020204" pitchFamily="34" charset="0"/>
              </a:rPr>
              <a:t>Data Summary by</a:t>
            </a:r>
          </a:p>
          <a:p>
            <a:r>
              <a:rPr lang="en-US" dirty="0"/>
              <a:t>Tom Dubbs</a:t>
            </a:r>
          </a:p>
          <a:p>
            <a:r>
              <a:rPr lang="en-US" dirty="0">
                <a:latin typeface="Arial" panose="020B0604020202020204" pitchFamily="34" charset="0"/>
                <a:cs typeface="Arial" panose="020B0604020202020204" pitchFamily="34" charset="0"/>
              </a:rPr>
              <a:t>School Services Office</a:t>
            </a:r>
          </a:p>
          <a:p>
            <a:r>
              <a:rPr lang="en-US" dirty="0">
                <a:latin typeface="Arial" panose="020B0604020202020204" pitchFamily="34" charset="0"/>
                <a:cs typeface="Arial" panose="020B0604020202020204" pitchFamily="34" charset="0"/>
              </a:rPr>
              <a:t>August 24, 2023</a:t>
            </a:r>
          </a:p>
        </p:txBody>
      </p:sp>
      <p:pic>
        <p:nvPicPr>
          <p:cNvPr id="5" name="Picture 4" descr="Collage image featuring young students sitting at desk in classroom, row of books on a shelf, a scientist looking through a microscope, a group of older students in a college classroom while a teacher lectures, a young boy smiling in a wheelchair in a classroom, a group of teenage boys working on framing a room with plywood, a young girl smiling and climbing an outdoor playground rockwall, an adult man and woman in a library looking at a binder together. ">
            <a:extLst>
              <a:ext uri="{FF2B5EF4-FFF2-40B4-BE49-F238E27FC236}">
                <a16:creationId xmlns:a16="http://schemas.microsoft.com/office/drawing/2014/main" id="{F0F46429-FF0F-7249-AEBB-AF347B628214}"/>
              </a:ext>
            </a:extLst>
          </p:cNvPr>
          <p:cNvPicPr>
            <a:picLocks noChangeAspect="1"/>
          </p:cNvPicPr>
          <p:nvPr/>
        </p:nvPicPr>
        <p:blipFill>
          <a:blip r:embed="rId2"/>
          <a:stretch>
            <a:fillRect/>
          </a:stretch>
        </p:blipFill>
        <p:spPr>
          <a:xfrm>
            <a:off x="0" y="266700"/>
            <a:ext cx="12192000" cy="1333500"/>
          </a:xfrm>
          <a:prstGeom prst="rect">
            <a:avLst/>
          </a:prstGeom>
        </p:spPr>
      </p:pic>
      <p:sp>
        <p:nvSpPr>
          <p:cNvPr id="7" name="Date Placeholder 6">
            <a:extLst>
              <a:ext uri="{FF2B5EF4-FFF2-40B4-BE49-F238E27FC236}">
                <a16:creationId xmlns:a16="http://schemas.microsoft.com/office/drawing/2014/main" id="{A538539C-58AE-8A46-9312-464A2511506B}"/>
              </a:ext>
            </a:extLst>
          </p:cNvPr>
          <p:cNvSpPr>
            <a:spLocks noGrp="1"/>
          </p:cNvSpPr>
          <p:nvPr>
            <p:ph type="dt" sz="half" idx="4294967295"/>
          </p:nvPr>
        </p:nvSpPr>
        <p:spPr>
          <a:xfrm>
            <a:off x="838200" y="6356350"/>
            <a:ext cx="2743200" cy="365125"/>
          </a:xfrm>
        </p:spPr>
        <p:txBody>
          <a:bodyPr/>
          <a:lstStyle/>
          <a:p>
            <a:fld id="{E5DD582D-AF09-C349-8AED-EC86BBD261C4}" type="datetime1">
              <a:rPr lang="en-US" smtClean="0"/>
              <a:t>8/24/2023</a:t>
            </a:fld>
            <a:endParaRPr lang="en-US" dirty="0"/>
          </a:p>
        </p:txBody>
      </p:sp>
      <p:sp>
        <p:nvSpPr>
          <p:cNvPr id="9" name="Slide Number Placeholder 8">
            <a:extLst>
              <a:ext uri="{FF2B5EF4-FFF2-40B4-BE49-F238E27FC236}">
                <a16:creationId xmlns:a16="http://schemas.microsoft.com/office/drawing/2014/main" id="{02CD4A65-745D-114C-BD56-BD5A199C38E6}"/>
              </a:ext>
            </a:extLst>
          </p:cNvPr>
          <p:cNvSpPr>
            <a:spLocks noGrp="1"/>
          </p:cNvSpPr>
          <p:nvPr>
            <p:ph type="sldNum" sz="quarter" idx="12"/>
          </p:nvPr>
        </p:nvSpPr>
        <p:spPr/>
        <p:txBody>
          <a:bodyPr/>
          <a:lstStyle/>
          <a:p>
            <a:fld id="{21BA5351-C004-6E44-B836-3AE785966E6F}" type="slidenum">
              <a:rPr lang="en-US" smtClean="0"/>
              <a:t>1</a:t>
            </a:fld>
            <a:endParaRPr lang="en-US" dirty="0"/>
          </a:p>
        </p:txBody>
      </p:sp>
      <p:pic>
        <p:nvPicPr>
          <p:cNvPr id="16" name="Picture 15" descr="Pennsylvania Department of Education logo ">
            <a:extLst>
              <a:ext uri="{FF2B5EF4-FFF2-40B4-BE49-F238E27FC236}">
                <a16:creationId xmlns:a16="http://schemas.microsoft.com/office/drawing/2014/main" id="{B250E622-7425-8543-A142-15341BB179DA}"/>
              </a:ext>
            </a:extLst>
          </p:cNvPr>
          <p:cNvPicPr>
            <a:picLocks noChangeAspect="1"/>
          </p:cNvPicPr>
          <p:nvPr/>
        </p:nvPicPr>
        <p:blipFill>
          <a:blip r:embed="rId3"/>
          <a:stretch>
            <a:fillRect/>
          </a:stretch>
        </p:blipFill>
        <p:spPr>
          <a:xfrm>
            <a:off x="9328150" y="5751821"/>
            <a:ext cx="2401888" cy="582458"/>
          </a:xfrm>
          <a:prstGeom prst="rect">
            <a:avLst/>
          </a:prstGeom>
        </p:spPr>
      </p:pic>
    </p:spTree>
    <p:extLst>
      <p:ext uri="{BB962C8B-B14F-4D97-AF65-F5344CB8AC3E}">
        <p14:creationId xmlns:p14="http://schemas.microsoft.com/office/powerpoint/2010/main" val="775909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4377A31-9138-DA45-857D-DAB0324E8FC9}"/>
              </a:ext>
            </a:extLst>
          </p:cNvPr>
          <p:cNvSpPr>
            <a:spLocks noGrp="1"/>
          </p:cNvSpPr>
          <p:nvPr>
            <p:ph type="title"/>
          </p:nvPr>
        </p:nvSpPr>
        <p:spPr>
          <a:xfrm>
            <a:off x="643467" y="321735"/>
            <a:ext cx="7271789" cy="882032"/>
          </a:xfrm>
        </p:spPr>
        <p:txBody>
          <a:bodyPr>
            <a:normAutofit fontScale="90000"/>
          </a:bodyPr>
          <a:lstStyle/>
          <a:p>
            <a:pPr algn="ctr"/>
            <a:r>
              <a:rPr lang="en-US" sz="3600" dirty="0"/>
              <a:t>Providing Timely Notifications That </a:t>
            </a:r>
            <a:br>
              <a:rPr lang="en-US" sz="3600" dirty="0"/>
            </a:br>
            <a:r>
              <a:rPr lang="en-US" sz="3600" dirty="0"/>
              <a:t>An FID Was Implemented</a:t>
            </a:r>
            <a:endParaRPr lang="en-US" sz="36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5C69A5DE-3D7D-8141-ADE6-35A1185FD403}"/>
              </a:ext>
            </a:extLst>
          </p:cNvPr>
          <p:cNvSpPr>
            <a:spLocks noGrp="1"/>
          </p:cNvSpPr>
          <p:nvPr>
            <p:ph idx="1"/>
          </p:nvPr>
        </p:nvSpPr>
        <p:spPr>
          <a:xfrm>
            <a:off x="8079128" y="983848"/>
            <a:ext cx="3663151" cy="5193115"/>
          </a:xfrm>
        </p:spPr>
        <p:txBody>
          <a:bodyPr>
            <a:normAutofit/>
          </a:bodyPr>
          <a:lstStyle/>
          <a:p>
            <a:pPr marL="0" indent="0">
              <a:buNone/>
            </a:pPr>
            <a:r>
              <a:rPr lang="en-US" dirty="0"/>
              <a:t>Effectiveness Rating</a:t>
            </a:r>
            <a:endParaRPr lang="en-US" sz="2400" dirty="0"/>
          </a:p>
          <a:p>
            <a:r>
              <a:rPr lang="en-US" sz="2000" dirty="0"/>
              <a:t>During the 2022-23 SY, 94.4% considered their programs to be “very effective” in p</a:t>
            </a:r>
            <a:r>
              <a:rPr lang="en-US" sz="2000" dirty="0">
                <a:latin typeface="Arial" panose="020B0604020202020204" pitchFamily="34" charset="0"/>
                <a:cs typeface="Arial" panose="020B0604020202020204" pitchFamily="34" charset="0"/>
              </a:rPr>
              <a:t>roviding notification about </a:t>
            </a:r>
            <a:r>
              <a:rPr lang="en-US" sz="2000" dirty="0"/>
              <a:t>an FID.</a:t>
            </a:r>
            <a:endParaRPr lang="en-US" sz="2000" dirty="0">
              <a:latin typeface="Arial" panose="020B0604020202020204" pitchFamily="34" charset="0"/>
              <a:cs typeface="Arial" panose="020B0604020202020204" pitchFamily="34" charset="0"/>
            </a:endParaRPr>
          </a:p>
          <a:p>
            <a:pPr marL="0" indent="0">
              <a:buNone/>
            </a:pPr>
            <a:r>
              <a:rPr lang="en-US" sz="1800" b="0" u="none" strike="noStrike" dirty="0">
                <a:solidFill>
                  <a:srgbClr val="000000"/>
                </a:solidFill>
                <a:effectLst/>
              </a:rPr>
              <a:t>“We used multiple means of communication to alert parents, families and staff of the need to use an FID day. Strategies used, included: School Messenger (all call system), posting on the Freedom Website, posting on social media, and on Pittsburgh news stations.” </a:t>
            </a:r>
          </a:p>
          <a:p>
            <a:pPr marL="0" indent="0">
              <a:buNone/>
            </a:pPr>
            <a:r>
              <a:rPr lang="en-US" sz="1800" b="0" i="1" u="none" strike="noStrike" dirty="0">
                <a:solidFill>
                  <a:srgbClr val="000000"/>
                </a:solidFill>
                <a:effectLst/>
              </a:rPr>
              <a:t>2022-23 </a:t>
            </a:r>
            <a:r>
              <a:rPr lang="en-US" sz="1800" i="1" dirty="0">
                <a:solidFill>
                  <a:srgbClr val="000000"/>
                </a:solidFill>
              </a:rPr>
              <a:t>SY s</a:t>
            </a:r>
            <a:r>
              <a:rPr lang="en-US" sz="1800" b="0" i="1" u="none" strike="noStrike" dirty="0">
                <a:solidFill>
                  <a:srgbClr val="000000"/>
                </a:solidFill>
                <a:effectLst/>
              </a:rPr>
              <a:t>urvey </a:t>
            </a:r>
            <a:r>
              <a:rPr lang="en-US" sz="1800" i="1" dirty="0">
                <a:solidFill>
                  <a:srgbClr val="000000"/>
                </a:solidFill>
              </a:rPr>
              <a:t>r</a:t>
            </a:r>
            <a:r>
              <a:rPr lang="en-US" sz="1800" b="0" i="1" u="none" strike="noStrike" dirty="0">
                <a:solidFill>
                  <a:srgbClr val="000000"/>
                </a:solidFill>
                <a:effectLst/>
              </a:rPr>
              <a:t>espondent</a:t>
            </a:r>
          </a:p>
        </p:txBody>
      </p:sp>
      <p:sp>
        <p:nvSpPr>
          <p:cNvPr id="4" name="Date Placeholder 3">
            <a:extLst>
              <a:ext uri="{FF2B5EF4-FFF2-40B4-BE49-F238E27FC236}">
                <a16:creationId xmlns:a16="http://schemas.microsoft.com/office/drawing/2014/main" id="{D1CEF968-DF92-9C48-96D3-E634A2CD3290}"/>
              </a:ext>
            </a:extLst>
          </p:cNvPr>
          <p:cNvSpPr>
            <a:spLocks noGrp="1"/>
          </p:cNvSpPr>
          <p:nvPr>
            <p:ph type="dt" sz="half" idx="4294967295"/>
          </p:nvPr>
        </p:nvSpPr>
        <p:spPr>
          <a:xfrm>
            <a:off x="643467" y="6356350"/>
            <a:ext cx="2743200" cy="365125"/>
          </a:xfrm>
        </p:spPr>
        <p:txBody>
          <a:bodyPr>
            <a:normAutofit/>
          </a:bodyPr>
          <a:lstStyle/>
          <a:p>
            <a:pPr>
              <a:spcAft>
                <a:spcPts val="600"/>
              </a:spcAft>
            </a:pPr>
            <a:fld id="{7EE0ECAE-0684-D44B-A660-4ECC6ED5E092}" type="datetime1">
              <a:rPr lang="en-US" smtClean="0"/>
              <a:pPr>
                <a:spcAft>
                  <a:spcPts val="600"/>
                </a:spcAft>
              </a:pPr>
              <a:t>8/24/2023</a:t>
            </a:fld>
            <a:endParaRPr lang="en-US" dirty="0"/>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8" name="Group 17">
            <a:extLst>
              <a:ext uri="{FF2B5EF4-FFF2-40B4-BE49-F238E27FC236}">
                <a16:creationId xmlns:a16="http://schemas.microsoft.com/office/drawing/2014/main" id="{912209CB-3E4C-43AE-B507-08269FAE89F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4720" y="0"/>
            <a:ext cx="1097280" cy="1097280"/>
            <a:chOff x="11094720" y="0"/>
            <a:chExt cx="1097280" cy="1097280"/>
          </a:xfrm>
        </p:grpSpPr>
        <p:sp>
          <p:nvSpPr>
            <p:cNvPr id="19" name="Isosceles Triangle 18">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1094720" y="0"/>
              <a:ext cx="1097280" cy="1097280"/>
            </a:xfrm>
            <a:prstGeom prst="triangle">
              <a:avLst>
                <a:gd name="adj" fmla="val 10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7BCB7912-FEA6-4C89-8E9B-D95EF15647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189552" y="127618"/>
              <a:ext cx="457894" cy="457894"/>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 name="Slide Number Placeholder 5">
            <a:extLst>
              <a:ext uri="{FF2B5EF4-FFF2-40B4-BE49-F238E27FC236}">
                <a16:creationId xmlns:a16="http://schemas.microsoft.com/office/drawing/2014/main" id="{64A5A73F-A0E3-A64C-9CE4-076FE60345D4}"/>
              </a:ext>
            </a:extLst>
          </p:cNvPr>
          <p:cNvSpPr>
            <a:spLocks noGrp="1"/>
          </p:cNvSpPr>
          <p:nvPr>
            <p:ph type="sldNum" sz="quarter" idx="12"/>
          </p:nvPr>
        </p:nvSpPr>
        <p:spPr>
          <a:xfrm>
            <a:off x="8805333" y="6356350"/>
            <a:ext cx="2743200" cy="365125"/>
          </a:xfrm>
        </p:spPr>
        <p:txBody>
          <a:bodyPr>
            <a:normAutofit/>
          </a:bodyPr>
          <a:lstStyle/>
          <a:p>
            <a:pPr>
              <a:spcAft>
                <a:spcPts val="600"/>
              </a:spcAft>
            </a:pPr>
            <a:fld id="{21BA5351-C004-6E44-B836-3AE785966E6F}" type="slidenum">
              <a:rPr lang="en-US" smtClean="0"/>
              <a:pPr>
                <a:spcAft>
                  <a:spcPts val="600"/>
                </a:spcAft>
              </a:pPr>
              <a:t>10</a:t>
            </a:fld>
            <a:endParaRPr lang="en-US" dirty="0"/>
          </a:p>
        </p:txBody>
      </p:sp>
      <p:pic>
        <p:nvPicPr>
          <p:cNvPr id="17" name="Picture 16" descr="Pennsylvania Department of Education logo ">
            <a:extLst>
              <a:ext uri="{FF2B5EF4-FFF2-40B4-BE49-F238E27FC236}">
                <a16:creationId xmlns:a16="http://schemas.microsoft.com/office/drawing/2014/main" id="{5B11A4E4-7913-0F4F-B8AE-F915DEDE1E5F}"/>
              </a:ext>
            </a:extLst>
          </p:cNvPr>
          <p:cNvPicPr>
            <a:picLocks noChangeAspect="1"/>
          </p:cNvPicPr>
          <p:nvPr/>
        </p:nvPicPr>
        <p:blipFill>
          <a:blip r:embed="rId2"/>
          <a:stretch>
            <a:fillRect/>
          </a:stretch>
        </p:blipFill>
        <p:spPr>
          <a:xfrm>
            <a:off x="9328150" y="5751821"/>
            <a:ext cx="2401888" cy="582458"/>
          </a:xfrm>
          <a:prstGeom prst="rect">
            <a:avLst/>
          </a:prstGeom>
        </p:spPr>
      </p:pic>
      <p:graphicFrame>
        <p:nvGraphicFramePr>
          <p:cNvPr id="8" name="Chart 7" descr="Bar chart shows the % of people rating themselves as somewhat or very effective in providing notifications on FID implementation.">
            <a:extLst>
              <a:ext uri="{FF2B5EF4-FFF2-40B4-BE49-F238E27FC236}">
                <a16:creationId xmlns:a16="http://schemas.microsoft.com/office/drawing/2014/main" id="{BF995B19-52FF-6565-A0EB-951761311097}"/>
              </a:ext>
            </a:extLst>
          </p:cNvPr>
          <p:cNvGraphicFramePr/>
          <p:nvPr>
            <p:extLst>
              <p:ext uri="{D42A27DB-BD31-4B8C-83A1-F6EECF244321}">
                <p14:modId xmlns:p14="http://schemas.microsoft.com/office/powerpoint/2010/main" val="3742085618"/>
              </p:ext>
            </p:extLst>
          </p:nvPr>
        </p:nvGraphicFramePr>
        <p:xfrm>
          <a:off x="1014062" y="1203767"/>
          <a:ext cx="6901194" cy="493456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520217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4377A31-9138-DA45-857D-DAB0324E8FC9}"/>
              </a:ext>
            </a:extLst>
          </p:cNvPr>
          <p:cNvSpPr>
            <a:spLocks noGrp="1"/>
          </p:cNvSpPr>
          <p:nvPr>
            <p:ph type="title"/>
          </p:nvPr>
        </p:nvSpPr>
        <p:spPr>
          <a:xfrm>
            <a:off x="643467" y="321734"/>
            <a:ext cx="7271789" cy="1097281"/>
          </a:xfrm>
        </p:spPr>
        <p:txBody>
          <a:bodyPr>
            <a:normAutofit/>
          </a:bodyPr>
          <a:lstStyle/>
          <a:p>
            <a:pPr algn="ctr"/>
            <a:r>
              <a:rPr lang="en-US" sz="2400" dirty="0">
                <a:latin typeface="Arial" panose="020B0604020202020204" pitchFamily="34" charset="0"/>
                <a:cs typeface="Arial" panose="020B0604020202020204" pitchFamily="34" charset="0"/>
              </a:rPr>
              <a:t>Communicating Roles and Responsibilities to Teachers, Staff, Parents/Caregivers, and Students</a:t>
            </a:r>
          </a:p>
        </p:txBody>
      </p:sp>
      <p:sp>
        <p:nvSpPr>
          <p:cNvPr id="3" name="Content Placeholder 2">
            <a:extLst>
              <a:ext uri="{FF2B5EF4-FFF2-40B4-BE49-F238E27FC236}">
                <a16:creationId xmlns:a16="http://schemas.microsoft.com/office/drawing/2014/main" id="{5C69A5DE-3D7D-8141-ADE6-35A1185FD403}"/>
              </a:ext>
            </a:extLst>
          </p:cNvPr>
          <p:cNvSpPr>
            <a:spLocks noGrp="1"/>
          </p:cNvSpPr>
          <p:nvPr>
            <p:ph idx="1"/>
          </p:nvPr>
        </p:nvSpPr>
        <p:spPr>
          <a:xfrm>
            <a:off x="8079128" y="983848"/>
            <a:ext cx="3663151" cy="5193115"/>
          </a:xfrm>
        </p:spPr>
        <p:txBody>
          <a:bodyPr>
            <a:normAutofit fontScale="92500" lnSpcReduction="20000"/>
          </a:bodyPr>
          <a:lstStyle/>
          <a:p>
            <a:pPr marL="0" indent="0">
              <a:buNone/>
            </a:pPr>
            <a:r>
              <a:rPr lang="en-US" dirty="0">
                <a:latin typeface="Arial" panose="020B0604020202020204" pitchFamily="34" charset="0"/>
                <a:cs typeface="Arial" panose="020B0604020202020204" pitchFamily="34" charset="0"/>
              </a:rPr>
              <a:t>Effectiveness Rating</a:t>
            </a:r>
          </a:p>
          <a:p>
            <a:r>
              <a:rPr lang="en-US" sz="2400" dirty="0"/>
              <a:t> </a:t>
            </a:r>
            <a:r>
              <a:rPr lang="en-US" sz="2200" dirty="0"/>
              <a:t>89.1% perceived themselves as “very effective” in communicating roles to teachers, staff, parents, and students.</a:t>
            </a:r>
            <a:endParaRPr lang="en-US" sz="2200" dirty="0">
              <a:latin typeface="Arial" panose="020B0604020202020204" pitchFamily="34" charset="0"/>
              <a:cs typeface="Arial" panose="020B0604020202020204" pitchFamily="34" charset="0"/>
            </a:endParaRPr>
          </a:p>
          <a:p>
            <a:pPr marL="0" indent="0">
              <a:buNone/>
            </a:pPr>
            <a:r>
              <a:rPr lang="en-US" sz="1800" b="0" i="0" u="none" strike="noStrike" dirty="0">
                <a:solidFill>
                  <a:srgbClr val="000000"/>
                </a:solidFill>
                <a:effectLst/>
              </a:rPr>
              <a:t>“Parents receive information about FID procedures and expectations at the beginning of the school year along with the information being posted on the district learning management system. The district works diligently to prepare families ahead of time for potential FID implementation.”</a:t>
            </a:r>
          </a:p>
          <a:p>
            <a:pPr marL="0" indent="0">
              <a:buNone/>
            </a:pPr>
            <a:r>
              <a:rPr lang="en-US" sz="1800" b="0" i="0" u="none" strike="noStrike" dirty="0">
                <a:solidFill>
                  <a:srgbClr val="000000"/>
                </a:solidFill>
                <a:effectLst/>
              </a:rPr>
              <a:t>“We have noticed that our families have grown accustomed to the process over the last few years and are familiar with the process and procedures.”</a:t>
            </a:r>
          </a:p>
          <a:p>
            <a:pPr marL="0" indent="0">
              <a:buNone/>
            </a:pPr>
            <a:r>
              <a:rPr lang="en-US" sz="1800" i="1" dirty="0">
                <a:solidFill>
                  <a:srgbClr val="000000"/>
                </a:solidFill>
              </a:rPr>
              <a:t>2022-23 SY survey respondents</a:t>
            </a:r>
            <a:r>
              <a:rPr lang="en-US" sz="1800" b="0" i="1" u="none" strike="noStrike" dirty="0">
                <a:solidFill>
                  <a:srgbClr val="000000"/>
                </a:solidFill>
                <a:effectLst/>
              </a:rPr>
              <a:t> </a:t>
            </a:r>
            <a:endParaRPr lang="en-US" sz="2000" i="1" dirty="0"/>
          </a:p>
        </p:txBody>
      </p:sp>
      <p:sp>
        <p:nvSpPr>
          <p:cNvPr id="4" name="Date Placeholder 3">
            <a:extLst>
              <a:ext uri="{FF2B5EF4-FFF2-40B4-BE49-F238E27FC236}">
                <a16:creationId xmlns:a16="http://schemas.microsoft.com/office/drawing/2014/main" id="{D1CEF968-DF92-9C48-96D3-E634A2CD3290}"/>
              </a:ext>
            </a:extLst>
          </p:cNvPr>
          <p:cNvSpPr>
            <a:spLocks noGrp="1"/>
          </p:cNvSpPr>
          <p:nvPr>
            <p:ph type="dt" sz="half" idx="4294967295"/>
          </p:nvPr>
        </p:nvSpPr>
        <p:spPr>
          <a:xfrm>
            <a:off x="643467" y="6356350"/>
            <a:ext cx="2743200" cy="365125"/>
          </a:xfrm>
        </p:spPr>
        <p:txBody>
          <a:bodyPr>
            <a:normAutofit/>
          </a:bodyPr>
          <a:lstStyle/>
          <a:p>
            <a:pPr>
              <a:spcAft>
                <a:spcPts val="600"/>
              </a:spcAft>
            </a:pPr>
            <a:fld id="{7EE0ECAE-0684-D44B-A660-4ECC6ED5E092}" type="datetime1">
              <a:rPr lang="en-US" smtClean="0"/>
              <a:pPr>
                <a:spcAft>
                  <a:spcPts val="600"/>
                </a:spcAft>
              </a:pPr>
              <a:t>8/24/2023</a:t>
            </a:fld>
            <a:endParaRPr lang="en-US" dirty="0"/>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8" name="Group 17">
            <a:extLst>
              <a:ext uri="{FF2B5EF4-FFF2-40B4-BE49-F238E27FC236}">
                <a16:creationId xmlns:a16="http://schemas.microsoft.com/office/drawing/2014/main" id="{912209CB-3E4C-43AE-B507-08269FAE89F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4720" y="0"/>
            <a:ext cx="1097280" cy="1097280"/>
            <a:chOff x="11094720" y="0"/>
            <a:chExt cx="1097280" cy="1097280"/>
          </a:xfrm>
        </p:grpSpPr>
        <p:sp>
          <p:nvSpPr>
            <p:cNvPr id="19" name="Isosceles Triangle 18">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1094720" y="0"/>
              <a:ext cx="1097280" cy="1097280"/>
            </a:xfrm>
            <a:prstGeom prst="triangle">
              <a:avLst>
                <a:gd name="adj" fmla="val 10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7BCB7912-FEA6-4C89-8E9B-D95EF15647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189552" y="127618"/>
              <a:ext cx="457894" cy="457894"/>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 name="Slide Number Placeholder 5">
            <a:extLst>
              <a:ext uri="{FF2B5EF4-FFF2-40B4-BE49-F238E27FC236}">
                <a16:creationId xmlns:a16="http://schemas.microsoft.com/office/drawing/2014/main" id="{64A5A73F-A0E3-A64C-9CE4-076FE60345D4}"/>
              </a:ext>
            </a:extLst>
          </p:cNvPr>
          <p:cNvSpPr>
            <a:spLocks noGrp="1"/>
          </p:cNvSpPr>
          <p:nvPr>
            <p:ph type="sldNum" sz="quarter" idx="12"/>
          </p:nvPr>
        </p:nvSpPr>
        <p:spPr>
          <a:xfrm>
            <a:off x="8805333" y="6356350"/>
            <a:ext cx="2743200" cy="365125"/>
          </a:xfrm>
        </p:spPr>
        <p:txBody>
          <a:bodyPr>
            <a:normAutofit/>
          </a:bodyPr>
          <a:lstStyle/>
          <a:p>
            <a:pPr>
              <a:spcAft>
                <a:spcPts val="600"/>
              </a:spcAft>
            </a:pPr>
            <a:fld id="{21BA5351-C004-6E44-B836-3AE785966E6F}" type="slidenum">
              <a:rPr lang="en-US" smtClean="0"/>
              <a:pPr>
                <a:spcAft>
                  <a:spcPts val="600"/>
                </a:spcAft>
              </a:pPr>
              <a:t>11</a:t>
            </a:fld>
            <a:endParaRPr lang="en-US" dirty="0"/>
          </a:p>
        </p:txBody>
      </p:sp>
      <p:pic>
        <p:nvPicPr>
          <p:cNvPr id="17" name="Picture 16" descr="Pennsylvania Department of Education logo ">
            <a:extLst>
              <a:ext uri="{FF2B5EF4-FFF2-40B4-BE49-F238E27FC236}">
                <a16:creationId xmlns:a16="http://schemas.microsoft.com/office/drawing/2014/main" id="{5B11A4E4-7913-0F4F-B8AE-F915DEDE1E5F}"/>
              </a:ext>
            </a:extLst>
          </p:cNvPr>
          <p:cNvPicPr>
            <a:picLocks noChangeAspect="1"/>
          </p:cNvPicPr>
          <p:nvPr/>
        </p:nvPicPr>
        <p:blipFill>
          <a:blip r:embed="rId2"/>
          <a:stretch>
            <a:fillRect/>
          </a:stretch>
        </p:blipFill>
        <p:spPr>
          <a:xfrm>
            <a:off x="9328150" y="5751821"/>
            <a:ext cx="2401888" cy="582458"/>
          </a:xfrm>
          <a:prstGeom prst="rect">
            <a:avLst/>
          </a:prstGeom>
        </p:spPr>
      </p:pic>
      <p:graphicFrame>
        <p:nvGraphicFramePr>
          <p:cNvPr id="8" name="Chart 7" descr="Bar chart shows the level of those stating that they were very effective in communicating the roles of stakeholders during a FID -- 86.2% in 2019-20; 77.2% in 2020-21 SY and 89.2% in 2021-22 SY.">
            <a:extLst>
              <a:ext uri="{FF2B5EF4-FFF2-40B4-BE49-F238E27FC236}">
                <a16:creationId xmlns:a16="http://schemas.microsoft.com/office/drawing/2014/main" id="{BF995B19-52FF-6565-A0EB-951761311097}"/>
              </a:ext>
            </a:extLst>
          </p:cNvPr>
          <p:cNvGraphicFramePr/>
          <p:nvPr>
            <p:extLst>
              <p:ext uri="{D42A27DB-BD31-4B8C-83A1-F6EECF244321}">
                <p14:modId xmlns:p14="http://schemas.microsoft.com/office/powerpoint/2010/main" val="2707490247"/>
              </p:ext>
            </p:extLst>
          </p:nvPr>
        </p:nvGraphicFramePr>
        <p:xfrm>
          <a:off x="1014062" y="1203767"/>
          <a:ext cx="6901194" cy="493456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374986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4377A31-9138-DA45-857D-DAB0324E8FC9}"/>
              </a:ext>
            </a:extLst>
          </p:cNvPr>
          <p:cNvSpPr>
            <a:spLocks noGrp="1"/>
          </p:cNvSpPr>
          <p:nvPr>
            <p:ph type="title"/>
          </p:nvPr>
        </p:nvSpPr>
        <p:spPr>
          <a:xfrm>
            <a:off x="643467" y="321735"/>
            <a:ext cx="7271789" cy="882032"/>
          </a:xfrm>
        </p:spPr>
        <p:txBody>
          <a:bodyPr>
            <a:normAutofit fontScale="90000"/>
          </a:bodyPr>
          <a:lstStyle/>
          <a:p>
            <a:pPr algn="ctr"/>
            <a:r>
              <a:rPr lang="en-US" sz="3600" dirty="0"/>
              <a:t>Utilizing Technology in Delivering Instruction and in Facilitating Learning</a:t>
            </a:r>
            <a:endParaRPr lang="en-US" sz="36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5C69A5DE-3D7D-8141-ADE6-35A1185FD403}"/>
              </a:ext>
            </a:extLst>
          </p:cNvPr>
          <p:cNvSpPr>
            <a:spLocks noGrp="1"/>
          </p:cNvSpPr>
          <p:nvPr>
            <p:ph idx="1"/>
          </p:nvPr>
        </p:nvSpPr>
        <p:spPr>
          <a:xfrm>
            <a:off x="8079128" y="983848"/>
            <a:ext cx="3663151" cy="5193115"/>
          </a:xfrm>
        </p:spPr>
        <p:txBody>
          <a:bodyPr>
            <a:normAutofit/>
          </a:bodyPr>
          <a:lstStyle/>
          <a:p>
            <a:pPr marL="0" indent="0">
              <a:buNone/>
            </a:pPr>
            <a:r>
              <a:rPr lang="en-US" dirty="0"/>
              <a:t>Effectiveness Rating</a:t>
            </a:r>
            <a:endParaRPr lang="en-US" dirty="0">
              <a:latin typeface="Arial" panose="020B0604020202020204" pitchFamily="34" charset="0"/>
              <a:cs typeface="Arial" panose="020B0604020202020204" pitchFamily="34" charset="0"/>
            </a:endParaRPr>
          </a:p>
          <a:p>
            <a:pPr marL="0" indent="0">
              <a:buNone/>
            </a:pPr>
            <a:r>
              <a:rPr lang="en-US" sz="2000" dirty="0"/>
              <a:t>More than seven out of ten considered themselves as “very effective” in utilizing technology to deliver instruction (70.5%, 77.5%, 84.2%, and 78.2%).</a:t>
            </a:r>
            <a:endParaRPr lang="en-US" sz="2000" dirty="0">
              <a:latin typeface="Arial" panose="020B0604020202020204" pitchFamily="34" charset="0"/>
              <a:cs typeface="Arial" panose="020B0604020202020204" pitchFamily="34" charset="0"/>
            </a:endParaRPr>
          </a:p>
          <a:p>
            <a:pPr marL="0" indent="0">
              <a:buNone/>
            </a:pPr>
            <a:r>
              <a:rPr lang="en-US" sz="1600" b="0" i="0" u="none" strike="noStrike" dirty="0">
                <a:solidFill>
                  <a:srgbClr val="000000"/>
                </a:solidFill>
                <a:effectLst/>
              </a:rPr>
              <a:t>“Our system is efficient and works. Our faculty sets the expectations with their students from Day One. They troubleshoot with individual students if there are technical issues and remedy them as such. To date, we have had little to no issues outside of what would occur in traditional brick and mortar classrooms.” </a:t>
            </a:r>
          </a:p>
          <a:p>
            <a:pPr marL="0" indent="0">
              <a:buNone/>
            </a:pPr>
            <a:r>
              <a:rPr lang="en-US" sz="1400" i="1" dirty="0"/>
              <a:t>2022-23 SY Survey Respondent</a:t>
            </a:r>
          </a:p>
        </p:txBody>
      </p:sp>
      <p:sp>
        <p:nvSpPr>
          <p:cNvPr id="4" name="Date Placeholder 3">
            <a:extLst>
              <a:ext uri="{FF2B5EF4-FFF2-40B4-BE49-F238E27FC236}">
                <a16:creationId xmlns:a16="http://schemas.microsoft.com/office/drawing/2014/main" id="{D1CEF968-DF92-9C48-96D3-E634A2CD3290}"/>
              </a:ext>
            </a:extLst>
          </p:cNvPr>
          <p:cNvSpPr>
            <a:spLocks noGrp="1"/>
          </p:cNvSpPr>
          <p:nvPr>
            <p:ph type="dt" sz="half" idx="4294967295"/>
          </p:nvPr>
        </p:nvSpPr>
        <p:spPr>
          <a:xfrm>
            <a:off x="643467" y="6356350"/>
            <a:ext cx="2743200" cy="365125"/>
          </a:xfrm>
        </p:spPr>
        <p:txBody>
          <a:bodyPr>
            <a:normAutofit/>
          </a:bodyPr>
          <a:lstStyle/>
          <a:p>
            <a:pPr>
              <a:spcAft>
                <a:spcPts val="600"/>
              </a:spcAft>
            </a:pPr>
            <a:fld id="{7EE0ECAE-0684-D44B-A660-4ECC6ED5E092}" type="datetime1">
              <a:rPr lang="en-US" smtClean="0"/>
              <a:pPr>
                <a:spcAft>
                  <a:spcPts val="600"/>
                </a:spcAft>
              </a:pPr>
              <a:t>8/24/2023</a:t>
            </a:fld>
            <a:endParaRPr lang="en-US" dirty="0"/>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8" name="Group 17">
            <a:extLst>
              <a:ext uri="{FF2B5EF4-FFF2-40B4-BE49-F238E27FC236}">
                <a16:creationId xmlns:a16="http://schemas.microsoft.com/office/drawing/2014/main" id="{912209CB-3E4C-43AE-B507-08269FAE89F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4720" y="0"/>
            <a:ext cx="1097280" cy="1097280"/>
            <a:chOff x="11094720" y="0"/>
            <a:chExt cx="1097280" cy="1097280"/>
          </a:xfrm>
        </p:grpSpPr>
        <p:sp>
          <p:nvSpPr>
            <p:cNvPr id="19" name="Isosceles Triangle 18">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1094720" y="0"/>
              <a:ext cx="1097280" cy="1097280"/>
            </a:xfrm>
            <a:prstGeom prst="triangle">
              <a:avLst>
                <a:gd name="adj" fmla="val 10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7BCB7912-FEA6-4C89-8E9B-D95EF15647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189552" y="127618"/>
              <a:ext cx="457894" cy="457894"/>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 name="Slide Number Placeholder 5">
            <a:extLst>
              <a:ext uri="{FF2B5EF4-FFF2-40B4-BE49-F238E27FC236}">
                <a16:creationId xmlns:a16="http://schemas.microsoft.com/office/drawing/2014/main" id="{64A5A73F-A0E3-A64C-9CE4-076FE60345D4}"/>
              </a:ext>
            </a:extLst>
          </p:cNvPr>
          <p:cNvSpPr>
            <a:spLocks noGrp="1"/>
          </p:cNvSpPr>
          <p:nvPr>
            <p:ph type="sldNum" sz="quarter" idx="12"/>
          </p:nvPr>
        </p:nvSpPr>
        <p:spPr>
          <a:xfrm>
            <a:off x="8805333" y="6356350"/>
            <a:ext cx="2743200" cy="365125"/>
          </a:xfrm>
        </p:spPr>
        <p:txBody>
          <a:bodyPr>
            <a:normAutofit/>
          </a:bodyPr>
          <a:lstStyle/>
          <a:p>
            <a:pPr>
              <a:spcAft>
                <a:spcPts val="600"/>
              </a:spcAft>
            </a:pPr>
            <a:fld id="{21BA5351-C004-6E44-B836-3AE785966E6F}" type="slidenum">
              <a:rPr lang="en-US" smtClean="0"/>
              <a:pPr>
                <a:spcAft>
                  <a:spcPts val="600"/>
                </a:spcAft>
              </a:pPr>
              <a:t>12</a:t>
            </a:fld>
            <a:endParaRPr lang="en-US" dirty="0"/>
          </a:p>
        </p:txBody>
      </p:sp>
      <p:pic>
        <p:nvPicPr>
          <p:cNvPr id="17" name="Picture 16" descr="Pennsylvania Department of Education logo ">
            <a:extLst>
              <a:ext uri="{FF2B5EF4-FFF2-40B4-BE49-F238E27FC236}">
                <a16:creationId xmlns:a16="http://schemas.microsoft.com/office/drawing/2014/main" id="{5B11A4E4-7913-0F4F-B8AE-F915DEDE1E5F}"/>
              </a:ext>
            </a:extLst>
          </p:cNvPr>
          <p:cNvPicPr>
            <a:picLocks noChangeAspect="1"/>
          </p:cNvPicPr>
          <p:nvPr/>
        </p:nvPicPr>
        <p:blipFill>
          <a:blip r:embed="rId2"/>
          <a:stretch>
            <a:fillRect/>
          </a:stretch>
        </p:blipFill>
        <p:spPr>
          <a:xfrm>
            <a:off x="9328150" y="5751821"/>
            <a:ext cx="2401888" cy="582458"/>
          </a:xfrm>
          <a:prstGeom prst="rect">
            <a:avLst/>
          </a:prstGeom>
        </p:spPr>
      </p:pic>
      <p:graphicFrame>
        <p:nvGraphicFramePr>
          <p:cNvPr id="8" name="Chart 7" descr="Bar chart showing the % of very effective ratings (70.5%, 77.5%, and 84.2%) in utilizing technology to deliver instruction. ">
            <a:extLst>
              <a:ext uri="{FF2B5EF4-FFF2-40B4-BE49-F238E27FC236}">
                <a16:creationId xmlns:a16="http://schemas.microsoft.com/office/drawing/2014/main" id="{BF995B19-52FF-6565-A0EB-951761311097}"/>
              </a:ext>
            </a:extLst>
          </p:cNvPr>
          <p:cNvGraphicFramePr/>
          <p:nvPr>
            <p:extLst>
              <p:ext uri="{D42A27DB-BD31-4B8C-83A1-F6EECF244321}">
                <p14:modId xmlns:p14="http://schemas.microsoft.com/office/powerpoint/2010/main" val="767797441"/>
              </p:ext>
            </p:extLst>
          </p:nvPr>
        </p:nvGraphicFramePr>
        <p:xfrm>
          <a:off x="1014062" y="1203767"/>
          <a:ext cx="6901194" cy="493456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905339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4377A31-9138-DA45-857D-DAB0324E8FC9}"/>
              </a:ext>
            </a:extLst>
          </p:cNvPr>
          <p:cNvSpPr>
            <a:spLocks noGrp="1"/>
          </p:cNvSpPr>
          <p:nvPr>
            <p:ph type="title"/>
          </p:nvPr>
        </p:nvSpPr>
        <p:spPr>
          <a:xfrm>
            <a:off x="643467" y="321735"/>
            <a:ext cx="7271789" cy="882032"/>
          </a:xfrm>
        </p:spPr>
        <p:txBody>
          <a:bodyPr>
            <a:noAutofit/>
          </a:bodyPr>
          <a:lstStyle/>
          <a:p>
            <a:pPr algn="ctr"/>
            <a:r>
              <a:rPr lang="en-US" sz="2000" dirty="0">
                <a:latin typeface="Arial" panose="020B0604020202020204" pitchFamily="34" charset="0"/>
                <a:cs typeface="Arial" panose="020B0604020202020204" pitchFamily="34" charset="0"/>
              </a:rPr>
              <a:t>Providing equitable accommodations for students and staff lacking sufficient access to devices and/or the Internet</a:t>
            </a:r>
          </a:p>
        </p:txBody>
      </p:sp>
      <p:sp>
        <p:nvSpPr>
          <p:cNvPr id="3" name="Content Placeholder 2">
            <a:extLst>
              <a:ext uri="{FF2B5EF4-FFF2-40B4-BE49-F238E27FC236}">
                <a16:creationId xmlns:a16="http://schemas.microsoft.com/office/drawing/2014/main" id="{5C69A5DE-3D7D-8141-ADE6-35A1185FD403}"/>
              </a:ext>
            </a:extLst>
          </p:cNvPr>
          <p:cNvSpPr>
            <a:spLocks noGrp="1"/>
          </p:cNvSpPr>
          <p:nvPr>
            <p:ph idx="1"/>
          </p:nvPr>
        </p:nvSpPr>
        <p:spPr>
          <a:xfrm>
            <a:off x="8079128" y="983848"/>
            <a:ext cx="3663151" cy="5193115"/>
          </a:xfrm>
        </p:spPr>
        <p:txBody>
          <a:bodyPr>
            <a:normAutofit/>
          </a:bodyPr>
          <a:lstStyle/>
          <a:p>
            <a:pPr marL="0" indent="0">
              <a:buNone/>
            </a:pPr>
            <a:r>
              <a:rPr lang="en-US" dirty="0"/>
              <a:t>Effectiveness Rating</a:t>
            </a:r>
            <a:endParaRPr lang="en-US" dirty="0">
              <a:latin typeface="Arial" panose="020B0604020202020204" pitchFamily="34" charset="0"/>
              <a:cs typeface="Arial" panose="020B0604020202020204" pitchFamily="34" charset="0"/>
            </a:endParaRPr>
          </a:p>
          <a:p>
            <a:pPr marL="0" indent="0">
              <a:buNone/>
            </a:pPr>
            <a:r>
              <a:rPr lang="en-US" sz="1900" dirty="0"/>
              <a:t>In the 2022-23 SY, 75% of entities perceived themselves as “very effective” in providing devices and/or access to the Internet for students and staff</a:t>
            </a:r>
            <a:r>
              <a:rPr lang="en-US" sz="2000" dirty="0"/>
              <a:t>.</a:t>
            </a:r>
          </a:p>
          <a:p>
            <a:pPr marL="0" indent="0">
              <a:buNone/>
            </a:pPr>
            <a:r>
              <a:rPr lang="en-US" sz="1600" b="0" i="0" u="none" strike="noStrike" dirty="0">
                <a:solidFill>
                  <a:srgbClr val="000000"/>
                </a:solidFill>
                <a:effectLst/>
              </a:rPr>
              <a:t>“We have taken a whole district approach to days we use an FID. Every student has a Chromebook, so technology is not an issue. </a:t>
            </a:r>
          </a:p>
          <a:p>
            <a:pPr marL="0" indent="0">
              <a:buNone/>
            </a:pPr>
            <a:r>
              <a:rPr lang="en-US" sz="1600" b="0" i="0" u="none" strike="noStrike" dirty="0">
                <a:solidFill>
                  <a:srgbClr val="000000"/>
                </a:solidFill>
                <a:effectLst/>
              </a:rPr>
              <a:t>“Internet accessibility continues to be a problem in a few of our most rural areas. Even hotspots do not get strong, consistent signals.”</a:t>
            </a:r>
          </a:p>
          <a:p>
            <a:pPr marL="0" indent="0">
              <a:buNone/>
            </a:pPr>
            <a:r>
              <a:rPr lang="en-US" sz="1600" i="1" dirty="0">
                <a:solidFill>
                  <a:srgbClr val="000000"/>
                </a:solidFill>
              </a:rPr>
              <a:t>2022-23 SY Survey Respondents</a:t>
            </a:r>
            <a:endParaRPr lang="en-US" sz="1600" b="0" i="1" u="none" strike="noStrike" dirty="0">
              <a:solidFill>
                <a:srgbClr val="000000"/>
              </a:solidFill>
              <a:effectLst/>
            </a:endParaRPr>
          </a:p>
          <a:p>
            <a:pPr marL="0" indent="0">
              <a:buNone/>
            </a:pPr>
            <a:endParaRPr lang="en-US" sz="2000" dirty="0"/>
          </a:p>
        </p:txBody>
      </p:sp>
      <p:sp>
        <p:nvSpPr>
          <p:cNvPr id="4" name="Date Placeholder 3">
            <a:extLst>
              <a:ext uri="{FF2B5EF4-FFF2-40B4-BE49-F238E27FC236}">
                <a16:creationId xmlns:a16="http://schemas.microsoft.com/office/drawing/2014/main" id="{D1CEF968-DF92-9C48-96D3-E634A2CD3290}"/>
              </a:ext>
            </a:extLst>
          </p:cNvPr>
          <p:cNvSpPr>
            <a:spLocks noGrp="1"/>
          </p:cNvSpPr>
          <p:nvPr>
            <p:ph type="dt" sz="half" idx="4294967295"/>
          </p:nvPr>
        </p:nvSpPr>
        <p:spPr>
          <a:xfrm>
            <a:off x="643467" y="6356350"/>
            <a:ext cx="2743200" cy="365125"/>
          </a:xfrm>
        </p:spPr>
        <p:txBody>
          <a:bodyPr>
            <a:normAutofit/>
          </a:bodyPr>
          <a:lstStyle/>
          <a:p>
            <a:pPr>
              <a:spcAft>
                <a:spcPts val="600"/>
              </a:spcAft>
            </a:pPr>
            <a:fld id="{7EE0ECAE-0684-D44B-A660-4ECC6ED5E092}" type="datetime1">
              <a:rPr lang="en-US" smtClean="0"/>
              <a:pPr>
                <a:spcAft>
                  <a:spcPts val="600"/>
                </a:spcAft>
              </a:pPr>
              <a:t>8/24/2023</a:t>
            </a:fld>
            <a:endParaRPr lang="en-US" dirty="0"/>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8" name="Group 17">
            <a:extLst>
              <a:ext uri="{FF2B5EF4-FFF2-40B4-BE49-F238E27FC236}">
                <a16:creationId xmlns:a16="http://schemas.microsoft.com/office/drawing/2014/main" id="{912209CB-3E4C-43AE-B507-08269FAE89F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4720" y="0"/>
            <a:ext cx="1097280" cy="1097280"/>
            <a:chOff x="11094720" y="0"/>
            <a:chExt cx="1097280" cy="1097280"/>
          </a:xfrm>
        </p:grpSpPr>
        <p:sp>
          <p:nvSpPr>
            <p:cNvPr id="19" name="Isosceles Triangle 18">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1094720" y="0"/>
              <a:ext cx="1097280" cy="1097280"/>
            </a:xfrm>
            <a:prstGeom prst="triangle">
              <a:avLst>
                <a:gd name="adj" fmla="val 10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7BCB7912-FEA6-4C89-8E9B-D95EF15647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189552" y="127618"/>
              <a:ext cx="457894" cy="457894"/>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 name="Slide Number Placeholder 5">
            <a:extLst>
              <a:ext uri="{FF2B5EF4-FFF2-40B4-BE49-F238E27FC236}">
                <a16:creationId xmlns:a16="http://schemas.microsoft.com/office/drawing/2014/main" id="{64A5A73F-A0E3-A64C-9CE4-076FE60345D4}"/>
              </a:ext>
            </a:extLst>
          </p:cNvPr>
          <p:cNvSpPr>
            <a:spLocks noGrp="1"/>
          </p:cNvSpPr>
          <p:nvPr>
            <p:ph type="sldNum" sz="quarter" idx="12"/>
          </p:nvPr>
        </p:nvSpPr>
        <p:spPr>
          <a:xfrm>
            <a:off x="8805333" y="6356350"/>
            <a:ext cx="2743200" cy="365125"/>
          </a:xfrm>
        </p:spPr>
        <p:txBody>
          <a:bodyPr>
            <a:normAutofit/>
          </a:bodyPr>
          <a:lstStyle/>
          <a:p>
            <a:pPr>
              <a:spcAft>
                <a:spcPts val="600"/>
              </a:spcAft>
            </a:pPr>
            <a:fld id="{21BA5351-C004-6E44-B836-3AE785966E6F}" type="slidenum">
              <a:rPr lang="en-US" smtClean="0"/>
              <a:pPr>
                <a:spcAft>
                  <a:spcPts val="600"/>
                </a:spcAft>
              </a:pPr>
              <a:t>13</a:t>
            </a:fld>
            <a:endParaRPr lang="en-US" dirty="0"/>
          </a:p>
        </p:txBody>
      </p:sp>
      <p:pic>
        <p:nvPicPr>
          <p:cNvPr id="17" name="Picture 16" descr="Pennsylvania Department of Education logo ">
            <a:extLst>
              <a:ext uri="{FF2B5EF4-FFF2-40B4-BE49-F238E27FC236}">
                <a16:creationId xmlns:a16="http://schemas.microsoft.com/office/drawing/2014/main" id="{5B11A4E4-7913-0F4F-B8AE-F915DEDE1E5F}"/>
              </a:ext>
            </a:extLst>
          </p:cNvPr>
          <p:cNvPicPr>
            <a:picLocks noChangeAspect="1"/>
          </p:cNvPicPr>
          <p:nvPr/>
        </p:nvPicPr>
        <p:blipFill>
          <a:blip r:embed="rId2"/>
          <a:stretch>
            <a:fillRect/>
          </a:stretch>
        </p:blipFill>
        <p:spPr>
          <a:xfrm>
            <a:off x="9328150" y="5751821"/>
            <a:ext cx="2401888" cy="582458"/>
          </a:xfrm>
          <a:prstGeom prst="rect">
            <a:avLst/>
          </a:prstGeom>
        </p:spPr>
      </p:pic>
      <p:graphicFrame>
        <p:nvGraphicFramePr>
          <p:cNvPr id="8" name="Chart 7" descr="Bar chart depicting that 73.8% perceives themselves as very effective in providing access to devices in 2021-22; 63.5% in 2020-21 Sy and 69.4% in 2019-20 SY.">
            <a:extLst>
              <a:ext uri="{FF2B5EF4-FFF2-40B4-BE49-F238E27FC236}">
                <a16:creationId xmlns:a16="http://schemas.microsoft.com/office/drawing/2014/main" id="{BF995B19-52FF-6565-A0EB-951761311097}"/>
              </a:ext>
            </a:extLst>
          </p:cNvPr>
          <p:cNvGraphicFramePr/>
          <p:nvPr>
            <p:extLst>
              <p:ext uri="{D42A27DB-BD31-4B8C-83A1-F6EECF244321}">
                <p14:modId xmlns:p14="http://schemas.microsoft.com/office/powerpoint/2010/main" val="1134221160"/>
              </p:ext>
            </p:extLst>
          </p:nvPr>
        </p:nvGraphicFramePr>
        <p:xfrm>
          <a:off x="1014062" y="1203767"/>
          <a:ext cx="6901194" cy="493456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757774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4377A31-9138-DA45-857D-DAB0324E8FC9}"/>
              </a:ext>
            </a:extLst>
          </p:cNvPr>
          <p:cNvSpPr>
            <a:spLocks noGrp="1"/>
          </p:cNvSpPr>
          <p:nvPr>
            <p:ph type="title"/>
          </p:nvPr>
        </p:nvSpPr>
        <p:spPr>
          <a:xfrm>
            <a:off x="643467" y="321735"/>
            <a:ext cx="7271789" cy="882032"/>
          </a:xfrm>
        </p:spPr>
        <p:txBody>
          <a:bodyPr>
            <a:normAutofit fontScale="90000"/>
          </a:bodyPr>
          <a:lstStyle/>
          <a:p>
            <a:pPr algn="ctr"/>
            <a:r>
              <a:rPr lang="en-US" sz="3600" dirty="0">
                <a:latin typeface="Arial" panose="020B0604020202020204" pitchFamily="34" charset="0"/>
                <a:cs typeface="Arial" panose="020B0604020202020204" pitchFamily="34" charset="0"/>
              </a:rPr>
              <a:t>Tracking Attendance</a:t>
            </a:r>
            <a:r>
              <a:rPr lang="en-US" sz="3600" dirty="0"/>
              <a:t> During an FID</a:t>
            </a:r>
            <a:endParaRPr lang="en-US" sz="36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5C69A5DE-3D7D-8141-ADE6-35A1185FD403}"/>
              </a:ext>
            </a:extLst>
          </p:cNvPr>
          <p:cNvSpPr>
            <a:spLocks noGrp="1"/>
          </p:cNvSpPr>
          <p:nvPr>
            <p:ph idx="1"/>
          </p:nvPr>
        </p:nvSpPr>
        <p:spPr>
          <a:xfrm>
            <a:off x="8079128" y="1384098"/>
            <a:ext cx="3663151" cy="4074309"/>
          </a:xfrm>
        </p:spPr>
        <p:txBody>
          <a:bodyPr>
            <a:normAutofit fontScale="70000" lnSpcReduction="20000"/>
          </a:bodyPr>
          <a:lstStyle/>
          <a:p>
            <a:pPr marL="0" indent="0">
              <a:buNone/>
            </a:pPr>
            <a:r>
              <a:rPr lang="en-US" dirty="0"/>
              <a:t>Effectiveness Rating</a:t>
            </a:r>
            <a:endParaRPr lang="en-US" sz="2400" dirty="0"/>
          </a:p>
          <a:p>
            <a:pPr marL="0" indent="0">
              <a:buNone/>
            </a:pPr>
            <a:r>
              <a:rPr lang="en-US" sz="2600" dirty="0"/>
              <a:t>While still improving, entities continue to identify tracking attendance as an area in which they do not perceive themselves as very effective, compared to other aspects of the program. </a:t>
            </a:r>
          </a:p>
          <a:p>
            <a:pPr marL="0" indent="0">
              <a:buNone/>
            </a:pPr>
            <a:r>
              <a:rPr lang="en-US" sz="2300" b="0" i="0" u="none" strike="noStrike" dirty="0">
                <a:solidFill>
                  <a:srgbClr val="000000"/>
                </a:solidFill>
                <a:effectLst/>
              </a:rPr>
              <a:t>“Our parents’ opinions of FIDs is split. Some support the concept, while others do not. Many times, students complete assignments but fail to respond to a required attendance question. The percentage of students absent on FID days is typically higher than on a traditional school day. “</a:t>
            </a:r>
          </a:p>
          <a:p>
            <a:pPr marL="0" indent="0">
              <a:buNone/>
            </a:pPr>
            <a:r>
              <a:rPr lang="en-US" sz="2300" b="0" i="0" u="none" strike="noStrike" dirty="0">
                <a:solidFill>
                  <a:srgbClr val="000000"/>
                </a:solidFill>
                <a:effectLst/>
              </a:rPr>
              <a:t>“We are still fine tuning how we are handing attendance on days we use an FID.”</a:t>
            </a:r>
          </a:p>
          <a:p>
            <a:pPr marL="0" indent="0">
              <a:buNone/>
            </a:pPr>
            <a:r>
              <a:rPr lang="en-US" sz="2100" i="1" dirty="0">
                <a:solidFill>
                  <a:srgbClr val="000000"/>
                </a:solidFill>
              </a:rPr>
              <a:t>2022-23 SY Survey Respondents</a:t>
            </a:r>
            <a:endParaRPr lang="en-US" sz="2100" b="0" i="1" u="none" strike="noStrike" dirty="0">
              <a:solidFill>
                <a:srgbClr val="000000"/>
              </a:solidFill>
              <a:effectLst/>
            </a:endParaRPr>
          </a:p>
          <a:p>
            <a:pPr marL="0" indent="0">
              <a:buNone/>
            </a:pPr>
            <a:endParaRPr lang="en-US" sz="2000" dirty="0"/>
          </a:p>
        </p:txBody>
      </p:sp>
      <p:sp>
        <p:nvSpPr>
          <p:cNvPr id="4" name="Date Placeholder 3">
            <a:extLst>
              <a:ext uri="{FF2B5EF4-FFF2-40B4-BE49-F238E27FC236}">
                <a16:creationId xmlns:a16="http://schemas.microsoft.com/office/drawing/2014/main" id="{D1CEF968-DF92-9C48-96D3-E634A2CD3290}"/>
              </a:ext>
            </a:extLst>
          </p:cNvPr>
          <p:cNvSpPr>
            <a:spLocks noGrp="1"/>
          </p:cNvSpPr>
          <p:nvPr>
            <p:ph type="dt" sz="half" idx="4294967295"/>
          </p:nvPr>
        </p:nvSpPr>
        <p:spPr>
          <a:xfrm>
            <a:off x="643467" y="6356350"/>
            <a:ext cx="2743200" cy="365125"/>
          </a:xfrm>
        </p:spPr>
        <p:txBody>
          <a:bodyPr>
            <a:normAutofit/>
          </a:bodyPr>
          <a:lstStyle/>
          <a:p>
            <a:pPr>
              <a:spcAft>
                <a:spcPts val="600"/>
              </a:spcAft>
            </a:pPr>
            <a:fld id="{7EE0ECAE-0684-D44B-A660-4ECC6ED5E092}" type="datetime1">
              <a:rPr lang="en-US" smtClean="0"/>
              <a:pPr>
                <a:spcAft>
                  <a:spcPts val="600"/>
                </a:spcAft>
              </a:pPr>
              <a:t>8/24/2023</a:t>
            </a:fld>
            <a:endParaRPr lang="en-US" dirty="0"/>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8" name="Group 17">
            <a:extLst>
              <a:ext uri="{FF2B5EF4-FFF2-40B4-BE49-F238E27FC236}">
                <a16:creationId xmlns:a16="http://schemas.microsoft.com/office/drawing/2014/main" id="{912209CB-3E4C-43AE-B507-08269FAE89F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4720" y="0"/>
            <a:ext cx="1097280" cy="1097280"/>
            <a:chOff x="11094720" y="0"/>
            <a:chExt cx="1097280" cy="1097280"/>
          </a:xfrm>
        </p:grpSpPr>
        <p:sp>
          <p:nvSpPr>
            <p:cNvPr id="19" name="Isosceles Triangle 18">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1094720" y="0"/>
              <a:ext cx="1097280" cy="1097280"/>
            </a:xfrm>
            <a:prstGeom prst="triangle">
              <a:avLst>
                <a:gd name="adj" fmla="val 10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7BCB7912-FEA6-4C89-8E9B-D95EF15647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189552" y="127618"/>
              <a:ext cx="457894" cy="457894"/>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 name="Slide Number Placeholder 5">
            <a:extLst>
              <a:ext uri="{FF2B5EF4-FFF2-40B4-BE49-F238E27FC236}">
                <a16:creationId xmlns:a16="http://schemas.microsoft.com/office/drawing/2014/main" id="{64A5A73F-A0E3-A64C-9CE4-076FE60345D4}"/>
              </a:ext>
            </a:extLst>
          </p:cNvPr>
          <p:cNvSpPr>
            <a:spLocks noGrp="1"/>
          </p:cNvSpPr>
          <p:nvPr>
            <p:ph type="sldNum" sz="quarter" idx="12"/>
          </p:nvPr>
        </p:nvSpPr>
        <p:spPr>
          <a:xfrm>
            <a:off x="8805333" y="6356350"/>
            <a:ext cx="2743200" cy="365125"/>
          </a:xfrm>
        </p:spPr>
        <p:txBody>
          <a:bodyPr>
            <a:normAutofit/>
          </a:bodyPr>
          <a:lstStyle/>
          <a:p>
            <a:pPr>
              <a:spcAft>
                <a:spcPts val="600"/>
              </a:spcAft>
            </a:pPr>
            <a:fld id="{21BA5351-C004-6E44-B836-3AE785966E6F}" type="slidenum">
              <a:rPr lang="en-US" smtClean="0"/>
              <a:pPr>
                <a:spcAft>
                  <a:spcPts val="600"/>
                </a:spcAft>
              </a:pPr>
              <a:t>14</a:t>
            </a:fld>
            <a:endParaRPr lang="en-US" dirty="0"/>
          </a:p>
        </p:txBody>
      </p:sp>
      <p:pic>
        <p:nvPicPr>
          <p:cNvPr id="17" name="Picture 16" descr="Pennsylvania Department of Education logo ">
            <a:extLst>
              <a:ext uri="{FF2B5EF4-FFF2-40B4-BE49-F238E27FC236}">
                <a16:creationId xmlns:a16="http://schemas.microsoft.com/office/drawing/2014/main" id="{5B11A4E4-7913-0F4F-B8AE-F915DEDE1E5F}"/>
              </a:ext>
            </a:extLst>
          </p:cNvPr>
          <p:cNvPicPr>
            <a:picLocks noChangeAspect="1"/>
          </p:cNvPicPr>
          <p:nvPr/>
        </p:nvPicPr>
        <p:blipFill>
          <a:blip r:embed="rId2"/>
          <a:stretch>
            <a:fillRect/>
          </a:stretch>
        </p:blipFill>
        <p:spPr>
          <a:xfrm>
            <a:off x="9328150" y="5751821"/>
            <a:ext cx="2401888" cy="582458"/>
          </a:xfrm>
          <a:prstGeom prst="rect">
            <a:avLst/>
          </a:prstGeom>
        </p:spPr>
      </p:pic>
      <p:graphicFrame>
        <p:nvGraphicFramePr>
          <p:cNvPr id="8" name="Chart 7" descr="Bar chart that 64.9% 2019-20 SY, 59.8 %, 2020-21 SY, and 72.2% 2021-22 SY consider themselves very effective trackers of attendance.">
            <a:extLst>
              <a:ext uri="{FF2B5EF4-FFF2-40B4-BE49-F238E27FC236}">
                <a16:creationId xmlns:a16="http://schemas.microsoft.com/office/drawing/2014/main" id="{BF995B19-52FF-6565-A0EB-951761311097}"/>
              </a:ext>
            </a:extLst>
          </p:cNvPr>
          <p:cNvGraphicFramePr/>
          <p:nvPr>
            <p:extLst>
              <p:ext uri="{D42A27DB-BD31-4B8C-83A1-F6EECF244321}">
                <p14:modId xmlns:p14="http://schemas.microsoft.com/office/powerpoint/2010/main" val="2695760518"/>
              </p:ext>
            </p:extLst>
          </p:nvPr>
        </p:nvGraphicFramePr>
        <p:xfrm>
          <a:off x="1014062" y="1203767"/>
          <a:ext cx="6901194" cy="493456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268021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4377A31-9138-DA45-857D-DAB0324E8FC9}"/>
              </a:ext>
            </a:extLst>
          </p:cNvPr>
          <p:cNvSpPr>
            <a:spLocks noGrp="1"/>
          </p:cNvSpPr>
          <p:nvPr>
            <p:ph type="title"/>
          </p:nvPr>
        </p:nvSpPr>
        <p:spPr>
          <a:xfrm>
            <a:off x="643467" y="136525"/>
            <a:ext cx="7271789" cy="1067242"/>
          </a:xfrm>
        </p:spPr>
        <p:txBody>
          <a:bodyPr>
            <a:noAutofit/>
          </a:bodyPr>
          <a:lstStyle/>
          <a:p>
            <a:pPr algn="ctr"/>
            <a:r>
              <a:rPr lang="en-US" sz="2400" dirty="0"/>
              <a:t>Providing Instruction as a Natural Extension of Classroom Learning, Demonstrating a Continuous Progression of Course Objectives</a:t>
            </a:r>
            <a:endParaRPr lang="en-US" sz="24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5C69A5DE-3D7D-8141-ADE6-35A1185FD403}"/>
              </a:ext>
            </a:extLst>
          </p:cNvPr>
          <p:cNvSpPr>
            <a:spLocks noGrp="1"/>
          </p:cNvSpPr>
          <p:nvPr>
            <p:ph idx="1"/>
          </p:nvPr>
        </p:nvSpPr>
        <p:spPr>
          <a:xfrm>
            <a:off x="8079128" y="713130"/>
            <a:ext cx="3663151" cy="5463833"/>
          </a:xfrm>
        </p:spPr>
        <p:txBody>
          <a:bodyPr>
            <a:normAutofit/>
          </a:bodyPr>
          <a:lstStyle/>
          <a:p>
            <a:pPr marL="0" indent="0">
              <a:buNone/>
            </a:pPr>
            <a:r>
              <a:rPr lang="en-US" dirty="0"/>
              <a:t>Effectiveness Rating</a:t>
            </a:r>
            <a:endParaRPr lang="en-US" dirty="0">
              <a:latin typeface="Arial" panose="020B0604020202020204" pitchFamily="34" charset="0"/>
              <a:cs typeface="Arial" panose="020B0604020202020204" pitchFamily="34" charset="0"/>
            </a:endParaRPr>
          </a:p>
          <a:p>
            <a:r>
              <a:rPr lang="en-US" sz="1900" dirty="0"/>
              <a:t>In 2022-23, 68% of FID entities considered themselves to be very effective providers of instruction as a natural extension of the classroom.</a:t>
            </a:r>
          </a:p>
          <a:p>
            <a:pPr marL="0" indent="0">
              <a:buNone/>
            </a:pPr>
            <a:r>
              <a:rPr lang="en-US" sz="1400" b="0" i="0" u="none" strike="noStrike" dirty="0">
                <a:solidFill>
                  <a:srgbClr val="000000"/>
                </a:solidFill>
                <a:effectLst/>
              </a:rPr>
              <a:t>“Our FID programming is smooth, functional and works for us and our parents/guardians. Virtual is not the ideal form of teaching and learning, but we make the connection from what was being taught in the classroom, prior to the bad weather, to what is being taught virtually. The learning and teaching are seamless. We have a full day of virtual, changing classes, meeting with spec ed teacher and parents/guardians. We make accommodations for students who cannot log in, for various reasons, and attendance is taken in every class. “</a:t>
            </a:r>
          </a:p>
          <a:p>
            <a:pPr marL="0" indent="0">
              <a:buNone/>
            </a:pPr>
            <a:r>
              <a:rPr lang="en-US" sz="1400" i="1" dirty="0">
                <a:solidFill>
                  <a:srgbClr val="000000"/>
                </a:solidFill>
              </a:rPr>
              <a:t>2022-23 Survey Respondent</a:t>
            </a:r>
            <a:endParaRPr lang="en-US" sz="1400" i="1" dirty="0"/>
          </a:p>
        </p:txBody>
      </p:sp>
      <p:sp>
        <p:nvSpPr>
          <p:cNvPr id="4" name="Date Placeholder 3">
            <a:extLst>
              <a:ext uri="{FF2B5EF4-FFF2-40B4-BE49-F238E27FC236}">
                <a16:creationId xmlns:a16="http://schemas.microsoft.com/office/drawing/2014/main" id="{D1CEF968-DF92-9C48-96D3-E634A2CD3290}"/>
              </a:ext>
            </a:extLst>
          </p:cNvPr>
          <p:cNvSpPr>
            <a:spLocks noGrp="1"/>
          </p:cNvSpPr>
          <p:nvPr>
            <p:ph type="dt" sz="half" idx="4294967295"/>
          </p:nvPr>
        </p:nvSpPr>
        <p:spPr>
          <a:xfrm>
            <a:off x="643467" y="6356350"/>
            <a:ext cx="2743200" cy="365125"/>
          </a:xfrm>
        </p:spPr>
        <p:txBody>
          <a:bodyPr>
            <a:normAutofit/>
          </a:bodyPr>
          <a:lstStyle/>
          <a:p>
            <a:pPr>
              <a:spcAft>
                <a:spcPts val="600"/>
              </a:spcAft>
            </a:pPr>
            <a:fld id="{7EE0ECAE-0684-D44B-A660-4ECC6ED5E092}" type="datetime1">
              <a:rPr lang="en-US" smtClean="0"/>
              <a:pPr>
                <a:spcAft>
                  <a:spcPts val="600"/>
                </a:spcAft>
              </a:pPr>
              <a:t>8/24/2023</a:t>
            </a:fld>
            <a:endParaRPr lang="en-US" dirty="0"/>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8" name="Group 17">
            <a:extLst>
              <a:ext uri="{FF2B5EF4-FFF2-40B4-BE49-F238E27FC236}">
                <a16:creationId xmlns:a16="http://schemas.microsoft.com/office/drawing/2014/main" id="{912209CB-3E4C-43AE-B507-08269FAE89F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4720" y="0"/>
            <a:ext cx="1097280" cy="1097280"/>
            <a:chOff x="11094720" y="0"/>
            <a:chExt cx="1097280" cy="1097280"/>
          </a:xfrm>
        </p:grpSpPr>
        <p:sp>
          <p:nvSpPr>
            <p:cNvPr id="19" name="Isosceles Triangle 18">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1094720" y="0"/>
              <a:ext cx="1097280" cy="1097280"/>
            </a:xfrm>
            <a:prstGeom prst="triangle">
              <a:avLst>
                <a:gd name="adj" fmla="val 10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7BCB7912-FEA6-4C89-8E9B-D95EF15647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189552" y="127618"/>
              <a:ext cx="457894" cy="457894"/>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 name="Slide Number Placeholder 5">
            <a:extLst>
              <a:ext uri="{FF2B5EF4-FFF2-40B4-BE49-F238E27FC236}">
                <a16:creationId xmlns:a16="http://schemas.microsoft.com/office/drawing/2014/main" id="{64A5A73F-A0E3-A64C-9CE4-076FE60345D4}"/>
              </a:ext>
            </a:extLst>
          </p:cNvPr>
          <p:cNvSpPr>
            <a:spLocks noGrp="1"/>
          </p:cNvSpPr>
          <p:nvPr>
            <p:ph type="sldNum" sz="quarter" idx="12"/>
          </p:nvPr>
        </p:nvSpPr>
        <p:spPr>
          <a:xfrm>
            <a:off x="8805333" y="6356350"/>
            <a:ext cx="2743200" cy="365125"/>
          </a:xfrm>
        </p:spPr>
        <p:txBody>
          <a:bodyPr>
            <a:normAutofit/>
          </a:bodyPr>
          <a:lstStyle/>
          <a:p>
            <a:pPr>
              <a:spcAft>
                <a:spcPts val="600"/>
              </a:spcAft>
            </a:pPr>
            <a:fld id="{21BA5351-C004-6E44-B836-3AE785966E6F}" type="slidenum">
              <a:rPr lang="en-US" smtClean="0"/>
              <a:pPr>
                <a:spcAft>
                  <a:spcPts val="600"/>
                </a:spcAft>
              </a:pPr>
              <a:t>15</a:t>
            </a:fld>
            <a:endParaRPr lang="en-US" dirty="0"/>
          </a:p>
        </p:txBody>
      </p:sp>
      <p:pic>
        <p:nvPicPr>
          <p:cNvPr id="17" name="Picture 16" descr="Pennsylvania Department of Education logo ">
            <a:extLst>
              <a:ext uri="{FF2B5EF4-FFF2-40B4-BE49-F238E27FC236}">
                <a16:creationId xmlns:a16="http://schemas.microsoft.com/office/drawing/2014/main" id="{5B11A4E4-7913-0F4F-B8AE-F915DEDE1E5F}"/>
              </a:ext>
            </a:extLst>
          </p:cNvPr>
          <p:cNvPicPr>
            <a:picLocks noChangeAspect="1"/>
          </p:cNvPicPr>
          <p:nvPr/>
        </p:nvPicPr>
        <p:blipFill>
          <a:blip r:embed="rId2"/>
          <a:stretch>
            <a:fillRect/>
          </a:stretch>
        </p:blipFill>
        <p:spPr>
          <a:xfrm>
            <a:off x="9328150" y="5751821"/>
            <a:ext cx="2401888" cy="582458"/>
          </a:xfrm>
          <a:prstGeom prst="rect">
            <a:avLst/>
          </a:prstGeom>
        </p:spPr>
      </p:pic>
      <p:graphicFrame>
        <p:nvGraphicFramePr>
          <p:cNvPr id="8" name="Chart 7" descr="Bar chart showing the very effective ratings to be 66.7% in 2019-20, 67.2% in 2020-21 and 68.5% in 2012-22.">
            <a:extLst>
              <a:ext uri="{FF2B5EF4-FFF2-40B4-BE49-F238E27FC236}">
                <a16:creationId xmlns:a16="http://schemas.microsoft.com/office/drawing/2014/main" id="{BF995B19-52FF-6565-A0EB-951761311097}"/>
              </a:ext>
            </a:extLst>
          </p:cNvPr>
          <p:cNvGraphicFramePr/>
          <p:nvPr>
            <p:extLst>
              <p:ext uri="{D42A27DB-BD31-4B8C-83A1-F6EECF244321}">
                <p14:modId xmlns:p14="http://schemas.microsoft.com/office/powerpoint/2010/main" val="3790192457"/>
              </p:ext>
            </p:extLst>
          </p:nvPr>
        </p:nvGraphicFramePr>
        <p:xfrm>
          <a:off x="1014062" y="1203767"/>
          <a:ext cx="6901194" cy="493456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743356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4377A31-9138-DA45-857D-DAB0324E8FC9}"/>
              </a:ext>
            </a:extLst>
          </p:cNvPr>
          <p:cNvSpPr>
            <a:spLocks noGrp="1"/>
          </p:cNvSpPr>
          <p:nvPr>
            <p:ph type="title"/>
          </p:nvPr>
        </p:nvSpPr>
        <p:spPr>
          <a:xfrm>
            <a:off x="643467" y="321735"/>
            <a:ext cx="7271789" cy="882032"/>
          </a:xfrm>
        </p:spPr>
        <p:txBody>
          <a:bodyPr>
            <a:normAutofit fontScale="90000"/>
          </a:bodyPr>
          <a:lstStyle/>
          <a:p>
            <a:pPr algn="ctr"/>
            <a:r>
              <a:rPr lang="en-US" sz="3600" dirty="0">
                <a:latin typeface="Arial" panose="020B0604020202020204" pitchFamily="34" charset="0"/>
                <a:cs typeface="Arial" panose="020B0604020202020204" pitchFamily="34" charset="0"/>
              </a:rPr>
              <a:t>Addressing the Needs of Students with IEPs or </a:t>
            </a:r>
            <a:r>
              <a:rPr lang="en-US" sz="3600" dirty="0"/>
              <a:t>O</a:t>
            </a:r>
            <a:r>
              <a:rPr lang="en-US" sz="3600" dirty="0">
                <a:latin typeface="Arial" panose="020B0604020202020204" pitchFamily="34" charset="0"/>
                <a:cs typeface="Arial" panose="020B0604020202020204" pitchFamily="34" charset="0"/>
              </a:rPr>
              <a:t>the</a:t>
            </a:r>
            <a:r>
              <a:rPr lang="en-US" sz="3600" dirty="0"/>
              <a:t>r Special Considerations</a:t>
            </a:r>
            <a:endParaRPr lang="en-US" sz="36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5C69A5DE-3D7D-8141-ADE6-35A1185FD403}"/>
              </a:ext>
            </a:extLst>
          </p:cNvPr>
          <p:cNvSpPr>
            <a:spLocks noGrp="1"/>
          </p:cNvSpPr>
          <p:nvPr>
            <p:ph idx="1"/>
          </p:nvPr>
        </p:nvSpPr>
        <p:spPr>
          <a:xfrm>
            <a:off x="8079128" y="983848"/>
            <a:ext cx="3663151" cy="5193115"/>
          </a:xfrm>
        </p:spPr>
        <p:txBody>
          <a:bodyPr>
            <a:normAutofit/>
          </a:bodyPr>
          <a:lstStyle/>
          <a:p>
            <a:pPr marL="0" indent="0">
              <a:buNone/>
            </a:pPr>
            <a:r>
              <a:rPr lang="en-US" dirty="0"/>
              <a:t>Effectiveness Rating</a:t>
            </a:r>
            <a:endParaRPr lang="en-US" dirty="0">
              <a:latin typeface="Arial" panose="020B0604020202020204" pitchFamily="34" charset="0"/>
              <a:cs typeface="Arial" panose="020B0604020202020204" pitchFamily="34" charset="0"/>
            </a:endParaRPr>
          </a:p>
          <a:p>
            <a:r>
              <a:rPr lang="en-US" sz="2000" dirty="0"/>
              <a:t>63.3% of entities rated themselves as “very effective” in meeting the needs of students with IEPs and other special considerations.</a:t>
            </a:r>
          </a:p>
          <a:p>
            <a:pPr marL="0" indent="0">
              <a:buNone/>
            </a:pPr>
            <a:r>
              <a:rPr lang="en-US" sz="1600" b="0" i="0" u="none" strike="noStrike" dirty="0">
                <a:solidFill>
                  <a:srgbClr val="000000"/>
                </a:solidFill>
                <a:effectLst/>
              </a:rPr>
              <a:t>“We have paraprofessionals set up office hours and/or join classroom Zoom meetings so they can help IEP students with work/assignments.”</a:t>
            </a:r>
            <a:endParaRPr lang="en-US" sz="1600" dirty="0"/>
          </a:p>
          <a:p>
            <a:pPr marL="0" indent="0">
              <a:buNone/>
            </a:pPr>
            <a:r>
              <a:rPr lang="en-US" sz="1600" b="0" i="0" u="none" strike="noStrike" dirty="0">
                <a:solidFill>
                  <a:srgbClr val="000000"/>
                </a:solidFill>
                <a:effectLst/>
              </a:rPr>
              <a:t>“We have not used our FID program. FID usage will be a last resort because we feel it would not adequately support all students.“</a:t>
            </a:r>
          </a:p>
          <a:p>
            <a:pPr marL="0" indent="0">
              <a:buNone/>
            </a:pPr>
            <a:r>
              <a:rPr lang="en-US" sz="1600" i="1" dirty="0">
                <a:solidFill>
                  <a:srgbClr val="000000"/>
                </a:solidFill>
              </a:rPr>
              <a:t>2022-23 SY Survey Respondents</a:t>
            </a:r>
            <a:endParaRPr lang="en-US" sz="1600" i="1" dirty="0"/>
          </a:p>
        </p:txBody>
      </p:sp>
      <p:sp>
        <p:nvSpPr>
          <p:cNvPr id="4" name="Date Placeholder 3">
            <a:extLst>
              <a:ext uri="{FF2B5EF4-FFF2-40B4-BE49-F238E27FC236}">
                <a16:creationId xmlns:a16="http://schemas.microsoft.com/office/drawing/2014/main" id="{D1CEF968-DF92-9C48-96D3-E634A2CD3290}"/>
              </a:ext>
            </a:extLst>
          </p:cNvPr>
          <p:cNvSpPr>
            <a:spLocks noGrp="1"/>
          </p:cNvSpPr>
          <p:nvPr>
            <p:ph type="dt" sz="half" idx="4294967295"/>
          </p:nvPr>
        </p:nvSpPr>
        <p:spPr>
          <a:xfrm>
            <a:off x="643467" y="6356350"/>
            <a:ext cx="2743200" cy="365125"/>
          </a:xfrm>
        </p:spPr>
        <p:txBody>
          <a:bodyPr>
            <a:normAutofit/>
          </a:bodyPr>
          <a:lstStyle/>
          <a:p>
            <a:pPr>
              <a:spcAft>
                <a:spcPts val="600"/>
              </a:spcAft>
            </a:pPr>
            <a:fld id="{7EE0ECAE-0684-D44B-A660-4ECC6ED5E092}" type="datetime1">
              <a:rPr lang="en-US" smtClean="0"/>
              <a:pPr>
                <a:spcAft>
                  <a:spcPts val="600"/>
                </a:spcAft>
              </a:pPr>
              <a:t>8/24/2023</a:t>
            </a:fld>
            <a:endParaRPr lang="en-US" dirty="0"/>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8" name="Group 17">
            <a:extLst>
              <a:ext uri="{FF2B5EF4-FFF2-40B4-BE49-F238E27FC236}">
                <a16:creationId xmlns:a16="http://schemas.microsoft.com/office/drawing/2014/main" id="{912209CB-3E4C-43AE-B507-08269FAE89F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4720" y="0"/>
            <a:ext cx="1097280" cy="1097280"/>
            <a:chOff x="11094720" y="0"/>
            <a:chExt cx="1097280" cy="1097280"/>
          </a:xfrm>
        </p:grpSpPr>
        <p:sp>
          <p:nvSpPr>
            <p:cNvPr id="19" name="Isosceles Triangle 18">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1094720" y="0"/>
              <a:ext cx="1097280" cy="1097280"/>
            </a:xfrm>
            <a:prstGeom prst="triangle">
              <a:avLst>
                <a:gd name="adj" fmla="val 10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7BCB7912-FEA6-4C89-8E9B-D95EF15647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189552" y="127618"/>
              <a:ext cx="457894" cy="457894"/>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 name="Slide Number Placeholder 5">
            <a:extLst>
              <a:ext uri="{FF2B5EF4-FFF2-40B4-BE49-F238E27FC236}">
                <a16:creationId xmlns:a16="http://schemas.microsoft.com/office/drawing/2014/main" id="{64A5A73F-A0E3-A64C-9CE4-076FE60345D4}"/>
              </a:ext>
            </a:extLst>
          </p:cNvPr>
          <p:cNvSpPr>
            <a:spLocks noGrp="1"/>
          </p:cNvSpPr>
          <p:nvPr>
            <p:ph type="sldNum" sz="quarter" idx="12"/>
          </p:nvPr>
        </p:nvSpPr>
        <p:spPr>
          <a:xfrm>
            <a:off x="8805333" y="6356350"/>
            <a:ext cx="2743200" cy="365125"/>
          </a:xfrm>
        </p:spPr>
        <p:txBody>
          <a:bodyPr>
            <a:normAutofit/>
          </a:bodyPr>
          <a:lstStyle/>
          <a:p>
            <a:pPr>
              <a:spcAft>
                <a:spcPts val="600"/>
              </a:spcAft>
            </a:pPr>
            <a:fld id="{21BA5351-C004-6E44-B836-3AE785966E6F}" type="slidenum">
              <a:rPr lang="en-US" smtClean="0"/>
              <a:pPr>
                <a:spcAft>
                  <a:spcPts val="600"/>
                </a:spcAft>
              </a:pPr>
              <a:t>16</a:t>
            </a:fld>
            <a:endParaRPr lang="en-US" dirty="0"/>
          </a:p>
        </p:txBody>
      </p:sp>
      <p:pic>
        <p:nvPicPr>
          <p:cNvPr id="17" name="Picture 16" descr="Pennsylvania Department of Education logo ">
            <a:extLst>
              <a:ext uri="{FF2B5EF4-FFF2-40B4-BE49-F238E27FC236}">
                <a16:creationId xmlns:a16="http://schemas.microsoft.com/office/drawing/2014/main" id="{5B11A4E4-7913-0F4F-B8AE-F915DEDE1E5F}"/>
              </a:ext>
            </a:extLst>
          </p:cNvPr>
          <p:cNvPicPr>
            <a:picLocks noChangeAspect="1"/>
          </p:cNvPicPr>
          <p:nvPr/>
        </p:nvPicPr>
        <p:blipFill>
          <a:blip r:embed="rId2"/>
          <a:stretch>
            <a:fillRect/>
          </a:stretch>
        </p:blipFill>
        <p:spPr>
          <a:xfrm>
            <a:off x="9328150" y="5751821"/>
            <a:ext cx="2401888" cy="582458"/>
          </a:xfrm>
          <a:prstGeom prst="rect">
            <a:avLst/>
          </a:prstGeom>
        </p:spPr>
      </p:pic>
      <p:graphicFrame>
        <p:nvGraphicFramePr>
          <p:cNvPr id="8" name="Chart 7" descr="Bar chart depicting the increase in those that perceived themselves as very effective in addressing students with special needs or other considerations from 46.1% in 2019-20, to 52.5 % in 2020-21 and finally 65.5% in 2021-22">
            <a:extLst>
              <a:ext uri="{FF2B5EF4-FFF2-40B4-BE49-F238E27FC236}">
                <a16:creationId xmlns:a16="http://schemas.microsoft.com/office/drawing/2014/main" id="{BF995B19-52FF-6565-A0EB-951761311097}"/>
              </a:ext>
            </a:extLst>
          </p:cNvPr>
          <p:cNvGraphicFramePr/>
          <p:nvPr>
            <p:extLst>
              <p:ext uri="{D42A27DB-BD31-4B8C-83A1-F6EECF244321}">
                <p14:modId xmlns:p14="http://schemas.microsoft.com/office/powerpoint/2010/main" val="1466087736"/>
              </p:ext>
            </p:extLst>
          </p:nvPr>
        </p:nvGraphicFramePr>
        <p:xfrm>
          <a:off x="1014062" y="1203767"/>
          <a:ext cx="6901194" cy="493456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013290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4377A31-9138-DA45-857D-DAB0324E8FC9}"/>
              </a:ext>
            </a:extLst>
          </p:cNvPr>
          <p:cNvSpPr>
            <a:spLocks noGrp="1"/>
          </p:cNvSpPr>
          <p:nvPr>
            <p:ph type="title"/>
          </p:nvPr>
        </p:nvSpPr>
        <p:spPr>
          <a:xfrm>
            <a:off x="643467" y="321735"/>
            <a:ext cx="10306184" cy="862788"/>
          </a:xfrm>
        </p:spPr>
        <p:txBody>
          <a:bodyPr>
            <a:noAutofit/>
          </a:bodyPr>
          <a:lstStyle/>
          <a:p>
            <a:pPr algn="ctr"/>
            <a:r>
              <a:rPr lang="en-US" sz="2400" dirty="0"/>
              <a:t>2022-23 FID Program Annual Survey Comments</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a:t>
            </a:r>
            <a:r>
              <a:rPr lang="en-US" sz="2400" dirty="0"/>
              <a:t>Food for Thought’</a:t>
            </a:r>
            <a:endParaRPr lang="en-US" sz="2400" dirty="0">
              <a:latin typeface="Arial" panose="020B0604020202020204" pitchFamily="34" charset="0"/>
              <a:cs typeface="Arial" panose="020B0604020202020204" pitchFamily="34" charset="0"/>
            </a:endParaRPr>
          </a:p>
        </p:txBody>
      </p:sp>
      <p:sp>
        <p:nvSpPr>
          <p:cNvPr id="4" name="Date Placeholder 3">
            <a:extLst>
              <a:ext uri="{FF2B5EF4-FFF2-40B4-BE49-F238E27FC236}">
                <a16:creationId xmlns:a16="http://schemas.microsoft.com/office/drawing/2014/main" id="{D1CEF968-DF92-9C48-96D3-E634A2CD3290}"/>
              </a:ext>
            </a:extLst>
          </p:cNvPr>
          <p:cNvSpPr>
            <a:spLocks noGrp="1"/>
          </p:cNvSpPr>
          <p:nvPr>
            <p:ph type="dt" sz="half" idx="4294967295"/>
          </p:nvPr>
        </p:nvSpPr>
        <p:spPr>
          <a:xfrm>
            <a:off x="643467" y="6356350"/>
            <a:ext cx="2743200" cy="365125"/>
          </a:xfrm>
        </p:spPr>
        <p:txBody>
          <a:bodyPr>
            <a:normAutofit/>
          </a:bodyPr>
          <a:lstStyle/>
          <a:p>
            <a:pPr>
              <a:spcAft>
                <a:spcPts val="600"/>
              </a:spcAft>
            </a:pPr>
            <a:fld id="{7EE0ECAE-0684-D44B-A660-4ECC6ED5E092}" type="datetime1">
              <a:rPr lang="en-US" smtClean="0"/>
              <a:pPr>
                <a:spcAft>
                  <a:spcPts val="600"/>
                </a:spcAft>
              </a:pPr>
              <a:t>8/24/2023</a:t>
            </a:fld>
            <a:endParaRPr lang="en-US" dirty="0"/>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8" name="Group 17">
            <a:extLst>
              <a:ext uri="{FF2B5EF4-FFF2-40B4-BE49-F238E27FC236}">
                <a16:creationId xmlns:a16="http://schemas.microsoft.com/office/drawing/2014/main" id="{912209CB-3E4C-43AE-B507-08269FAE89F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4720" y="0"/>
            <a:ext cx="1097280" cy="1097280"/>
            <a:chOff x="11094720" y="0"/>
            <a:chExt cx="1097280" cy="1097280"/>
          </a:xfrm>
        </p:grpSpPr>
        <p:sp>
          <p:nvSpPr>
            <p:cNvPr id="19" name="Isosceles Triangle 18">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1094720" y="0"/>
              <a:ext cx="1097280" cy="1097280"/>
            </a:xfrm>
            <a:prstGeom prst="triangle">
              <a:avLst>
                <a:gd name="adj" fmla="val 10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7BCB7912-FEA6-4C89-8E9B-D95EF15647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189552" y="127618"/>
              <a:ext cx="457894" cy="457894"/>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 name="Slide Number Placeholder 5">
            <a:extLst>
              <a:ext uri="{FF2B5EF4-FFF2-40B4-BE49-F238E27FC236}">
                <a16:creationId xmlns:a16="http://schemas.microsoft.com/office/drawing/2014/main" id="{64A5A73F-A0E3-A64C-9CE4-076FE60345D4}"/>
              </a:ext>
            </a:extLst>
          </p:cNvPr>
          <p:cNvSpPr>
            <a:spLocks noGrp="1"/>
          </p:cNvSpPr>
          <p:nvPr>
            <p:ph type="sldNum" sz="quarter" idx="12"/>
          </p:nvPr>
        </p:nvSpPr>
        <p:spPr>
          <a:xfrm>
            <a:off x="8805335" y="6405133"/>
            <a:ext cx="2743200" cy="365125"/>
          </a:xfrm>
        </p:spPr>
        <p:txBody>
          <a:bodyPr>
            <a:normAutofit/>
          </a:bodyPr>
          <a:lstStyle/>
          <a:p>
            <a:pPr>
              <a:spcAft>
                <a:spcPts val="600"/>
              </a:spcAft>
            </a:pPr>
            <a:fld id="{21BA5351-C004-6E44-B836-3AE785966E6F}" type="slidenum">
              <a:rPr lang="en-US" smtClean="0"/>
              <a:pPr>
                <a:spcAft>
                  <a:spcPts val="600"/>
                </a:spcAft>
              </a:pPr>
              <a:t>17</a:t>
            </a:fld>
            <a:endParaRPr lang="en-US" dirty="0"/>
          </a:p>
        </p:txBody>
      </p:sp>
      <p:pic>
        <p:nvPicPr>
          <p:cNvPr id="17" name="Picture 16" descr="Pennsylvania Department of Education logo ">
            <a:extLst>
              <a:ext uri="{FF2B5EF4-FFF2-40B4-BE49-F238E27FC236}">
                <a16:creationId xmlns:a16="http://schemas.microsoft.com/office/drawing/2014/main" id="{5B11A4E4-7913-0F4F-B8AE-F915DEDE1E5F}"/>
              </a:ext>
            </a:extLst>
          </p:cNvPr>
          <p:cNvPicPr>
            <a:picLocks noChangeAspect="1"/>
          </p:cNvPicPr>
          <p:nvPr/>
        </p:nvPicPr>
        <p:blipFill>
          <a:blip r:embed="rId2"/>
          <a:stretch>
            <a:fillRect/>
          </a:stretch>
        </p:blipFill>
        <p:spPr>
          <a:xfrm>
            <a:off x="8910902" y="6114088"/>
            <a:ext cx="2401888" cy="582458"/>
          </a:xfrm>
          <a:prstGeom prst="rect">
            <a:avLst/>
          </a:prstGeom>
        </p:spPr>
      </p:pic>
      <p:sp>
        <p:nvSpPr>
          <p:cNvPr id="5" name="Content Placeholder 4">
            <a:extLst>
              <a:ext uri="{FF2B5EF4-FFF2-40B4-BE49-F238E27FC236}">
                <a16:creationId xmlns:a16="http://schemas.microsoft.com/office/drawing/2014/main" id="{F4919604-2463-F69E-BC55-58ADC83B62D7}"/>
              </a:ext>
            </a:extLst>
          </p:cNvPr>
          <p:cNvSpPr>
            <a:spLocks noGrp="1"/>
          </p:cNvSpPr>
          <p:nvPr>
            <p:ph idx="1"/>
          </p:nvPr>
        </p:nvSpPr>
        <p:spPr/>
        <p:txBody>
          <a:bodyPr/>
          <a:lstStyle/>
          <a:p>
            <a:r>
              <a:rPr lang="en-US" sz="2000" b="0" i="0" u="none" strike="noStrike" dirty="0">
                <a:solidFill>
                  <a:srgbClr val="000000"/>
                </a:solidFill>
                <a:effectLst/>
              </a:rPr>
              <a:t>“Even though we did not need to utilize any FIDs this year, we still appreciate the option of having them. We specifically appreciate the change that allows FIDs to be used for individual buildings. If we were to use an FID, the students would complete a one question attendance prompt posted within the learning management system.” </a:t>
            </a:r>
            <a:endParaRPr lang="en-US" sz="2000" dirty="0">
              <a:solidFill>
                <a:srgbClr val="000000"/>
              </a:solidFill>
            </a:endParaRPr>
          </a:p>
          <a:p>
            <a:r>
              <a:rPr lang="en-US" sz="2000" b="0" i="0" u="none" strike="noStrike" dirty="0">
                <a:solidFill>
                  <a:srgbClr val="000000"/>
                </a:solidFill>
                <a:effectLst/>
              </a:rPr>
              <a:t>“Overall, we are very pleased with the FID implementation. We had several regular education and special education teachers reach out individually to their assigned students to provide support/accommodations as needed. We also secured “hot spots” for those individuals unable to have reliable WI-FI/ internet access within our school district boundaries.”</a:t>
            </a:r>
          </a:p>
          <a:p>
            <a:r>
              <a:rPr lang="en-US" sz="2000" b="0" i="0" u="none" strike="noStrike" dirty="0">
                <a:solidFill>
                  <a:srgbClr val="000000"/>
                </a:solidFill>
                <a:effectLst/>
              </a:rPr>
              <a:t>“We did reapply for an FID application and only use FID days when absolutely necessary in order not to disrupt our in-person learning. We are able to track attendance and were able to implement FID Days as a natural extension of the classroom largely because our system has been in place for three years now and the purchase of devices for all students due to our ESSERS I allocation which we are gratetful for.”</a:t>
            </a:r>
          </a:p>
          <a:p>
            <a:endParaRPr lang="en-US" sz="1800" b="0" i="0" u="none" strike="noStrike" dirty="0">
              <a:solidFill>
                <a:srgbClr val="000000"/>
              </a:solidFill>
              <a:effectLst/>
            </a:endParaRPr>
          </a:p>
          <a:p>
            <a:endParaRPr lang="en-US" sz="1800" b="0" i="0" u="none" strike="noStrike"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8462406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4377A31-9138-DA45-857D-DAB0324E8FC9}"/>
              </a:ext>
            </a:extLst>
          </p:cNvPr>
          <p:cNvSpPr>
            <a:spLocks noGrp="1"/>
          </p:cNvSpPr>
          <p:nvPr>
            <p:ph type="title"/>
          </p:nvPr>
        </p:nvSpPr>
        <p:spPr>
          <a:xfrm>
            <a:off x="643467" y="321735"/>
            <a:ext cx="10306184" cy="862788"/>
          </a:xfrm>
        </p:spPr>
        <p:txBody>
          <a:bodyPr>
            <a:noAutofit/>
          </a:bodyPr>
          <a:lstStyle/>
          <a:p>
            <a:pPr algn="ctr"/>
            <a:r>
              <a:rPr lang="en-US" sz="2400" dirty="0"/>
              <a:t>2022-23 FID Program Annual Survey Comments</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a:t>
            </a:r>
            <a:r>
              <a:rPr lang="en-US" sz="2400" dirty="0"/>
              <a:t>Food for Thought’</a:t>
            </a:r>
            <a:endParaRPr lang="en-US" sz="2400" dirty="0">
              <a:latin typeface="Arial" panose="020B0604020202020204" pitchFamily="34" charset="0"/>
              <a:cs typeface="Arial" panose="020B0604020202020204" pitchFamily="34" charset="0"/>
            </a:endParaRPr>
          </a:p>
        </p:txBody>
      </p:sp>
      <p:sp>
        <p:nvSpPr>
          <p:cNvPr id="4" name="Date Placeholder 3">
            <a:extLst>
              <a:ext uri="{FF2B5EF4-FFF2-40B4-BE49-F238E27FC236}">
                <a16:creationId xmlns:a16="http://schemas.microsoft.com/office/drawing/2014/main" id="{D1CEF968-DF92-9C48-96D3-E634A2CD3290}"/>
              </a:ext>
            </a:extLst>
          </p:cNvPr>
          <p:cNvSpPr>
            <a:spLocks noGrp="1"/>
          </p:cNvSpPr>
          <p:nvPr>
            <p:ph type="dt" sz="half" idx="4294967295"/>
          </p:nvPr>
        </p:nvSpPr>
        <p:spPr>
          <a:xfrm>
            <a:off x="643467" y="6356350"/>
            <a:ext cx="2743200" cy="365125"/>
          </a:xfrm>
        </p:spPr>
        <p:txBody>
          <a:bodyPr>
            <a:normAutofit/>
          </a:bodyPr>
          <a:lstStyle/>
          <a:p>
            <a:pPr>
              <a:spcAft>
                <a:spcPts val="600"/>
              </a:spcAft>
            </a:pPr>
            <a:fld id="{7EE0ECAE-0684-D44B-A660-4ECC6ED5E092}" type="datetime1">
              <a:rPr lang="en-US" smtClean="0"/>
              <a:pPr>
                <a:spcAft>
                  <a:spcPts val="600"/>
                </a:spcAft>
              </a:pPr>
              <a:t>8/24/2023</a:t>
            </a:fld>
            <a:endParaRPr lang="en-US" dirty="0"/>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8" name="Group 17">
            <a:extLst>
              <a:ext uri="{FF2B5EF4-FFF2-40B4-BE49-F238E27FC236}">
                <a16:creationId xmlns:a16="http://schemas.microsoft.com/office/drawing/2014/main" id="{912209CB-3E4C-43AE-B507-08269FAE89F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4720" y="0"/>
            <a:ext cx="1097280" cy="1097280"/>
            <a:chOff x="11094720" y="0"/>
            <a:chExt cx="1097280" cy="1097280"/>
          </a:xfrm>
        </p:grpSpPr>
        <p:sp>
          <p:nvSpPr>
            <p:cNvPr id="19" name="Isosceles Triangle 18">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1094720" y="0"/>
              <a:ext cx="1097280" cy="1097280"/>
            </a:xfrm>
            <a:prstGeom prst="triangle">
              <a:avLst>
                <a:gd name="adj" fmla="val 10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7BCB7912-FEA6-4C89-8E9B-D95EF15647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189552" y="127618"/>
              <a:ext cx="457894" cy="457894"/>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 name="Slide Number Placeholder 5">
            <a:extLst>
              <a:ext uri="{FF2B5EF4-FFF2-40B4-BE49-F238E27FC236}">
                <a16:creationId xmlns:a16="http://schemas.microsoft.com/office/drawing/2014/main" id="{64A5A73F-A0E3-A64C-9CE4-076FE60345D4}"/>
              </a:ext>
            </a:extLst>
          </p:cNvPr>
          <p:cNvSpPr>
            <a:spLocks noGrp="1"/>
          </p:cNvSpPr>
          <p:nvPr>
            <p:ph type="sldNum" sz="quarter" idx="12"/>
          </p:nvPr>
        </p:nvSpPr>
        <p:spPr>
          <a:xfrm>
            <a:off x="8805335" y="6405133"/>
            <a:ext cx="2743200" cy="365125"/>
          </a:xfrm>
        </p:spPr>
        <p:txBody>
          <a:bodyPr>
            <a:normAutofit/>
          </a:bodyPr>
          <a:lstStyle/>
          <a:p>
            <a:pPr>
              <a:spcAft>
                <a:spcPts val="600"/>
              </a:spcAft>
            </a:pPr>
            <a:fld id="{21BA5351-C004-6E44-B836-3AE785966E6F}" type="slidenum">
              <a:rPr lang="en-US" smtClean="0"/>
              <a:pPr>
                <a:spcAft>
                  <a:spcPts val="600"/>
                </a:spcAft>
              </a:pPr>
              <a:t>18</a:t>
            </a:fld>
            <a:endParaRPr lang="en-US" dirty="0"/>
          </a:p>
        </p:txBody>
      </p:sp>
      <p:pic>
        <p:nvPicPr>
          <p:cNvPr id="17" name="Picture 16" descr="Pennsylvania Department of Education logo ">
            <a:extLst>
              <a:ext uri="{FF2B5EF4-FFF2-40B4-BE49-F238E27FC236}">
                <a16:creationId xmlns:a16="http://schemas.microsoft.com/office/drawing/2014/main" id="{5B11A4E4-7913-0F4F-B8AE-F915DEDE1E5F}"/>
              </a:ext>
            </a:extLst>
          </p:cNvPr>
          <p:cNvPicPr>
            <a:picLocks noChangeAspect="1"/>
          </p:cNvPicPr>
          <p:nvPr/>
        </p:nvPicPr>
        <p:blipFill>
          <a:blip r:embed="rId2"/>
          <a:stretch>
            <a:fillRect/>
          </a:stretch>
        </p:blipFill>
        <p:spPr>
          <a:xfrm>
            <a:off x="8910902" y="6114088"/>
            <a:ext cx="2401888" cy="582458"/>
          </a:xfrm>
          <a:prstGeom prst="rect">
            <a:avLst/>
          </a:prstGeom>
        </p:spPr>
      </p:pic>
      <p:sp>
        <p:nvSpPr>
          <p:cNvPr id="5" name="Content Placeholder 4">
            <a:extLst>
              <a:ext uri="{FF2B5EF4-FFF2-40B4-BE49-F238E27FC236}">
                <a16:creationId xmlns:a16="http://schemas.microsoft.com/office/drawing/2014/main" id="{F4919604-2463-F69E-BC55-58ADC83B62D7}"/>
              </a:ext>
            </a:extLst>
          </p:cNvPr>
          <p:cNvSpPr>
            <a:spLocks noGrp="1"/>
          </p:cNvSpPr>
          <p:nvPr>
            <p:ph idx="1"/>
          </p:nvPr>
        </p:nvSpPr>
        <p:spPr/>
        <p:txBody>
          <a:bodyPr>
            <a:normAutofit/>
          </a:bodyPr>
          <a:lstStyle/>
          <a:p>
            <a:r>
              <a:rPr lang="en-US" sz="2400" b="0" i="0" u="none" strike="noStrike" dirty="0">
                <a:solidFill>
                  <a:srgbClr val="000000"/>
                </a:solidFill>
                <a:effectLst/>
              </a:rPr>
              <a:t>“Our district is very satisfied with our current FID program, but we are always looking for opportunities for improvements/refinements for our next application. Attendance and meeting the needs of ALL students are areas that our team will look to make even more effective.”</a:t>
            </a:r>
          </a:p>
          <a:p>
            <a:pPr marL="0" indent="0">
              <a:buNone/>
            </a:pPr>
            <a:endParaRPr lang="en-US" sz="2400" b="0" i="0" u="none" strike="noStrike" dirty="0">
              <a:solidFill>
                <a:srgbClr val="000000"/>
              </a:solidFill>
              <a:effectLst/>
            </a:endParaRPr>
          </a:p>
          <a:p>
            <a:r>
              <a:rPr lang="en-US" sz="2400" b="0" i="0" u="none" strike="noStrike" dirty="0">
                <a:solidFill>
                  <a:srgbClr val="000000"/>
                </a:solidFill>
                <a:effectLst/>
              </a:rPr>
              <a:t>“We are interested in improving our instructional model to further improve the instructional model we are providing. </a:t>
            </a:r>
            <a:endParaRPr lang="en-US" sz="2400" dirty="0">
              <a:solidFill>
                <a:srgbClr val="000000"/>
              </a:solidFill>
            </a:endParaRPr>
          </a:p>
          <a:p>
            <a:endParaRPr lang="en-US" sz="2400" dirty="0">
              <a:solidFill>
                <a:srgbClr val="000000"/>
              </a:solidFill>
            </a:endParaRPr>
          </a:p>
          <a:p>
            <a:r>
              <a:rPr lang="en-US" sz="2400" b="0" i="0" u="none" strike="noStrike" dirty="0">
                <a:solidFill>
                  <a:srgbClr val="000000"/>
                </a:solidFill>
                <a:effectLst/>
              </a:rPr>
              <a:t>“I would like it if the FID application would stay open until June 30th.” </a:t>
            </a:r>
          </a:p>
          <a:p>
            <a:endParaRPr lang="en-US" sz="1800" b="0" i="0" u="none" strike="noStrike"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37880370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4377A31-9138-DA45-857D-DAB0324E8FC9}"/>
              </a:ext>
            </a:extLst>
          </p:cNvPr>
          <p:cNvSpPr>
            <a:spLocks noGrp="1"/>
          </p:cNvSpPr>
          <p:nvPr>
            <p:ph type="title"/>
          </p:nvPr>
        </p:nvSpPr>
        <p:spPr>
          <a:xfrm>
            <a:off x="643467" y="321735"/>
            <a:ext cx="10306184" cy="862788"/>
          </a:xfrm>
        </p:spPr>
        <p:txBody>
          <a:bodyPr>
            <a:noAutofit/>
          </a:bodyPr>
          <a:lstStyle/>
          <a:p>
            <a:pPr algn="ctr"/>
            <a:r>
              <a:rPr lang="en-US" sz="2400" dirty="0"/>
              <a:t>2022-23 FID Program Annual Survey Comments</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a:t>
            </a:r>
            <a:r>
              <a:rPr lang="en-US" sz="2400" dirty="0"/>
              <a:t>Food for Thought’</a:t>
            </a:r>
            <a:endParaRPr lang="en-US" sz="2400" dirty="0">
              <a:latin typeface="Arial" panose="020B0604020202020204" pitchFamily="34" charset="0"/>
              <a:cs typeface="Arial" panose="020B0604020202020204" pitchFamily="34" charset="0"/>
            </a:endParaRPr>
          </a:p>
        </p:txBody>
      </p:sp>
      <p:sp>
        <p:nvSpPr>
          <p:cNvPr id="4" name="Date Placeholder 3">
            <a:extLst>
              <a:ext uri="{FF2B5EF4-FFF2-40B4-BE49-F238E27FC236}">
                <a16:creationId xmlns:a16="http://schemas.microsoft.com/office/drawing/2014/main" id="{D1CEF968-DF92-9C48-96D3-E634A2CD3290}"/>
              </a:ext>
            </a:extLst>
          </p:cNvPr>
          <p:cNvSpPr>
            <a:spLocks noGrp="1"/>
          </p:cNvSpPr>
          <p:nvPr>
            <p:ph type="dt" sz="half" idx="4294967295"/>
          </p:nvPr>
        </p:nvSpPr>
        <p:spPr>
          <a:xfrm>
            <a:off x="643467" y="6356350"/>
            <a:ext cx="2743200" cy="365125"/>
          </a:xfrm>
        </p:spPr>
        <p:txBody>
          <a:bodyPr>
            <a:normAutofit/>
          </a:bodyPr>
          <a:lstStyle/>
          <a:p>
            <a:pPr>
              <a:spcAft>
                <a:spcPts val="600"/>
              </a:spcAft>
            </a:pPr>
            <a:fld id="{7EE0ECAE-0684-D44B-A660-4ECC6ED5E092}" type="datetime1">
              <a:rPr lang="en-US" smtClean="0"/>
              <a:pPr>
                <a:spcAft>
                  <a:spcPts val="600"/>
                </a:spcAft>
              </a:pPr>
              <a:t>8/24/2023</a:t>
            </a:fld>
            <a:endParaRPr lang="en-US" dirty="0"/>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8" name="Group 17">
            <a:extLst>
              <a:ext uri="{FF2B5EF4-FFF2-40B4-BE49-F238E27FC236}">
                <a16:creationId xmlns:a16="http://schemas.microsoft.com/office/drawing/2014/main" id="{912209CB-3E4C-43AE-B507-08269FAE89F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4720" y="0"/>
            <a:ext cx="1097280" cy="1097280"/>
            <a:chOff x="11094720" y="0"/>
            <a:chExt cx="1097280" cy="1097280"/>
          </a:xfrm>
        </p:grpSpPr>
        <p:sp>
          <p:nvSpPr>
            <p:cNvPr id="19" name="Isosceles Triangle 18">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1094720" y="0"/>
              <a:ext cx="1097280" cy="1097280"/>
            </a:xfrm>
            <a:prstGeom prst="triangle">
              <a:avLst>
                <a:gd name="adj" fmla="val 10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7BCB7912-FEA6-4C89-8E9B-D95EF15647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189552" y="127618"/>
              <a:ext cx="457894" cy="457894"/>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 name="Slide Number Placeholder 5">
            <a:extLst>
              <a:ext uri="{FF2B5EF4-FFF2-40B4-BE49-F238E27FC236}">
                <a16:creationId xmlns:a16="http://schemas.microsoft.com/office/drawing/2014/main" id="{64A5A73F-A0E3-A64C-9CE4-076FE60345D4}"/>
              </a:ext>
            </a:extLst>
          </p:cNvPr>
          <p:cNvSpPr>
            <a:spLocks noGrp="1"/>
          </p:cNvSpPr>
          <p:nvPr>
            <p:ph type="sldNum" sz="quarter" idx="12"/>
          </p:nvPr>
        </p:nvSpPr>
        <p:spPr>
          <a:xfrm>
            <a:off x="8805335" y="6405133"/>
            <a:ext cx="2743200" cy="365125"/>
          </a:xfrm>
        </p:spPr>
        <p:txBody>
          <a:bodyPr>
            <a:normAutofit/>
          </a:bodyPr>
          <a:lstStyle/>
          <a:p>
            <a:pPr>
              <a:spcAft>
                <a:spcPts val="600"/>
              </a:spcAft>
            </a:pPr>
            <a:fld id="{21BA5351-C004-6E44-B836-3AE785966E6F}" type="slidenum">
              <a:rPr lang="en-US" smtClean="0"/>
              <a:pPr>
                <a:spcAft>
                  <a:spcPts val="600"/>
                </a:spcAft>
              </a:pPr>
              <a:t>19</a:t>
            </a:fld>
            <a:endParaRPr lang="en-US" dirty="0"/>
          </a:p>
        </p:txBody>
      </p:sp>
      <p:pic>
        <p:nvPicPr>
          <p:cNvPr id="17" name="Picture 16" descr="Pennsylvania Department of Education logo ">
            <a:extLst>
              <a:ext uri="{FF2B5EF4-FFF2-40B4-BE49-F238E27FC236}">
                <a16:creationId xmlns:a16="http://schemas.microsoft.com/office/drawing/2014/main" id="{5B11A4E4-7913-0F4F-B8AE-F915DEDE1E5F}"/>
              </a:ext>
            </a:extLst>
          </p:cNvPr>
          <p:cNvPicPr>
            <a:picLocks noChangeAspect="1"/>
          </p:cNvPicPr>
          <p:nvPr/>
        </p:nvPicPr>
        <p:blipFill>
          <a:blip r:embed="rId2"/>
          <a:stretch>
            <a:fillRect/>
          </a:stretch>
        </p:blipFill>
        <p:spPr>
          <a:xfrm>
            <a:off x="8910902" y="6114088"/>
            <a:ext cx="2401888" cy="582458"/>
          </a:xfrm>
          <a:prstGeom prst="rect">
            <a:avLst/>
          </a:prstGeom>
        </p:spPr>
      </p:pic>
      <p:sp>
        <p:nvSpPr>
          <p:cNvPr id="5" name="Content Placeholder 4">
            <a:extLst>
              <a:ext uri="{FF2B5EF4-FFF2-40B4-BE49-F238E27FC236}">
                <a16:creationId xmlns:a16="http://schemas.microsoft.com/office/drawing/2014/main" id="{F4919604-2463-F69E-BC55-58ADC83B62D7}"/>
              </a:ext>
            </a:extLst>
          </p:cNvPr>
          <p:cNvSpPr>
            <a:spLocks noGrp="1"/>
          </p:cNvSpPr>
          <p:nvPr>
            <p:ph idx="1"/>
          </p:nvPr>
        </p:nvSpPr>
        <p:spPr/>
        <p:txBody>
          <a:bodyPr>
            <a:normAutofit/>
          </a:bodyPr>
          <a:lstStyle/>
          <a:p>
            <a:pPr marL="0" indent="0">
              <a:buNone/>
            </a:pPr>
            <a:endParaRPr lang="en-US" sz="1800" b="0" i="0" u="none" strike="noStrike" dirty="0">
              <a:solidFill>
                <a:srgbClr val="000000"/>
              </a:solidFill>
              <a:effectLst/>
              <a:latin typeface="Calibri" panose="020F0502020204030204" pitchFamily="34" charset="0"/>
            </a:endParaRPr>
          </a:p>
          <a:p>
            <a:r>
              <a:rPr lang="en-US" sz="1800" b="0" i="0" u="none" strike="noStrike" dirty="0">
                <a:solidFill>
                  <a:srgbClr val="000000"/>
                </a:solidFill>
                <a:effectLst/>
              </a:rPr>
              <a:t>“</a:t>
            </a:r>
            <a:r>
              <a:rPr lang="en-US" sz="2400" b="0" i="0" u="none" strike="noStrike" dirty="0">
                <a:solidFill>
                  <a:srgbClr val="000000"/>
                </a:solidFill>
                <a:effectLst/>
              </a:rPr>
              <a:t>The ability to use an FID for a single building rather than only as a whole district is very helpful. “</a:t>
            </a:r>
          </a:p>
          <a:p>
            <a:endParaRPr lang="en-US" sz="2400" b="0" i="0" u="none" strike="noStrike" dirty="0">
              <a:solidFill>
                <a:srgbClr val="000000"/>
              </a:solidFill>
              <a:effectLst/>
            </a:endParaRPr>
          </a:p>
          <a:p>
            <a:r>
              <a:rPr lang="en-US" sz="2400" b="0" i="0" u="none" strike="noStrike" dirty="0">
                <a:solidFill>
                  <a:srgbClr val="000000"/>
                </a:solidFill>
                <a:effectLst/>
              </a:rPr>
              <a:t>“The use of a single-building FID implementation effectively helped our district manage an operations issue at one of our buildings.”</a:t>
            </a:r>
          </a:p>
          <a:p>
            <a:pPr marL="0" indent="0">
              <a:buNone/>
            </a:pPr>
            <a:endParaRPr lang="en-US" sz="2400" dirty="0">
              <a:solidFill>
                <a:srgbClr val="000000"/>
              </a:solidFill>
            </a:endParaRPr>
          </a:p>
          <a:p>
            <a:r>
              <a:rPr lang="en-US" sz="2400" b="0" i="0" u="none" strike="noStrike" dirty="0">
                <a:solidFill>
                  <a:srgbClr val="000000"/>
                </a:solidFill>
                <a:effectLst/>
              </a:rPr>
              <a:t>The decision to allow an FID for individual buildings is helpful, however not realistic when there are more than a few buildings in the district - especially if there can only be a total of </a:t>
            </a:r>
            <a:r>
              <a:rPr lang="en-US" sz="2400" dirty="0">
                <a:solidFill>
                  <a:srgbClr val="000000"/>
                </a:solidFill>
              </a:rPr>
              <a:t>five</a:t>
            </a:r>
            <a:r>
              <a:rPr lang="en-US" sz="2400" b="0" i="0" u="none" strike="noStrike" dirty="0">
                <a:solidFill>
                  <a:srgbClr val="000000"/>
                </a:solidFill>
                <a:effectLst/>
              </a:rPr>
              <a:t> FIDs used across all buildings.”</a:t>
            </a:r>
          </a:p>
          <a:p>
            <a:endParaRPr lang="en-US" sz="2400" b="0" i="0" u="none" strike="noStrike" dirty="0">
              <a:solidFill>
                <a:srgbClr val="000000"/>
              </a:solidFill>
              <a:effectLst/>
            </a:endParaRPr>
          </a:p>
          <a:p>
            <a:endParaRPr lang="en-US" sz="1800" b="0" i="0" u="none" strike="noStrike"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3816329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4377A31-9138-DA45-857D-DAB0324E8FC9}"/>
              </a:ext>
            </a:extLst>
          </p:cNvPr>
          <p:cNvSpPr>
            <a:spLocks noGrp="1"/>
          </p:cNvSpPr>
          <p:nvPr>
            <p:ph type="title"/>
          </p:nvPr>
        </p:nvSpPr>
        <p:spPr>
          <a:xfrm>
            <a:off x="643467" y="321734"/>
            <a:ext cx="6901193" cy="1135737"/>
          </a:xfrm>
        </p:spPr>
        <p:txBody>
          <a:bodyPr>
            <a:normAutofit/>
          </a:bodyPr>
          <a:lstStyle/>
          <a:p>
            <a:r>
              <a:rPr lang="en-US" sz="3600" dirty="0"/>
              <a:t>FID Program</a:t>
            </a:r>
            <a:endParaRPr lang="en-US" sz="36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5C69A5DE-3D7D-8141-ADE6-35A1185FD403}"/>
              </a:ext>
            </a:extLst>
          </p:cNvPr>
          <p:cNvSpPr>
            <a:spLocks noGrp="1"/>
          </p:cNvSpPr>
          <p:nvPr>
            <p:ph idx="1"/>
          </p:nvPr>
        </p:nvSpPr>
        <p:spPr>
          <a:xfrm>
            <a:off x="643468" y="1304925"/>
            <a:ext cx="10824632" cy="4872038"/>
          </a:xfrm>
        </p:spPr>
        <p:txBody>
          <a:bodyPr>
            <a:normAutofit/>
          </a:bodyPr>
          <a:lstStyle/>
          <a:p>
            <a:r>
              <a:rPr lang="en-US" dirty="0"/>
              <a:t>Background</a:t>
            </a:r>
            <a:endParaRPr lang="en-US" dirty="0">
              <a:latin typeface="Arial" panose="020B0604020202020204" pitchFamily="34" charset="0"/>
              <a:cs typeface="Arial" panose="020B0604020202020204" pitchFamily="34" charset="0"/>
            </a:endParaRPr>
          </a:p>
          <a:p>
            <a:pPr lvl="1"/>
            <a:r>
              <a:rPr lang="en-US" sz="2000" b="0" i="0" dirty="0">
                <a:effectLst/>
              </a:rPr>
              <a:t>A Flexible Instructional Day (FID) program can support public school entities in cases when circumstances prevent the delivery of instruction in its customary manner or location. </a:t>
            </a:r>
          </a:p>
          <a:p>
            <a:pPr lvl="1"/>
            <a:r>
              <a:rPr lang="en-US" sz="2000" b="0" i="0" dirty="0">
                <a:effectLst/>
              </a:rPr>
              <a:t>24 P.S. §15-1506 p</a:t>
            </a:r>
            <a:r>
              <a:rPr lang="en-US" sz="2000" dirty="0"/>
              <a:t>ermits school districts, career and technical schools (CTCs), intermediate units (IUs) and charter schools defined under section 1703-A to use up to five days of remote instruction for specific reasons detailed in section 1506 (weather related closures, closures due to law enforcement and other types of emergencies) to meet the 180-day requirement.</a:t>
            </a:r>
          </a:p>
          <a:p>
            <a:pPr lvl="1"/>
            <a:r>
              <a:rPr lang="en-US" sz="2000" dirty="0"/>
              <a:t>The program was piloted in 2014 and permanently established in 2019-20.</a:t>
            </a:r>
            <a:endParaRPr lang="en-US" sz="2000" dirty="0">
              <a:latin typeface="Arial" panose="020B0604020202020204" pitchFamily="34" charset="0"/>
              <a:cs typeface="Arial" panose="020B0604020202020204" pitchFamily="34" charset="0"/>
            </a:endParaRPr>
          </a:p>
          <a:p>
            <a:pPr lvl="1"/>
            <a:r>
              <a:rPr lang="en-US" sz="2000" dirty="0"/>
              <a:t>All students must be able to participate on the FID.</a:t>
            </a:r>
          </a:p>
          <a:p>
            <a:pPr lvl="1"/>
            <a:r>
              <a:rPr lang="en-US" sz="2000" dirty="0"/>
              <a:t>Entities must apply to PDE in order to use the program.</a:t>
            </a:r>
          </a:p>
          <a:p>
            <a:pPr lvl="1"/>
            <a:r>
              <a:rPr lang="en-US" sz="2000" dirty="0">
                <a:latin typeface="Arial" panose="020B0604020202020204" pitchFamily="34" charset="0"/>
                <a:cs typeface="Arial" panose="020B0604020202020204" pitchFamily="34" charset="0"/>
              </a:rPr>
              <a:t>Once an application is accepted, the program is in effect fo</a:t>
            </a:r>
            <a:r>
              <a:rPr lang="en-US" sz="2000" dirty="0"/>
              <a:t>r </a:t>
            </a:r>
            <a:r>
              <a:rPr lang="en-US" sz="2000" dirty="0">
                <a:latin typeface="Arial" panose="020B0604020202020204" pitchFamily="34" charset="0"/>
                <a:cs typeface="Arial" panose="020B0604020202020204" pitchFamily="34" charset="0"/>
              </a:rPr>
              <a:t>three years.</a:t>
            </a:r>
          </a:p>
          <a:p>
            <a:pPr lvl="1"/>
            <a:r>
              <a:rPr lang="en-US" sz="2000" dirty="0"/>
              <a:t>After three years, the entity can choose whether to reapply.</a:t>
            </a:r>
            <a:endParaRPr lang="en-US" sz="2000" dirty="0">
              <a:latin typeface="Arial" panose="020B0604020202020204" pitchFamily="34" charset="0"/>
              <a:cs typeface="Arial" panose="020B0604020202020204" pitchFamily="34" charset="0"/>
            </a:endParaRPr>
          </a:p>
          <a:p>
            <a:endParaRPr lang="en-US" sz="2000" dirty="0"/>
          </a:p>
        </p:txBody>
      </p:sp>
      <p:sp>
        <p:nvSpPr>
          <p:cNvPr id="4" name="Date Placeholder 3">
            <a:extLst>
              <a:ext uri="{FF2B5EF4-FFF2-40B4-BE49-F238E27FC236}">
                <a16:creationId xmlns:a16="http://schemas.microsoft.com/office/drawing/2014/main" id="{D1CEF968-DF92-9C48-96D3-E634A2CD3290}"/>
              </a:ext>
            </a:extLst>
          </p:cNvPr>
          <p:cNvSpPr>
            <a:spLocks noGrp="1"/>
          </p:cNvSpPr>
          <p:nvPr>
            <p:ph type="dt" sz="half" idx="4294967295"/>
          </p:nvPr>
        </p:nvSpPr>
        <p:spPr>
          <a:xfrm>
            <a:off x="643467" y="6356350"/>
            <a:ext cx="2743200" cy="365125"/>
          </a:xfrm>
        </p:spPr>
        <p:txBody>
          <a:bodyPr>
            <a:normAutofit/>
          </a:bodyPr>
          <a:lstStyle/>
          <a:p>
            <a:pPr>
              <a:spcAft>
                <a:spcPts val="600"/>
              </a:spcAft>
            </a:pPr>
            <a:fld id="{7EE0ECAE-0684-D44B-A660-4ECC6ED5E092}" type="datetime1">
              <a:rPr lang="en-US" smtClean="0"/>
              <a:pPr>
                <a:spcAft>
                  <a:spcPts val="600"/>
                </a:spcAft>
              </a:pPr>
              <a:t>8/24/2023</a:t>
            </a:fld>
            <a:endParaRPr lang="en-US" dirty="0"/>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8" name="Group 17">
            <a:extLst>
              <a:ext uri="{FF2B5EF4-FFF2-40B4-BE49-F238E27FC236}">
                <a16:creationId xmlns:a16="http://schemas.microsoft.com/office/drawing/2014/main" id="{912209CB-3E4C-43AE-B507-08269FAE89F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4720" y="0"/>
            <a:ext cx="1097280" cy="1097280"/>
            <a:chOff x="11094720" y="0"/>
            <a:chExt cx="1097280" cy="1097280"/>
          </a:xfrm>
        </p:grpSpPr>
        <p:sp>
          <p:nvSpPr>
            <p:cNvPr id="19" name="Isosceles Triangle 18">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1094720" y="0"/>
              <a:ext cx="1097280" cy="1097280"/>
            </a:xfrm>
            <a:prstGeom prst="triangle">
              <a:avLst>
                <a:gd name="adj" fmla="val 10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7BCB7912-FEA6-4C89-8E9B-D95EF15647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189552" y="127618"/>
              <a:ext cx="457894" cy="457894"/>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 name="Slide Number Placeholder 5">
            <a:extLst>
              <a:ext uri="{FF2B5EF4-FFF2-40B4-BE49-F238E27FC236}">
                <a16:creationId xmlns:a16="http://schemas.microsoft.com/office/drawing/2014/main" id="{64A5A73F-A0E3-A64C-9CE4-076FE60345D4}"/>
              </a:ext>
            </a:extLst>
          </p:cNvPr>
          <p:cNvSpPr>
            <a:spLocks noGrp="1"/>
          </p:cNvSpPr>
          <p:nvPr>
            <p:ph type="sldNum" sz="quarter" idx="12"/>
          </p:nvPr>
        </p:nvSpPr>
        <p:spPr>
          <a:xfrm>
            <a:off x="8805333" y="6356350"/>
            <a:ext cx="2743200" cy="365125"/>
          </a:xfrm>
        </p:spPr>
        <p:txBody>
          <a:bodyPr>
            <a:normAutofit/>
          </a:bodyPr>
          <a:lstStyle/>
          <a:p>
            <a:pPr>
              <a:spcAft>
                <a:spcPts val="600"/>
              </a:spcAft>
            </a:pPr>
            <a:fld id="{21BA5351-C004-6E44-B836-3AE785966E6F}" type="slidenum">
              <a:rPr lang="en-US" smtClean="0"/>
              <a:pPr>
                <a:spcAft>
                  <a:spcPts val="600"/>
                </a:spcAft>
              </a:pPr>
              <a:t>2</a:t>
            </a:fld>
            <a:endParaRPr lang="en-US" dirty="0"/>
          </a:p>
        </p:txBody>
      </p:sp>
      <p:pic>
        <p:nvPicPr>
          <p:cNvPr id="17" name="Picture 16" descr="Pennsylvania Department of Education logo ">
            <a:extLst>
              <a:ext uri="{FF2B5EF4-FFF2-40B4-BE49-F238E27FC236}">
                <a16:creationId xmlns:a16="http://schemas.microsoft.com/office/drawing/2014/main" id="{5B11A4E4-7913-0F4F-B8AE-F915DEDE1E5F}"/>
              </a:ext>
            </a:extLst>
          </p:cNvPr>
          <p:cNvPicPr>
            <a:picLocks noChangeAspect="1"/>
          </p:cNvPicPr>
          <p:nvPr/>
        </p:nvPicPr>
        <p:blipFill>
          <a:blip r:embed="rId2"/>
          <a:stretch>
            <a:fillRect/>
          </a:stretch>
        </p:blipFill>
        <p:spPr>
          <a:xfrm>
            <a:off x="9328150" y="5751821"/>
            <a:ext cx="2401888" cy="582458"/>
          </a:xfrm>
          <a:prstGeom prst="rect">
            <a:avLst/>
          </a:prstGeom>
        </p:spPr>
      </p:pic>
    </p:spTree>
    <p:extLst>
      <p:ext uri="{BB962C8B-B14F-4D97-AF65-F5344CB8AC3E}">
        <p14:creationId xmlns:p14="http://schemas.microsoft.com/office/powerpoint/2010/main" val="10401832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4377A31-9138-DA45-857D-DAB0324E8FC9}"/>
              </a:ext>
            </a:extLst>
          </p:cNvPr>
          <p:cNvSpPr>
            <a:spLocks noGrp="1"/>
          </p:cNvSpPr>
          <p:nvPr>
            <p:ph type="title"/>
          </p:nvPr>
        </p:nvSpPr>
        <p:spPr>
          <a:xfrm>
            <a:off x="643467" y="321734"/>
            <a:ext cx="6901193" cy="1135737"/>
          </a:xfrm>
        </p:spPr>
        <p:txBody>
          <a:bodyPr>
            <a:normAutofit/>
          </a:bodyPr>
          <a:lstStyle/>
          <a:p>
            <a:pPr algn="ctr"/>
            <a:r>
              <a:rPr lang="en-US" sz="3600" dirty="0"/>
              <a:t>Likelihood to Reapply</a:t>
            </a:r>
            <a:endParaRPr lang="en-US" sz="36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5C69A5DE-3D7D-8141-ADE6-35A1185FD403}"/>
              </a:ext>
            </a:extLst>
          </p:cNvPr>
          <p:cNvSpPr>
            <a:spLocks noGrp="1"/>
          </p:cNvSpPr>
          <p:nvPr>
            <p:ph idx="1"/>
          </p:nvPr>
        </p:nvSpPr>
        <p:spPr>
          <a:xfrm>
            <a:off x="7222603" y="1419014"/>
            <a:ext cx="4325929" cy="4209127"/>
          </a:xfrm>
        </p:spPr>
        <p:txBody>
          <a:bodyPr>
            <a:normAutofit fontScale="85000" lnSpcReduction="20000"/>
          </a:bodyPr>
          <a:lstStyle/>
          <a:p>
            <a:r>
              <a:rPr lang="en-US" sz="2400" b="0" i="0" u="none" strike="noStrike" dirty="0">
                <a:solidFill>
                  <a:srgbClr val="000000"/>
                </a:solidFill>
                <a:effectLst/>
              </a:rPr>
              <a:t>In 2022-23, 83% of entities were definitely planning to </a:t>
            </a:r>
            <a:r>
              <a:rPr lang="en-US" sz="2400" dirty="0">
                <a:solidFill>
                  <a:srgbClr val="000000"/>
                </a:solidFill>
              </a:rPr>
              <a:t>submit an application so they could continue to use the program.</a:t>
            </a:r>
          </a:p>
          <a:p>
            <a:r>
              <a:rPr lang="en-US" sz="2400" b="0" i="0" u="none" strike="noStrike" dirty="0">
                <a:solidFill>
                  <a:srgbClr val="000000"/>
                </a:solidFill>
                <a:effectLst/>
              </a:rPr>
              <a:t>Another 12% of </a:t>
            </a:r>
            <a:r>
              <a:rPr lang="en-US" sz="2400" dirty="0">
                <a:solidFill>
                  <a:srgbClr val="000000"/>
                </a:solidFill>
              </a:rPr>
              <a:t>entities </a:t>
            </a:r>
            <a:r>
              <a:rPr lang="en-US" sz="2400" b="0" i="0" u="none" strike="noStrike" dirty="0">
                <a:solidFill>
                  <a:srgbClr val="000000"/>
                </a:solidFill>
                <a:effectLst/>
              </a:rPr>
              <a:t>indicated that they would  probably reapply.</a:t>
            </a:r>
          </a:p>
          <a:p>
            <a:r>
              <a:rPr lang="en-US" sz="2400" dirty="0">
                <a:solidFill>
                  <a:srgbClr val="000000"/>
                </a:solidFill>
              </a:rPr>
              <a:t>Only 5% of entities would not submit an application/reapply, or were uncertain.</a:t>
            </a:r>
          </a:p>
          <a:p>
            <a:pPr marL="0" indent="0">
              <a:buNone/>
            </a:pPr>
            <a:endParaRPr lang="en-US" sz="2400" b="0" i="0" u="none" strike="noStrike" dirty="0">
              <a:solidFill>
                <a:srgbClr val="000000"/>
              </a:solidFill>
              <a:effectLst/>
            </a:endParaRPr>
          </a:p>
          <a:p>
            <a:pPr marL="0" indent="0">
              <a:buNone/>
            </a:pPr>
            <a:r>
              <a:rPr lang="en-US" sz="2200" b="0" i="0" u="none" strike="noStrike" dirty="0">
                <a:solidFill>
                  <a:srgbClr val="000000"/>
                </a:solidFill>
                <a:effectLst/>
              </a:rPr>
              <a:t>“While we did not utilize any FID's this year, we were comfortable knowing that they were available. For this reason, we reapplied for the upcoming year.”</a:t>
            </a:r>
            <a:r>
              <a:rPr lang="en-US" sz="2200" dirty="0"/>
              <a:t>  </a:t>
            </a:r>
          </a:p>
          <a:p>
            <a:pPr marL="0" indent="0">
              <a:buNone/>
            </a:pPr>
            <a:r>
              <a:rPr lang="en-US" sz="1700" i="1" dirty="0"/>
              <a:t>2022-23 SY Survey Respondent</a:t>
            </a:r>
          </a:p>
        </p:txBody>
      </p:sp>
      <p:sp>
        <p:nvSpPr>
          <p:cNvPr id="4" name="Date Placeholder 3">
            <a:extLst>
              <a:ext uri="{FF2B5EF4-FFF2-40B4-BE49-F238E27FC236}">
                <a16:creationId xmlns:a16="http://schemas.microsoft.com/office/drawing/2014/main" id="{D1CEF968-DF92-9C48-96D3-E634A2CD3290}"/>
              </a:ext>
            </a:extLst>
          </p:cNvPr>
          <p:cNvSpPr>
            <a:spLocks noGrp="1"/>
          </p:cNvSpPr>
          <p:nvPr>
            <p:ph type="dt" sz="half" idx="4294967295"/>
          </p:nvPr>
        </p:nvSpPr>
        <p:spPr>
          <a:xfrm>
            <a:off x="643467" y="6356350"/>
            <a:ext cx="2743200" cy="365125"/>
          </a:xfrm>
        </p:spPr>
        <p:txBody>
          <a:bodyPr>
            <a:normAutofit/>
          </a:bodyPr>
          <a:lstStyle/>
          <a:p>
            <a:pPr>
              <a:spcAft>
                <a:spcPts val="600"/>
              </a:spcAft>
            </a:pPr>
            <a:fld id="{7EE0ECAE-0684-D44B-A660-4ECC6ED5E092}" type="datetime1">
              <a:rPr lang="en-US" smtClean="0"/>
              <a:pPr>
                <a:spcAft>
                  <a:spcPts val="600"/>
                </a:spcAft>
              </a:pPr>
              <a:t>8/24/2023</a:t>
            </a:fld>
            <a:endParaRPr lang="en-US" dirty="0"/>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8" name="Group 17">
            <a:extLst>
              <a:ext uri="{FF2B5EF4-FFF2-40B4-BE49-F238E27FC236}">
                <a16:creationId xmlns:a16="http://schemas.microsoft.com/office/drawing/2014/main" id="{912209CB-3E4C-43AE-B507-08269FAE89F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4720" y="0"/>
            <a:ext cx="1097280" cy="1097280"/>
            <a:chOff x="11094720" y="0"/>
            <a:chExt cx="1097280" cy="1097280"/>
          </a:xfrm>
        </p:grpSpPr>
        <p:sp>
          <p:nvSpPr>
            <p:cNvPr id="19" name="Isosceles Triangle 18">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1094720" y="0"/>
              <a:ext cx="1097280" cy="1097280"/>
            </a:xfrm>
            <a:prstGeom prst="triangle">
              <a:avLst>
                <a:gd name="adj" fmla="val 10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7BCB7912-FEA6-4C89-8E9B-D95EF15647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189552" y="127618"/>
              <a:ext cx="457894" cy="457894"/>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 name="Slide Number Placeholder 5">
            <a:extLst>
              <a:ext uri="{FF2B5EF4-FFF2-40B4-BE49-F238E27FC236}">
                <a16:creationId xmlns:a16="http://schemas.microsoft.com/office/drawing/2014/main" id="{64A5A73F-A0E3-A64C-9CE4-076FE60345D4}"/>
              </a:ext>
            </a:extLst>
          </p:cNvPr>
          <p:cNvSpPr>
            <a:spLocks noGrp="1"/>
          </p:cNvSpPr>
          <p:nvPr>
            <p:ph type="sldNum" sz="quarter" idx="12"/>
          </p:nvPr>
        </p:nvSpPr>
        <p:spPr>
          <a:xfrm>
            <a:off x="8805333" y="6356350"/>
            <a:ext cx="2743200" cy="365125"/>
          </a:xfrm>
        </p:spPr>
        <p:txBody>
          <a:bodyPr>
            <a:normAutofit/>
          </a:bodyPr>
          <a:lstStyle/>
          <a:p>
            <a:pPr>
              <a:spcAft>
                <a:spcPts val="600"/>
              </a:spcAft>
            </a:pPr>
            <a:fld id="{21BA5351-C004-6E44-B836-3AE785966E6F}" type="slidenum">
              <a:rPr lang="en-US" smtClean="0"/>
              <a:pPr>
                <a:spcAft>
                  <a:spcPts val="600"/>
                </a:spcAft>
              </a:pPr>
              <a:t>20</a:t>
            </a:fld>
            <a:endParaRPr lang="en-US" dirty="0"/>
          </a:p>
        </p:txBody>
      </p:sp>
      <p:pic>
        <p:nvPicPr>
          <p:cNvPr id="17" name="Picture 16" descr="Pennsylvania Department of Education logo ">
            <a:extLst>
              <a:ext uri="{FF2B5EF4-FFF2-40B4-BE49-F238E27FC236}">
                <a16:creationId xmlns:a16="http://schemas.microsoft.com/office/drawing/2014/main" id="{5B11A4E4-7913-0F4F-B8AE-F915DEDE1E5F}"/>
              </a:ext>
            </a:extLst>
          </p:cNvPr>
          <p:cNvPicPr>
            <a:picLocks noChangeAspect="1"/>
          </p:cNvPicPr>
          <p:nvPr/>
        </p:nvPicPr>
        <p:blipFill>
          <a:blip r:embed="rId2"/>
          <a:stretch>
            <a:fillRect/>
          </a:stretch>
        </p:blipFill>
        <p:spPr>
          <a:xfrm>
            <a:off x="9328150" y="5751821"/>
            <a:ext cx="2401888" cy="582458"/>
          </a:xfrm>
          <a:prstGeom prst="rect">
            <a:avLst/>
          </a:prstGeom>
        </p:spPr>
      </p:pic>
      <p:graphicFrame>
        <p:nvGraphicFramePr>
          <p:cNvPr id="8" name="Chart 7" descr="Bar chart which compares the % of FID program entities that stated that they were likely to reapply - 80.3% definitely would reapply from those responding in 2020-21 and 81% in 2021-22 v. the actual renewal rate of 74% for those that had to renew or lose the program in 2022-23.">
            <a:extLst>
              <a:ext uri="{FF2B5EF4-FFF2-40B4-BE49-F238E27FC236}">
                <a16:creationId xmlns:a16="http://schemas.microsoft.com/office/drawing/2014/main" id="{D54B196E-E61E-2F6A-4747-13176CB6C824}"/>
              </a:ext>
            </a:extLst>
          </p:cNvPr>
          <p:cNvGraphicFramePr/>
          <p:nvPr>
            <p:extLst>
              <p:ext uri="{D42A27DB-BD31-4B8C-83A1-F6EECF244321}">
                <p14:modId xmlns:p14="http://schemas.microsoft.com/office/powerpoint/2010/main" val="751128139"/>
              </p:ext>
            </p:extLst>
          </p:nvPr>
        </p:nvGraphicFramePr>
        <p:xfrm>
          <a:off x="740780" y="1365813"/>
          <a:ext cx="6481823" cy="477252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771779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4377A31-9138-DA45-857D-DAB0324E8FC9}"/>
              </a:ext>
            </a:extLst>
          </p:cNvPr>
          <p:cNvSpPr>
            <a:spLocks noGrp="1"/>
          </p:cNvSpPr>
          <p:nvPr>
            <p:ph type="title"/>
          </p:nvPr>
        </p:nvSpPr>
        <p:spPr>
          <a:xfrm>
            <a:off x="643467" y="321734"/>
            <a:ext cx="6901193" cy="1135737"/>
          </a:xfrm>
        </p:spPr>
        <p:txBody>
          <a:bodyPr>
            <a:normAutofit/>
          </a:bodyPr>
          <a:lstStyle/>
          <a:p>
            <a:pPr algn="ctr"/>
            <a:r>
              <a:rPr lang="en-US" sz="3600" dirty="0"/>
              <a:t>Program Renewal Rate</a:t>
            </a:r>
            <a:endParaRPr lang="en-US" sz="36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5C69A5DE-3D7D-8141-ADE6-35A1185FD403}"/>
              </a:ext>
            </a:extLst>
          </p:cNvPr>
          <p:cNvSpPr>
            <a:spLocks noGrp="1"/>
          </p:cNvSpPr>
          <p:nvPr>
            <p:ph idx="1"/>
          </p:nvPr>
        </p:nvSpPr>
        <p:spPr>
          <a:xfrm>
            <a:off x="7222603" y="1419014"/>
            <a:ext cx="4325929" cy="4209127"/>
          </a:xfrm>
        </p:spPr>
        <p:txBody>
          <a:bodyPr>
            <a:normAutofit fontScale="92500"/>
          </a:bodyPr>
          <a:lstStyle/>
          <a:p>
            <a:r>
              <a:rPr lang="en-US" sz="1800" dirty="0"/>
              <a:t>Entities permitted in 2019-20 SY to use FIDs were allowed to use the program for three years. As such, those entities were required to reapply for the 2022-23 SY to continue offering FIDs.</a:t>
            </a:r>
            <a:endParaRPr lang="en-US" sz="1800" dirty="0">
              <a:latin typeface="Arial" panose="020B0604020202020204" pitchFamily="34" charset="0"/>
              <a:cs typeface="Arial" panose="020B0604020202020204" pitchFamily="34" charset="0"/>
            </a:endParaRPr>
          </a:p>
          <a:p>
            <a:r>
              <a:rPr lang="en-US" sz="1800" dirty="0"/>
              <a:t>It was expected that 93.3% of this group would definitely or probably reapply. In reality, only 74% reapplied and were renewed for another three years.</a:t>
            </a:r>
          </a:p>
          <a:p>
            <a:r>
              <a:rPr lang="en-US" sz="1800" dirty="0"/>
              <a:t>279 entities were accepted for the  2020-21 SY and had to reapply for the 2023-24 SY to continue using FIDs.  </a:t>
            </a:r>
          </a:p>
          <a:p>
            <a:r>
              <a:rPr lang="en-US" sz="1800" dirty="0"/>
              <a:t>96% were definitely or probably going to reapply for the 2023-24 SY. The results showed that only 79% renewed for another three years. </a:t>
            </a:r>
          </a:p>
        </p:txBody>
      </p:sp>
      <p:sp>
        <p:nvSpPr>
          <p:cNvPr id="4" name="Date Placeholder 3">
            <a:extLst>
              <a:ext uri="{FF2B5EF4-FFF2-40B4-BE49-F238E27FC236}">
                <a16:creationId xmlns:a16="http://schemas.microsoft.com/office/drawing/2014/main" id="{D1CEF968-DF92-9C48-96D3-E634A2CD3290}"/>
              </a:ext>
            </a:extLst>
          </p:cNvPr>
          <p:cNvSpPr>
            <a:spLocks noGrp="1"/>
          </p:cNvSpPr>
          <p:nvPr>
            <p:ph type="dt" sz="half" idx="4294967295"/>
          </p:nvPr>
        </p:nvSpPr>
        <p:spPr>
          <a:xfrm>
            <a:off x="643467" y="6356350"/>
            <a:ext cx="2743200" cy="365125"/>
          </a:xfrm>
        </p:spPr>
        <p:txBody>
          <a:bodyPr>
            <a:normAutofit/>
          </a:bodyPr>
          <a:lstStyle/>
          <a:p>
            <a:pPr>
              <a:spcAft>
                <a:spcPts val="600"/>
              </a:spcAft>
            </a:pPr>
            <a:fld id="{7EE0ECAE-0684-D44B-A660-4ECC6ED5E092}" type="datetime1">
              <a:rPr lang="en-US" smtClean="0"/>
              <a:pPr>
                <a:spcAft>
                  <a:spcPts val="600"/>
                </a:spcAft>
              </a:pPr>
              <a:t>8/24/2023</a:t>
            </a:fld>
            <a:endParaRPr lang="en-US" dirty="0"/>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8" name="Group 17">
            <a:extLst>
              <a:ext uri="{FF2B5EF4-FFF2-40B4-BE49-F238E27FC236}">
                <a16:creationId xmlns:a16="http://schemas.microsoft.com/office/drawing/2014/main" id="{912209CB-3E4C-43AE-B507-08269FAE89F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4720" y="0"/>
            <a:ext cx="1097280" cy="1097280"/>
            <a:chOff x="11094720" y="0"/>
            <a:chExt cx="1097280" cy="1097280"/>
          </a:xfrm>
        </p:grpSpPr>
        <p:sp>
          <p:nvSpPr>
            <p:cNvPr id="19" name="Isosceles Triangle 18">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1094720" y="0"/>
              <a:ext cx="1097280" cy="1097280"/>
            </a:xfrm>
            <a:prstGeom prst="triangle">
              <a:avLst>
                <a:gd name="adj" fmla="val 10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7BCB7912-FEA6-4C89-8E9B-D95EF15647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189552" y="127618"/>
              <a:ext cx="457894" cy="457894"/>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 name="Slide Number Placeholder 5">
            <a:extLst>
              <a:ext uri="{FF2B5EF4-FFF2-40B4-BE49-F238E27FC236}">
                <a16:creationId xmlns:a16="http://schemas.microsoft.com/office/drawing/2014/main" id="{64A5A73F-A0E3-A64C-9CE4-076FE60345D4}"/>
              </a:ext>
            </a:extLst>
          </p:cNvPr>
          <p:cNvSpPr>
            <a:spLocks noGrp="1"/>
          </p:cNvSpPr>
          <p:nvPr>
            <p:ph type="sldNum" sz="quarter" idx="12"/>
          </p:nvPr>
        </p:nvSpPr>
        <p:spPr>
          <a:xfrm>
            <a:off x="8805333" y="6356350"/>
            <a:ext cx="2743200" cy="365125"/>
          </a:xfrm>
        </p:spPr>
        <p:txBody>
          <a:bodyPr>
            <a:normAutofit/>
          </a:bodyPr>
          <a:lstStyle/>
          <a:p>
            <a:pPr>
              <a:spcAft>
                <a:spcPts val="600"/>
              </a:spcAft>
            </a:pPr>
            <a:fld id="{21BA5351-C004-6E44-B836-3AE785966E6F}" type="slidenum">
              <a:rPr lang="en-US" smtClean="0"/>
              <a:pPr>
                <a:spcAft>
                  <a:spcPts val="600"/>
                </a:spcAft>
              </a:pPr>
              <a:t>21</a:t>
            </a:fld>
            <a:endParaRPr lang="en-US" dirty="0"/>
          </a:p>
        </p:txBody>
      </p:sp>
      <p:pic>
        <p:nvPicPr>
          <p:cNvPr id="17" name="Picture 16" descr="Pennsylvania Department of Education logo ">
            <a:extLst>
              <a:ext uri="{FF2B5EF4-FFF2-40B4-BE49-F238E27FC236}">
                <a16:creationId xmlns:a16="http://schemas.microsoft.com/office/drawing/2014/main" id="{5B11A4E4-7913-0F4F-B8AE-F915DEDE1E5F}"/>
              </a:ext>
            </a:extLst>
          </p:cNvPr>
          <p:cNvPicPr>
            <a:picLocks noChangeAspect="1"/>
          </p:cNvPicPr>
          <p:nvPr/>
        </p:nvPicPr>
        <p:blipFill>
          <a:blip r:embed="rId2"/>
          <a:stretch>
            <a:fillRect/>
          </a:stretch>
        </p:blipFill>
        <p:spPr>
          <a:xfrm>
            <a:off x="9328150" y="5751821"/>
            <a:ext cx="2401888" cy="582458"/>
          </a:xfrm>
          <a:prstGeom prst="rect">
            <a:avLst/>
          </a:prstGeom>
        </p:spPr>
      </p:pic>
      <p:graphicFrame>
        <p:nvGraphicFramePr>
          <p:cNvPr id="8" name="Chart 7" descr="Bar chart which compares the % of FID program entities that stated that they were likely to reapply - 80.3% definitely would reapply from those responding in 2020-21 and 81% in 2021-22 v. the actual renewal rate of 74% for those that had to renew or lose the program in 2022-23.">
            <a:extLst>
              <a:ext uri="{FF2B5EF4-FFF2-40B4-BE49-F238E27FC236}">
                <a16:creationId xmlns:a16="http://schemas.microsoft.com/office/drawing/2014/main" id="{D54B196E-E61E-2F6A-4747-13176CB6C824}"/>
              </a:ext>
            </a:extLst>
          </p:cNvPr>
          <p:cNvGraphicFramePr/>
          <p:nvPr>
            <p:extLst>
              <p:ext uri="{D42A27DB-BD31-4B8C-83A1-F6EECF244321}">
                <p14:modId xmlns:p14="http://schemas.microsoft.com/office/powerpoint/2010/main" val="569698212"/>
              </p:ext>
            </p:extLst>
          </p:nvPr>
        </p:nvGraphicFramePr>
        <p:xfrm>
          <a:off x="740780" y="1365813"/>
          <a:ext cx="6481823" cy="477252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906819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BAD8E-1626-C048-B4D8-B1D4CA273666}"/>
              </a:ext>
            </a:extLst>
          </p:cNvPr>
          <p:cNvSpPr>
            <a:spLocks noGrp="1"/>
          </p:cNvSpPr>
          <p:nvPr>
            <p:ph type="title"/>
          </p:nvPr>
        </p:nvSpPr>
        <p:spPr>
          <a:xfrm>
            <a:off x="838200" y="1506314"/>
            <a:ext cx="10515600" cy="1325563"/>
          </a:xfrm>
        </p:spPr>
        <p:txBody>
          <a:bodyPr/>
          <a:lstStyle/>
          <a:p>
            <a:r>
              <a:rPr lang="en-US" dirty="0">
                <a:latin typeface="Arial" panose="020B0604020202020204" pitchFamily="34" charset="0"/>
                <a:cs typeface="Arial" panose="020B0604020202020204" pitchFamily="34" charset="0"/>
              </a:rPr>
              <a:t>Contact/Mission</a:t>
            </a:r>
          </a:p>
        </p:txBody>
      </p:sp>
      <p:sp>
        <p:nvSpPr>
          <p:cNvPr id="3" name="Content Placeholder 2">
            <a:extLst>
              <a:ext uri="{FF2B5EF4-FFF2-40B4-BE49-F238E27FC236}">
                <a16:creationId xmlns:a16="http://schemas.microsoft.com/office/drawing/2014/main" id="{BF8AEA17-25A8-5D45-8BBB-59BBFA6D142D}"/>
              </a:ext>
            </a:extLst>
          </p:cNvPr>
          <p:cNvSpPr>
            <a:spLocks noGrp="1"/>
          </p:cNvSpPr>
          <p:nvPr>
            <p:ph idx="1"/>
          </p:nvPr>
        </p:nvSpPr>
        <p:spPr>
          <a:xfrm>
            <a:off x="838200" y="2737991"/>
            <a:ext cx="10515600" cy="1325563"/>
          </a:xfrm>
        </p:spPr>
        <p:txBody>
          <a:bodyPr/>
          <a:lstStyle/>
          <a:p>
            <a:pPr marL="0" indent="0" algn="ctr">
              <a:buNone/>
            </a:pPr>
            <a:r>
              <a:rPr lang="en-US" altLang="en-US" sz="2000" dirty="0">
                <a:solidFill>
                  <a:srgbClr val="000000"/>
                </a:solidFill>
                <a:latin typeface="Arial" panose="020B0604020202020204" pitchFamily="34" charset="0"/>
                <a:ea typeface="Verdana" pitchFamily="34" charset="0"/>
                <a:cs typeface="Arial" panose="020B0604020202020204" pitchFamily="34" charset="0"/>
              </a:rPr>
              <a:t>For more information on the </a:t>
            </a:r>
            <a:r>
              <a:rPr lang="en-US" altLang="en-US" sz="2000" dirty="0">
                <a:solidFill>
                  <a:srgbClr val="000000"/>
                </a:solidFill>
                <a:ea typeface="Verdana" pitchFamily="34" charset="0"/>
              </a:rPr>
              <a:t>Flexible Instructional Days Program,</a:t>
            </a:r>
            <a:r>
              <a:rPr lang="en-US" altLang="en-US" sz="2000" dirty="0">
                <a:solidFill>
                  <a:srgbClr val="000000"/>
                </a:solidFill>
                <a:latin typeface="Arial" panose="020B0604020202020204" pitchFamily="34" charset="0"/>
                <a:ea typeface="Verdana" pitchFamily="34" charset="0"/>
                <a:cs typeface="Arial" panose="020B0604020202020204" pitchFamily="34" charset="0"/>
              </a:rPr>
              <a:t> please visit PDE’s website at </a:t>
            </a:r>
            <a:r>
              <a:rPr lang="en-US" altLang="en-US" sz="2000" u="sng" dirty="0">
                <a:solidFill>
                  <a:srgbClr val="0000FF"/>
                </a:solidFill>
                <a:latin typeface="Arial" panose="020B0604020202020204" pitchFamily="34" charset="0"/>
                <a:ea typeface="Verdana" pitchFamily="34" charset="0"/>
                <a:cs typeface="Arial" panose="020B0604020202020204" pitchFamily="34" charset="0"/>
              </a:rPr>
              <a:t>www.education.pa.gov</a:t>
            </a:r>
            <a:r>
              <a:rPr lang="en-US" altLang="en-US" sz="2000" dirty="0">
                <a:solidFill>
                  <a:srgbClr val="000000"/>
                </a:solidFill>
                <a:latin typeface="Arial" panose="020B0604020202020204" pitchFamily="34" charset="0"/>
                <a:ea typeface="Verdana" pitchFamily="34" charset="0"/>
                <a:cs typeface="Arial" panose="020B0604020202020204" pitchFamily="34" charset="0"/>
              </a:rPr>
              <a:t> </a:t>
            </a:r>
          </a:p>
          <a:p>
            <a:endParaRPr lang="en-US" dirty="0"/>
          </a:p>
        </p:txBody>
      </p:sp>
      <p:sp>
        <p:nvSpPr>
          <p:cNvPr id="4" name="Date Placeholder 3">
            <a:extLst>
              <a:ext uri="{FF2B5EF4-FFF2-40B4-BE49-F238E27FC236}">
                <a16:creationId xmlns:a16="http://schemas.microsoft.com/office/drawing/2014/main" id="{53008A27-10D3-B044-943E-4F470F076661}"/>
              </a:ext>
            </a:extLst>
          </p:cNvPr>
          <p:cNvSpPr>
            <a:spLocks noGrp="1"/>
          </p:cNvSpPr>
          <p:nvPr>
            <p:ph type="dt" sz="half" idx="4294967295"/>
          </p:nvPr>
        </p:nvSpPr>
        <p:spPr>
          <a:xfrm>
            <a:off x="838200" y="6356350"/>
            <a:ext cx="2743200" cy="365125"/>
          </a:xfrm>
        </p:spPr>
        <p:txBody>
          <a:bodyPr/>
          <a:lstStyle/>
          <a:p>
            <a:fld id="{AE095F26-B883-B046-8FEF-8F10C434F87E}" type="datetime1">
              <a:rPr lang="en-US" smtClean="0"/>
              <a:t>8/24/2023</a:t>
            </a:fld>
            <a:endParaRPr lang="en-US" dirty="0"/>
          </a:p>
        </p:txBody>
      </p:sp>
      <p:sp>
        <p:nvSpPr>
          <p:cNvPr id="6" name="Slide Number Placeholder 5">
            <a:extLst>
              <a:ext uri="{FF2B5EF4-FFF2-40B4-BE49-F238E27FC236}">
                <a16:creationId xmlns:a16="http://schemas.microsoft.com/office/drawing/2014/main" id="{70CB10E1-6F4B-CD47-BA28-752268A33821}"/>
              </a:ext>
            </a:extLst>
          </p:cNvPr>
          <p:cNvSpPr>
            <a:spLocks noGrp="1"/>
          </p:cNvSpPr>
          <p:nvPr>
            <p:ph type="sldNum" sz="quarter" idx="12"/>
          </p:nvPr>
        </p:nvSpPr>
        <p:spPr/>
        <p:txBody>
          <a:bodyPr/>
          <a:lstStyle/>
          <a:p>
            <a:fld id="{21BA5351-C004-6E44-B836-3AE785966E6F}" type="slidenum">
              <a:rPr lang="en-US" smtClean="0"/>
              <a:t>22</a:t>
            </a:fld>
            <a:endParaRPr lang="en-US" dirty="0"/>
          </a:p>
        </p:txBody>
      </p:sp>
      <p:sp>
        <p:nvSpPr>
          <p:cNvPr id="7" name="TextBox 9">
            <a:extLst>
              <a:ext uri="{FF2B5EF4-FFF2-40B4-BE49-F238E27FC236}">
                <a16:creationId xmlns:a16="http://schemas.microsoft.com/office/drawing/2014/main" id="{B48B6ADE-B99F-6847-A977-655D5DD40EB1}"/>
              </a:ext>
            </a:extLst>
          </p:cNvPr>
          <p:cNvSpPr txBox="1">
            <a:spLocks noChangeArrowheads="1"/>
          </p:cNvSpPr>
          <p:nvPr/>
        </p:nvSpPr>
        <p:spPr bwMode="auto">
          <a:xfrm>
            <a:off x="1771650" y="3805204"/>
            <a:ext cx="9072196" cy="160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1600" i="1" dirty="0"/>
              <a:t>The mission of the Department of Education is to ensure that every learner has access to a world-class education system that academically prepares children and adults to succeed as productive citizens. Further, the Department seeks to establish a culture that is committed to improving opportunities throughout the commonwealth by ensuring that technical support, resources, and optimal learning environments are available for all students, whether children or adults.</a:t>
            </a:r>
            <a:endParaRPr lang="en-US" sz="1600" dirty="0"/>
          </a:p>
          <a:p>
            <a:r>
              <a:rPr lang="en-US" dirty="0"/>
              <a:t> </a:t>
            </a:r>
          </a:p>
        </p:txBody>
      </p:sp>
      <p:pic>
        <p:nvPicPr>
          <p:cNvPr id="8" name="Picture 7" descr="Pennsylvania Department of Education logo ">
            <a:extLst>
              <a:ext uri="{FF2B5EF4-FFF2-40B4-BE49-F238E27FC236}">
                <a16:creationId xmlns:a16="http://schemas.microsoft.com/office/drawing/2014/main" id="{25B82D38-7C32-554E-8E3D-A06FC6AE5875}"/>
              </a:ext>
            </a:extLst>
          </p:cNvPr>
          <p:cNvPicPr>
            <a:picLocks noChangeAspect="1"/>
          </p:cNvPicPr>
          <p:nvPr/>
        </p:nvPicPr>
        <p:blipFill>
          <a:blip r:embed="rId2"/>
          <a:stretch>
            <a:fillRect/>
          </a:stretch>
        </p:blipFill>
        <p:spPr>
          <a:xfrm>
            <a:off x="9328150" y="5751821"/>
            <a:ext cx="2401888" cy="582458"/>
          </a:xfrm>
          <a:prstGeom prst="rect">
            <a:avLst/>
          </a:prstGeom>
        </p:spPr>
      </p:pic>
      <p:pic>
        <p:nvPicPr>
          <p:cNvPr id="9" name="Picture 8" descr="Collage image featuring young students sitting at desk in classroom, row of books on a shelf, a scientist looking through a microscope, a group of older students in a college classroom while a teacher lectures, a young boy smiling in a wheelchair in a classroom, a group of teenage boys working on framing a room with plywood, a young girl smiling and climbing an outdoor playground rockwall, an adult man and woman in a library looking at a binder together. ">
            <a:extLst>
              <a:ext uri="{FF2B5EF4-FFF2-40B4-BE49-F238E27FC236}">
                <a16:creationId xmlns:a16="http://schemas.microsoft.com/office/drawing/2014/main" id="{85FC6117-BF33-D246-997D-E78A89C1CAB7}"/>
              </a:ext>
            </a:extLst>
          </p:cNvPr>
          <p:cNvPicPr>
            <a:picLocks noChangeAspect="1"/>
          </p:cNvPicPr>
          <p:nvPr/>
        </p:nvPicPr>
        <p:blipFill>
          <a:blip r:embed="rId3"/>
          <a:stretch>
            <a:fillRect/>
          </a:stretch>
        </p:blipFill>
        <p:spPr>
          <a:xfrm>
            <a:off x="0" y="266700"/>
            <a:ext cx="12192000" cy="1333500"/>
          </a:xfrm>
          <a:prstGeom prst="rect">
            <a:avLst/>
          </a:prstGeom>
        </p:spPr>
      </p:pic>
    </p:spTree>
    <p:extLst>
      <p:ext uri="{BB962C8B-B14F-4D97-AF65-F5344CB8AC3E}">
        <p14:creationId xmlns:p14="http://schemas.microsoft.com/office/powerpoint/2010/main" val="1615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4377A31-9138-DA45-857D-DAB0324E8FC9}"/>
              </a:ext>
            </a:extLst>
          </p:cNvPr>
          <p:cNvSpPr>
            <a:spLocks noGrp="1"/>
          </p:cNvSpPr>
          <p:nvPr>
            <p:ph type="title"/>
          </p:nvPr>
        </p:nvSpPr>
        <p:spPr>
          <a:xfrm>
            <a:off x="643467" y="321734"/>
            <a:ext cx="6901193" cy="1135737"/>
          </a:xfrm>
        </p:spPr>
        <p:txBody>
          <a:bodyPr>
            <a:normAutofit/>
          </a:bodyPr>
          <a:lstStyle/>
          <a:p>
            <a:r>
              <a:rPr lang="en-US" sz="3600" dirty="0">
                <a:latin typeface="Arial" panose="020B0604020202020204" pitchFamily="34" charset="0"/>
                <a:cs typeface="Arial" panose="020B0604020202020204" pitchFamily="34" charset="0"/>
              </a:rPr>
              <a:t>FID Data Sources</a:t>
            </a:r>
          </a:p>
        </p:txBody>
      </p:sp>
      <p:sp>
        <p:nvSpPr>
          <p:cNvPr id="3" name="Content Placeholder 2">
            <a:extLst>
              <a:ext uri="{FF2B5EF4-FFF2-40B4-BE49-F238E27FC236}">
                <a16:creationId xmlns:a16="http://schemas.microsoft.com/office/drawing/2014/main" id="{5C69A5DE-3D7D-8141-ADE6-35A1185FD403}"/>
              </a:ext>
            </a:extLst>
          </p:cNvPr>
          <p:cNvSpPr>
            <a:spLocks noGrp="1"/>
          </p:cNvSpPr>
          <p:nvPr>
            <p:ph idx="1"/>
          </p:nvPr>
        </p:nvSpPr>
        <p:spPr>
          <a:xfrm>
            <a:off x="643468" y="1295400"/>
            <a:ext cx="9200620" cy="4881563"/>
          </a:xfrm>
        </p:spPr>
        <p:txBody>
          <a:bodyPr>
            <a:normAutofit/>
          </a:bodyPr>
          <a:lstStyle/>
          <a:p>
            <a:r>
              <a:rPr lang="en-US" dirty="0"/>
              <a:t>Annual Survey</a:t>
            </a:r>
            <a:endParaRPr lang="en-US" dirty="0">
              <a:latin typeface="Arial" panose="020B0604020202020204" pitchFamily="34" charset="0"/>
              <a:cs typeface="Arial" panose="020B0604020202020204" pitchFamily="34" charset="0"/>
            </a:endParaRPr>
          </a:p>
          <a:p>
            <a:pPr lvl="1"/>
            <a:r>
              <a:rPr lang="en-US" sz="2000" dirty="0"/>
              <a:t>State law requires the Pennsylvania Department of Education (PDE) to conduct an annual survey of all school entities accepted to offer FID programs. </a:t>
            </a:r>
          </a:p>
          <a:p>
            <a:pPr lvl="1"/>
            <a:r>
              <a:rPr lang="en-US" sz="2000" dirty="0"/>
              <a:t>Survey questions focus on:</a:t>
            </a:r>
          </a:p>
          <a:p>
            <a:pPr lvl="2"/>
            <a:r>
              <a:rPr lang="en-US" sz="1600" dirty="0"/>
              <a:t>Use of FIDs</a:t>
            </a:r>
          </a:p>
          <a:p>
            <a:pPr lvl="2"/>
            <a:r>
              <a:rPr lang="en-US" sz="1600" dirty="0"/>
              <a:t>Program effectiveness</a:t>
            </a:r>
          </a:p>
          <a:p>
            <a:pPr lvl="2"/>
            <a:r>
              <a:rPr lang="en-US" sz="1600" dirty="0"/>
              <a:t>Areas of Improvement</a:t>
            </a:r>
          </a:p>
          <a:p>
            <a:pPr lvl="2"/>
            <a:r>
              <a:rPr lang="en-US" sz="1600" dirty="0">
                <a:latin typeface="Arial" panose="020B0604020202020204" pitchFamily="34" charset="0"/>
                <a:cs typeface="Arial" panose="020B0604020202020204" pitchFamily="34" charset="0"/>
              </a:rPr>
              <a:t>The </a:t>
            </a:r>
            <a:r>
              <a:rPr lang="en-US" sz="1600" dirty="0"/>
              <a:t>entity’s l</a:t>
            </a:r>
            <a:r>
              <a:rPr lang="en-US" sz="1600" dirty="0">
                <a:latin typeface="Arial" panose="020B0604020202020204" pitchFamily="34" charset="0"/>
                <a:cs typeface="Arial" panose="020B0604020202020204" pitchFamily="34" charset="0"/>
              </a:rPr>
              <a:t>ikelihood of continuing the program</a:t>
            </a:r>
          </a:p>
          <a:p>
            <a:r>
              <a:rPr lang="en-US" dirty="0"/>
              <a:t>Program Data</a:t>
            </a:r>
            <a:endParaRPr lang="en-US" dirty="0">
              <a:latin typeface="Arial" panose="020B0604020202020204" pitchFamily="34" charset="0"/>
              <a:cs typeface="Arial" panose="020B0604020202020204" pitchFamily="34" charset="0"/>
            </a:endParaRPr>
          </a:p>
          <a:p>
            <a:pPr lvl="1"/>
            <a:r>
              <a:rPr lang="en-US" sz="2000" dirty="0"/>
              <a:t>PDE maintains data on the type of educational entity, acceptance and renewal dates, the number of CTE programs, and key contact information.</a:t>
            </a:r>
          </a:p>
          <a:p>
            <a:pPr marL="457200" lvl="1" indent="0">
              <a:buNone/>
            </a:pPr>
            <a:r>
              <a:rPr lang="en-US" sz="2000" dirty="0">
                <a:latin typeface="Arial" panose="020B0604020202020204" pitchFamily="34" charset="0"/>
                <a:cs typeface="Arial" panose="020B0604020202020204" pitchFamily="34" charset="0"/>
              </a:rPr>
              <a:t>	</a:t>
            </a:r>
          </a:p>
          <a:p>
            <a:endParaRPr lang="en-US" sz="2000" dirty="0"/>
          </a:p>
        </p:txBody>
      </p:sp>
      <p:sp>
        <p:nvSpPr>
          <p:cNvPr id="4" name="Date Placeholder 3">
            <a:extLst>
              <a:ext uri="{FF2B5EF4-FFF2-40B4-BE49-F238E27FC236}">
                <a16:creationId xmlns:a16="http://schemas.microsoft.com/office/drawing/2014/main" id="{D1CEF968-DF92-9C48-96D3-E634A2CD3290}"/>
              </a:ext>
            </a:extLst>
          </p:cNvPr>
          <p:cNvSpPr>
            <a:spLocks noGrp="1"/>
          </p:cNvSpPr>
          <p:nvPr>
            <p:ph type="dt" sz="half" idx="4294967295"/>
          </p:nvPr>
        </p:nvSpPr>
        <p:spPr>
          <a:xfrm>
            <a:off x="643467" y="6356350"/>
            <a:ext cx="2743200" cy="365125"/>
          </a:xfrm>
        </p:spPr>
        <p:txBody>
          <a:bodyPr>
            <a:normAutofit/>
          </a:bodyPr>
          <a:lstStyle/>
          <a:p>
            <a:pPr>
              <a:spcAft>
                <a:spcPts val="600"/>
              </a:spcAft>
            </a:pPr>
            <a:fld id="{7EE0ECAE-0684-D44B-A660-4ECC6ED5E092}" type="datetime1">
              <a:rPr lang="en-US" smtClean="0"/>
              <a:pPr>
                <a:spcAft>
                  <a:spcPts val="600"/>
                </a:spcAft>
              </a:pPr>
              <a:t>8/24/2023</a:t>
            </a:fld>
            <a:endParaRPr lang="en-US" dirty="0"/>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8" name="Group 17">
            <a:extLst>
              <a:ext uri="{FF2B5EF4-FFF2-40B4-BE49-F238E27FC236}">
                <a16:creationId xmlns:a16="http://schemas.microsoft.com/office/drawing/2014/main" id="{912209CB-3E4C-43AE-B507-08269FAE89F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4720" y="0"/>
            <a:ext cx="1097280" cy="1097280"/>
            <a:chOff x="11094720" y="0"/>
            <a:chExt cx="1097280" cy="1097280"/>
          </a:xfrm>
        </p:grpSpPr>
        <p:sp>
          <p:nvSpPr>
            <p:cNvPr id="19" name="Isosceles Triangle 18">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1094720" y="0"/>
              <a:ext cx="1097280" cy="1097280"/>
            </a:xfrm>
            <a:prstGeom prst="triangle">
              <a:avLst>
                <a:gd name="adj" fmla="val 10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7BCB7912-FEA6-4C89-8E9B-D95EF15647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189552" y="127618"/>
              <a:ext cx="457894" cy="457894"/>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 name="Slide Number Placeholder 5">
            <a:extLst>
              <a:ext uri="{FF2B5EF4-FFF2-40B4-BE49-F238E27FC236}">
                <a16:creationId xmlns:a16="http://schemas.microsoft.com/office/drawing/2014/main" id="{64A5A73F-A0E3-A64C-9CE4-076FE60345D4}"/>
              </a:ext>
            </a:extLst>
          </p:cNvPr>
          <p:cNvSpPr>
            <a:spLocks noGrp="1"/>
          </p:cNvSpPr>
          <p:nvPr>
            <p:ph type="sldNum" sz="quarter" idx="12"/>
          </p:nvPr>
        </p:nvSpPr>
        <p:spPr>
          <a:xfrm>
            <a:off x="8805333" y="6356350"/>
            <a:ext cx="2743200" cy="365125"/>
          </a:xfrm>
        </p:spPr>
        <p:txBody>
          <a:bodyPr>
            <a:normAutofit/>
          </a:bodyPr>
          <a:lstStyle/>
          <a:p>
            <a:pPr>
              <a:spcAft>
                <a:spcPts val="600"/>
              </a:spcAft>
            </a:pPr>
            <a:fld id="{21BA5351-C004-6E44-B836-3AE785966E6F}" type="slidenum">
              <a:rPr lang="en-US" smtClean="0"/>
              <a:pPr>
                <a:spcAft>
                  <a:spcPts val="600"/>
                </a:spcAft>
              </a:pPr>
              <a:t>3</a:t>
            </a:fld>
            <a:endParaRPr lang="en-US" dirty="0"/>
          </a:p>
        </p:txBody>
      </p:sp>
      <p:pic>
        <p:nvPicPr>
          <p:cNvPr id="17" name="Picture 16" descr="Pennsylvania Department of Education logo ">
            <a:extLst>
              <a:ext uri="{FF2B5EF4-FFF2-40B4-BE49-F238E27FC236}">
                <a16:creationId xmlns:a16="http://schemas.microsoft.com/office/drawing/2014/main" id="{5B11A4E4-7913-0F4F-B8AE-F915DEDE1E5F}"/>
              </a:ext>
            </a:extLst>
          </p:cNvPr>
          <p:cNvPicPr>
            <a:picLocks noChangeAspect="1"/>
          </p:cNvPicPr>
          <p:nvPr/>
        </p:nvPicPr>
        <p:blipFill>
          <a:blip r:embed="rId2"/>
          <a:stretch>
            <a:fillRect/>
          </a:stretch>
        </p:blipFill>
        <p:spPr>
          <a:xfrm>
            <a:off x="9328150" y="5751821"/>
            <a:ext cx="2401888" cy="582458"/>
          </a:xfrm>
          <a:prstGeom prst="rect">
            <a:avLst/>
          </a:prstGeom>
        </p:spPr>
      </p:pic>
    </p:spTree>
    <p:extLst>
      <p:ext uri="{BB962C8B-B14F-4D97-AF65-F5344CB8AC3E}">
        <p14:creationId xmlns:p14="http://schemas.microsoft.com/office/powerpoint/2010/main" val="3513137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4377A31-9138-DA45-857D-DAB0324E8FC9}"/>
              </a:ext>
            </a:extLst>
          </p:cNvPr>
          <p:cNvSpPr>
            <a:spLocks noGrp="1"/>
          </p:cNvSpPr>
          <p:nvPr>
            <p:ph type="title"/>
          </p:nvPr>
        </p:nvSpPr>
        <p:spPr>
          <a:xfrm>
            <a:off x="643467" y="321734"/>
            <a:ext cx="6901193" cy="1135737"/>
          </a:xfrm>
        </p:spPr>
        <p:txBody>
          <a:bodyPr>
            <a:normAutofit/>
          </a:bodyPr>
          <a:lstStyle/>
          <a:p>
            <a:pPr algn="ctr"/>
            <a:r>
              <a:rPr lang="en-US" sz="3600" dirty="0">
                <a:latin typeface="Arial" panose="020B0604020202020204" pitchFamily="34" charset="0"/>
                <a:cs typeface="Arial" panose="020B0604020202020204" pitchFamily="34" charset="0"/>
              </a:rPr>
              <a:t>FID Usage Among </a:t>
            </a:r>
            <a:br>
              <a:rPr lang="en-US" sz="3600" dirty="0">
                <a:latin typeface="Arial" panose="020B0604020202020204" pitchFamily="34" charset="0"/>
                <a:cs typeface="Arial" panose="020B0604020202020204" pitchFamily="34" charset="0"/>
              </a:rPr>
            </a:br>
            <a:r>
              <a:rPr lang="en-US" sz="3600" dirty="0"/>
              <a:t>Eligible Entities</a:t>
            </a:r>
            <a:endParaRPr lang="en-US" sz="3600" dirty="0">
              <a:latin typeface="Arial" panose="020B0604020202020204" pitchFamily="34" charset="0"/>
              <a:cs typeface="Arial" panose="020B0604020202020204" pitchFamily="34" charset="0"/>
            </a:endParaRPr>
          </a:p>
        </p:txBody>
      </p:sp>
      <p:sp>
        <p:nvSpPr>
          <p:cNvPr id="4" name="Date Placeholder 3">
            <a:extLst>
              <a:ext uri="{FF2B5EF4-FFF2-40B4-BE49-F238E27FC236}">
                <a16:creationId xmlns:a16="http://schemas.microsoft.com/office/drawing/2014/main" id="{D1CEF968-DF92-9C48-96D3-E634A2CD3290}"/>
              </a:ext>
            </a:extLst>
          </p:cNvPr>
          <p:cNvSpPr>
            <a:spLocks noGrp="1"/>
          </p:cNvSpPr>
          <p:nvPr>
            <p:ph type="dt" sz="half" idx="4294967295"/>
          </p:nvPr>
        </p:nvSpPr>
        <p:spPr>
          <a:xfrm>
            <a:off x="643467" y="6356350"/>
            <a:ext cx="2743200" cy="365125"/>
          </a:xfrm>
        </p:spPr>
        <p:txBody>
          <a:bodyPr>
            <a:normAutofit/>
          </a:bodyPr>
          <a:lstStyle/>
          <a:p>
            <a:pPr>
              <a:spcAft>
                <a:spcPts val="600"/>
              </a:spcAft>
            </a:pPr>
            <a:fld id="{7EE0ECAE-0684-D44B-A660-4ECC6ED5E092}" type="datetime1">
              <a:rPr lang="en-US" smtClean="0"/>
              <a:pPr>
                <a:spcAft>
                  <a:spcPts val="600"/>
                </a:spcAft>
              </a:pPr>
              <a:t>8/24/2023</a:t>
            </a:fld>
            <a:endParaRPr lang="en-US" dirty="0"/>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8" name="Group 17">
            <a:extLst>
              <a:ext uri="{FF2B5EF4-FFF2-40B4-BE49-F238E27FC236}">
                <a16:creationId xmlns:a16="http://schemas.microsoft.com/office/drawing/2014/main" id="{912209CB-3E4C-43AE-B507-08269FAE89F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4720" y="0"/>
            <a:ext cx="1097280" cy="1097280"/>
            <a:chOff x="11094720" y="0"/>
            <a:chExt cx="1097280" cy="1097280"/>
          </a:xfrm>
        </p:grpSpPr>
        <p:sp>
          <p:nvSpPr>
            <p:cNvPr id="19" name="Isosceles Triangle 18">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1094720" y="0"/>
              <a:ext cx="1097280" cy="1097280"/>
            </a:xfrm>
            <a:prstGeom prst="triangle">
              <a:avLst>
                <a:gd name="adj" fmla="val 10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7BCB7912-FEA6-4C89-8E9B-D95EF15647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189552" y="127618"/>
              <a:ext cx="457894" cy="457894"/>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 name="Slide Number Placeholder 5">
            <a:extLst>
              <a:ext uri="{FF2B5EF4-FFF2-40B4-BE49-F238E27FC236}">
                <a16:creationId xmlns:a16="http://schemas.microsoft.com/office/drawing/2014/main" id="{64A5A73F-A0E3-A64C-9CE4-076FE60345D4}"/>
              </a:ext>
            </a:extLst>
          </p:cNvPr>
          <p:cNvSpPr>
            <a:spLocks noGrp="1"/>
          </p:cNvSpPr>
          <p:nvPr>
            <p:ph type="sldNum" sz="quarter" idx="12"/>
          </p:nvPr>
        </p:nvSpPr>
        <p:spPr>
          <a:xfrm>
            <a:off x="8805333" y="6356350"/>
            <a:ext cx="2743200" cy="365125"/>
          </a:xfrm>
        </p:spPr>
        <p:txBody>
          <a:bodyPr>
            <a:normAutofit/>
          </a:bodyPr>
          <a:lstStyle/>
          <a:p>
            <a:pPr>
              <a:spcAft>
                <a:spcPts val="600"/>
              </a:spcAft>
            </a:pPr>
            <a:fld id="{21BA5351-C004-6E44-B836-3AE785966E6F}" type="slidenum">
              <a:rPr lang="en-US" smtClean="0"/>
              <a:pPr>
                <a:spcAft>
                  <a:spcPts val="600"/>
                </a:spcAft>
              </a:pPr>
              <a:t>4</a:t>
            </a:fld>
            <a:endParaRPr lang="en-US" dirty="0"/>
          </a:p>
        </p:txBody>
      </p:sp>
      <p:pic>
        <p:nvPicPr>
          <p:cNvPr id="17" name="Picture 16" descr="Pennsylvania Department of Education logo ">
            <a:extLst>
              <a:ext uri="{FF2B5EF4-FFF2-40B4-BE49-F238E27FC236}">
                <a16:creationId xmlns:a16="http://schemas.microsoft.com/office/drawing/2014/main" id="{5B11A4E4-7913-0F4F-B8AE-F915DEDE1E5F}"/>
              </a:ext>
            </a:extLst>
          </p:cNvPr>
          <p:cNvPicPr>
            <a:picLocks noChangeAspect="1"/>
          </p:cNvPicPr>
          <p:nvPr/>
        </p:nvPicPr>
        <p:blipFill>
          <a:blip r:embed="rId2"/>
          <a:stretch>
            <a:fillRect/>
          </a:stretch>
        </p:blipFill>
        <p:spPr>
          <a:xfrm>
            <a:off x="9328150" y="5751821"/>
            <a:ext cx="2401888" cy="582458"/>
          </a:xfrm>
          <a:prstGeom prst="rect">
            <a:avLst/>
          </a:prstGeom>
        </p:spPr>
      </p:pic>
      <p:graphicFrame>
        <p:nvGraphicFramePr>
          <p:cNvPr id="8" name="Chart 7" descr="Pie chart depicting the types of accepted applicants for the 2022-23 SY.  77% of all entities that offer FID are school districts. ">
            <a:extLst>
              <a:ext uri="{FF2B5EF4-FFF2-40B4-BE49-F238E27FC236}">
                <a16:creationId xmlns:a16="http://schemas.microsoft.com/office/drawing/2014/main" id="{0F1ACAA2-9898-F020-6976-14729B05A10C}"/>
              </a:ext>
            </a:extLst>
          </p:cNvPr>
          <p:cNvGraphicFramePr/>
          <p:nvPr>
            <p:extLst>
              <p:ext uri="{D42A27DB-BD31-4B8C-83A1-F6EECF244321}">
                <p14:modId xmlns:p14="http://schemas.microsoft.com/office/powerpoint/2010/main" val="316199949"/>
              </p:ext>
            </p:extLst>
          </p:nvPr>
        </p:nvGraphicFramePr>
        <p:xfrm>
          <a:off x="195765" y="1585732"/>
          <a:ext cx="7348895" cy="5033345"/>
        </p:xfrm>
        <a:graphic>
          <a:graphicData uri="http://schemas.openxmlformats.org/drawingml/2006/chart">
            <c:chart xmlns:c="http://schemas.openxmlformats.org/drawingml/2006/chart" xmlns:r="http://schemas.openxmlformats.org/officeDocument/2006/relationships" r:id="rId3"/>
          </a:graphicData>
        </a:graphic>
      </p:graphicFrame>
      <p:sp>
        <p:nvSpPr>
          <p:cNvPr id="10" name="Content Placeholder 9">
            <a:extLst>
              <a:ext uri="{FF2B5EF4-FFF2-40B4-BE49-F238E27FC236}">
                <a16:creationId xmlns:a16="http://schemas.microsoft.com/office/drawing/2014/main" id="{F2806EC8-5EBB-763C-92EA-E491DF1351B1}"/>
              </a:ext>
            </a:extLst>
          </p:cNvPr>
          <p:cNvSpPr>
            <a:spLocks noGrp="1"/>
          </p:cNvSpPr>
          <p:nvPr>
            <p:ph idx="1"/>
          </p:nvPr>
        </p:nvSpPr>
        <p:spPr>
          <a:xfrm>
            <a:off x="7544660" y="1880755"/>
            <a:ext cx="4185377" cy="4296208"/>
          </a:xfrm>
        </p:spPr>
        <p:txBody>
          <a:bodyPr>
            <a:normAutofit/>
          </a:bodyPr>
          <a:lstStyle/>
          <a:p>
            <a:r>
              <a:rPr lang="en-US" sz="2000" dirty="0"/>
              <a:t>512 entities are permitted to use FIDs for the 2023-24 SY, accounting for 67% of all eligible entities statewide.</a:t>
            </a:r>
          </a:p>
          <a:p>
            <a:r>
              <a:rPr lang="en-US" sz="2000" dirty="0"/>
              <a:t>Another 23.7% of entities have never applied/never been accepted for the program.</a:t>
            </a:r>
          </a:p>
          <a:p>
            <a:r>
              <a:rPr lang="en-US" sz="2000" dirty="0"/>
              <a:t>At one point, 9% of entities were accepted, but these entities decided not to reapply and therefore, lost the program. They are permitted to reapply, should they desire to do so.</a:t>
            </a:r>
          </a:p>
          <a:p>
            <a:endParaRPr lang="en-US" sz="2600" dirty="0"/>
          </a:p>
        </p:txBody>
      </p:sp>
    </p:spTree>
    <p:extLst>
      <p:ext uri="{BB962C8B-B14F-4D97-AF65-F5344CB8AC3E}">
        <p14:creationId xmlns:p14="http://schemas.microsoft.com/office/powerpoint/2010/main" val="1199345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4377A31-9138-DA45-857D-DAB0324E8FC9}"/>
              </a:ext>
            </a:extLst>
          </p:cNvPr>
          <p:cNvSpPr>
            <a:spLocks noGrp="1"/>
          </p:cNvSpPr>
          <p:nvPr>
            <p:ph type="title"/>
          </p:nvPr>
        </p:nvSpPr>
        <p:spPr>
          <a:xfrm>
            <a:off x="643467" y="321734"/>
            <a:ext cx="6901193" cy="1135737"/>
          </a:xfrm>
        </p:spPr>
        <p:txBody>
          <a:bodyPr>
            <a:normAutofit/>
          </a:bodyPr>
          <a:lstStyle/>
          <a:p>
            <a:pPr algn="ctr"/>
            <a:r>
              <a:rPr lang="en-US" sz="3600" dirty="0"/>
              <a:t>General Statistics: 2023-24 SY</a:t>
            </a:r>
            <a:endParaRPr lang="en-US" sz="3600" dirty="0">
              <a:latin typeface="Arial" panose="020B0604020202020204" pitchFamily="34" charset="0"/>
              <a:cs typeface="Arial" panose="020B0604020202020204" pitchFamily="34" charset="0"/>
            </a:endParaRPr>
          </a:p>
        </p:txBody>
      </p:sp>
      <p:sp>
        <p:nvSpPr>
          <p:cNvPr id="4" name="Date Placeholder 3">
            <a:extLst>
              <a:ext uri="{FF2B5EF4-FFF2-40B4-BE49-F238E27FC236}">
                <a16:creationId xmlns:a16="http://schemas.microsoft.com/office/drawing/2014/main" id="{D1CEF968-DF92-9C48-96D3-E634A2CD3290}"/>
              </a:ext>
            </a:extLst>
          </p:cNvPr>
          <p:cNvSpPr>
            <a:spLocks noGrp="1"/>
          </p:cNvSpPr>
          <p:nvPr>
            <p:ph type="dt" sz="half" idx="4294967295"/>
          </p:nvPr>
        </p:nvSpPr>
        <p:spPr>
          <a:xfrm>
            <a:off x="643467" y="6356350"/>
            <a:ext cx="2743200" cy="365125"/>
          </a:xfrm>
        </p:spPr>
        <p:txBody>
          <a:bodyPr>
            <a:normAutofit/>
          </a:bodyPr>
          <a:lstStyle/>
          <a:p>
            <a:pPr>
              <a:spcAft>
                <a:spcPts val="600"/>
              </a:spcAft>
            </a:pPr>
            <a:fld id="{7EE0ECAE-0684-D44B-A660-4ECC6ED5E092}" type="datetime1">
              <a:rPr lang="en-US" smtClean="0"/>
              <a:pPr>
                <a:spcAft>
                  <a:spcPts val="600"/>
                </a:spcAft>
              </a:pPr>
              <a:t>8/24/2023</a:t>
            </a:fld>
            <a:endParaRPr lang="en-US" dirty="0"/>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8" name="Group 17">
            <a:extLst>
              <a:ext uri="{FF2B5EF4-FFF2-40B4-BE49-F238E27FC236}">
                <a16:creationId xmlns:a16="http://schemas.microsoft.com/office/drawing/2014/main" id="{912209CB-3E4C-43AE-B507-08269FAE89F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4720" y="0"/>
            <a:ext cx="1097280" cy="1097280"/>
            <a:chOff x="11094720" y="0"/>
            <a:chExt cx="1097280" cy="1097280"/>
          </a:xfrm>
        </p:grpSpPr>
        <p:sp>
          <p:nvSpPr>
            <p:cNvPr id="19" name="Isosceles Triangle 18">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1094720" y="0"/>
              <a:ext cx="1097280" cy="1097280"/>
            </a:xfrm>
            <a:prstGeom prst="triangle">
              <a:avLst>
                <a:gd name="adj" fmla="val 10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7BCB7912-FEA6-4C89-8E9B-D95EF15647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189552" y="127618"/>
              <a:ext cx="457894" cy="457894"/>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 name="Slide Number Placeholder 5">
            <a:extLst>
              <a:ext uri="{FF2B5EF4-FFF2-40B4-BE49-F238E27FC236}">
                <a16:creationId xmlns:a16="http://schemas.microsoft.com/office/drawing/2014/main" id="{64A5A73F-A0E3-A64C-9CE4-076FE60345D4}"/>
              </a:ext>
            </a:extLst>
          </p:cNvPr>
          <p:cNvSpPr>
            <a:spLocks noGrp="1"/>
          </p:cNvSpPr>
          <p:nvPr>
            <p:ph type="sldNum" sz="quarter" idx="12"/>
          </p:nvPr>
        </p:nvSpPr>
        <p:spPr>
          <a:xfrm>
            <a:off x="8805333" y="6356350"/>
            <a:ext cx="2743200" cy="365125"/>
          </a:xfrm>
        </p:spPr>
        <p:txBody>
          <a:bodyPr>
            <a:normAutofit/>
          </a:bodyPr>
          <a:lstStyle/>
          <a:p>
            <a:pPr>
              <a:spcAft>
                <a:spcPts val="600"/>
              </a:spcAft>
            </a:pPr>
            <a:fld id="{21BA5351-C004-6E44-B836-3AE785966E6F}" type="slidenum">
              <a:rPr lang="en-US" smtClean="0"/>
              <a:pPr>
                <a:spcAft>
                  <a:spcPts val="600"/>
                </a:spcAft>
              </a:pPr>
              <a:t>5</a:t>
            </a:fld>
            <a:endParaRPr lang="en-US" dirty="0"/>
          </a:p>
        </p:txBody>
      </p:sp>
      <p:pic>
        <p:nvPicPr>
          <p:cNvPr id="17" name="Picture 16" descr="Pennsylvania Department of Education logo ">
            <a:extLst>
              <a:ext uri="{FF2B5EF4-FFF2-40B4-BE49-F238E27FC236}">
                <a16:creationId xmlns:a16="http://schemas.microsoft.com/office/drawing/2014/main" id="{5B11A4E4-7913-0F4F-B8AE-F915DEDE1E5F}"/>
              </a:ext>
            </a:extLst>
          </p:cNvPr>
          <p:cNvPicPr>
            <a:picLocks noChangeAspect="1"/>
          </p:cNvPicPr>
          <p:nvPr/>
        </p:nvPicPr>
        <p:blipFill>
          <a:blip r:embed="rId2"/>
          <a:stretch>
            <a:fillRect/>
          </a:stretch>
        </p:blipFill>
        <p:spPr>
          <a:xfrm>
            <a:off x="9328150" y="5751821"/>
            <a:ext cx="2401888" cy="582458"/>
          </a:xfrm>
          <a:prstGeom prst="rect">
            <a:avLst/>
          </a:prstGeom>
        </p:spPr>
      </p:pic>
      <p:graphicFrame>
        <p:nvGraphicFramePr>
          <p:cNvPr id="8" name="Chart 7" descr="Pie chart depicting the types of accepted applicants for the 2022-23 SY.  77% of all entities that offer FID are school districts. ">
            <a:extLst>
              <a:ext uri="{FF2B5EF4-FFF2-40B4-BE49-F238E27FC236}">
                <a16:creationId xmlns:a16="http://schemas.microsoft.com/office/drawing/2014/main" id="{0F1ACAA2-9898-F020-6976-14729B05A10C}"/>
              </a:ext>
            </a:extLst>
          </p:cNvPr>
          <p:cNvGraphicFramePr/>
          <p:nvPr>
            <p:extLst>
              <p:ext uri="{D42A27DB-BD31-4B8C-83A1-F6EECF244321}">
                <p14:modId xmlns:p14="http://schemas.microsoft.com/office/powerpoint/2010/main" val="1745749269"/>
              </p:ext>
            </p:extLst>
          </p:nvPr>
        </p:nvGraphicFramePr>
        <p:xfrm>
          <a:off x="195765" y="1200410"/>
          <a:ext cx="7348895" cy="5418667"/>
        </p:xfrm>
        <a:graphic>
          <a:graphicData uri="http://schemas.openxmlformats.org/drawingml/2006/chart">
            <c:chart xmlns:c="http://schemas.openxmlformats.org/drawingml/2006/chart" xmlns:r="http://schemas.openxmlformats.org/officeDocument/2006/relationships" r:id="rId3"/>
          </a:graphicData>
        </a:graphic>
      </p:graphicFrame>
      <p:sp>
        <p:nvSpPr>
          <p:cNvPr id="10" name="Content Placeholder 9">
            <a:extLst>
              <a:ext uri="{FF2B5EF4-FFF2-40B4-BE49-F238E27FC236}">
                <a16:creationId xmlns:a16="http://schemas.microsoft.com/office/drawing/2014/main" id="{F2806EC8-5EBB-763C-92EA-E491DF1351B1}"/>
              </a:ext>
            </a:extLst>
          </p:cNvPr>
          <p:cNvSpPr>
            <a:spLocks noGrp="1"/>
          </p:cNvSpPr>
          <p:nvPr>
            <p:ph idx="1"/>
          </p:nvPr>
        </p:nvSpPr>
        <p:spPr>
          <a:xfrm>
            <a:off x="7544660" y="1880755"/>
            <a:ext cx="4185377" cy="4296208"/>
          </a:xfrm>
        </p:spPr>
        <p:txBody>
          <a:bodyPr>
            <a:normAutofit/>
          </a:bodyPr>
          <a:lstStyle/>
          <a:p>
            <a:r>
              <a:rPr lang="en-US" sz="2400" dirty="0"/>
              <a:t>More than 400 school districts in PA have FID programs. This accounted for 79% of all entities with accepted applications.</a:t>
            </a:r>
          </a:p>
          <a:p>
            <a:r>
              <a:rPr lang="en-US" sz="2400" dirty="0"/>
              <a:t>Charter Schools (10%), CTC/AVTS (8%), and IUs (3%) accounted for the remainder of accepted applicants.</a:t>
            </a:r>
          </a:p>
          <a:p>
            <a:endParaRPr lang="en-US" sz="2600" dirty="0"/>
          </a:p>
        </p:txBody>
      </p:sp>
    </p:spTree>
    <p:extLst>
      <p:ext uri="{BB962C8B-B14F-4D97-AF65-F5344CB8AC3E}">
        <p14:creationId xmlns:p14="http://schemas.microsoft.com/office/powerpoint/2010/main" val="36841543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4377A31-9138-DA45-857D-DAB0324E8FC9}"/>
              </a:ext>
            </a:extLst>
          </p:cNvPr>
          <p:cNvSpPr>
            <a:spLocks noGrp="1"/>
          </p:cNvSpPr>
          <p:nvPr>
            <p:ph type="title"/>
          </p:nvPr>
        </p:nvSpPr>
        <p:spPr>
          <a:xfrm>
            <a:off x="643467" y="321734"/>
            <a:ext cx="6901193" cy="1135737"/>
          </a:xfrm>
        </p:spPr>
        <p:txBody>
          <a:bodyPr>
            <a:normAutofit/>
          </a:bodyPr>
          <a:lstStyle/>
          <a:p>
            <a:r>
              <a:rPr lang="en-US" sz="3600" dirty="0"/>
              <a:t>Accepted Applications By Year </a:t>
            </a:r>
            <a:endParaRPr lang="en-US" sz="36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5C69A5DE-3D7D-8141-ADE6-35A1185FD403}"/>
              </a:ext>
            </a:extLst>
          </p:cNvPr>
          <p:cNvSpPr>
            <a:spLocks noGrp="1"/>
          </p:cNvSpPr>
          <p:nvPr>
            <p:ph idx="1"/>
          </p:nvPr>
        </p:nvSpPr>
        <p:spPr>
          <a:xfrm>
            <a:off x="7544660" y="1512189"/>
            <a:ext cx="4099472" cy="4664774"/>
          </a:xfrm>
        </p:spPr>
        <p:txBody>
          <a:bodyPr>
            <a:normAutofit/>
          </a:bodyPr>
          <a:lstStyle/>
          <a:p>
            <a:r>
              <a:rPr lang="en-US" sz="2000" dirty="0"/>
              <a:t>105 FID applications were accepted in the first year of implementation (2019-20). </a:t>
            </a:r>
          </a:p>
          <a:p>
            <a:endParaRPr lang="en-US" sz="2000" dirty="0"/>
          </a:p>
          <a:p>
            <a:r>
              <a:rPr lang="en-US" sz="2000" dirty="0"/>
              <a:t>PDE accepted 279 applications in 2020-21. These applicants needed to reapply on or prior to the 2023-24 SY or lose the ability to offer the program.</a:t>
            </a:r>
          </a:p>
          <a:p>
            <a:endParaRPr lang="en-US" sz="2000" dirty="0"/>
          </a:p>
          <a:p>
            <a:r>
              <a:rPr lang="en-US" sz="2000" dirty="0"/>
              <a:t>PDE accepted 277 applications for the 2023-24 SY.</a:t>
            </a:r>
          </a:p>
          <a:p>
            <a:endParaRPr lang="en-US" sz="2000" dirty="0"/>
          </a:p>
          <a:p>
            <a:pPr lvl="1"/>
            <a:endParaRPr lang="en-US" sz="2200" dirty="0">
              <a:latin typeface="Arial" panose="020B0604020202020204" pitchFamily="34" charset="0"/>
              <a:cs typeface="Arial" panose="020B0604020202020204" pitchFamily="34" charset="0"/>
            </a:endParaRPr>
          </a:p>
          <a:p>
            <a:endParaRPr lang="en-US" sz="2000" dirty="0"/>
          </a:p>
        </p:txBody>
      </p:sp>
      <p:sp>
        <p:nvSpPr>
          <p:cNvPr id="4" name="Date Placeholder 3">
            <a:extLst>
              <a:ext uri="{FF2B5EF4-FFF2-40B4-BE49-F238E27FC236}">
                <a16:creationId xmlns:a16="http://schemas.microsoft.com/office/drawing/2014/main" id="{D1CEF968-DF92-9C48-96D3-E634A2CD3290}"/>
              </a:ext>
            </a:extLst>
          </p:cNvPr>
          <p:cNvSpPr>
            <a:spLocks noGrp="1"/>
          </p:cNvSpPr>
          <p:nvPr>
            <p:ph type="dt" sz="half" idx="4294967295"/>
          </p:nvPr>
        </p:nvSpPr>
        <p:spPr>
          <a:xfrm>
            <a:off x="643467" y="6356350"/>
            <a:ext cx="2743200" cy="365125"/>
          </a:xfrm>
        </p:spPr>
        <p:txBody>
          <a:bodyPr>
            <a:normAutofit/>
          </a:bodyPr>
          <a:lstStyle/>
          <a:p>
            <a:pPr>
              <a:spcAft>
                <a:spcPts val="600"/>
              </a:spcAft>
            </a:pPr>
            <a:fld id="{7EE0ECAE-0684-D44B-A660-4ECC6ED5E092}" type="datetime1">
              <a:rPr lang="en-US" smtClean="0"/>
              <a:pPr>
                <a:spcAft>
                  <a:spcPts val="600"/>
                </a:spcAft>
              </a:pPr>
              <a:t>8/24/2023</a:t>
            </a:fld>
            <a:endParaRPr lang="en-US" dirty="0"/>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8" name="Group 17">
            <a:extLst>
              <a:ext uri="{FF2B5EF4-FFF2-40B4-BE49-F238E27FC236}">
                <a16:creationId xmlns:a16="http://schemas.microsoft.com/office/drawing/2014/main" id="{912209CB-3E4C-43AE-B507-08269FAE89F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4720" y="0"/>
            <a:ext cx="1097280" cy="1097280"/>
            <a:chOff x="11094720" y="0"/>
            <a:chExt cx="1097280" cy="1097280"/>
          </a:xfrm>
        </p:grpSpPr>
        <p:sp>
          <p:nvSpPr>
            <p:cNvPr id="19" name="Isosceles Triangle 18">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1094720" y="0"/>
              <a:ext cx="1097280" cy="1097280"/>
            </a:xfrm>
            <a:prstGeom prst="triangle">
              <a:avLst>
                <a:gd name="adj" fmla="val 10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7BCB7912-FEA6-4C89-8E9B-D95EF15647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189552" y="127618"/>
              <a:ext cx="457894" cy="457894"/>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 name="Slide Number Placeholder 5">
            <a:extLst>
              <a:ext uri="{FF2B5EF4-FFF2-40B4-BE49-F238E27FC236}">
                <a16:creationId xmlns:a16="http://schemas.microsoft.com/office/drawing/2014/main" id="{64A5A73F-A0E3-A64C-9CE4-076FE60345D4}"/>
              </a:ext>
            </a:extLst>
          </p:cNvPr>
          <p:cNvSpPr>
            <a:spLocks noGrp="1"/>
          </p:cNvSpPr>
          <p:nvPr>
            <p:ph type="sldNum" sz="quarter" idx="12"/>
          </p:nvPr>
        </p:nvSpPr>
        <p:spPr>
          <a:xfrm>
            <a:off x="8805333" y="6356350"/>
            <a:ext cx="2743200" cy="365125"/>
          </a:xfrm>
        </p:spPr>
        <p:txBody>
          <a:bodyPr>
            <a:normAutofit/>
          </a:bodyPr>
          <a:lstStyle/>
          <a:p>
            <a:pPr>
              <a:spcAft>
                <a:spcPts val="600"/>
              </a:spcAft>
            </a:pPr>
            <a:fld id="{21BA5351-C004-6E44-B836-3AE785966E6F}" type="slidenum">
              <a:rPr lang="en-US" smtClean="0"/>
              <a:pPr>
                <a:spcAft>
                  <a:spcPts val="600"/>
                </a:spcAft>
              </a:pPr>
              <a:t>6</a:t>
            </a:fld>
            <a:endParaRPr lang="en-US" dirty="0"/>
          </a:p>
        </p:txBody>
      </p:sp>
      <p:pic>
        <p:nvPicPr>
          <p:cNvPr id="17" name="Picture 16" descr="Pennsylvania Department of Education logo ">
            <a:extLst>
              <a:ext uri="{FF2B5EF4-FFF2-40B4-BE49-F238E27FC236}">
                <a16:creationId xmlns:a16="http://schemas.microsoft.com/office/drawing/2014/main" id="{5B11A4E4-7913-0F4F-B8AE-F915DEDE1E5F}"/>
              </a:ext>
            </a:extLst>
          </p:cNvPr>
          <p:cNvPicPr>
            <a:picLocks noChangeAspect="1"/>
          </p:cNvPicPr>
          <p:nvPr/>
        </p:nvPicPr>
        <p:blipFill>
          <a:blip r:embed="rId2"/>
          <a:stretch>
            <a:fillRect/>
          </a:stretch>
        </p:blipFill>
        <p:spPr>
          <a:xfrm>
            <a:off x="9328150" y="5751821"/>
            <a:ext cx="2401888" cy="582458"/>
          </a:xfrm>
          <a:prstGeom prst="rect">
            <a:avLst/>
          </a:prstGeom>
        </p:spPr>
      </p:pic>
      <p:graphicFrame>
        <p:nvGraphicFramePr>
          <p:cNvPr id="8" name="Chart 7" descr="Bar chart depicting the number of entities that had accepted applications each year - 105 2019-20; 279 2020-21; 137 2021-22, and 136 2022-23. It is projected that 250 will apply for 2023-24.&#10;">
            <a:extLst>
              <a:ext uri="{FF2B5EF4-FFF2-40B4-BE49-F238E27FC236}">
                <a16:creationId xmlns:a16="http://schemas.microsoft.com/office/drawing/2014/main" id="{DD8E5166-CFC5-5FA9-5F8A-C5BA453FB111}"/>
              </a:ext>
            </a:extLst>
          </p:cNvPr>
          <p:cNvGraphicFramePr/>
          <p:nvPr>
            <p:extLst>
              <p:ext uri="{D42A27DB-BD31-4B8C-83A1-F6EECF244321}">
                <p14:modId xmlns:p14="http://schemas.microsoft.com/office/powerpoint/2010/main" val="1672952276"/>
              </p:ext>
            </p:extLst>
          </p:nvPr>
        </p:nvGraphicFramePr>
        <p:xfrm>
          <a:off x="1175657" y="1457471"/>
          <a:ext cx="5803877" cy="4680862"/>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a:extLst>
              <a:ext uri="{FF2B5EF4-FFF2-40B4-BE49-F238E27FC236}">
                <a16:creationId xmlns:a16="http://schemas.microsoft.com/office/drawing/2014/main" id="{9DBC532D-02B8-062B-42D5-04254B0100B3}"/>
              </a:ext>
            </a:extLst>
          </p:cNvPr>
          <p:cNvSpPr txBox="1"/>
          <p:nvPr/>
        </p:nvSpPr>
        <p:spPr>
          <a:xfrm>
            <a:off x="1863524" y="6043050"/>
            <a:ext cx="5595230" cy="461665"/>
          </a:xfrm>
          <a:prstGeom prst="rect">
            <a:avLst/>
          </a:prstGeom>
          <a:noFill/>
        </p:spPr>
        <p:txBody>
          <a:bodyPr wrap="square" lIns="91440" tIns="45720" rIns="91440" bIns="45720" rtlCol="0" anchor="t">
            <a:spAutoFit/>
          </a:bodyPr>
          <a:lstStyle/>
          <a:p>
            <a:r>
              <a:rPr lang="en-US" sz="1200" dirty="0"/>
              <a:t>Note:  Applicants could reapply ahead of the termination date, should they desire to do so. To date, 25 different entities have done so. </a:t>
            </a:r>
          </a:p>
        </p:txBody>
      </p:sp>
    </p:spTree>
    <p:extLst>
      <p:ext uri="{BB962C8B-B14F-4D97-AF65-F5344CB8AC3E}">
        <p14:creationId xmlns:p14="http://schemas.microsoft.com/office/powerpoint/2010/main" val="31605450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4377A31-9138-DA45-857D-DAB0324E8FC9}"/>
              </a:ext>
            </a:extLst>
          </p:cNvPr>
          <p:cNvSpPr>
            <a:spLocks noGrp="1"/>
          </p:cNvSpPr>
          <p:nvPr>
            <p:ph type="title"/>
          </p:nvPr>
        </p:nvSpPr>
        <p:spPr>
          <a:xfrm>
            <a:off x="643467" y="321734"/>
            <a:ext cx="10451253" cy="1135737"/>
          </a:xfrm>
        </p:spPr>
        <p:txBody>
          <a:bodyPr>
            <a:normAutofit/>
          </a:bodyPr>
          <a:lstStyle/>
          <a:p>
            <a:pPr algn="ctr"/>
            <a:r>
              <a:rPr lang="en-US" sz="3600" dirty="0"/>
              <a:t>2023-24 SY FID Accepted Applications</a:t>
            </a:r>
            <a:endParaRPr lang="en-US" sz="36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5C69A5DE-3D7D-8141-ADE6-35A1185FD403}"/>
              </a:ext>
            </a:extLst>
          </p:cNvPr>
          <p:cNvSpPr>
            <a:spLocks noGrp="1"/>
          </p:cNvSpPr>
          <p:nvPr>
            <p:ph idx="1"/>
          </p:nvPr>
        </p:nvSpPr>
        <p:spPr>
          <a:xfrm>
            <a:off x="6619876" y="1457471"/>
            <a:ext cx="5244776" cy="4719492"/>
          </a:xfrm>
        </p:spPr>
        <p:txBody>
          <a:bodyPr>
            <a:normAutofit fontScale="92500" lnSpcReduction="20000"/>
          </a:bodyPr>
          <a:lstStyle/>
          <a:p>
            <a:r>
              <a:rPr lang="en-US" sz="2400" dirty="0"/>
              <a:t>More than</a:t>
            </a:r>
            <a:r>
              <a:rPr lang="en-US" sz="2400" dirty="0">
                <a:latin typeface="Arial" panose="020B0604020202020204" pitchFamily="34" charset="0"/>
                <a:cs typeface="Arial" panose="020B0604020202020204" pitchFamily="34" charset="0"/>
              </a:rPr>
              <a:t> seven out of ten (72.2%) 2023-24 SY applicants were program renewals. Had they not reapplied and been accepted, the entities would have lost the program for 2023-24 SY.</a:t>
            </a:r>
          </a:p>
          <a:p>
            <a:r>
              <a:rPr lang="en-US" sz="2400" dirty="0"/>
              <a:t>14.4% of applicants were accepted for the first time. </a:t>
            </a:r>
            <a:endParaRPr lang="en-US" sz="2400" dirty="0">
              <a:latin typeface="Arial" panose="020B0604020202020204" pitchFamily="34" charset="0"/>
              <a:cs typeface="Arial" panose="020B0604020202020204" pitchFamily="34" charset="0"/>
            </a:endParaRPr>
          </a:p>
          <a:p>
            <a:r>
              <a:rPr lang="en-US" sz="2400" dirty="0"/>
              <a:t>The remaining 6.5% of applicants applied for renewal before their programs were set to expire. This was primarily related to dramatic changes in the program, leadership, or contracts at the entity.</a:t>
            </a:r>
          </a:p>
          <a:p>
            <a:r>
              <a:rPr lang="en-US" sz="2400" dirty="0">
                <a:latin typeface="Arial" panose="020B0604020202020204" pitchFamily="34" charset="0"/>
                <a:cs typeface="Arial" panose="020B0604020202020204" pitchFamily="34" charset="0"/>
              </a:rPr>
              <a:t>Another 6</a:t>
            </a:r>
            <a:r>
              <a:rPr lang="en-US" sz="2400" dirty="0"/>
              <a:t>.1% of applicants had lost the program because they did not reapply last year, but decided to reapply this year and were accepted for another three years.</a:t>
            </a:r>
            <a:endParaRPr lang="en-US" sz="2400" dirty="0">
              <a:latin typeface="Arial" panose="020B0604020202020204" pitchFamily="34" charset="0"/>
              <a:cs typeface="Arial" panose="020B0604020202020204" pitchFamily="34" charset="0"/>
            </a:endParaRPr>
          </a:p>
          <a:p>
            <a:pPr marL="457200" lvl="1" indent="0">
              <a:buNone/>
            </a:pPr>
            <a:endParaRPr lang="en-US" sz="2000" dirty="0">
              <a:latin typeface="Arial" panose="020B0604020202020204" pitchFamily="34" charset="0"/>
              <a:cs typeface="Arial" panose="020B0604020202020204" pitchFamily="34" charset="0"/>
            </a:endParaRPr>
          </a:p>
          <a:p>
            <a:endParaRPr lang="en-US" sz="2000" dirty="0"/>
          </a:p>
        </p:txBody>
      </p:sp>
      <p:sp>
        <p:nvSpPr>
          <p:cNvPr id="4" name="Date Placeholder 3">
            <a:extLst>
              <a:ext uri="{FF2B5EF4-FFF2-40B4-BE49-F238E27FC236}">
                <a16:creationId xmlns:a16="http://schemas.microsoft.com/office/drawing/2014/main" id="{D1CEF968-DF92-9C48-96D3-E634A2CD3290}"/>
              </a:ext>
            </a:extLst>
          </p:cNvPr>
          <p:cNvSpPr>
            <a:spLocks noGrp="1"/>
          </p:cNvSpPr>
          <p:nvPr>
            <p:ph type="dt" sz="half" idx="4294967295"/>
          </p:nvPr>
        </p:nvSpPr>
        <p:spPr>
          <a:xfrm>
            <a:off x="643467" y="6356350"/>
            <a:ext cx="2743200" cy="365125"/>
          </a:xfrm>
        </p:spPr>
        <p:txBody>
          <a:bodyPr>
            <a:normAutofit/>
          </a:bodyPr>
          <a:lstStyle/>
          <a:p>
            <a:pPr>
              <a:spcAft>
                <a:spcPts val="600"/>
              </a:spcAft>
            </a:pPr>
            <a:fld id="{7EE0ECAE-0684-D44B-A660-4ECC6ED5E092}" type="datetime1">
              <a:rPr lang="en-US" smtClean="0"/>
              <a:pPr>
                <a:spcAft>
                  <a:spcPts val="600"/>
                </a:spcAft>
              </a:pPr>
              <a:t>8/24/2023</a:t>
            </a:fld>
            <a:endParaRPr lang="en-US" dirty="0"/>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8" name="Group 17">
            <a:extLst>
              <a:ext uri="{FF2B5EF4-FFF2-40B4-BE49-F238E27FC236}">
                <a16:creationId xmlns:a16="http://schemas.microsoft.com/office/drawing/2014/main" id="{912209CB-3E4C-43AE-B507-08269FAE89F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4720" y="0"/>
            <a:ext cx="1097280" cy="1097280"/>
            <a:chOff x="11094720" y="0"/>
            <a:chExt cx="1097280" cy="1097280"/>
          </a:xfrm>
        </p:grpSpPr>
        <p:sp>
          <p:nvSpPr>
            <p:cNvPr id="19" name="Isosceles Triangle 18">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1094720" y="0"/>
              <a:ext cx="1097280" cy="1097280"/>
            </a:xfrm>
            <a:prstGeom prst="triangle">
              <a:avLst>
                <a:gd name="adj" fmla="val 10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7BCB7912-FEA6-4C89-8E9B-D95EF15647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189552" y="127618"/>
              <a:ext cx="457894" cy="457894"/>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 name="Slide Number Placeholder 5">
            <a:extLst>
              <a:ext uri="{FF2B5EF4-FFF2-40B4-BE49-F238E27FC236}">
                <a16:creationId xmlns:a16="http://schemas.microsoft.com/office/drawing/2014/main" id="{64A5A73F-A0E3-A64C-9CE4-076FE60345D4}"/>
              </a:ext>
            </a:extLst>
          </p:cNvPr>
          <p:cNvSpPr>
            <a:spLocks noGrp="1"/>
          </p:cNvSpPr>
          <p:nvPr>
            <p:ph type="sldNum" sz="quarter" idx="12"/>
          </p:nvPr>
        </p:nvSpPr>
        <p:spPr>
          <a:xfrm>
            <a:off x="8805333" y="6356350"/>
            <a:ext cx="2743200" cy="365125"/>
          </a:xfrm>
        </p:spPr>
        <p:txBody>
          <a:bodyPr>
            <a:normAutofit/>
          </a:bodyPr>
          <a:lstStyle/>
          <a:p>
            <a:pPr>
              <a:spcAft>
                <a:spcPts val="600"/>
              </a:spcAft>
            </a:pPr>
            <a:fld id="{21BA5351-C004-6E44-B836-3AE785966E6F}" type="slidenum">
              <a:rPr lang="en-US" smtClean="0"/>
              <a:pPr>
                <a:spcAft>
                  <a:spcPts val="600"/>
                </a:spcAft>
              </a:pPr>
              <a:t>7</a:t>
            </a:fld>
            <a:endParaRPr lang="en-US" dirty="0"/>
          </a:p>
        </p:txBody>
      </p:sp>
      <p:pic>
        <p:nvPicPr>
          <p:cNvPr id="17" name="Picture 16" descr="Pennsylvania Department of Education logo ">
            <a:extLst>
              <a:ext uri="{FF2B5EF4-FFF2-40B4-BE49-F238E27FC236}">
                <a16:creationId xmlns:a16="http://schemas.microsoft.com/office/drawing/2014/main" id="{5B11A4E4-7913-0F4F-B8AE-F915DEDE1E5F}"/>
              </a:ext>
            </a:extLst>
          </p:cNvPr>
          <p:cNvPicPr>
            <a:picLocks noChangeAspect="1"/>
          </p:cNvPicPr>
          <p:nvPr/>
        </p:nvPicPr>
        <p:blipFill>
          <a:blip r:embed="rId2"/>
          <a:stretch>
            <a:fillRect/>
          </a:stretch>
        </p:blipFill>
        <p:spPr>
          <a:xfrm>
            <a:off x="9328150" y="6064897"/>
            <a:ext cx="2401888" cy="656578"/>
          </a:xfrm>
          <a:prstGeom prst="rect">
            <a:avLst/>
          </a:prstGeom>
        </p:spPr>
      </p:pic>
      <p:graphicFrame>
        <p:nvGraphicFramePr>
          <p:cNvPr id="8" name="Chart 7" descr="pie chart - 52% were renewal applications in 2022-23; 39% were first time applicants; 9% were early reenewals">
            <a:extLst>
              <a:ext uri="{FF2B5EF4-FFF2-40B4-BE49-F238E27FC236}">
                <a16:creationId xmlns:a16="http://schemas.microsoft.com/office/drawing/2014/main" id="{4E7D75E4-88BF-3410-9BE8-79343F6B88FF}"/>
              </a:ext>
            </a:extLst>
          </p:cNvPr>
          <p:cNvGraphicFramePr/>
          <p:nvPr>
            <p:extLst>
              <p:ext uri="{D42A27DB-BD31-4B8C-83A1-F6EECF244321}">
                <p14:modId xmlns:p14="http://schemas.microsoft.com/office/powerpoint/2010/main" val="2129954339"/>
              </p:ext>
            </p:extLst>
          </p:nvPr>
        </p:nvGraphicFramePr>
        <p:xfrm>
          <a:off x="541005" y="1153247"/>
          <a:ext cx="6158376" cy="516160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735219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4377A31-9138-DA45-857D-DAB0324E8FC9}"/>
              </a:ext>
            </a:extLst>
          </p:cNvPr>
          <p:cNvSpPr>
            <a:spLocks noGrp="1"/>
          </p:cNvSpPr>
          <p:nvPr>
            <p:ph type="title"/>
          </p:nvPr>
        </p:nvSpPr>
        <p:spPr>
          <a:xfrm>
            <a:off x="643467" y="321734"/>
            <a:ext cx="10451251" cy="1135737"/>
          </a:xfrm>
        </p:spPr>
        <p:txBody>
          <a:bodyPr>
            <a:normAutofit/>
          </a:bodyPr>
          <a:lstStyle/>
          <a:p>
            <a:pPr algn="ctr"/>
            <a:r>
              <a:rPr lang="en-US" sz="3600" dirty="0"/>
              <a:t>Number of FIDs Used</a:t>
            </a:r>
            <a:endParaRPr lang="en-US" sz="36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5C69A5DE-3D7D-8141-ADE6-35A1185FD403}"/>
              </a:ext>
            </a:extLst>
          </p:cNvPr>
          <p:cNvSpPr>
            <a:spLocks noGrp="1"/>
          </p:cNvSpPr>
          <p:nvPr>
            <p:ph idx="1"/>
          </p:nvPr>
        </p:nvSpPr>
        <p:spPr>
          <a:xfrm>
            <a:off x="8039100" y="1676399"/>
            <a:ext cx="3690937" cy="4500563"/>
          </a:xfrm>
        </p:spPr>
        <p:txBody>
          <a:bodyPr>
            <a:normAutofit/>
          </a:bodyPr>
          <a:lstStyle/>
          <a:p>
            <a:r>
              <a:rPr lang="en-US" sz="2000" dirty="0"/>
              <a:t>Since 2019-20, between 39% and 60.2% of eligible school entities with FID programs did not use any days.</a:t>
            </a:r>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In general, most </a:t>
            </a:r>
            <a:r>
              <a:rPr lang="en-US" sz="2000" dirty="0"/>
              <a:t>used one</a:t>
            </a:r>
            <a:r>
              <a:rPr lang="en-US" sz="2000" dirty="0">
                <a:latin typeface="Arial" panose="020B0604020202020204" pitchFamily="34" charset="0"/>
                <a:cs typeface="Arial" panose="020B0604020202020204" pitchFamily="34" charset="0"/>
              </a:rPr>
              <a:t> to four </a:t>
            </a:r>
            <a:r>
              <a:rPr lang="en-US" sz="2000" dirty="0"/>
              <a:t>days each year.</a:t>
            </a:r>
          </a:p>
          <a:p>
            <a:r>
              <a:rPr lang="en-US" sz="2000" dirty="0"/>
              <a:t>During 2022-23 SY, approximately 5% of eligible school entities used or exceeded the maximum number of five days allowed by law.</a:t>
            </a:r>
            <a:endParaRPr lang="en-US" sz="2000" dirty="0">
              <a:latin typeface="Arial" panose="020B0604020202020204" pitchFamily="34" charset="0"/>
              <a:cs typeface="Arial" panose="020B0604020202020204" pitchFamily="34" charset="0"/>
            </a:endParaRPr>
          </a:p>
        </p:txBody>
      </p:sp>
      <p:sp>
        <p:nvSpPr>
          <p:cNvPr id="4" name="Date Placeholder 3">
            <a:extLst>
              <a:ext uri="{FF2B5EF4-FFF2-40B4-BE49-F238E27FC236}">
                <a16:creationId xmlns:a16="http://schemas.microsoft.com/office/drawing/2014/main" id="{D1CEF968-DF92-9C48-96D3-E634A2CD3290}"/>
              </a:ext>
            </a:extLst>
          </p:cNvPr>
          <p:cNvSpPr>
            <a:spLocks noGrp="1"/>
          </p:cNvSpPr>
          <p:nvPr>
            <p:ph type="dt" sz="half" idx="4294967295"/>
          </p:nvPr>
        </p:nvSpPr>
        <p:spPr>
          <a:xfrm>
            <a:off x="643467" y="6356350"/>
            <a:ext cx="2743200" cy="365125"/>
          </a:xfrm>
        </p:spPr>
        <p:txBody>
          <a:bodyPr>
            <a:normAutofit/>
          </a:bodyPr>
          <a:lstStyle/>
          <a:p>
            <a:pPr>
              <a:spcAft>
                <a:spcPts val="600"/>
              </a:spcAft>
            </a:pPr>
            <a:fld id="{7EE0ECAE-0684-D44B-A660-4ECC6ED5E092}" type="datetime1">
              <a:rPr lang="en-US" smtClean="0"/>
              <a:pPr>
                <a:spcAft>
                  <a:spcPts val="600"/>
                </a:spcAft>
              </a:pPr>
              <a:t>8/24/2023</a:t>
            </a:fld>
            <a:endParaRPr lang="en-US" dirty="0"/>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8" name="Group 17">
            <a:extLst>
              <a:ext uri="{FF2B5EF4-FFF2-40B4-BE49-F238E27FC236}">
                <a16:creationId xmlns:a16="http://schemas.microsoft.com/office/drawing/2014/main" id="{912209CB-3E4C-43AE-B507-08269FAE89F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4720" y="0"/>
            <a:ext cx="1097280" cy="1097280"/>
            <a:chOff x="11094720" y="0"/>
            <a:chExt cx="1097280" cy="1097280"/>
          </a:xfrm>
        </p:grpSpPr>
        <p:sp>
          <p:nvSpPr>
            <p:cNvPr id="19" name="Isosceles Triangle 18">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1094720" y="0"/>
              <a:ext cx="1097280" cy="1097280"/>
            </a:xfrm>
            <a:prstGeom prst="triangle">
              <a:avLst>
                <a:gd name="adj" fmla="val 10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7BCB7912-FEA6-4C89-8E9B-D95EF15647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189552" y="127618"/>
              <a:ext cx="457894" cy="457894"/>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 name="Slide Number Placeholder 5">
            <a:extLst>
              <a:ext uri="{FF2B5EF4-FFF2-40B4-BE49-F238E27FC236}">
                <a16:creationId xmlns:a16="http://schemas.microsoft.com/office/drawing/2014/main" id="{64A5A73F-A0E3-A64C-9CE4-076FE60345D4}"/>
              </a:ext>
            </a:extLst>
          </p:cNvPr>
          <p:cNvSpPr>
            <a:spLocks noGrp="1"/>
          </p:cNvSpPr>
          <p:nvPr>
            <p:ph type="sldNum" sz="quarter" idx="12"/>
          </p:nvPr>
        </p:nvSpPr>
        <p:spPr>
          <a:xfrm>
            <a:off x="8805333" y="6356350"/>
            <a:ext cx="2743200" cy="365125"/>
          </a:xfrm>
        </p:spPr>
        <p:txBody>
          <a:bodyPr>
            <a:normAutofit/>
          </a:bodyPr>
          <a:lstStyle/>
          <a:p>
            <a:pPr>
              <a:spcAft>
                <a:spcPts val="600"/>
              </a:spcAft>
            </a:pPr>
            <a:fld id="{21BA5351-C004-6E44-B836-3AE785966E6F}" type="slidenum">
              <a:rPr lang="en-US" smtClean="0"/>
              <a:pPr>
                <a:spcAft>
                  <a:spcPts val="600"/>
                </a:spcAft>
              </a:pPr>
              <a:t>8</a:t>
            </a:fld>
            <a:endParaRPr lang="en-US" dirty="0"/>
          </a:p>
        </p:txBody>
      </p:sp>
      <p:pic>
        <p:nvPicPr>
          <p:cNvPr id="17" name="Picture 16" descr="Pennsylvania Department of Education logo ">
            <a:extLst>
              <a:ext uri="{FF2B5EF4-FFF2-40B4-BE49-F238E27FC236}">
                <a16:creationId xmlns:a16="http://schemas.microsoft.com/office/drawing/2014/main" id="{5B11A4E4-7913-0F4F-B8AE-F915DEDE1E5F}"/>
              </a:ext>
            </a:extLst>
          </p:cNvPr>
          <p:cNvPicPr>
            <a:picLocks noChangeAspect="1"/>
          </p:cNvPicPr>
          <p:nvPr/>
        </p:nvPicPr>
        <p:blipFill>
          <a:blip r:embed="rId2"/>
          <a:stretch>
            <a:fillRect/>
          </a:stretch>
        </p:blipFill>
        <p:spPr>
          <a:xfrm>
            <a:off x="9328150" y="5751821"/>
            <a:ext cx="2401888" cy="582458"/>
          </a:xfrm>
          <a:prstGeom prst="rect">
            <a:avLst/>
          </a:prstGeom>
        </p:spPr>
      </p:pic>
      <p:graphicFrame>
        <p:nvGraphicFramePr>
          <p:cNvPr id="8" name="Chart 7" descr="Bar chart depicts the % of the # of days used annually by those that offer FIDs.&#10;">
            <a:extLst>
              <a:ext uri="{FF2B5EF4-FFF2-40B4-BE49-F238E27FC236}">
                <a16:creationId xmlns:a16="http://schemas.microsoft.com/office/drawing/2014/main" id="{8587D4F1-FF4D-9C96-348C-CFC639890FD0}"/>
              </a:ext>
            </a:extLst>
          </p:cNvPr>
          <p:cNvGraphicFramePr/>
          <p:nvPr>
            <p:extLst>
              <p:ext uri="{D42A27DB-BD31-4B8C-83A1-F6EECF244321}">
                <p14:modId xmlns:p14="http://schemas.microsoft.com/office/powerpoint/2010/main" val="3363022736"/>
              </p:ext>
            </p:extLst>
          </p:nvPr>
        </p:nvGraphicFramePr>
        <p:xfrm>
          <a:off x="1014061" y="1365813"/>
          <a:ext cx="6903023" cy="479567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88980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4377A31-9138-DA45-857D-DAB0324E8FC9}"/>
              </a:ext>
            </a:extLst>
          </p:cNvPr>
          <p:cNvSpPr>
            <a:spLocks noGrp="1"/>
          </p:cNvSpPr>
          <p:nvPr>
            <p:ph type="title"/>
          </p:nvPr>
        </p:nvSpPr>
        <p:spPr>
          <a:xfrm>
            <a:off x="643467" y="321734"/>
            <a:ext cx="10729383" cy="1135737"/>
          </a:xfrm>
        </p:spPr>
        <p:txBody>
          <a:bodyPr>
            <a:normAutofit/>
          </a:bodyPr>
          <a:lstStyle/>
          <a:p>
            <a:pPr algn="ctr"/>
            <a:r>
              <a:rPr lang="en-US" sz="3600" dirty="0">
                <a:latin typeface="Arial" panose="020B0604020202020204" pitchFamily="34" charset="0"/>
                <a:cs typeface="Arial" panose="020B0604020202020204" pitchFamily="34" charset="0"/>
              </a:rPr>
              <a:t>Overall Program Effectiveness</a:t>
            </a:r>
          </a:p>
        </p:txBody>
      </p:sp>
      <p:sp>
        <p:nvSpPr>
          <p:cNvPr id="3" name="Content Placeholder 2">
            <a:extLst>
              <a:ext uri="{FF2B5EF4-FFF2-40B4-BE49-F238E27FC236}">
                <a16:creationId xmlns:a16="http://schemas.microsoft.com/office/drawing/2014/main" id="{5C69A5DE-3D7D-8141-ADE6-35A1185FD403}"/>
              </a:ext>
            </a:extLst>
          </p:cNvPr>
          <p:cNvSpPr>
            <a:spLocks noGrp="1"/>
          </p:cNvSpPr>
          <p:nvPr>
            <p:ph idx="1"/>
          </p:nvPr>
        </p:nvSpPr>
        <p:spPr>
          <a:xfrm>
            <a:off x="7679094" y="1315616"/>
            <a:ext cx="4063185" cy="4861347"/>
          </a:xfrm>
        </p:spPr>
        <p:txBody>
          <a:bodyPr>
            <a:normAutofit/>
          </a:bodyPr>
          <a:lstStyle/>
          <a:p>
            <a:pPr>
              <a:spcAft>
                <a:spcPts val="1200"/>
              </a:spcAft>
            </a:pPr>
            <a:r>
              <a:rPr lang="en-US" sz="2000" dirty="0"/>
              <a:t>95.7% perceived their programs as “very effective” or “somewhat effective” in providing FIDs in the 2022-23 SY, slightly less than the prior year (96.7% in 2021-22 SY).</a:t>
            </a:r>
            <a:endParaRPr lang="en-US" sz="2000" dirty="0">
              <a:latin typeface="Arial" panose="020B0604020202020204" pitchFamily="34" charset="0"/>
              <a:cs typeface="Arial" panose="020B0604020202020204" pitchFamily="34" charset="0"/>
            </a:endParaRPr>
          </a:p>
          <a:p>
            <a:pPr marL="0" indent="0">
              <a:buNone/>
            </a:pPr>
            <a:r>
              <a:rPr lang="en-US" sz="1800" b="0" u="none" strike="noStrike" dirty="0">
                <a:solidFill>
                  <a:srgbClr val="000000"/>
                </a:solidFill>
                <a:effectLst/>
              </a:rPr>
              <a:t>“Now that we have been using the FID protocol for a number of years and have worked out the bugs, our parents, staff, and students are familiar with the process. The days used this year were pretty seamless.“  </a:t>
            </a:r>
          </a:p>
          <a:p>
            <a:pPr marL="0" indent="0">
              <a:buNone/>
            </a:pPr>
            <a:r>
              <a:rPr lang="en-US" sz="1800" b="0" i="1" u="none" strike="noStrike" dirty="0">
                <a:solidFill>
                  <a:srgbClr val="000000"/>
                </a:solidFill>
                <a:effectLst/>
              </a:rPr>
              <a:t>2022-23 SY survey respondent</a:t>
            </a:r>
            <a:endParaRPr lang="en-US" sz="2000" i="1" dirty="0"/>
          </a:p>
        </p:txBody>
      </p:sp>
      <p:sp>
        <p:nvSpPr>
          <p:cNvPr id="4" name="Date Placeholder 3">
            <a:extLst>
              <a:ext uri="{FF2B5EF4-FFF2-40B4-BE49-F238E27FC236}">
                <a16:creationId xmlns:a16="http://schemas.microsoft.com/office/drawing/2014/main" id="{D1CEF968-DF92-9C48-96D3-E634A2CD3290}"/>
              </a:ext>
            </a:extLst>
          </p:cNvPr>
          <p:cNvSpPr>
            <a:spLocks noGrp="1"/>
          </p:cNvSpPr>
          <p:nvPr>
            <p:ph type="dt" sz="half" idx="4294967295"/>
          </p:nvPr>
        </p:nvSpPr>
        <p:spPr>
          <a:xfrm>
            <a:off x="643467" y="6356350"/>
            <a:ext cx="2743200" cy="365125"/>
          </a:xfrm>
        </p:spPr>
        <p:txBody>
          <a:bodyPr>
            <a:normAutofit/>
          </a:bodyPr>
          <a:lstStyle/>
          <a:p>
            <a:pPr>
              <a:spcAft>
                <a:spcPts val="600"/>
              </a:spcAft>
            </a:pPr>
            <a:fld id="{7EE0ECAE-0684-D44B-A660-4ECC6ED5E092}" type="datetime1">
              <a:rPr lang="en-US" smtClean="0"/>
              <a:pPr>
                <a:spcAft>
                  <a:spcPts val="600"/>
                </a:spcAft>
              </a:pPr>
              <a:t>8/24/2023</a:t>
            </a:fld>
            <a:endParaRPr lang="en-US" dirty="0"/>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8" name="Group 17">
            <a:extLst>
              <a:ext uri="{FF2B5EF4-FFF2-40B4-BE49-F238E27FC236}">
                <a16:creationId xmlns:a16="http://schemas.microsoft.com/office/drawing/2014/main" id="{912209CB-3E4C-43AE-B507-08269FAE89F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4720" y="0"/>
            <a:ext cx="1097280" cy="1097280"/>
            <a:chOff x="11094720" y="0"/>
            <a:chExt cx="1097280" cy="1097280"/>
          </a:xfrm>
        </p:grpSpPr>
        <p:sp>
          <p:nvSpPr>
            <p:cNvPr id="19" name="Isosceles Triangle 18">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1094720" y="0"/>
              <a:ext cx="1097280" cy="1097280"/>
            </a:xfrm>
            <a:prstGeom prst="triangle">
              <a:avLst>
                <a:gd name="adj" fmla="val 10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7BCB7912-FEA6-4C89-8E9B-D95EF15647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189552" y="127618"/>
              <a:ext cx="457894" cy="457894"/>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 name="Slide Number Placeholder 5">
            <a:extLst>
              <a:ext uri="{FF2B5EF4-FFF2-40B4-BE49-F238E27FC236}">
                <a16:creationId xmlns:a16="http://schemas.microsoft.com/office/drawing/2014/main" id="{64A5A73F-A0E3-A64C-9CE4-076FE60345D4}"/>
              </a:ext>
            </a:extLst>
          </p:cNvPr>
          <p:cNvSpPr>
            <a:spLocks noGrp="1"/>
          </p:cNvSpPr>
          <p:nvPr>
            <p:ph type="sldNum" sz="quarter" idx="12"/>
          </p:nvPr>
        </p:nvSpPr>
        <p:spPr>
          <a:xfrm>
            <a:off x="8805333" y="6356350"/>
            <a:ext cx="2743200" cy="365125"/>
          </a:xfrm>
        </p:spPr>
        <p:txBody>
          <a:bodyPr>
            <a:normAutofit/>
          </a:bodyPr>
          <a:lstStyle/>
          <a:p>
            <a:pPr>
              <a:spcAft>
                <a:spcPts val="600"/>
              </a:spcAft>
            </a:pPr>
            <a:fld id="{21BA5351-C004-6E44-B836-3AE785966E6F}" type="slidenum">
              <a:rPr lang="en-US" smtClean="0"/>
              <a:pPr>
                <a:spcAft>
                  <a:spcPts val="600"/>
                </a:spcAft>
              </a:pPr>
              <a:t>9</a:t>
            </a:fld>
            <a:endParaRPr lang="en-US" dirty="0"/>
          </a:p>
        </p:txBody>
      </p:sp>
      <p:pic>
        <p:nvPicPr>
          <p:cNvPr id="17" name="Picture 16" descr="Pennsylvania Department of Education logo ">
            <a:extLst>
              <a:ext uri="{FF2B5EF4-FFF2-40B4-BE49-F238E27FC236}">
                <a16:creationId xmlns:a16="http://schemas.microsoft.com/office/drawing/2014/main" id="{5B11A4E4-7913-0F4F-B8AE-F915DEDE1E5F}"/>
              </a:ext>
            </a:extLst>
          </p:cNvPr>
          <p:cNvPicPr>
            <a:picLocks noChangeAspect="1"/>
          </p:cNvPicPr>
          <p:nvPr/>
        </p:nvPicPr>
        <p:blipFill>
          <a:blip r:embed="rId2"/>
          <a:stretch>
            <a:fillRect/>
          </a:stretch>
        </p:blipFill>
        <p:spPr>
          <a:xfrm>
            <a:off x="9328150" y="5751821"/>
            <a:ext cx="2401888" cy="582458"/>
          </a:xfrm>
          <a:prstGeom prst="rect">
            <a:avLst/>
          </a:prstGeom>
        </p:spPr>
      </p:pic>
      <p:graphicFrame>
        <p:nvGraphicFramePr>
          <p:cNvPr id="8" name="Chart 7" descr="bar chart showing the % of those rating themselves as effective in providing FIDs.&#10;">
            <a:extLst>
              <a:ext uri="{FF2B5EF4-FFF2-40B4-BE49-F238E27FC236}">
                <a16:creationId xmlns:a16="http://schemas.microsoft.com/office/drawing/2014/main" id="{BF995B19-52FF-6565-A0EB-951761311097}"/>
              </a:ext>
            </a:extLst>
          </p:cNvPr>
          <p:cNvGraphicFramePr/>
          <p:nvPr>
            <p:extLst>
              <p:ext uri="{D42A27DB-BD31-4B8C-83A1-F6EECF244321}">
                <p14:modId xmlns:p14="http://schemas.microsoft.com/office/powerpoint/2010/main" val="2959147998"/>
              </p:ext>
            </p:extLst>
          </p:nvPr>
        </p:nvGraphicFramePr>
        <p:xfrm>
          <a:off x="1014062" y="1203767"/>
          <a:ext cx="6901194" cy="493456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97730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0E3A56E5-73ED-1B49-9197-C98CC2C5FAAE}" vid="{8144AA15-D5D7-F640-B940-98ECEAA3BEA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3A4E9D8B9AE294BB8664582FC3229C4" ma:contentTypeVersion="3" ma:contentTypeDescription="Create a new document." ma:contentTypeScope="" ma:versionID="2a2d9ea174ca71e18204fe09cb4b5ba8">
  <xsd:schema xmlns:xsd="http://www.w3.org/2001/XMLSchema" xmlns:xs="http://www.w3.org/2001/XMLSchema" xmlns:p="http://schemas.microsoft.com/office/2006/metadata/properties" xmlns:ns1="http://schemas.microsoft.com/sharepoint/v3" xmlns:ns2="a7af8e22-4aad-4637-bdfe-8881feb25ebc" targetNamespace="http://schemas.microsoft.com/office/2006/metadata/properties" ma:root="true" ma:fieldsID="1e1d1e180fd2d7c84c724596e328884d" ns1:_="" ns2:_="">
    <xsd:import namespace="http://schemas.microsoft.com/sharepoint/v3"/>
    <xsd:import namespace="a7af8e22-4aad-4637-bdfe-8881feb25ebc"/>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7af8e22-4aad-4637-bdfe-8881feb25eb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SharedWithUsers xmlns="a7af8e22-4aad-4637-bdfe-8881feb25ebc">
      <UserInfo>
        <DisplayName/>
        <AccountId xsi:nil="true"/>
        <AccountType/>
      </UserInfo>
    </SharedWithUsers>
  </documentManagement>
</p:properties>
</file>

<file path=customXml/itemProps1.xml><?xml version="1.0" encoding="utf-8"?>
<ds:datastoreItem xmlns:ds="http://schemas.openxmlformats.org/officeDocument/2006/customXml" ds:itemID="{6BE12F7F-66A1-4943-9049-8CA136B0F529}"/>
</file>

<file path=customXml/itemProps2.xml><?xml version="1.0" encoding="utf-8"?>
<ds:datastoreItem xmlns:ds="http://schemas.openxmlformats.org/officeDocument/2006/customXml" ds:itemID="{A46A1B91-9125-42AC-8369-EE3683052EBD}">
  <ds:schemaRefs>
    <ds:schemaRef ds:uri="http://schemas.microsoft.com/sharepoint/v3/contenttype/forms"/>
  </ds:schemaRefs>
</ds:datastoreItem>
</file>

<file path=customXml/itemProps3.xml><?xml version="1.0" encoding="utf-8"?>
<ds:datastoreItem xmlns:ds="http://schemas.openxmlformats.org/officeDocument/2006/customXml" ds:itemID="{77D49F41-2678-4E9E-8920-667FAECA64B2}">
  <ds:schemaRefs>
    <ds:schemaRef ds:uri="http://schemas.microsoft.com/office/2006/documentManagement/types"/>
    <ds:schemaRef ds:uri="http://schemas.openxmlformats.org/package/2006/metadata/core-properties"/>
    <ds:schemaRef ds:uri="http://purl.org/dc/terms/"/>
    <ds:schemaRef ds:uri="http://schemas.microsoft.com/office/infopath/2007/PartnerControls"/>
    <ds:schemaRef ds:uri="http://purl.org/dc/dcmitype/"/>
    <ds:schemaRef ds:uri="http://schemas.microsoft.com/office/2006/metadata/properties"/>
    <ds:schemaRef ds:uri="http://purl.org/dc/elements/1.1/"/>
    <ds:schemaRef ds:uri="6d2448b8-b219-4ed2-9faf-3d66d68ba90e"/>
    <ds:schemaRef ds:uri="03adb215-f6d8-4152-a06f-31410195f4bb"/>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2931</TotalTime>
  <Words>2291</Words>
  <Application>Microsoft Office PowerPoint</Application>
  <PresentationFormat>Widescreen</PresentationFormat>
  <Paragraphs>170</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Flexible Instructional Days (FID) Program Statistics and Survey Results  </vt:lpstr>
      <vt:lpstr>FID Program</vt:lpstr>
      <vt:lpstr>FID Data Sources</vt:lpstr>
      <vt:lpstr>FID Usage Among  Eligible Entities</vt:lpstr>
      <vt:lpstr>General Statistics: 2023-24 SY</vt:lpstr>
      <vt:lpstr>Accepted Applications By Year </vt:lpstr>
      <vt:lpstr>2023-24 SY FID Accepted Applications</vt:lpstr>
      <vt:lpstr>Number of FIDs Used</vt:lpstr>
      <vt:lpstr>Overall Program Effectiveness</vt:lpstr>
      <vt:lpstr>Providing Timely Notifications That  An FID Was Implemented</vt:lpstr>
      <vt:lpstr>Communicating Roles and Responsibilities to Teachers, Staff, Parents/Caregivers, and Students</vt:lpstr>
      <vt:lpstr>Utilizing Technology in Delivering Instruction and in Facilitating Learning</vt:lpstr>
      <vt:lpstr>Providing equitable accommodations for students and staff lacking sufficient access to devices and/or the Internet</vt:lpstr>
      <vt:lpstr>Tracking Attendance During an FID</vt:lpstr>
      <vt:lpstr>Providing Instruction as a Natural Extension of Classroom Learning, Demonstrating a Continuous Progression of Course Objectives</vt:lpstr>
      <vt:lpstr>Addressing the Needs of Students with IEPs or Other Special Considerations</vt:lpstr>
      <vt:lpstr>2022-23 FID Program Annual Survey Comments ‘Food for Thought’</vt:lpstr>
      <vt:lpstr>2022-23 FID Program Annual Survey Comments ‘Food for Thought’</vt:lpstr>
      <vt:lpstr>2022-23 FID Program Annual Survey Comments ‘Food for Thought’</vt:lpstr>
      <vt:lpstr>Likelihood to Reapply</vt:lpstr>
      <vt:lpstr>Program Renewal Rate</vt:lpstr>
      <vt:lpstr>Contact/Mission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FID Program Stats</dc:title>
  <dc:creator>Bazzo, Kelly</dc:creator>
  <cp:lastModifiedBy>Heimbach, Bunne</cp:lastModifiedBy>
  <cp:revision>45</cp:revision>
  <cp:lastPrinted>2022-08-17T18:51:25Z</cp:lastPrinted>
  <dcterms:created xsi:type="dcterms:W3CDTF">2022-02-17T17:15:49Z</dcterms:created>
  <dcterms:modified xsi:type="dcterms:W3CDTF">2023-08-24T17:25:50Z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MigrationSourceURL">
    <vt:lpwstr/>
  </property>
  <property fmtid="{D5CDD505-2E9C-101B-9397-08002B2CF9AE}" pid="4" name="Order">
    <vt:r8>1448600</vt:r8>
  </property>
  <property fmtid="{D5CDD505-2E9C-101B-9397-08002B2CF9AE}" pid="5" name="Category">
    <vt:lpwstr/>
  </property>
  <property fmtid="{D5CDD505-2E9C-101B-9397-08002B2CF9AE}" pid="6" name="xd_Signature">
    <vt:bool>false</vt:bool>
  </property>
  <property fmtid="{D5CDD505-2E9C-101B-9397-08002B2CF9AE}" pid="7" name="xd_ProgID">
    <vt:lpwstr/>
  </property>
  <property fmtid="{D5CDD505-2E9C-101B-9397-08002B2CF9AE}" pid="8" name="TemplateUrl">
    <vt:lpwstr/>
  </property>
  <property fmtid="{D5CDD505-2E9C-101B-9397-08002B2CF9AE}" pid="9" name="ContentTypeId">
    <vt:lpwstr>0x01010063A4E9D8B9AE294BB8664582FC3229C4</vt:lpwstr>
  </property>
  <property fmtid="{D5CDD505-2E9C-101B-9397-08002B2CF9AE}" pid="10" name="_SourceUrl">
    <vt:lpwstr/>
  </property>
  <property fmtid="{D5CDD505-2E9C-101B-9397-08002B2CF9AE}" pid="11" name="_SharedFileIndex">
    <vt:lpwstr/>
  </property>
</Properties>
</file>