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60" r:id="rId6"/>
    <p:sldId id="261" r:id="rId7"/>
    <p:sldId id="263" r:id="rId8"/>
    <p:sldId id="264" r:id="rId9"/>
    <p:sldId id="265" r:id="rId10"/>
    <p:sldId id="266" r:id="rId11"/>
    <p:sldId id="268" r:id="rId12"/>
    <p:sldId id="267" r:id="rId13"/>
    <p:sldId id="25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e, Julie" initials="KJ" lastIdx="6" clrIdx="0">
    <p:extLst>
      <p:ext uri="{19B8F6BF-5375-455C-9EA6-DF929625EA0E}">
        <p15:presenceInfo xmlns:p15="http://schemas.microsoft.com/office/powerpoint/2012/main" userId="S::jukane@pa.gov::74bfac7e-9d2f-4006-979c-6657e4837f9d" providerId="AD"/>
      </p:ext>
    </p:extLst>
  </p:cmAuthor>
  <p:cmAuthor id="2" name="Worley, Kari" initials="WK" lastIdx="1" clrIdx="1">
    <p:extLst>
      <p:ext uri="{19B8F6BF-5375-455C-9EA6-DF929625EA0E}">
        <p15:presenceInfo xmlns:p15="http://schemas.microsoft.com/office/powerpoint/2012/main" userId="S::karworley@pa.gov::aa79741e-7ed4-4d72-9a49-affc57beb235" providerId="AD"/>
      </p:ext>
    </p:extLst>
  </p:cmAuthor>
  <p:cmAuthor id="3" name="Dubbs, Thomas" initials="DT" lastIdx="1" clrIdx="2">
    <p:extLst>
      <p:ext uri="{19B8F6BF-5375-455C-9EA6-DF929625EA0E}">
        <p15:presenceInfo xmlns:p15="http://schemas.microsoft.com/office/powerpoint/2012/main" userId="S::tdubbs@pa.gov::1fb5a820-ca86-44af-88cb-bfa40c67f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#,##0</c:formatCode>
                <c:ptCount val="5"/>
                <c:pt idx="0">
                  <c:v>25105</c:v>
                </c:pt>
                <c:pt idx="1">
                  <c:v>25979</c:v>
                </c:pt>
                <c:pt idx="2">
                  <c:v>41483</c:v>
                </c:pt>
                <c:pt idx="3">
                  <c:v>39846</c:v>
                </c:pt>
                <c:pt idx="4">
                  <c:v>40391</c:v>
                </c:pt>
              </c:numCache>
            </c:numRef>
          </c:val>
          <c:extLst>
            <c:ext xmlns:c16="http://schemas.microsoft.com/office/drawing/2014/chart" uri="{C3380CC4-5D6E-409C-BE32-E72D297353CC}">
              <c16:uniqueId val="{00000000-1F23-42A0-A756-E281054E5CC6}"/>
            </c:ext>
          </c:extLst>
        </c:ser>
        <c:dLbls>
          <c:showLegendKey val="0"/>
          <c:showVal val="0"/>
          <c:showCatName val="0"/>
          <c:showSerName val="0"/>
          <c:showPercent val="0"/>
          <c:showBubbleSize val="0"/>
        </c:dLbls>
        <c:gapWidth val="106"/>
        <c:axId val="666037608"/>
        <c:axId val="666042528"/>
      </c:barChart>
      <c:catAx>
        <c:axId val="66603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42528"/>
        <c:crosses val="autoZero"/>
        <c:auto val="1"/>
        <c:lblAlgn val="ctr"/>
        <c:lblOffset val="100"/>
        <c:noMultiLvlLbl val="0"/>
      </c:catAx>
      <c:valAx>
        <c:axId val="666042528"/>
        <c:scaling>
          <c:orientation val="minMax"/>
          <c:min val="2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37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General</c:formatCode>
                <c:ptCount val="5"/>
                <c:pt idx="0">
                  <c:v>802</c:v>
                </c:pt>
                <c:pt idx="1">
                  <c:v>831</c:v>
                </c:pt>
                <c:pt idx="2" formatCode="#,##0">
                  <c:v>1283</c:v>
                </c:pt>
                <c:pt idx="3" formatCode="#,##0">
                  <c:v>1306</c:v>
                </c:pt>
                <c:pt idx="4" formatCode="#,##0">
                  <c:v>1388</c:v>
                </c:pt>
              </c:numCache>
            </c:numRef>
          </c:val>
          <c:extLst>
            <c:ext xmlns:c16="http://schemas.microsoft.com/office/drawing/2014/chart" uri="{C3380CC4-5D6E-409C-BE32-E72D297353CC}">
              <c16:uniqueId val="{00000000-1F23-42A0-A756-E281054E5CC6}"/>
            </c:ext>
          </c:extLst>
        </c:ser>
        <c:dLbls>
          <c:showLegendKey val="0"/>
          <c:showVal val="0"/>
          <c:showCatName val="0"/>
          <c:showSerName val="0"/>
          <c:showPercent val="0"/>
          <c:showBubbleSize val="0"/>
        </c:dLbls>
        <c:gapWidth val="106"/>
        <c:axId val="666037608"/>
        <c:axId val="666042528"/>
      </c:barChart>
      <c:catAx>
        <c:axId val="66603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42528"/>
        <c:crosses val="autoZero"/>
        <c:auto val="1"/>
        <c:lblAlgn val="ctr"/>
        <c:lblOffset val="100"/>
        <c:noMultiLvlLbl val="0"/>
      </c:catAx>
      <c:valAx>
        <c:axId val="666042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37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244604841061536E-2"/>
          <c:y val="2.0498179061561043E-2"/>
          <c:w val="0.9277800865169632"/>
          <c:h val="0.84433323913606895"/>
        </c:manualLayout>
      </c:layout>
      <c:barChart>
        <c:barDir val="col"/>
        <c:grouping val="stacked"/>
        <c:varyColors val="0"/>
        <c:ser>
          <c:idx val="0"/>
          <c:order val="0"/>
          <c:tx>
            <c:strRef>
              <c:f>Sheet1!$B$1</c:f>
              <c:strCache>
                <c:ptCount val="1"/>
                <c:pt idx="0">
                  <c:v>Public School Students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0.0%</c:formatCode>
                <c:ptCount val="5"/>
                <c:pt idx="0">
                  <c:v>0.98499999999999999</c:v>
                </c:pt>
                <c:pt idx="1">
                  <c:v>0.98399999999999999</c:v>
                </c:pt>
                <c:pt idx="2">
                  <c:v>0.97399999999999998</c:v>
                </c:pt>
                <c:pt idx="3">
                  <c:v>0.97599999999999998</c:v>
                </c:pt>
                <c:pt idx="4">
                  <c:v>0.97599999999999998</c:v>
                </c:pt>
              </c:numCache>
            </c:numRef>
          </c:val>
          <c:extLst>
            <c:ext xmlns:c16="http://schemas.microsoft.com/office/drawing/2014/chart" uri="{C3380CC4-5D6E-409C-BE32-E72D297353CC}">
              <c16:uniqueId val="{00000000-96B7-43F0-A9DC-FA2B2E8DAC7B}"/>
            </c:ext>
          </c:extLst>
        </c:ser>
        <c:ser>
          <c:idx val="1"/>
          <c:order val="1"/>
          <c:tx>
            <c:strRef>
              <c:f>Sheet1!$C$1</c:f>
              <c:strCache>
                <c:ptCount val="1"/>
                <c:pt idx="0">
                  <c:v>Home School + Privately Tutored Students</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t" anchorCtr="0">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Sheet1!$C$2:$C$6</c:f>
              <c:numCache>
                <c:formatCode>0.0%</c:formatCode>
                <c:ptCount val="5"/>
                <c:pt idx="0">
                  <c:v>1.4E-2</c:v>
                </c:pt>
                <c:pt idx="1">
                  <c:v>1.6E-2</c:v>
                </c:pt>
                <c:pt idx="2">
                  <c:v>2.5999999999999999E-2</c:v>
                </c:pt>
                <c:pt idx="3">
                  <c:v>2.4E-2</c:v>
                </c:pt>
                <c:pt idx="4">
                  <c:v>2.4E-2</c:v>
                </c:pt>
              </c:numCache>
            </c:numRef>
          </c:val>
          <c:extLst>
            <c:ext xmlns:c16="http://schemas.microsoft.com/office/drawing/2014/chart" uri="{C3380CC4-5D6E-409C-BE32-E72D297353CC}">
              <c16:uniqueId val="{00000001-96B7-43F0-A9DC-FA2B2E8DAC7B}"/>
            </c:ext>
          </c:extLst>
        </c:ser>
        <c:dLbls>
          <c:showLegendKey val="0"/>
          <c:showVal val="0"/>
          <c:showCatName val="0"/>
          <c:showSerName val="0"/>
          <c:showPercent val="0"/>
          <c:showBubbleSize val="0"/>
        </c:dLbls>
        <c:gapWidth val="150"/>
        <c:overlap val="100"/>
        <c:axId val="666058928"/>
        <c:axId val="666059584"/>
      </c:barChart>
      <c:catAx>
        <c:axId val="666058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59584"/>
        <c:crosses val="autoZero"/>
        <c:auto val="1"/>
        <c:lblAlgn val="ctr"/>
        <c:lblOffset val="100"/>
        <c:noMultiLvlLbl val="0"/>
      </c:catAx>
      <c:valAx>
        <c:axId val="666059584"/>
        <c:scaling>
          <c:orientation val="minMax"/>
          <c:max val="1"/>
          <c:min val="0"/>
        </c:scaling>
        <c:delete val="0"/>
        <c:axPos val="l"/>
        <c:majorGridlines>
          <c:spPr>
            <a:ln w="9525" cap="flat" cmpd="sng" algn="ctr">
              <a:solidFill>
                <a:schemeClr val="accent1">
                  <a:alpha val="99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58928"/>
        <c:crosses val="autoZero"/>
        <c:crossBetween val="between"/>
      </c:valAx>
      <c:spPr>
        <a:noFill/>
        <a:ln>
          <a:noFill/>
        </a:ln>
        <a:effectLst/>
      </c:spPr>
    </c:plotArea>
    <c:legend>
      <c:legendPos val="b"/>
      <c:layout>
        <c:manualLayout>
          <c:xMode val="edge"/>
          <c:yMode val="edge"/>
          <c:x val="1.1027267424905218E-3"/>
          <c:y val="0.92854736108094549"/>
          <c:w val="0.71075750947798177"/>
          <c:h val="5.742247561458191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Lancaster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#,##0</c:formatCode>
                <c:ptCount val="5"/>
                <c:pt idx="0">
                  <c:v>2637</c:v>
                </c:pt>
                <c:pt idx="1">
                  <c:v>2648</c:v>
                </c:pt>
                <c:pt idx="2">
                  <c:v>4460</c:v>
                </c:pt>
                <c:pt idx="3">
                  <c:v>4544</c:v>
                </c:pt>
                <c:pt idx="4">
                  <c:v>4524</c:v>
                </c:pt>
              </c:numCache>
            </c:numRef>
          </c:val>
          <c:extLst>
            <c:ext xmlns:c16="http://schemas.microsoft.com/office/drawing/2014/chart" uri="{C3380CC4-5D6E-409C-BE32-E72D297353CC}">
              <c16:uniqueId val="{00000000-4198-42A2-BF97-3A402416C077}"/>
            </c:ext>
          </c:extLst>
        </c:ser>
        <c:ser>
          <c:idx val="1"/>
          <c:order val="1"/>
          <c:tx>
            <c:strRef>
              <c:f>Sheet1!$C$1</c:f>
              <c:strCache>
                <c:ptCount val="1"/>
                <c:pt idx="0">
                  <c:v>York</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Sheet1!$C$2:$C$6</c:f>
              <c:numCache>
                <c:formatCode>#,##0</c:formatCode>
                <c:ptCount val="5"/>
                <c:pt idx="0">
                  <c:v>1933</c:v>
                </c:pt>
                <c:pt idx="1">
                  <c:v>1934</c:v>
                </c:pt>
                <c:pt idx="2">
                  <c:v>2856</c:v>
                </c:pt>
                <c:pt idx="3">
                  <c:v>2897</c:v>
                </c:pt>
                <c:pt idx="4">
                  <c:v>2957</c:v>
                </c:pt>
              </c:numCache>
            </c:numRef>
          </c:val>
          <c:extLst>
            <c:ext xmlns:c16="http://schemas.microsoft.com/office/drawing/2014/chart" uri="{C3380CC4-5D6E-409C-BE32-E72D297353CC}">
              <c16:uniqueId val="{00000001-4198-42A2-BF97-3A402416C077}"/>
            </c:ext>
          </c:extLst>
        </c:ser>
        <c:ser>
          <c:idx val="2"/>
          <c:order val="2"/>
          <c:tx>
            <c:strRef>
              <c:f>Sheet1!$D$1</c:f>
              <c:strCache>
                <c:ptCount val="1"/>
                <c:pt idx="0">
                  <c:v>Berks</c:v>
                </c:pt>
              </c:strCache>
            </c:strRef>
          </c:tx>
          <c:spPr>
            <a:solidFill>
              <a:srgbClr val="FFFF00"/>
            </a:solidFill>
            <a:ln>
              <a:noFill/>
            </a:ln>
            <a:effectLst/>
          </c:spPr>
          <c:invertIfNegative val="0"/>
          <c:dLbls>
            <c:dLbl>
              <c:idx val="0"/>
              <c:layout>
                <c:manualLayout>
                  <c:x val="3.0864197530864196E-3"/>
                  <c:y val="-2.259886502983561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4C-4485-95CB-6CEC3F76CE00}"/>
                </c:ext>
              </c:extLst>
            </c:dLbl>
            <c:dLbl>
              <c:idx val="1"/>
              <c:layout>
                <c:manualLayout>
                  <c:x val="6.1728395061728392E-3"/>
                  <c:y val="-3.389829754475342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4E-41D6-BCB6-29614317D4E2}"/>
                </c:ext>
              </c:extLst>
            </c:dLbl>
            <c:dLbl>
              <c:idx val="3"/>
              <c:layout>
                <c:manualLayout>
                  <c:x val="-2.3148148148148216E-3"/>
                  <c:y val="-2.1186435965470939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4382716049382704E-2"/>
                      <c:h val="6.6384166025142133E-2"/>
                    </c:manualLayout>
                  </c15:layout>
                </c:ext>
                <c:ext xmlns:c16="http://schemas.microsoft.com/office/drawing/2014/chart" uri="{C3380CC4-5D6E-409C-BE32-E72D297353CC}">
                  <c16:uniqueId val="{00000002-AA4C-4485-95CB-6CEC3F76CE00}"/>
                </c:ext>
              </c:extLst>
            </c:dLbl>
            <c:dLbl>
              <c:idx val="4"/>
              <c:layout>
                <c:manualLayout>
                  <c:x val="1.1574074074073957E-2"/>
                  <c:y val="5.6497162574589074E-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1296296296296291E-2"/>
                      <c:h val="8.0508456668789391E-2"/>
                    </c:manualLayout>
                  </c15:layout>
                </c:ext>
                <c:ext xmlns:c16="http://schemas.microsoft.com/office/drawing/2014/chart" uri="{C3380CC4-5D6E-409C-BE32-E72D297353CC}">
                  <c16:uniqueId val="{00000003-AA4C-4485-95CB-6CEC3F76CE0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Sheet1!$D$2:$D$6</c:f>
              <c:numCache>
                <c:formatCode>#,##0</c:formatCode>
                <c:ptCount val="5"/>
                <c:pt idx="0">
                  <c:v>1254</c:v>
                </c:pt>
                <c:pt idx="1">
                  <c:v>1291</c:v>
                </c:pt>
                <c:pt idx="2">
                  <c:v>2139</c:v>
                </c:pt>
                <c:pt idx="3">
                  <c:v>1996</c:v>
                </c:pt>
                <c:pt idx="4">
                  <c:v>2130</c:v>
                </c:pt>
              </c:numCache>
            </c:numRef>
          </c:val>
          <c:extLst>
            <c:ext xmlns:c16="http://schemas.microsoft.com/office/drawing/2014/chart" uri="{C3380CC4-5D6E-409C-BE32-E72D297353CC}">
              <c16:uniqueId val="{00000002-4198-42A2-BF97-3A402416C077}"/>
            </c:ext>
          </c:extLst>
        </c:ser>
        <c:ser>
          <c:idx val="3"/>
          <c:order val="3"/>
          <c:tx>
            <c:strRef>
              <c:f>Sheet1!$E$1</c:f>
              <c:strCache>
                <c:ptCount val="1"/>
                <c:pt idx="0">
                  <c:v>Chester</c:v>
                </c:pt>
              </c:strCache>
            </c:strRef>
          </c:tx>
          <c:spPr>
            <a:solidFill>
              <a:srgbClr val="00B050"/>
            </a:solidFill>
            <a:ln>
              <a:noFill/>
            </a:ln>
            <a:effectLst/>
          </c:spPr>
          <c:invertIfNegative val="0"/>
          <c:dLbls>
            <c:dLbl>
              <c:idx val="2"/>
              <c:layout>
                <c:manualLayout>
                  <c:x val="3.0864197530864196E-3"/>
                  <c:y val="3.389829754475342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4C-4485-95CB-6CEC3F76CE0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Sheet1!$E$2:$E$6</c:f>
              <c:numCache>
                <c:formatCode>#,##0</c:formatCode>
                <c:ptCount val="5"/>
                <c:pt idx="0">
                  <c:v>1214</c:v>
                </c:pt>
                <c:pt idx="1">
                  <c:v>1174</c:v>
                </c:pt>
                <c:pt idx="2">
                  <c:v>2027</c:v>
                </c:pt>
                <c:pt idx="3">
                  <c:v>1779</c:v>
                </c:pt>
                <c:pt idx="4">
                  <c:v>1844</c:v>
                </c:pt>
              </c:numCache>
            </c:numRef>
          </c:val>
          <c:extLst>
            <c:ext xmlns:c16="http://schemas.microsoft.com/office/drawing/2014/chart" uri="{C3380CC4-5D6E-409C-BE32-E72D297353CC}">
              <c16:uniqueId val="{00000003-4198-42A2-BF97-3A402416C077}"/>
            </c:ext>
          </c:extLst>
        </c:ser>
        <c:ser>
          <c:idx val="4"/>
          <c:order val="4"/>
          <c:tx>
            <c:strRef>
              <c:f>Sheet1!$F$1</c:f>
              <c:strCache>
                <c:ptCount val="1"/>
                <c:pt idx="0">
                  <c:v>Montgomery</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Sheet1!$F$2:$F$6</c:f>
              <c:numCache>
                <c:formatCode>#,##0</c:formatCode>
                <c:ptCount val="5"/>
                <c:pt idx="0">
                  <c:v>1038</c:v>
                </c:pt>
                <c:pt idx="1">
                  <c:v>1012</c:v>
                </c:pt>
                <c:pt idx="2">
                  <c:v>1972</c:v>
                </c:pt>
                <c:pt idx="3">
                  <c:v>1771</c:v>
                </c:pt>
                <c:pt idx="4">
                  <c:v>1772</c:v>
                </c:pt>
              </c:numCache>
            </c:numRef>
          </c:val>
          <c:extLst>
            <c:ext xmlns:c16="http://schemas.microsoft.com/office/drawing/2014/chart" uri="{C3380CC4-5D6E-409C-BE32-E72D297353CC}">
              <c16:uniqueId val="{00000004-4198-42A2-BF97-3A402416C077}"/>
            </c:ext>
          </c:extLst>
        </c:ser>
        <c:ser>
          <c:idx val="5"/>
          <c:order val="5"/>
          <c:tx>
            <c:strRef>
              <c:f>Sheet1!$G$1</c:f>
              <c:strCache>
                <c:ptCount val="1"/>
                <c:pt idx="0">
                  <c:v>Allegheny</c:v>
                </c:pt>
              </c:strCache>
            </c:strRef>
          </c:tx>
          <c:spPr>
            <a:solidFill>
              <a:schemeClr val="bg1">
                <a:lumMod val="85000"/>
              </a:schemeClr>
            </a:solidFill>
            <a:ln>
              <a:noFill/>
            </a:ln>
            <a:effectLst/>
          </c:spPr>
          <c:invertIfNegative val="0"/>
          <c:dLbls>
            <c:dLbl>
              <c:idx val="2"/>
              <c:layout>
                <c:manualLayout>
                  <c:x val="1.5432098765432098E-3"/>
                  <c:y val="6.16397389475191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8C-43D3-BC91-3E392D9D3B60}"/>
                </c:ext>
              </c:extLst>
            </c:dLbl>
            <c:dLbl>
              <c:idx val="3"/>
              <c:layout>
                <c:manualLayout>
                  <c:x val="6.1728395061728392E-3"/>
                  <c:y val="-7.19893963278184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8C-43D3-BC91-3E392D9D3B60}"/>
                </c:ext>
              </c:extLst>
            </c:dLbl>
            <c:dLbl>
              <c:idx val="4"/>
              <c:layout>
                <c:manualLayout>
                  <c:x val="7.7160493827159362E-3"/>
                  <c:y val="-3.079095360315102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8C-43D3-BC91-3E392D9D3B6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Sheet1!$G$2:$G$6</c:f>
              <c:numCache>
                <c:formatCode>#,##0</c:formatCode>
                <c:ptCount val="5"/>
                <c:pt idx="0">
                  <c:v>1221</c:v>
                </c:pt>
                <c:pt idx="1">
                  <c:v>1287</c:v>
                </c:pt>
                <c:pt idx="2">
                  <c:v>2336</c:v>
                </c:pt>
                <c:pt idx="3">
                  <c:v>2136</c:v>
                </c:pt>
                <c:pt idx="4">
                  <c:v>2152</c:v>
                </c:pt>
              </c:numCache>
            </c:numRef>
          </c:val>
          <c:extLst>
            <c:ext xmlns:c16="http://schemas.microsoft.com/office/drawing/2014/chart" uri="{C3380CC4-5D6E-409C-BE32-E72D297353CC}">
              <c16:uniqueId val="{00000005-4198-42A2-BF97-3A402416C077}"/>
            </c:ext>
          </c:extLst>
        </c:ser>
        <c:dLbls>
          <c:showLegendKey val="0"/>
          <c:showVal val="0"/>
          <c:showCatName val="0"/>
          <c:showSerName val="0"/>
          <c:showPercent val="0"/>
          <c:showBubbleSize val="0"/>
        </c:dLbls>
        <c:gapWidth val="144"/>
        <c:overlap val="2"/>
        <c:axId val="755707528"/>
        <c:axId val="755707856"/>
      </c:barChart>
      <c:catAx>
        <c:axId val="755707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707856"/>
        <c:crosses val="autoZero"/>
        <c:auto val="1"/>
        <c:lblAlgn val="ctr"/>
        <c:lblOffset val="100"/>
        <c:noMultiLvlLbl val="0"/>
      </c:catAx>
      <c:valAx>
        <c:axId val="755707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707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2022-23</c:v>
                </c:pt>
                <c:pt idx="1">
                  <c:v>2021-22</c:v>
                </c:pt>
                <c:pt idx="2">
                  <c:v>2020-21</c:v>
                </c:pt>
                <c:pt idx="3">
                  <c:v>2019-20</c:v>
                </c:pt>
                <c:pt idx="4">
                  <c:v>2018-19</c:v>
                </c:pt>
              </c:strCache>
            </c:strRef>
          </c:cat>
          <c:val>
            <c:numRef>
              <c:f>Sheet1!$B$2:$B$6</c:f>
              <c:numCache>
                <c:formatCode>General</c:formatCode>
                <c:ptCount val="5"/>
                <c:pt idx="0">
                  <c:v>0.88700000000000001</c:v>
                </c:pt>
                <c:pt idx="1">
                  <c:v>0.89600000000000002</c:v>
                </c:pt>
                <c:pt idx="2">
                  <c:v>0.88600000000000001</c:v>
                </c:pt>
                <c:pt idx="3">
                  <c:v>0.84799999999999998</c:v>
                </c:pt>
                <c:pt idx="4">
                  <c:v>0.8</c:v>
                </c:pt>
              </c:numCache>
            </c:numRef>
          </c:val>
          <c:extLst>
            <c:ext xmlns:c16="http://schemas.microsoft.com/office/drawing/2014/chart" uri="{C3380CC4-5D6E-409C-BE32-E72D297353CC}">
              <c16:uniqueId val="{00000000-9331-4BF4-B5AD-9D37647C98C5}"/>
            </c:ext>
          </c:extLst>
        </c:ser>
        <c:dLbls>
          <c:showLegendKey val="0"/>
          <c:showVal val="0"/>
          <c:showCatName val="0"/>
          <c:showSerName val="0"/>
          <c:showPercent val="0"/>
          <c:showBubbleSize val="0"/>
        </c:dLbls>
        <c:gapWidth val="96"/>
        <c:axId val="755699328"/>
        <c:axId val="755700968"/>
      </c:barChart>
      <c:catAx>
        <c:axId val="755699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700968"/>
        <c:crosses val="autoZero"/>
        <c:auto val="1"/>
        <c:lblAlgn val="ctr"/>
        <c:lblOffset val="100"/>
        <c:noMultiLvlLbl val="0"/>
      </c:catAx>
      <c:valAx>
        <c:axId val="755700968"/>
        <c:scaling>
          <c:orientation val="minMax"/>
          <c:min val="0.5"/>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699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D76463-76F5-4920-8F68-24AA3529E66C}"/>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F2BDBC4-BD60-4BEF-87CB-31709C34E7FE}"/>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6C869C0-A1CE-4A6E-B888-0D433479FFF9}" type="datetimeFigureOut">
              <a:rPr lang="en-US" smtClean="0"/>
              <a:t>12/8/2023</a:t>
            </a:fld>
            <a:endParaRPr lang="en-US"/>
          </a:p>
        </p:txBody>
      </p:sp>
      <p:sp>
        <p:nvSpPr>
          <p:cNvPr id="4" name="Footer Placeholder 3">
            <a:extLst>
              <a:ext uri="{FF2B5EF4-FFF2-40B4-BE49-F238E27FC236}">
                <a16:creationId xmlns:a16="http://schemas.microsoft.com/office/drawing/2014/main" id="{DB697FBA-0604-4945-9045-74120B57A56A}"/>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C09655-2D1F-4849-91C4-BDF2B01680C7}"/>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8ABAEE7-AE0E-4FBC-B15D-433FFEC1191A}" type="slidenum">
              <a:rPr lang="en-US" smtClean="0"/>
              <a:t>‹#›</a:t>
            </a:fld>
            <a:endParaRPr lang="en-US"/>
          </a:p>
        </p:txBody>
      </p:sp>
    </p:spTree>
    <p:extLst>
      <p:ext uri="{BB962C8B-B14F-4D97-AF65-F5344CB8AC3E}">
        <p14:creationId xmlns:p14="http://schemas.microsoft.com/office/powerpoint/2010/main" val="3155417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EEBFCE-E1AD-4C66-8436-2B8546317258}" type="datetimeFigureOut">
              <a:rPr lang="en-US" smtClean="0"/>
              <a:t>12/8/2023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12/8/2023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12/8/2023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12/8/2023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12/8/2023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12/8/2023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12/8/2023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12/8/2023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12/8/2023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12/8/2023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12/8/2023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12/8/2023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12/8/2023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pacode.com/secure/data/022/chapter11/chap11toc.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72720"/>
            <a:r>
              <a:rPr lang="en-US">
                <a:latin typeface="Arial"/>
                <a:cs typeface="Arial"/>
              </a:rPr>
              <a:t>Home Education Program Statistics</a:t>
            </a:r>
            <a:br>
              <a:rPr lang="en-US"/>
            </a:br>
            <a:r>
              <a:rPr lang="en-US">
                <a:latin typeface="Arial"/>
                <a:cs typeface="Arial"/>
              </a:rPr>
              <a:t>(SY 2018-2023)</a:t>
            </a:r>
          </a:p>
        </p:txBody>
      </p:sp>
      <p:sp>
        <p:nvSpPr>
          <p:cNvPr id="3" name="Subtitle 2"/>
          <p:cNvSpPr>
            <a:spLocks noGrp="1"/>
          </p:cNvSpPr>
          <p:nvPr>
            <p:ph type="subTitle" idx="1"/>
          </p:nvPr>
        </p:nvSpPr>
        <p:spPr/>
        <p:txBody>
          <a:bodyPr vert="horz" lIns="91440" tIns="45720" rIns="91440" bIns="45720" rtlCol="0" anchor="t">
            <a:normAutofit lnSpcReduction="10000"/>
          </a:bodyPr>
          <a:lstStyle/>
          <a:p>
            <a:r>
              <a:rPr lang="en-US" dirty="0"/>
              <a:t>Compiled by:</a:t>
            </a:r>
          </a:p>
          <a:p>
            <a:r>
              <a:rPr lang="en-US" dirty="0"/>
              <a:t>Thomas J. Dubbs, BEAII</a:t>
            </a:r>
          </a:p>
          <a:p>
            <a:r>
              <a:rPr lang="en-US" dirty="0"/>
              <a:t>School Services Office</a:t>
            </a:r>
          </a:p>
          <a:p>
            <a:r>
              <a:rPr lang="en-US" dirty="0">
                <a:latin typeface="Arial"/>
                <a:cs typeface="Arial"/>
              </a:rPr>
              <a:t>December 8, 2023</a:t>
            </a:r>
          </a:p>
          <a:p>
            <a:endParaRPr lang="en-US" dirty="0">
              <a:latin typeface="Arial"/>
              <a:cs typeface="Arial"/>
            </a:endParaRP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a:p>
        </p:txBody>
      </p:sp>
      <p:sp>
        <p:nvSpPr>
          <p:cNvPr id="5" name="Date Placeholder 4"/>
          <p:cNvSpPr>
            <a:spLocks noGrp="1"/>
          </p:cNvSpPr>
          <p:nvPr>
            <p:ph type="dt" sz="half" idx="10"/>
          </p:nvPr>
        </p:nvSpPr>
        <p:spPr/>
        <p:txBody>
          <a:bodyPr/>
          <a:lstStyle/>
          <a:p>
            <a:fld id="{01DC3D52-904E-4A66-ACEA-A7B79BE56C18}" type="datetime1">
              <a:rPr lang="en-US" smtClean="0"/>
              <a:t>12/8/2023</a:t>
            </a:fld>
            <a:endParaRPr lang="en-US"/>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a:solidFill>
                  <a:srgbClr val="000000"/>
                </a:solidFill>
                <a:latin typeface="Arial" panose="020B0604020202020204" pitchFamily="34" charset="0"/>
                <a:ea typeface="Verdana" pitchFamily="34" charset="0"/>
                <a:cs typeface="Arial" panose="020B0604020202020204" pitchFamily="34" charset="0"/>
              </a:rPr>
              <a:t>For more information on home education and private tutoring programs, including more data on home education students by county and by district, please visit PDE’s website at </a:t>
            </a:r>
            <a:r>
              <a:rPr lang="en-US" altLang="en-US" sz="2000" u="sng">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a:solidFill>
                  <a:srgbClr val="000000"/>
                </a:solidFill>
                <a:latin typeface="Arial" panose="020B0604020202020204" pitchFamily="34" charset="0"/>
                <a:ea typeface="Verdana" pitchFamily="34" charset="0"/>
                <a:cs typeface="Arial" panose="020B0604020202020204" pitchFamily="34" charset="0"/>
              </a:rPr>
              <a:t> </a:t>
            </a:r>
            <a:endParaRPr lang="en-US" altLang="en-US">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a:p>
          <a:p>
            <a:r>
              <a:rPr lang="en-US"/>
              <a:t> </a:t>
            </a:r>
          </a:p>
        </p:txBody>
      </p:sp>
      <p:sp>
        <p:nvSpPr>
          <p:cNvPr id="4" name="Slide Number Placeholder 3"/>
          <p:cNvSpPr>
            <a:spLocks noGrp="1"/>
          </p:cNvSpPr>
          <p:nvPr>
            <p:ph type="sldNum" sz="quarter" idx="12"/>
          </p:nvPr>
        </p:nvSpPr>
        <p:spPr/>
        <p:txBody>
          <a:bodyPr/>
          <a:lstStyle/>
          <a:p>
            <a:fld id="{680C5762-CF65-4775-9966-A58D40CC61B9}" type="slidenum">
              <a:rPr lang="en-US" smtClean="0"/>
              <a:t>10</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12/8/2023</a:t>
            </a:fld>
            <a:endParaRPr lang="en-US"/>
          </a:p>
        </p:txBody>
      </p:sp>
      <p:sp>
        <p:nvSpPr>
          <p:cNvPr id="6" name="Title 5"/>
          <p:cNvSpPr>
            <a:spLocks noGrp="1"/>
          </p:cNvSpPr>
          <p:nvPr>
            <p:ph type="title" idx="4294967295"/>
          </p:nvPr>
        </p:nvSpPr>
        <p:spPr bwMode="gray"/>
        <p:txBody>
          <a:bodyPr/>
          <a:lstStyle/>
          <a:p>
            <a:r>
              <a:rPr lang="en-US"/>
              <a:t>Contact</a:t>
            </a:r>
            <a:r>
              <a:rPr lang="en-US" baseline="0"/>
              <a:t>/Mission</a:t>
            </a:r>
            <a:endParaRPr lang="en-US"/>
          </a:p>
        </p:txBody>
      </p:sp>
    </p:spTree>
    <p:extLst>
      <p:ext uri="{BB962C8B-B14F-4D97-AF65-F5344CB8AC3E}">
        <p14:creationId xmlns:p14="http://schemas.microsoft.com/office/powerpoint/2010/main" val="22832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DCFD-F28E-4859-B81F-EA042FA53F08}"/>
              </a:ext>
            </a:extLst>
          </p:cNvPr>
          <p:cNvSpPr>
            <a:spLocks noGrp="1"/>
          </p:cNvSpPr>
          <p:nvPr>
            <p:ph type="title"/>
          </p:nvPr>
        </p:nvSpPr>
        <p:spPr/>
        <p:txBody>
          <a:bodyPr/>
          <a:lstStyle/>
          <a:p>
            <a:r>
              <a:rPr lang="en-US"/>
              <a:t>Home Education and Private Tutoring</a:t>
            </a:r>
          </a:p>
        </p:txBody>
      </p:sp>
      <p:sp>
        <p:nvSpPr>
          <p:cNvPr id="3" name="Content Placeholder 2">
            <a:extLst>
              <a:ext uri="{FF2B5EF4-FFF2-40B4-BE49-F238E27FC236}">
                <a16:creationId xmlns:a16="http://schemas.microsoft.com/office/drawing/2014/main" id="{C0A42FA2-54D7-4279-A004-67E075FEEDFD}"/>
              </a:ext>
            </a:extLst>
          </p:cNvPr>
          <p:cNvSpPr>
            <a:spLocks noGrp="1"/>
          </p:cNvSpPr>
          <p:nvPr>
            <p:ph idx="1"/>
          </p:nvPr>
        </p:nvSpPr>
        <p:spPr/>
        <p:txBody>
          <a:bodyPr vert="horz" lIns="91440" tIns="45720" rIns="91440" bIns="45720" rtlCol="0" anchor="t">
            <a:normAutofit/>
          </a:bodyPr>
          <a:lstStyle/>
          <a:p>
            <a:pPr marL="0" indent="0">
              <a:buNone/>
            </a:pPr>
            <a:r>
              <a:rPr lang="en-US" i="1"/>
              <a:t>The decision to have a home education program (</a:t>
            </a:r>
            <a:r>
              <a:rPr lang="en-US" i="1" u="sng">
                <a:hlinkClick r:id="rId2"/>
              </a:rPr>
              <a:t>22 Pa. Code § 11.31a</a:t>
            </a:r>
            <a:r>
              <a:rPr lang="en-US" i="1"/>
              <a:t>) or a private tutoring program (</a:t>
            </a:r>
            <a:r>
              <a:rPr lang="en-US" i="1" u="sng">
                <a:hlinkClick r:id="rId2"/>
              </a:rPr>
              <a:t>22 Pa. Code § 11.31(b)(1)</a:t>
            </a:r>
            <a:r>
              <a:rPr lang="en-US" i="1"/>
              <a:t>) is a right; school district approval is not needed to commence either program, however the required documentation must be submitted.</a:t>
            </a:r>
            <a:endParaRPr lang="en-US"/>
          </a:p>
          <a:p>
            <a:endParaRPr lang="en-US"/>
          </a:p>
        </p:txBody>
      </p:sp>
      <p:sp>
        <p:nvSpPr>
          <p:cNvPr id="4" name="Date Placeholder 3">
            <a:extLst>
              <a:ext uri="{FF2B5EF4-FFF2-40B4-BE49-F238E27FC236}">
                <a16:creationId xmlns:a16="http://schemas.microsoft.com/office/drawing/2014/main" id="{E6D6A4E7-18E4-4948-B421-C4A72B824993}"/>
              </a:ext>
            </a:extLst>
          </p:cNvPr>
          <p:cNvSpPr>
            <a:spLocks noGrp="1"/>
          </p:cNvSpPr>
          <p:nvPr>
            <p:ph type="dt" sz="half" idx="10"/>
          </p:nvPr>
        </p:nvSpPr>
        <p:spPr/>
        <p:txBody>
          <a:bodyPr/>
          <a:lstStyle/>
          <a:p>
            <a:fld id="{ED0CF1AE-9D07-4FAF-9EEC-B15CCCFC2843}" type="datetime1">
              <a:rPr lang="en-US" smtClean="0"/>
              <a:t>12/8/2023</a:t>
            </a:fld>
            <a:endParaRPr lang="en-US"/>
          </a:p>
        </p:txBody>
      </p:sp>
      <p:sp>
        <p:nvSpPr>
          <p:cNvPr id="5" name="Slide Number Placeholder 4">
            <a:extLst>
              <a:ext uri="{FF2B5EF4-FFF2-40B4-BE49-F238E27FC236}">
                <a16:creationId xmlns:a16="http://schemas.microsoft.com/office/drawing/2014/main" id="{DFEA759C-3879-45A5-86A1-E762EBDB9D2A}"/>
              </a:ext>
            </a:extLst>
          </p:cNvPr>
          <p:cNvSpPr>
            <a:spLocks noGrp="1"/>
          </p:cNvSpPr>
          <p:nvPr>
            <p:ph type="sldNum" sz="quarter" idx="12"/>
          </p:nvPr>
        </p:nvSpPr>
        <p:spPr/>
        <p:txBody>
          <a:bodyPr/>
          <a:lstStyle/>
          <a:p>
            <a:fld id="{680C5762-CF65-4775-9966-A58D40CC61B9}" type="slidenum">
              <a:rPr lang="en-US" smtClean="0"/>
              <a:t>2</a:t>
            </a:fld>
            <a:endParaRPr lang="en-US"/>
          </a:p>
        </p:txBody>
      </p:sp>
    </p:spTree>
    <p:extLst>
      <p:ext uri="{BB962C8B-B14F-4D97-AF65-F5344CB8AC3E}">
        <p14:creationId xmlns:p14="http://schemas.microsoft.com/office/powerpoint/2010/main" val="99380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885F8-57CD-406D-A20F-547D7B13E112}"/>
              </a:ext>
            </a:extLst>
          </p:cNvPr>
          <p:cNvSpPr>
            <a:spLocks noGrp="1"/>
          </p:cNvSpPr>
          <p:nvPr>
            <p:ph type="title"/>
          </p:nvPr>
        </p:nvSpPr>
        <p:spPr/>
        <p:txBody>
          <a:bodyPr/>
          <a:lstStyle/>
          <a:p>
            <a:r>
              <a:rPr lang="en-US"/>
              <a:t>Home Education and Private Tutoring</a:t>
            </a:r>
          </a:p>
        </p:txBody>
      </p:sp>
      <p:sp>
        <p:nvSpPr>
          <p:cNvPr id="3" name="Content Placeholder 2">
            <a:extLst>
              <a:ext uri="{FF2B5EF4-FFF2-40B4-BE49-F238E27FC236}">
                <a16:creationId xmlns:a16="http://schemas.microsoft.com/office/drawing/2014/main" id="{22C63AD6-E6AC-41D8-96C2-7ED86EFF9ABD}"/>
              </a:ext>
            </a:extLst>
          </p:cNvPr>
          <p:cNvSpPr>
            <a:spLocks noGrp="1"/>
          </p:cNvSpPr>
          <p:nvPr>
            <p:ph idx="1"/>
          </p:nvPr>
        </p:nvSpPr>
        <p:spPr/>
        <p:txBody>
          <a:bodyPr vert="horz" lIns="91440" tIns="45720" rIns="91440" bIns="45720" rtlCol="0" anchor="t">
            <a:normAutofit fontScale="62500" lnSpcReduction="20000"/>
          </a:bodyPr>
          <a:lstStyle/>
          <a:p>
            <a:r>
              <a:rPr lang="en-US" sz="2900"/>
              <a:t>Homeschooling is a program where the education of the student is directed by the parent, guardian or such person having legal custody (“the home school supervisor”) of the child or children. </a:t>
            </a:r>
          </a:p>
          <a:p>
            <a:pPr marL="0" indent="0">
              <a:buNone/>
            </a:pPr>
            <a:endParaRPr lang="en-US" sz="2200"/>
          </a:p>
          <a:p>
            <a:r>
              <a:rPr lang="en-US" sz="2900">
                <a:latin typeface="Arial"/>
                <a:cs typeface="Arial"/>
              </a:rPr>
              <a:t>Private tutoring programs are for families that are interested in hiring a private tutor (PA certified teacher), rather than having a parent-directed education for their children to satisfy compulsory education requirements. A parent or guardian may act as a private tutor for their own children as long as the documentation and teacher certification requirements are met. </a:t>
            </a:r>
            <a:endParaRPr lang="en-US" sz="2900"/>
          </a:p>
          <a:p>
            <a:endParaRPr lang="en-US" sz="2900"/>
          </a:p>
          <a:p>
            <a:r>
              <a:rPr lang="en-US" sz="2900"/>
              <a:t>School districts are responsible for tracking the educational progress of home schooled and privately tutored students and must provide data to PA Department of Education (PDE) annually.</a:t>
            </a:r>
          </a:p>
          <a:p>
            <a:endParaRPr lang="en-US" sz="2900"/>
          </a:p>
          <a:p>
            <a:r>
              <a:rPr lang="en-US" sz="2900">
                <a:latin typeface="Arial"/>
                <a:cs typeface="Arial"/>
              </a:rPr>
              <a:t>The following statistics summarize the data for all reporting districts for the most recent five years (2018-19, 2019-20, 2020-21, 2021-22 and the 2022-23 school years).</a:t>
            </a:r>
          </a:p>
          <a:p>
            <a:endParaRPr lang="en-US"/>
          </a:p>
        </p:txBody>
      </p:sp>
      <p:sp>
        <p:nvSpPr>
          <p:cNvPr id="4" name="Date Placeholder 3">
            <a:extLst>
              <a:ext uri="{FF2B5EF4-FFF2-40B4-BE49-F238E27FC236}">
                <a16:creationId xmlns:a16="http://schemas.microsoft.com/office/drawing/2014/main" id="{95E96C57-6274-44DB-A810-FECAA584203F}"/>
              </a:ext>
            </a:extLst>
          </p:cNvPr>
          <p:cNvSpPr>
            <a:spLocks noGrp="1"/>
          </p:cNvSpPr>
          <p:nvPr>
            <p:ph type="dt" sz="half" idx="10"/>
          </p:nvPr>
        </p:nvSpPr>
        <p:spPr/>
        <p:txBody>
          <a:bodyPr/>
          <a:lstStyle/>
          <a:p>
            <a:fld id="{ED0CF1AE-9D07-4FAF-9EEC-B15CCCFC2843}" type="datetime1">
              <a:rPr lang="en-US" smtClean="0"/>
              <a:t>12/8/2023</a:t>
            </a:fld>
            <a:endParaRPr lang="en-US"/>
          </a:p>
        </p:txBody>
      </p:sp>
      <p:sp>
        <p:nvSpPr>
          <p:cNvPr id="5" name="Slide Number Placeholder 4">
            <a:extLst>
              <a:ext uri="{FF2B5EF4-FFF2-40B4-BE49-F238E27FC236}">
                <a16:creationId xmlns:a16="http://schemas.microsoft.com/office/drawing/2014/main" id="{427EEC6F-B00F-4A23-9C29-B5C73F2F9501}"/>
              </a:ext>
            </a:extLst>
          </p:cNvPr>
          <p:cNvSpPr>
            <a:spLocks noGrp="1"/>
          </p:cNvSpPr>
          <p:nvPr>
            <p:ph type="sldNum" sz="quarter" idx="12"/>
          </p:nvPr>
        </p:nvSpPr>
        <p:spPr/>
        <p:txBody>
          <a:bodyPr/>
          <a:lstStyle/>
          <a:p>
            <a:fld id="{680C5762-CF65-4775-9966-A58D40CC61B9}" type="slidenum">
              <a:rPr lang="en-US" smtClean="0"/>
              <a:t>3</a:t>
            </a:fld>
            <a:endParaRPr lang="en-US"/>
          </a:p>
        </p:txBody>
      </p:sp>
    </p:spTree>
    <p:extLst>
      <p:ext uri="{BB962C8B-B14F-4D97-AF65-F5344CB8AC3E}">
        <p14:creationId xmlns:p14="http://schemas.microsoft.com/office/powerpoint/2010/main" val="3934477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A6C66-5AF7-4A9A-BD9D-C600FAED5A58}"/>
              </a:ext>
            </a:extLst>
          </p:cNvPr>
          <p:cNvSpPr>
            <a:spLocks noGrp="1"/>
          </p:cNvSpPr>
          <p:nvPr>
            <p:ph type="title"/>
          </p:nvPr>
        </p:nvSpPr>
        <p:spPr>
          <a:xfrm>
            <a:off x="457200" y="228600"/>
            <a:ext cx="8229600" cy="1295400"/>
          </a:xfrm>
        </p:spPr>
        <p:txBody>
          <a:bodyPr/>
          <a:lstStyle/>
          <a:p>
            <a:r>
              <a:rPr lang="en-US"/>
              <a:t>Home School Student Enrollment </a:t>
            </a:r>
          </a:p>
        </p:txBody>
      </p:sp>
      <p:graphicFrame>
        <p:nvGraphicFramePr>
          <p:cNvPr id="8" name="Content Placeholder 7" descr="2018-19; 25,105&#10;2019-20; 25,979&#10;">
            <a:extLst>
              <a:ext uri="{FF2B5EF4-FFF2-40B4-BE49-F238E27FC236}">
                <a16:creationId xmlns:a16="http://schemas.microsoft.com/office/drawing/2014/main" id="{2B86CB40-BA27-4117-B085-CEF3691DBC0B}"/>
              </a:ext>
            </a:extLst>
          </p:cNvPr>
          <p:cNvGraphicFramePr>
            <a:graphicFrameLocks noGrp="1"/>
          </p:cNvGraphicFramePr>
          <p:nvPr>
            <p:ph idx="1"/>
            <p:extLst>
              <p:ext uri="{D42A27DB-BD31-4B8C-83A1-F6EECF244321}">
                <p14:modId xmlns:p14="http://schemas.microsoft.com/office/powerpoint/2010/main" val="13807878"/>
              </p:ext>
            </p:extLst>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DB36E378-1BED-4A29-86E1-CEDF4CCED6C4}"/>
              </a:ext>
            </a:extLst>
          </p:cNvPr>
          <p:cNvSpPr>
            <a:spLocks noGrp="1"/>
          </p:cNvSpPr>
          <p:nvPr>
            <p:ph type="sldNum" sz="quarter" idx="12"/>
          </p:nvPr>
        </p:nvSpPr>
        <p:spPr/>
        <p:txBody>
          <a:bodyPr/>
          <a:lstStyle/>
          <a:p>
            <a:fld id="{680C5762-CF65-4775-9966-A58D40CC61B9}" type="slidenum">
              <a:rPr lang="en-US" smtClean="0"/>
              <a:t>4</a:t>
            </a:fld>
            <a:endParaRPr lang="en-US"/>
          </a:p>
        </p:txBody>
      </p:sp>
      <p:sp>
        <p:nvSpPr>
          <p:cNvPr id="6" name="Footer Placeholder 5">
            <a:extLst>
              <a:ext uri="{FF2B5EF4-FFF2-40B4-BE49-F238E27FC236}">
                <a16:creationId xmlns:a16="http://schemas.microsoft.com/office/drawing/2014/main" id="{C302E202-DB70-49F3-8001-023BD9D4E835}"/>
              </a:ext>
            </a:extLst>
          </p:cNvPr>
          <p:cNvSpPr>
            <a:spLocks noGrp="1"/>
          </p:cNvSpPr>
          <p:nvPr>
            <p:ph type="ftr" sz="quarter" idx="11"/>
          </p:nvPr>
        </p:nvSpPr>
        <p:spPr>
          <a:xfrm>
            <a:off x="533400" y="5867402"/>
            <a:ext cx="5562600" cy="488948"/>
          </a:xfrm>
        </p:spPr>
        <p:txBody>
          <a:bodyPr/>
          <a:lstStyle/>
          <a:p>
            <a:r>
              <a:rPr lang="en-US" sz="1200" i="1"/>
              <a:t>School districts report the number of home school students between the ages of 5 and 21 that finish the school year in a home school program on an annual basis.</a:t>
            </a:r>
          </a:p>
        </p:txBody>
      </p:sp>
    </p:spTree>
    <p:extLst>
      <p:ext uri="{BB962C8B-B14F-4D97-AF65-F5344CB8AC3E}">
        <p14:creationId xmlns:p14="http://schemas.microsoft.com/office/powerpoint/2010/main" val="417766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A6C66-5AF7-4A9A-BD9D-C600FAED5A58}"/>
              </a:ext>
            </a:extLst>
          </p:cNvPr>
          <p:cNvSpPr>
            <a:spLocks noGrp="1"/>
          </p:cNvSpPr>
          <p:nvPr>
            <p:ph type="title"/>
          </p:nvPr>
        </p:nvSpPr>
        <p:spPr/>
        <p:txBody>
          <a:bodyPr/>
          <a:lstStyle/>
          <a:p>
            <a:r>
              <a:rPr lang="en-US"/>
              <a:t>Privately Tutored Student Enrollment </a:t>
            </a:r>
          </a:p>
        </p:txBody>
      </p:sp>
      <p:graphicFrame>
        <p:nvGraphicFramePr>
          <p:cNvPr id="8" name="Content Placeholder 7" descr="2018-19 802; 2019-20 831; 2020-21 1,283; 2021-22 1,306; 2022-23 1,388.&#10;">
            <a:extLst>
              <a:ext uri="{FF2B5EF4-FFF2-40B4-BE49-F238E27FC236}">
                <a16:creationId xmlns:a16="http://schemas.microsoft.com/office/drawing/2014/main" id="{2B86CB40-BA27-4117-B085-CEF3691DBC0B}"/>
              </a:ext>
            </a:extLst>
          </p:cNvPr>
          <p:cNvGraphicFramePr>
            <a:graphicFrameLocks noGrp="1"/>
          </p:cNvGraphicFramePr>
          <p:nvPr>
            <p:ph idx="1"/>
            <p:extLst>
              <p:ext uri="{D42A27DB-BD31-4B8C-83A1-F6EECF244321}">
                <p14:modId xmlns:p14="http://schemas.microsoft.com/office/powerpoint/2010/main" val="592676821"/>
              </p:ext>
            </p:extLst>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DB36E378-1BED-4A29-86E1-CEDF4CCED6C4}"/>
              </a:ext>
            </a:extLst>
          </p:cNvPr>
          <p:cNvSpPr>
            <a:spLocks noGrp="1"/>
          </p:cNvSpPr>
          <p:nvPr>
            <p:ph type="sldNum" sz="quarter" idx="12"/>
          </p:nvPr>
        </p:nvSpPr>
        <p:spPr/>
        <p:txBody>
          <a:bodyPr/>
          <a:lstStyle/>
          <a:p>
            <a:fld id="{680C5762-CF65-4775-9966-A58D40CC61B9}" type="slidenum">
              <a:rPr lang="en-US" smtClean="0"/>
              <a:t>5</a:t>
            </a:fld>
            <a:endParaRPr lang="en-US"/>
          </a:p>
        </p:txBody>
      </p:sp>
      <p:sp>
        <p:nvSpPr>
          <p:cNvPr id="6" name="Footer Placeholder 5">
            <a:extLst>
              <a:ext uri="{FF2B5EF4-FFF2-40B4-BE49-F238E27FC236}">
                <a16:creationId xmlns:a16="http://schemas.microsoft.com/office/drawing/2014/main" id="{4CFE81C1-7326-41D0-B9BA-8C1501DB3539}"/>
              </a:ext>
            </a:extLst>
          </p:cNvPr>
          <p:cNvSpPr>
            <a:spLocks noGrp="1"/>
          </p:cNvSpPr>
          <p:nvPr>
            <p:ph type="ftr" sz="quarter" idx="11"/>
          </p:nvPr>
        </p:nvSpPr>
        <p:spPr>
          <a:xfrm>
            <a:off x="609600" y="5956854"/>
            <a:ext cx="4942398" cy="365125"/>
          </a:xfrm>
        </p:spPr>
        <p:txBody>
          <a:bodyPr/>
          <a:lstStyle/>
          <a:p>
            <a:r>
              <a:rPr lang="en-US" sz="1100" i="1"/>
              <a:t>School districts report on the number of privately tutored students between the ages of 5 and 21 on an annual basis.</a:t>
            </a:r>
          </a:p>
        </p:txBody>
      </p:sp>
    </p:spTree>
    <p:extLst>
      <p:ext uri="{BB962C8B-B14F-4D97-AF65-F5344CB8AC3E}">
        <p14:creationId xmlns:p14="http://schemas.microsoft.com/office/powerpoint/2010/main" val="3806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2110E-FF4E-4076-BAA0-9843250F1E90}"/>
              </a:ext>
            </a:extLst>
          </p:cNvPr>
          <p:cNvSpPr>
            <a:spLocks noGrp="1"/>
          </p:cNvSpPr>
          <p:nvPr>
            <p:ph type="title"/>
          </p:nvPr>
        </p:nvSpPr>
        <p:spPr>
          <a:xfrm>
            <a:off x="468464" y="731836"/>
            <a:ext cx="8218336" cy="487363"/>
          </a:xfrm>
        </p:spPr>
        <p:txBody>
          <a:bodyPr>
            <a:normAutofit fontScale="90000"/>
          </a:bodyPr>
          <a:lstStyle/>
          <a:p>
            <a:r>
              <a:rPr lang="en-US" sz="2400"/>
              <a:t>Total Enrollment of Public School Students - Ages 5-21 </a:t>
            </a:r>
            <a:br>
              <a:rPr lang="en-US" sz="1600"/>
            </a:br>
            <a:endParaRPr lang="en-US" sz="1200"/>
          </a:p>
        </p:txBody>
      </p:sp>
      <p:graphicFrame>
        <p:nvGraphicFramePr>
          <p:cNvPr id="8" name="Content Placeholder 7" descr="2018-19 1.5% of public school students are home schooled;  in 2019-20 the number was 1.6%; in 2020-21 2.6%; in 2021-22 2.4%; and in 2022-23 2.4%.&#10;">
            <a:extLst>
              <a:ext uri="{FF2B5EF4-FFF2-40B4-BE49-F238E27FC236}">
                <a16:creationId xmlns:a16="http://schemas.microsoft.com/office/drawing/2014/main" id="{0F9A737D-2699-40C5-BC99-7586DE99691C}"/>
              </a:ext>
            </a:extLst>
          </p:cNvPr>
          <p:cNvGraphicFramePr>
            <a:graphicFrameLocks noGrp="1"/>
          </p:cNvGraphicFramePr>
          <p:nvPr>
            <p:ph idx="1"/>
            <p:extLst>
              <p:ext uri="{D42A27DB-BD31-4B8C-83A1-F6EECF244321}">
                <p14:modId xmlns:p14="http://schemas.microsoft.com/office/powerpoint/2010/main" val="402195670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5E2A6E87-9A83-4054-A632-541E3B8B2AB4}"/>
              </a:ext>
            </a:extLst>
          </p:cNvPr>
          <p:cNvSpPr>
            <a:spLocks noGrp="1"/>
          </p:cNvSpPr>
          <p:nvPr>
            <p:ph type="sldNum" sz="quarter" idx="12"/>
          </p:nvPr>
        </p:nvSpPr>
        <p:spPr/>
        <p:txBody>
          <a:bodyPr/>
          <a:lstStyle/>
          <a:p>
            <a:fld id="{680C5762-CF65-4775-9966-A58D40CC61B9}" type="slidenum">
              <a:rPr lang="en-US" smtClean="0"/>
              <a:t>6</a:t>
            </a:fld>
            <a:endParaRPr lang="en-US"/>
          </a:p>
        </p:txBody>
      </p:sp>
      <p:sp>
        <p:nvSpPr>
          <p:cNvPr id="6" name="TextBox 5">
            <a:extLst>
              <a:ext uri="{FF2B5EF4-FFF2-40B4-BE49-F238E27FC236}">
                <a16:creationId xmlns:a16="http://schemas.microsoft.com/office/drawing/2014/main" id="{6C2B113C-8F87-4B91-9CEC-5F12F6990F7F}"/>
              </a:ext>
            </a:extLst>
          </p:cNvPr>
          <p:cNvSpPr txBox="1"/>
          <p:nvPr/>
        </p:nvSpPr>
        <p:spPr>
          <a:xfrm>
            <a:off x="468464" y="1338590"/>
            <a:ext cx="8218336" cy="261610"/>
          </a:xfrm>
          <a:prstGeom prst="rect">
            <a:avLst/>
          </a:prstGeom>
          <a:noFill/>
        </p:spPr>
        <p:txBody>
          <a:bodyPr wrap="square" rtlCol="0">
            <a:spAutoFit/>
          </a:bodyPr>
          <a:lstStyle/>
          <a:p>
            <a:pPr algn="ctr"/>
            <a:r>
              <a:rPr lang="en-US" sz="1050"/>
              <a:t>This chart depicts the percentage of home educated students (home school and privately tutored students) as part of total public school enrollment</a:t>
            </a:r>
            <a:r>
              <a:rPr lang="en-US" sz="1100"/>
              <a:t>.</a:t>
            </a:r>
          </a:p>
        </p:txBody>
      </p:sp>
    </p:spTree>
    <p:extLst>
      <p:ext uri="{BB962C8B-B14F-4D97-AF65-F5344CB8AC3E}">
        <p14:creationId xmlns:p14="http://schemas.microsoft.com/office/powerpoint/2010/main" val="35357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95168-253F-479C-A921-728F5FA7FFB8}"/>
              </a:ext>
            </a:extLst>
          </p:cNvPr>
          <p:cNvSpPr>
            <a:spLocks noGrp="1"/>
          </p:cNvSpPr>
          <p:nvPr>
            <p:ph type="title"/>
          </p:nvPr>
        </p:nvSpPr>
        <p:spPr/>
        <p:txBody>
          <a:bodyPr/>
          <a:lstStyle/>
          <a:p>
            <a:pPr algn="ctr"/>
            <a:r>
              <a:rPr lang="en-US"/>
              <a:t>Home School Students – By Age </a:t>
            </a:r>
          </a:p>
        </p:txBody>
      </p:sp>
      <p:graphicFrame>
        <p:nvGraphicFramePr>
          <p:cNvPr id="6" name="Content Placeholder 5">
            <a:extLst>
              <a:ext uri="{FF2B5EF4-FFF2-40B4-BE49-F238E27FC236}">
                <a16:creationId xmlns:a16="http://schemas.microsoft.com/office/drawing/2014/main" id="{99A9D4B5-6777-4040-B1DB-0AA8C6A6A097}"/>
              </a:ext>
            </a:extLst>
          </p:cNvPr>
          <p:cNvGraphicFramePr>
            <a:graphicFrameLocks noGrp="1"/>
          </p:cNvGraphicFramePr>
          <p:nvPr>
            <p:ph idx="1"/>
            <p:extLst>
              <p:ext uri="{D42A27DB-BD31-4B8C-83A1-F6EECF244321}">
                <p14:modId xmlns:p14="http://schemas.microsoft.com/office/powerpoint/2010/main" val="4059185133"/>
              </p:ext>
            </p:extLst>
          </p:nvPr>
        </p:nvGraphicFramePr>
        <p:xfrm>
          <a:off x="457201" y="1143001"/>
          <a:ext cx="8229599" cy="4728477"/>
        </p:xfrm>
        <a:graphic>
          <a:graphicData uri="http://schemas.openxmlformats.org/drawingml/2006/table">
            <a:tbl>
              <a:tblPr firstRow="1" bandRow="1">
                <a:tableStyleId>{3B4B98B0-60AC-42C2-AFA5-B58CD77FA1E5}</a:tableStyleId>
              </a:tblPr>
              <a:tblGrid>
                <a:gridCol w="1179250">
                  <a:extLst>
                    <a:ext uri="{9D8B030D-6E8A-4147-A177-3AD203B41FA5}">
                      <a16:colId xmlns:a16="http://schemas.microsoft.com/office/drawing/2014/main" val="2923958713"/>
                    </a:ext>
                  </a:extLst>
                </a:gridCol>
                <a:gridCol w="1146853">
                  <a:extLst>
                    <a:ext uri="{9D8B030D-6E8A-4147-A177-3AD203B41FA5}">
                      <a16:colId xmlns:a16="http://schemas.microsoft.com/office/drawing/2014/main" val="4060610833"/>
                    </a:ext>
                  </a:extLst>
                </a:gridCol>
                <a:gridCol w="1079392">
                  <a:extLst>
                    <a:ext uri="{9D8B030D-6E8A-4147-A177-3AD203B41FA5}">
                      <a16:colId xmlns:a16="http://schemas.microsoft.com/office/drawing/2014/main" val="3940561996"/>
                    </a:ext>
                  </a:extLst>
                </a:gridCol>
                <a:gridCol w="1146853">
                  <a:extLst>
                    <a:ext uri="{9D8B030D-6E8A-4147-A177-3AD203B41FA5}">
                      <a16:colId xmlns:a16="http://schemas.microsoft.com/office/drawing/2014/main" val="3126937909"/>
                    </a:ext>
                  </a:extLst>
                </a:gridCol>
                <a:gridCol w="1248620">
                  <a:extLst>
                    <a:ext uri="{9D8B030D-6E8A-4147-A177-3AD203B41FA5}">
                      <a16:colId xmlns:a16="http://schemas.microsoft.com/office/drawing/2014/main" val="3986459984"/>
                    </a:ext>
                  </a:extLst>
                </a:gridCol>
                <a:gridCol w="1013905">
                  <a:extLst>
                    <a:ext uri="{9D8B030D-6E8A-4147-A177-3AD203B41FA5}">
                      <a16:colId xmlns:a16="http://schemas.microsoft.com/office/drawing/2014/main" val="1795542655"/>
                    </a:ext>
                  </a:extLst>
                </a:gridCol>
                <a:gridCol w="1414726">
                  <a:extLst>
                    <a:ext uri="{9D8B030D-6E8A-4147-A177-3AD203B41FA5}">
                      <a16:colId xmlns:a16="http://schemas.microsoft.com/office/drawing/2014/main" val="2525339743"/>
                    </a:ext>
                  </a:extLst>
                </a:gridCol>
              </a:tblGrid>
              <a:tr h="508087">
                <a:tc>
                  <a:txBody>
                    <a:bodyPr/>
                    <a:lstStyle/>
                    <a:p>
                      <a:endParaRPr lang="en-US" sz="1000">
                        <a:latin typeface="Arial" panose="020B0604020202020204" pitchFamily="34" charset="0"/>
                        <a:cs typeface="Arial" panose="020B0604020202020204" pitchFamily="34" charset="0"/>
                      </a:endParaRPr>
                    </a:p>
                  </a:txBody>
                  <a:tcPr/>
                </a:tc>
                <a:tc>
                  <a:txBody>
                    <a:bodyPr/>
                    <a:lstStyle/>
                    <a:p>
                      <a:pPr algn="ctr"/>
                      <a:r>
                        <a:rPr lang="en-US" sz="1000"/>
                        <a:t>2018-19</a:t>
                      </a:r>
                      <a:endParaRPr lang="en-US" sz="1000">
                        <a:latin typeface="Arial" panose="020B0604020202020204" pitchFamily="34" charset="0"/>
                        <a:cs typeface="Arial" panose="020B0604020202020204" pitchFamily="34" charset="0"/>
                      </a:endParaRPr>
                    </a:p>
                  </a:txBody>
                  <a:tcPr/>
                </a:tc>
                <a:tc>
                  <a:txBody>
                    <a:bodyPr/>
                    <a:lstStyle/>
                    <a:p>
                      <a:pPr algn="ctr"/>
                      <a:r>
                        <a:rPr lang="en-US" sz="1000"/>
                        <a:t>2019-20</a:t>
                      </a:r>
                      <a:endParaRPr lang="en-US" sz="1000">
                        <a:latin typeface="Arial" panose="020B0604020202020204" pitchFamily="34" charset="0"/>
                        <a:cs typeface="Arial" panose="020B0604020202020204" pitchFamily="34" charset="0"/>
                      </a:endParaRPr>
                    </a:p>
                  </a:txBody>
                  <a:tcPr/>
                </a:tc>
                <a:tc>
                  <a:txBody>
                    <a:bodyPr/>
                    <a:lstStyle/>
                    <a:p>
                      <a:pPr algn="ctr"/>
                      <a:r>
                        <a:rPr lang="en-US" sz="1000"/>
                        <a:t>2020-21</a:t>
                      </a:r>
                      <a:endParaRPr lang="en-US" sz="1000">
                        <a:latin typeface="Arial" panose="020B0604020202020204" pitchFamily="34" charset="0"/>
                        <a:cs typeface="Arial" panose="020B0604020202020204" pitchFamily="34" charset="0"/>
                      </a:endParaRPr>
                    </a:p>
                  </a:txBody>
                  <a:tcPr/>
                </a:tc>
                <a:tc>
                  <a:txBody>
                    <a:bodyPr/>
                    <a:lstStyle/>
                    <a:p>
                      <a:pPr algn="ctr"/>
                      <a:r>
                        <a:rPr lang="en-US" sz="1000"/>
                        <a:t>2021-22</a:t>
                      </a:r>
                      <a:endParaRPr lang="en-US" sz="1000">
                        <a:latin typeface="Arial" panose="020B0604020202020204" pitchFamily="34" charset="0"/>
                        <a:cs typeface="Arial" panose="020B0604020202020204" pitchFamily="34" charset="0"/>
                      </a:endParaRPr>
                    </a:p>
                  </a:txBody>
                  <a:tcPr/>
                </a:tc>
                <a:tc>
                  <a:txBody>
                    <a:bodyPr/>
                    <a:lstStyle/>
                    <a:p>
                      <a:pPr algn="ctr"/>
                      <a:r>
                        <a:rPr lang="en-US" sz="1000"/>
                        <a:t>2022-23</a:t>
                      </a:r>
                      <a:endParaRPr lang="en-US" sz="1000">
                        <a:latin typeface="Arial" panose="020B0604020202020204" pitchFamily="34" charset="0"/>
                        <a:cs typeface="Arial" panose="020B0604020202020204" pitchFamily="34" charset="0"/>
                      </a:endParaRPr>
                    </a:p>
                  </a:txBody>
                  <a:tcPr/>
                </a:tc>
                <a:tc>
                  <a:txBody>
                    <a:bodyPr/>
                    <a:lstStyle/>
                    <a:p>
                      <a:pPr algn="ctr"/>
                      <a:r>
                        <a:rPr lang="en-US" sz="1000"/>
                        <a:t>% Change (+ or -) </a:t>
                      </a:r>
                    </a:p>
                    <a:p>
                      <a:pPr algn="ctr"/>
                      <a:r>
                        <a:rPr lang="en-US" sz="1000"/>
                        <a:t>2018-19 v. 2022-23</a:t>
                      </a:r>
                      <a:endParaRPr lang="en-US" sz="10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07999657"/>
                  </a:ext>
                </a:extLst>
              </a:tr>
              <a:tr h="238106">
                <a:tc>
                  <a:txBody>
                    <a:bodyPr/>
                    <a:lstStyle/>
                    <a:p>
                      <a:r>
                        <a:rPr lang="en-US" sz="1000"/>
                        <a:t>5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129</a:t>
                      </a:r>
                      <a:endParaRPr lang="en-US" sz="1000">
                        <a:latin typeface="Arial" panose="020B0604020202020204" pitchFamily="34" charset="0"/>
                        <a:cs typeface="Arial" panose="020B0604020202020204" pitchFamily="34" charset="0"/>
                      </a:endParaRPr>
                    </a:p>
                  </a:txBody>
                  <a:tcPr/>
                </a:tc>
                <a:tc>
                  <a:txBody>
                    <a:bodyPr/>
                    <a:lstStyle/>
                    <a:p>
                      <a:pPr algn="ctr"/>
                      <a:r>
                        <a:rPr lang="en-US" sz="1000"/>
                        <a:t>181</a:t>
                      </a:r>
                      <a:endParaRPr lang="en-US" sz="1000">
                        <a:latin typeface="Arial" panose="020B0604020202020204" pitchFamily="34" charset="0"/>
                        <a:cs typeface="Arial" panose="020B0604020202020204" pitchFamily="34" charset="0"/>
                      </a:endParaRPr>
                    </a:p>
                  </a:txBody>
                  <a:tcPr/>
                </a:tc>
                <a:tc>
                  <a:txBody>
                    <a:bodyPr/>
                    <a:lstStyle/>
                    <a:p>
                      <a:pPr algn="ctr"/>
                      <a:r>
                        <a:rPr lang="en-US" sz="1000"/>
                        <a:t>1,725</a:t>
                      </a:r>
                      <a:endParaRPr lang="en-US" sz="1000">
                        <a:latin typeface="Arial" panose="020B0604020202020204" pitchFamily="34" charset="0"/>
                        <a:cs typeface="Arial" panose="020B0604020202020204" pitchFamily="34" charset="0"/>
                      </a:endParaRPr>
                    </a:p>
                  </a:txBody>
                  <a:tcPr/>
                </a:tc>
                <a:tc>
                  <a:txBody>
                    <a:bodyPr/>
                    <a:lstStyle/>
                    <a:p>
                      <a:pPr algn="ctr"/>
                      <a:r>
                        <a:rPr lang="en-US" sz="1000"/>
                        <a:t>1,095</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1,063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+ 824%</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82352824"/>
                  </a:ext>
                </a:extLst>
              </a:tr>
              <a:tr h="238106">
                <a:tc>
                  <a:txBody>
                    <a:bodyPr/>
                    <a:lstStyle/>
                    <a:p>
                      <a:r>
                        <a:rPr lang="en-US" sz="1000"/>
                        <a:t>6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382</a:t>
                      </a:r>
                      <a:endParaRPr lang="en-US" sz="1000">
                        <a:latin typeface="Arial" panose="020B0604020202020204" pitchFamily="34" charset="0"/>
                        <a:cs typeface="Arial" panose="020B0604020202020204" pitchFamily="34" charset="0"/>
                      </a:endParaRPr>
                    </a:p>
                  </a:txBody>
                  <a:tcPr/>
                </a:tc>
                <a:tc>
                  <a:txBody>
                    <a:bodyPr/>
                    <a:lstStyle/>
                    <a:p>
                      <a:pPr algn="ctr"/>
                      <a:r>
                        <a:rPr lang="en-US" sz="1000"/>
                        <a:t>497</a:t>
                      </a:r>
                      <a:endParaRPr lang="en-US" sz="1000">
                        <a:latin typeface="Arial" panose="020B0604020202020204" pitchFamily="34" charset="0"/>
                        <a:cs typeface="Arial" panose="020B0604020202020204" pitchFamily="34" charset="0"/>
                      </a:endParaRPr>
                    </a:p>
                  </a:txBody>
                  <a:tcPr/>
                </a:tc>
                <a:tc>
                  <a:txBody>
                    <a:bodyPr/>
                    <a:lstStyle/>
                    <a:p>
                      <a:pPr algn="ctr"/>
                      <a:r>
                        <a:rPr lang="en-US" sz="1000"/>
                        <a:t>4,334</a:t>
                      </a:r>
                      <a:endParaRPr lang="en-US" sz="1000">
                        <a:latin typeface="Arial" panose="020B0604020202020204" pitchFamily="34" charset="0"/>
                        <a:cs typeface="Arial" panose="020B0604020202020204" pitchFamily="34" charset="0"/>
                      </a:endParaRPr>
                    </a:p>
                  </a:txBody>
                  <a:tcPr/>
                </a:tc>
                <a:tc>
                  <a:txBody>
                    <a:bodyPr/>
                    <a:lstStyle/>
                    <a:p>
                      <a:pPr algn="ctr"/>
                      <a:r>
                        <a:rPr lang="en-US" sz="1000"/>
                        <a:t>3,674</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3,622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+948%</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59050972"/>
                  </a:ext>
                </a:extLst>
              </a:tr>
              <a:tr h="238106">
                <a:tc>
                  <a:txBody>
                    <a:bodyPr/>
                    <a:lstStyle/>
                    <a:p>
                      <a:r>
                        <a:rPr lang="en-US" sz="1000"/>
                        <a:t>7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1,159</a:t>
                      </a:r>
                      <a:endParaRPr lang="en-US" sz="1000">
                        <a:latin typeface="Arial" panose="020B0604020202020204" pitchFamily="34" charset="0"/>
                        <a:cs typeface="Arial" panose="020B0604020202020204" pitchFamily="34" charset="0"/>
                      </a:endParaRPr>
                    </a:p>
                  </a:txBody>
                  <a:tcPr/>
                </a:tc>
                <a:tc>
                  <a:txBody>
                    <a:bodyPr/>
                    <a:lstStyle/>
                    <a:p>
                      <a:pPr algn="ctr"/>
                      <a:r>
                        <a:rPr lang="en-US" sz="1000"/>
                        <a:t>1,350</a:t>
                      </a:r>
                      <a:endParaRPr lang="en-US" sz="1000">
                        <a:latin typeface="Arial" panose="020B0604020202020204" pitchFamily="34" charset="0"/>
                        <a:cs typeface="Arial" panose="020B0604020202020204" pitchFamily="34" charset="0"/>
                      </a:endParaRPr>
                    </a:p>
                  </a:txBody>
                  <a:tcPr/>
                </a:tc>
                <a:tc>
                  <a:txBody>
                    <a:bodyPr/>
                    <a:lstStyle/>
                    <a:p>
                      <a:pPr algn="ctr"/>
                      <a:r>
                        <a:rPr lang="en-US" sz="1000"/>
                        <a:t>4,415</a:t>
                      </a:r>
                      <a:endParaRPr lang="en-US" sz="1000">
                        <a:latin typeface="Arial" panose="020B0604020202020204" pitchFamily="34" charset="0"/>
                        <a:cs typeface="Arial" panose="020B0604020202020204" pitchFamily="34" charset="0"/>
                      </a:endParaRPr>
                    </a:p>
                  </a:txBody>
                  <a:tcPr/>
                </a:tc>
                <a:tc>
                  <a:txBody>
                    <a:bodyPr/>
                    <a:lstStyle/>
                    <a:p>
                      <a:pPr algn="ctr"/>
                      <a:r>
                        <a:rPr lang="en-US" sz="1000"/>
                        <a:t>4,241</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4,067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+351%</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6471908"/>
                  </a:ext>
                </a:extLst>
              </a:tr>
              <a:tr h="238106">
                <a:tc>
                  <a:txBody>
                    <a:bodyPr/>
                    <a:lstStyle/>
                    <a:p>
                      <a:r>
                        <a:rPr lang="en-US" sz="1000"/>
                        <a:t>8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2,500</a:t>
                      </a:r>
                      <a:endParaRPr lang="en-US" sz="1000">
                        <a:latin typeface="Arial" panose="020B0604020202020204" pitchFamily="34" charset="0"/>
                        <a:cs typeface="Arial" panose="020B0604020202020204" pitchFamily="34" charset="0"/>
                      </a:endParaRPr>
                    </a:p>
                  </a:txBody>
                  <a:tcPr/>
                </a:tc>
                <a:tc>
                  <a:txBody>
                    <a:bodyPr/>
                    <a:lstStyle/>
                    <a:p>
                      <a:pPr algn="ctr"/>
                      <a:r>
                        <a:rPr lang="en-US" sz="1000"/>
                        <a:t>2,578</a:t>
                      </a:r>
                      <a:endParaRPr lang="en-US" sz="1000">
                        <a:latin typeface="Arial" panose="020B0604020202020204" pitchFamily="34" charset="0"/>
                        <a:cs typeface="Arial" panose="020B0604020202020204" pitchFamily="34" charset="0"/>
                      </a:endParaRPr>
                    </a:p>
                  </a:txBody>
                  <a:tcPr/>
                </a:tc>
                <a:tc>
                  <a:txBody>
                    <a:bodyPr/>
                    <a:lstStyle/>
                    <a:p>
                      <a:pPr algn="ctr"/>
                      <a:r>
                        <a:rPr lang="en-US" sz="1000"/>
                        <a:t>4,283</a:t>
                      </a:r>
                      <a:endParaRPr lang="en-US" sz="1000">
                        <a:latin typeface="Arial" panose="020B0604020202020204" pitchFamily="34" charset="0"/>
                        <a:cs typeface="Arial" panose="020B0604020202020204" pitchFamily="34" charset="0"/>
                      </a:endParaRPr>
                    </a:p>
                  </a:txBody>
                  <a:tcPr/>
                </a:tc>
                <a:tc>
                  <a:txBody>
                    <a:bodyPr/>
                    <a:lstStyle/>
                    <a:p>
                      <a:pPr algn="ctr"/>
                      <a:r>
                        <a:rPr lang="en-US" sz="1000"/>
                        <a:t>3,909</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4,132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a:solidFill>
                            <a:schemeClr val="tx1"/>
                          </a:solidFill>
                        </a:rPr>
                        <a:t>+65%</a:t>
                      </a:r>
                      <a:endParaRPr lang="en-US" sz="10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66400076"/>
                  </a:ext>
                </a:extLst>
              </a:tr>
              <a:tr h="238106">
                <a:tc>
                  <a:txBody>
                    <a:bodyPr/>
                    <a:lstStyle/>
                    <a:p>
                      <a:r>
                        <a:rPr lang="en-US" sz="1000"/>
                        <a:t>9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2,621</a:t>
                      </a:r>
                      <a:endParaRPr lang="en-US" sz="1000">
                        <a:latin typeface="Arial" panose="020B0604020202020204" pitchFamily="34" charset="0"/>
                        <a:cs typeface="Arial" panose="020B0604020202020204" pitchFamily="34" charset="0"/>
                      </a:endParaRPr>
                    </a:p>
                  </a:txBody>
                  <a:tcPr/>
                </a:tc>
                <a:tc>
                  <a:txBody>
                    <a:bodyPr/>
                    <a:lstStyle/>
                    <a:p>
                      <a:pPr algn="ctr"/>
                      <a:r>
                        <a:rPr lang="en-US" sz="1000"/>
                        <a:t>2,637</a:t>
                      </a:r>
                      <a:endParaRPr lang="en-US" sz="1000">
                        <a:latin typeface="Arial" panose="020B0604020202020204" pitchFamily="34" charset="0"/>
                        <a:cs typeface="Arial" panose="020B0604020202020204" pitchFamily="34" charset="0"/>
                      </a:endParaRPr>
                    </a:p>
                  </a:txBody>
                  <a:tcPr/>
                </a:tc>
                <a:tc>
                  <a:txBody>
                    <a:bodyPr/>
                    <a:lstStyle/>
                    <a:p>
                      <a:pPr algn="ctr"/>
                      <a:r>
                        <a:rPr lang="en-US" sz="1000"/>
                        <a:t>3,938</a:t>
                      </a:r>
                      <a:endParaRPr lang="en-US" sz="1000">
                        <a:latin typeface="Arial" panose="020B0604020202020204" pitchFamily="34" charset="0"/>
                        <a:cs typeface="Arial" panose="020B0604020202020204" pitchFamily="34" charset="0"/>
                      </a:endParaRPr>
                    </a:p>
                  </a:txBody>
                  <a:tcPr/>
                </a:tc>
                <a:tc>
                  <a:txBody>
                    <a:bodyPr/>
                    <a:lstStyle/>
                    <a:p>
                      <a:pPr algn="ctr"/>
                      <a:r>
                        <a:rPr lang="en-US" sz="1000"/>
                        <a:t>3,790</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3,857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+47%</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79367771"/>
                  </a:ext>
                </a:extLst>
              </a:tr>
              <a:tr h="238106">
                <a:tc>
                  <a:txBody>
                    <a:bodyPr/>
                    <a:lstStyle/>
                    <a:p>
                      <a:r>
                        <a:rPr lang="en-US" sz="1000"/>
                        <a:t>10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2,546</a:t>
                      </a:r>
                      <a:endParaRPr lang="en-US" sz="1000">
                        <a:latin typeface="Arial" panose="020B0604020202020204" pitchFamily="34" charset="0"/>
                        <a:cs typeface="Arial" panose="020B0604020202020204" pitchFamily="34" charset="0"/>
                      </a:endParaRPr>
                    </a:p>
                  </a:txBody>
                  <a:tcPr/>
                </a:tc>
                <a:tc>
                  <a:txBody>
                    <a:bodyPr/>
                    <a:lstStyle/>
                    <a:p>
                      <a:pPr algn="ctr"/>
                      <a:r>
                        <a:rPr lang="en-US" sz="1000"/>
                        <a:t>2,741</a:t>
                      </a:r>
                      <a:endParaRPr lang="en-US" sz="1000">
                        <a:latin typeface="Arial" panose="020B0604020202020204" pitchFamily="34" charset="0"/>
                        <a:cs typeface="Arial" panose="020B0604020202020204" pitchFamily="34" charset="0"/>
                      </a:endParaRPr>
                    </a:p>
                  </a:txBody>
                  <a:tcPr/>
                </a:tc>
                <a:tc>
                  <a:txBody>
                    <a:bodyPr/>
                    <a:lstStyle/>
                    <a:p>
                      <a:pPr algn="ctr"/>
                      <a:r>
                        <a:rPr lang="en-US" sz="1000"/>
                        <a:t>3,714</a:t>
                      </a:r>
                      <a:endParaRPr lang="en-US" sz="1000">
                        <a:latin typeface="Arial" panose="020B0604020202020204" pitchFamily="34" charset="0"/>
                        <a:cs typeface="Arial" panose="020B0604020202020204" pitchFamily="34" charset="0"/>
                      </a:endParaRPr>
                    </a:p>
                  </a:txBody>
                  <a:tcPr/>
                </a:tc>
                <a:tc>
                  <a:txBody>
                    <a:bodyPr/>
                    <a:lstStyle/>
                    <a:p>
                      <a:pPr algn="ctr"/>
                      <a:r>
                        <a:rPr lang="en-US" sz="1000"/>
                        <a:t>3,581</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3,680</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+45%</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35321644"/>
                  </a:ext>
                </a:extLst>
              </a:tr>
              <a:tr h="238106">
                <a:tc>
                  <a:txBody>
                    <a:bodyPr/>
                    <a:lstStyle/>
                    <a:p>
                      <a:r>
                        <a:rPr lang="en-US" sz="1000"/>
                        <a:t>11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2,612</a:t>
                      </a:r>
                      <a:endParaRPr lang="en-US" sz="1000">
                        <a:latin typeface="Arial" panose="020B0604020202020204" pitchFamily="34" charset="0"/>
                        <a:cs typeface="Arial" panose="020B0604020202020204" pitchFamily="34" charset="0"/>
                      </a:endParaRPr>
                    </a:p>
                  </a:txBody>
                  <a:tcPr/>
                </a:tc>
                <a:tc>
                  <a:txBody>
                    <a:bodyPr/>
                    <a:lstStyle/>
                    <a:p>
                      <a:pPr algn="ctr"/>
                      <a:r>
                        <a:rPr lang="en-US" sz="1000"/>
                        <a:t>2,562</a:t>
                      </a:r>
                      <a:endParaRPr lang="en-US" sz="1000">
                        <a:latin typeface="Arial" panose="020B0604020202020204" pitchFamily="34" charset="0"/>
                        <a:cs typeface="Arial" panose="020B0604020202020204" pitchFamily="34" charset="0"/>
                      </a:endParaRPr>
                    </a:p>
                  </a:txBody>
                  <a:tcPr/>
                </a:tc>
                <a:tc>
                  <a:txBody>
                    <a:bodyPr/>
                    <a:lstStyle/>
                    <a:p>
                      <a:pPr algn="ctr"/>
                      <a:r>
                        <a:rPr lang="en-US" sz="1000"/>
                        <a:t>3,427</a:t>
                      </a:r>
                      <a:endParaRPr lang="en-US" sz="1000">
                        <a:latin typeface="Arial" panose="020B0604020202020204" pitchFamily="34" charset="0"/>
                        <a:cs typeface="Arial" panose="020B0604020202020204" pitchFamily="34" charset="0"/>
                      </a:endParaRPr>
                    </a:p>
                  </a:txBody>
                  <a:tcPr/>
                </a:tc>
                <a:tc>
                  <a:txBody>
                    <a:bodyPr/>
                    <a:lstStyle/>
                    <a:p>
                      <a:pPr algn="ctr"/>
                      <a:r>
                        <a:rPr lang="en-US" sz="1000"/>
                        <a:t>3,399</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3457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+33%</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4422596"/>
                  </a:ext>
                </a:extLst>
              </a:tr>
              <a:tr h="313888">
                <a:tc>
                  <a:txBody>
                    <a:bodyPr/>
                    <a:lstStyle/>
                    <a:p>
                      <a:r>
                        <a:rPr lang="en-US" sz="1000"/>
                        <a:t>Subtotal 5-11 yrs.</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11,949</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12,546</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25,836</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23,690</a:t>
                      </a:r>
                      <a:endParaRPr lang="en-US" sz="1000" i="1">
                        <a:latin typeface="Arial" panose="020B0604020202020204" pitchFamily="34" charset="0"/>
                        <a:cs typeface="Arial" panose="020B0604020202020204" pitchFamily="34" charset="0"/>
                      </a:endParaRPr>
                    </a:p>
                  </a:txBody>
                  <a:tcPr/>
                </a:tc>
                <a:tc>
                  <a:txBody>
                    <a:bodyPr/>
                    <a:lstStyle/>
                    <a:p>
                      <a:pPr algn="ctr"/>
                      <a:r>
                        <a:rPr lang="en-US" sz="1000" dirty="0"/>
                        <a:t>23,878</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+200%</a:t>
                      </a:r>
                      <a:endParaRPr lang="en-US" sz="10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99545266"/>
                  </a:ext>
                </a:extLst>
              </a:tr>
              <a:tr h="238106">
                <a:tc>
                  <a:txBody>
                    <a:bodyPr/>
                    <a:lstStyle/>
                    <a:p>
                      <a:r>
                        <a:rPr lang="en-US" sz="1000"/>
                        <a:t>12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2,585</a:t>
                      </a:r>
                      <a:endParaRPr lang="en-US" sz="1000">
                        <a:latin typeface="Arial" panose="020B0604020202020204" pitchFamily="34" charset="0"/>
                        <a:cs typeface="Arial" panose="020B0604020202020204" pitchFamily="34" charset="0"/>
                      </a:endParaRPr>
                    </a:p>
                  </a:txBody>
                  <a:tcPr/>
                </a:tc>
                <a:tc>
                  <a:txBody>
                    <a:bodyPr/>
                    <a:lstStyle/>
                    <a:p>
                      <a:pPr algn="ctr"/>
                      <a:r>
                        <a:rPr lang="en-US" sz="1000"/>
                        <a:t>2,586</a:t>
                      </a:r>
                      <a:endParaRPr lang="en-US" sz="1000">
                        <a:latin typeface="Arial" panose="020B0604020202020204" pitchFamily="34" charset="0"/>
                        <a:cs typeface="Arial" panose="020B0604020202020204" pitchFamily="34" charset="0"/>
                      </a:endParaRPr>
                    </a:p>
                  </a:txBody>
                  <a:tcPr/>
                </a:tc>
                <a:tc>
                  <a:txBody>
                    <a:bodyPr/>
                    <a:lstStyle/>
                    <a:p>
                      <a:pPr algn="ctr"/>
                      <a:r>
                        <a:rPr lang="en-US" sz="1000"/>
                        <a:t>3,133</a:t>
                      </a:r>
                      <a:endParaRPr lang="en-US" sz="1000">
                        <a:latin typeface="Arial" panose="020B0604020202020204" pitchFamily="34" charset="0"/>
                        <a:cs typeface="Arial" panose="020B0604020202020204" pitchFamily="34" charset="0"/>
                      </a:endParaRPr>
                    </a:p>
                  </a:txBody>
                  <a:tcPr/>
                </a:tc>
                <a:tc>
                  <a:txBody>
                    <a:bodyPr/>
                    <a:lstStyle/>
                    <a:p>
                      <a:pPr algn="ctr"/>
                      <a:r>
                        <a:rPr lang="en-US" sz="1000"/>
                        <a:t>3,221</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3,219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+25%</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78040162"/>
                  </a:ext>
                </a:extLst>
              </a:tr>
              <a:tr h="238106">
                <a:tc>
                  <a:txBody>
                    <a:bodyPr/>
                    <a:lstStyle/>
                    <a:p>
                      <a:r>
                        <a:rPr lang="en-US" sz="1000"/>
                        <a:t>13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2,372</a:t>
                      </a:r>
                      <a:endParaRPr lang="en-US" sz="1000">
                        <a:latin typeface="Arial" panose="020B0604020202020204" pitchFamily="34" charset="0"/>
                        <a:cs typeface="Arial" panose="020B0604020202020204" pitchFamily="34" charset="0"/>
                      </a:endParaRPr>
                    </a:p>
                  </a:txBody>
                  <a:tcPr/>
                </a:tc>
                <a:tc>
                  <a:txBody>
                    <a:bodyPr/>
                    <a:lstStyle/>
                    <a:p>
                      <a:pPr algn="ctr"/>
                      <a:r>
                        <a:rPr lang="en-US" sz="1000"/>
                        <a:t>2,472</a:t>
                      </a:r>
                      <a:endParaRPr lang="en-US" sz="1000">
                        <a:latin typeface="Arial" panose="020B0604020202020204" pitchFamily="34" charset="0"/>
                        <a:cs typeface="Arial" panose="020B0604020202020204" pitchFamily="34" charset="0"/>
                      </a:endParaRPr>
                    </a:p>
                  </a:txBody>
                  <a:tcPr/>
                </a:tc>
                <a:tc>
                  <a:txBody>
                    <a:bodyPr/>
                    <a:lstStyle/>
                    <a:p>
                      <a:pPr algn="ctr"/>
                      <a:r>
                        <a:rPr lang="en-US" sz="1000"/>
                        <a:t>2,983</a:t>
                      </a:r>
                      <a:endParaRPr lang="en-US" sz="1000">
                        <a:latin typeface="Arial" panose="020B0604020202020204" pitchFamily="34" charset="0"/>
                        <a:cs typeface="Arial" panose="020B0604020202020204" pitchFamily="34" charset="0"/>
                      </a:endParaRPr>
                    </a:p>
                  </a:txBody>
                  <a:tcPr/>
                </a:tc>
                <a:tc>
                  <a:txBody>
                    <a:bodyPr/>
                    <a:lstStyle/>
                    <a:p>
                      <a:pPr algn="ctr"/>
                      <a:r>
                        <a:rPr lang="en-US" sz="1000"/>
                        <a:t>2,900</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3,079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+30%</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0718514"/>
                  </a:ext>
                </a:extLst>
              </a:tr>
              <a:tr h="238106">
                <a:tc>
                  <a:txBody>
                    <a:bodyPr/>
                    <a:lstStyle/>
                    <a:p>
                      <a:r>
                        <a:rPr lang="en-US" sz="1000"/>
                        <a:t>14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2,199</a:t>
                      </a:r>
                      <a:endParaRPr lang="en-US" sz="1000">
                        <a:latin typeface="Arial" panose="020B0604020202020204" pitchFamily="34" charset="0"/>
                        <a:cs typeface="Arial" panose="020B0604020202020204" pitchFamily="34" charset="0"/>
                      </a:endParaRPr>
                    </a:p>
                  </a:txBody>
                  <a:tcPr/>
                </a:tc>
                <a:tc>
                  <a:txBody>
                    <a:bodyPr/>
                    <a:lstStyle/>
                    <a:p>
                      <a:pPr algn="ctr"/>
                      <a:r>
                        <a:rPr lang="en-US" sz="1000"/>
                        <a:t>2,285</a:t>
                      </a:r>
                      <a:endParaRPr lang="en-US" sz="1000">
                        <a:latin typeface="Arial" panose="020B0604020202020204" pitchFamily="34" charset="0"/>
                        <a:cs typeface="Arial" panose="020B0604020202020204" pitchFamily="34" charset="0"/>
                      </a:endParaRPr>
                    </a:p>
                  </a:txBody>
                  <a:tcPr/>
                </a:tc>
                <a:tc>
                  <a:txBody>
                    <a:bodyPr/>
                    <a:lstStyle/>
                    <a:p>
                      <a:pPr algn="ctr"/>
                      <a:r>
                        <a:rPr lang="en-US" sz="1000"/>
                        <a:t>2,701</a:t>
                      </a:r>
                      <a:endParaRPr lang="en-US" sz="1000">
                        <a:latin typeface="Arial" panose="020B0604020202020204" pitchFamily="34" charset="0"/>
                        <a:cs typeface="Arial" panose="020B0604020202020204" pitchFamily="34" charset="0"/>
                      </a:endParaRPr>
                    </a:p>
                  </a:txBody>
                  <a:tcPr/>
                </a:tc>
                <a:tc>
                  <a:txBody>
                    <a:bodyPr/>
                    <a:lstStyle/>
                    <a:p>
                      <a:pPr algn="ctr"/>
                      <a:r>
                        <a:rPr lang="en-US" sz="1000"/>
                        <a:t>2,717</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2,689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+22%</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47674474"/>
                  </a:ext>
                </a:extLst>
              </a:tr>
              <a:tr h="238106">
                <a:tc>
                  <a:txBody>
                    <a:bodyPr/>
                    <a:lstStyle/>
                    <a:p>
                      <a:r>
                        <a:rPr lang="en-US" sz="1000"/>
                        <a:t>15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2,124</a:t>
                      </a:r>
                      <a:endParaRPr lang="en-US" sz="1000">
                        <a:latin typeface="Arial" panose="020B0604020202020204" pitchFamily="34" charset="0"/>
                        <a:cs typeface="Arial" panose="020B0604020202020204" pitchFamily="34" charset="0"/>
                      </a:endParaRPr>
                    </a:p>
                  </a:txBody>
                  <a:tcPr/>
                </a:tc>
                <a:tc>
                  <a:txBody>
                    <a:bodyPr/>
                    <a:lstStyle/>
                    <a:p>
                      <a:pPr algn="ctr"/>
                      <a:r>
                        <a:rPr lang="en-US" sz="1000"/>
                        <a:t>2,076</a:t>
                      </a:r>
                      <a:endParaRPr lang="en-US" sz="1000">
                        <a:latin typeface="Arial" panose="020B0604020202020204" pitchFamily="34" charset="0"/>
                        <a:cs typeface="Arial" panose="020B0604020202020204" pitchFamily="34" charset="0"/>
                      </a:endParaRPr>
                    </a:p>
                  </a:txBody>
                  <a:tcPr/>
                </a:tc>
                <a:tc>
                  <a:txBody>
                    <a:bodyPr/>
                    <a:lstStyle/>
                    <a:p>
                      <a:pPr algn="ctr"/>
                      <a:r>
                        <a:rPr lang="en-US" sz="1000"/>
                        <a:t>2,395</a:t>
                      </a:r>
                      <a:endParaRPr lang="en-US" sz="1000">
                        <a:latin typeface="Arial" panose="020B0604020202020204" pitchFamily="34" charset="0"/>
                        <a:cs typeface="Arial" panose="020B0604020202020204" pitchFamily="34" charset="0"/>
                      </a:endParaRPr>
                    </a:p>
                  </a:txBody>
                  <a:tcPr/>
                </a:tc>
                <a:tc>
                  <a:txBody>
                    <a:bodyPr/>
                    <a:lstStyle/>
                    <a:p>
                      <a:pPr algn="ctr"/>
                      <a:r>
                        <a:rPr lang="en-US" sz="1000"/>
                        <a:t>2,559</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2,606</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+23%</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48589879"/>
                  </a:ext>
                </a:extLst>
              </a:tr>
              <a:tr h="238106">
                <a:tc>
                  <a:txBody>
                    <a:bodyPr/>
                    <a:lstStyle/>
                    <a:p>
                      <a:r>
                        <a:rPr lang="en-US" sz="1000"/>
                        <a:t>16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1,911</a:t>
                      </a:r>
                      <a:endParaRPr lang="en-US" sz="1000">
                        <a:latin typeface="Arial" panose="020B0604020202020204" pitchFamily="34" charset="0"/>
                        <a:cs typeface="Arial" panose="020B0604020202020204" pitchFamily="34" charset="0"/>
                      </a:endParaRPr>
                    </a:p>
                  </a:txBody>
                  <a:tcPr/>
                </a:tc>
                <a:tc>
                  <a:txBody>
                    <a:bodyPr/>
                    <a:lstStyle/>
                    <a:p>
                      <a:pPr algn="ctr"/>
                      <a:r>
                        <a:rPr lang="en-US" sz="1000"/>
                        <a:t>1,968</a:t>
                      </a:r>
                      <a:endParaRPr lang="en-US" sz="1000">
                        <a:latin typeface="Arial" panose="020B0604020202020204" pitchFamily="34" charset="0"/>
                        <a:cs typeface="Arial" panose="020B0604020202020204" pitchFamily="34" charset="0"/>
                      </a:endParaRPr>
                    </a:p>
                  </a:txBody>
                  <a:tcPr/>
                </a:tc>
                <a:tc>
                  <a:txBody>
                    <a:bodyPr/>
                    <a:lstStyle/>
                    <a:p>
                      <a:pPr algn="ctr"/>
                      <a:r>
                        <a:rPr lang="en-US" sz="1000"/>
                        <a:t>2,173</a:t>
                      </a:r>
                      <a:endParaRPr lang="en-US" sz="1000">
                        <a:latin typeface="Arial" panose="020B0604020202020204" pitchFamily="34" charset="0"/>
                        <a:cs typeface="Arial" panose="020B0604020202020204" pitchFamily="34" charset="0"/>
                      </a:endParaRPr>
                    </a:p>
                  </a:txBody>
                  <a:tcPr/>
                </a:tc>
                <a:tc>
                  <a:txBody>
                    <a:bodyPr/>
                    <a:lstStyle/>
                    <a:p>
                      <a:pPr algn="ctr"/>
                      <a:r>
                        <a:rPr lang="en-US" sz="1000"/>
                        <a:t>2,293</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2,391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+25%</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78568169"/>
                  </a:ext>
                </a:extLst>
              </a:tr>
              <a:tr h="238106">
                <a:tc>
                  <a:txBody>
                    <a:bodyPr/>
                    <a:lstStyle/>
                    <a:p>
                      <a:r>
                        <a:rPr lang="en-US" sz="1000"/>
                        <a:t>17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1,452</a:t>
                      </a:r>
                      <a:endParaRPr lang="en-US" sz="1000">
                        <a:latin typeface="Arial" panose="020B0604020202020204" pitchFamily="34" charset="0"/>
                        <a:cs typeface="Arial" panose="020B0604020202020204" pitchFamily="34" charset="0"/>
                      </a:endParaRPr>
                    </a:p>
                  </a:txBody>
                  <a:tcPr/>
                </a:tc>
                <a:tc>
                  <a:txBody>
                    <a:bodyPr/>
                    <a:lstStyle/>
                    <a:p>
                      <a:pPr algn="ctr"/>
                      <a:r>
                        <a:rPr lang="en-US" sz="1000"/>
                        <a:t>1,558</a:t>
                      </a:r>
                      <a:endParaRPr lang="en-US" sz="1000">
                        <a:latin typeface="Arial" panose="020B0604020202020204" pitchFamily="34" charset="0"/>
                        <a:cs typeface="Arial" panose="020B0604020202020204" pitchFamily="34" charset="0"/>
                      </a:endParaRPr>
                    </a:p>
                  </a:txBody>
                  <a:tcPr/>
                </a:tc>
                <a:tc>
                  <a:txBody>
                    <a:bodyPr/>
                    <a:lstStyle/>
                    <a:p>
                      <a:pPr algn="ctr"/>
                      <a:r>
                        <a:rPr lang="en-US" sz="1000"/>
                        <a:t>1,670</a:t>
                      </a:r>
                      <a:endParaRPr lang="en-US" sz="1000">
                        <a:latin typeface="Arial" panose="020B0604020202020204" pitchFamily="34" charset="0"/>
                        <a:cs typeface="Arial" panose="020B0604020202020204" pitchFamily="34" charset="0"/>
                      </a:endParaRPr>
                    </a:p>
                  </a:txBody>
                  <a:tcPr/>
                </a:tc>
                <a:tc>
                  <a:txBody>
                    <a:bodyPr/>
                    <a:lstStyle/>
                    <a:p>
                      <a:pPr algn="ctr"/>
                      <a:r>
                        <a:rPr lang="en-US" sz="1000"/>
                        <a:t>1,799</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1,861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+28%</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24294992"/>
                  </a:ext>
                </a:extLst>
              </a:tr>
              <a:tr h="238106">
                <a:tc>
                  <a:txBody>
                    <a:bodyPr/>
                    <a:lstStyle/>
                    <a:p>
                      <a:r>
                        <a:rPr lang="en-US" sz="1000"/>
                        <a:t>18+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a:t>513</a:t>
                      </a:r>
                      <a:endParaRPr lang="en-US" sz="1000">
                        <a:latin typeface="Arial" panose="020B0604020202020204" pitchFamily="34" charset="0"/>
                        <a:cs typeface="Arial" panose="020B0604020202020204" pitchFamily="34" charset="0"/>
                      </a:endParaRPr>
                    </a:p>
                  </a:txBody>
                  <a:tcPr/>
                </a:tc>
                <a:tc>
                  <a:txBody>
                    <a:bodyPr/>
                    <a:lstStyle/>
                    <a:p>
                      <a:pPr algn="ctr"/>
                      <a:r>
                        <a:rPr lang="en-US" sz="1000"/>
                        <a:t>488</a:t>
                      </a:r>
                      <a:endParaRPr lang="en-US" sz="1000">
                        <a:latin typeface="Arial" panose="020B0604020202020204" pitchFamily="34" charset="0"/>
                        <a:cs typeface="Arial" panose="020B0604020202020204" pitchFamily="34" charset="0"/>
                      </a:endParaRPr>
                    </a:p>
                  </a:txBody>
                  <a:tcPr/>
                </a:tc>
                <a:tc>
                  <a:txBody>
                    <a:bodyPr/>
                    <a:lstStyle/>
                    <a:p>
                      <a:pPr algn="ctr"/>
                      <a:r>
                        <a:rPr lang="en-US" sz="1000"/>
                        <a:t>592</a:t>
                      </a:r>
                      <a:endParaRPr lang="en-US" sz="1000">
                        <a:latin typeface="Arial" panose="020B0604020202020204" pitchFamily="34" charset="0"/>
                        <a:cs typeface="Arial" panose="020B0604020202020204" pitchFamily="34" charset="0"/>
                      </a:endParaRPr>
                    </a:p>
                  </a:txBody>
                  <a:tcPr/>
                </a:tc>
                <a:tc>
                  <a:txBody>
                    <a:bodyPr/>
                    <a:lstStyle/>
                    <a:p>
                      <a:pPr algn="ctr"/>
                      <a:r>
                        <a:rPr lang="en-US" sz="1000"/>
                        <a:t>668</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668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+30%</a:t>
                      </a:r>
                      <a:endParaRPr lang="en-US"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16794433"/>
                  </a:ext>
                </a:extLst>
              </a:tr>
              <a:tr h="246371">
                <a:tc>
                  <a:txBody>
                    <a:bodyPr/>
                    <a:lstStyle/>
                    <a:p>
                      <a:r>
                        <a:rPr lang="en-US" sz="1000"/>
                        <a:t>Subtotal 12+ yrs. </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13,156</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13,433</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15647</a:t>
                      </a:r>
                      <a:endParaRPr lang="en-US" sz="1000" i="1">
                        <a:latin typeface="Arial" panose="020B0604020202020204" pitchFamily="34" charset="0"/>
                        <a:cs typeface="Arial" panose="020B0604020202020204" pitchFamily="34" charset="0"/>
                      </a:endParaRPr>
                    </a:p>
                  </a:txBody>
                  <a:tcPr/>
                </a:tc>
                <a:tc>
                  <a:txBody>
                    <a:bodyPr/>
                    <a:lstStyle/>
                    <a:p>
                      <a:pPr algn="ctr"/>
                      <a:r>
                        <a:rPr lang="en-US" sz="1000"/>
                        <a:t>16,157</a:t>
                      </a:r>
                      <a:endParaRPr lang="en-US" sz="1000" i="1">
                        <a:latin typeface="Arial" panose="020B0604020202020204" pitchFamily="34" charset="0"/>
                        <a:cs typeface="Arial" panose="020B0604020202020204" pitchFamily="34" charset="0"/>
                      </a:endParaRPr>
                    </a:p>
                  </a:txBody>
                  <a:tcPr/>
                </a:tc>
                <a:tc>
                  <a:txBody>
                    <a:bodyPr/>
                    <a:lstStyle/>
                    <a:p>
                      <a:pPr algn="ctr"/>
                      <a:r>
                        <a:rPr lang="en-US" sz="1000" dirty="0"/>
                        <a:t>16,513</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solidFill>
                            <a:schemeClr val="tx1"/>
                          </a:solidFill>
                        </a:rPr>
                        <a:t>+26%</a:t>
                      </a:r>
                      <a:endParaRPr lang="en-US" sz="1000" i="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88444411"/>
                  </a:ext>
                </a:extLst>
              </a:tr>
              <a:tr h="246371">
                <a:tc>
                  <a:txBody>
                    <a:bodyPr/>
                    <a:lstStyle/>
                    <a:p>
                      <a:r>
                        <a:rPr lang="en-US" sz="1000" b="1"/>
                        <a:t>Total Students</a:t>
                      </a:r>
                      <a:endParaRPr lang="en-US" sz="1000" b="1">
                        <a:latin typeface="Arial" panose="020B0604020202020204" pitchFamily="34" charset="0"/>
                        <a:cs typeface="Arial" panose="020B0604020202020204" pitchFamily="34" charset="0"/>
                      </a:endParaRPr>
                    </a:p>
                  </a:txBody>
                  <a:tcPr/>
                </a:tc>
                <a:tc>
                  <a:txBody>
                    <a:bodyPr/>
                    <a:lstStyle/>
                    <a:p>
                      <a:pPr algn="ctr"/>
                      <a:r>
                        <a:rPr lang="en-US" sz="1000" b="1"/>
                        <a:t>25,105</a:t>
                      </a:r>
                      <a:endParaRPr lang="en-US" sz="1000" b="1">
                        <a:latin typeface="Arial" panose="020B0604020202020204" pitchFamily="34" charset="0"/>
                        <a:cs typeface="Arial" panose="020B0604020202020204" pitchFamily="34" charset="0"/>
                      </a:endParaRPr>
                    </a:p>
                  </a:txBody>
                  <a:tcPr/>
                </a:tc>
                <a:tc>
                  <a:txBody>
                    <a:bodyPr/>
                    <a:lstStyle/>
                    <a:p>
                      <a:pPr algn="ctr"/>
                      <a:r>
                        <a:rPr lang="en-US" sz="1000" b="1"/>
                        <a:t>25,979</a:t>
                      </a:r>
                      <a:endParaRPr lang="en-US" sz="1000" b="1">
                        <a:latin typeface="Arial" panose="020B0604020202020204" pitchFamily="34" charset="0"/>
                        <a:cs typeface="Arial" panose="020B0604020202020204" pitchFamily="34" charset="0"/>
                      </a:endParaRPr>
                    </a:p>
                  </a:txBody>
                  <a:tcPr/>
                </a:tc>
                <a:tc>
                  <a:txBody>
                    <a:bodyPr/>
                    <a:lstStyle/>
                    <a:p>
                      <a:pPr algn="ctr"/>
                      <a:r>
                        <a:rPr lang="en-US" sz="1000" b="1"/>
                        <a:t>41,483</a:t>
                      </a:r>
                      <a:endParaRPr lang="en-US" sz="1000" b="1">
                        <a:latin typeface="Arial" panose="020B0604020202020204" pitchFamily="34" charset="0"/>
                        <a:cs typeface="Arial" panose="020B0604020202020204" pitchFamily="34" charset="0"/>
                      </a:endParaRPr>
                    </a:p>
                  </a:txBody>
                  <a:tcPr/>
                </a:tc>
                <a:tc>
                  <a:txBody>
                    <a:bodyPr/>
                    <a:lstStyle/>
                    <a:p>
                      <a:pPr algn="ctr"/>
                      <a:r>
                        <a:rPr lang="en-US" sz="1000" b="1"/>
                        <a:t>39,846</a:t>
                      </a:r>
                      <a:endParaRPr lang="en-US" sz="1000" b="1">
                        <a:latin typeface="Arial" panose="020B0604020202020204" pitchFamily="34" charset="0"/>
                        <a:cs typeface="Arial" panose="020B0604020202020204" pitchFamily="34" charset="0"/>
                      </a:endParaRPr>
                    </a:p>
                  </a:txBody>
                  <a:tcPr/>
                </a:tc>
                <a:tc>
                  <a:txBody>
                    <a:bodyPr/>
                    <a:lstStyle/>
                    <a:p>
                      <a:pPr algn="ctr"/>
                      <a:r>
                        <a:rPr lang="en-US" sz="1000" b="1" dirty="0"/>
                        <a:t>40,391</a:t>
                      </a:r>
                      <a:endParaRPr lang="en-US" sz="1000" b="1" dirty="0">
                        <a:latin typeface="Arial" panose="020B0604020202020204" pitchFamily="34" charset="0"/>
                        <a:cs typeface="Arial" panose="020B0604020202020204" pitchFamily="34" charset="0"/>
                      </a:endParaRPr>
                    </a:p>
                  </a:txBody>
                  <a:tcPr/>
                </a:tc>
                <a:tc>
                  <a:txBody>
                    <a:bodyPr/>
                    <a:lstStyle/>
                    <a:p>
                      <a:pPr algn="ctr"/>
                      <a:r>
                        <a:rPr lang="en-US" sz="1000" b="1" dirty="0">
                          <a:solidFill>
                            <a:schemeClr val="tx1"/>
                          </a:solidFill>
                        </a:rPr>
                        <a:t>+61%</a:t>
                      </a:r>
                      <a:endParaRPr lang="en-US" sz="10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7946544"/>
                  </a:ext>
                </a:extLst>
              </a:tr>
            </a:tbl>
          </a:graphicData>
        </a:graphic>
      </p:graphicFrame>
      <p:sp>
        <p:nvSpPr>
          <p:cNvPr id="4" name="Date Placeholder 3">
            <a:extLst>
              <a:ext uri="{FF2B5EF4-FFF2-40B4-BE49-F238E27FC236}">
                <a16:creationId xmlns:a16="http://schemas.microsoft.com/office/drawing/2014/main" id="{76CC829C-6873-4BCD-BBF2-0F3F9E60B2F9}"/>
              </a:ext>
            </a:extLst>
          </p:cNvPr>
          <p:cNvSpPr>
            <a:spLocks noGrp="1"/>
          </p:cNvSpPr>
          <p:nvPr>
            <p:ph type="dt" sz="half" idx="10"/>
          </p:nvPr>
        </p:nvSpPr>
        <p:spPr/>
        <p:txBody>
          <a:bodyPr/>
          <a:lstStyle/>
          <a:p>
            <a:fld id="{ED0CF1AE-9D07-4FAF-9EEC-B15CCCFC2843}" type="datetime1">
              <a:rPr lang="en-US" smtClean="0"/>
              <a:t>12/8/2023</a:t>
            </a:fld>
            <a:endParaRPr lang="en-US"/>
          </a:p>
        </p:txBody>
      </p:sp>
      <p:sp>
        <p:nvSpPr>
          <p:cNvPr id="5" name="Slide Number Placeholder 4">
            <a:extLst>
              <a:ext uri="{FF2B5EF4-FFF2-40B4-BE49-F238E27FC236}">
                <a16:creationId xmlns:a16="http://schemas.microsoft.com/office/drawing/2014/main" id="{54D5F3A8-E853-4A07-9D18-93A22AC92A29}"/>
              </a:ext>
            </a:extLst>
          </p:cNvPr>
          <p:cNvSpPr>
            <a:spLocks noGrp="1"/>
          </p:cNvSpPr>
          <p:nvPr>
            <p:ph type="sldNum" sz="quarter" idx="12"/>
          </p:nvPr>
        </p:nvSpPr>
        <p:spPr/>
        <p:txBody>
          <a:bodyPr/>
          <a:lstStyle/>
          <a:p>
            <a:fld id="{680C5762-CF65-4775-9966-A58D40CC61B9}" type="slidenum">
              <a:rPr lang="en-US" smtClean="0"/>
              <a:t>7</a:t>
            </a:fld>
            <a:endParaRPr lang="en-US"/>
          </a:p>
        </p:txBody>
      </p:sp>
    </p:spTree>
    <p:extLst>
      <p:ext uri="{BB962C8B-B14F-4D97-AF65-F5344CB8AC3E}">
        <p14:creationId xmlns:p14="http://schemas.microsoft.com/office/powerpoint/2010/main" val="3189588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CB78-CBAB-45C5-8AD2-F07CFE5FE08B}"/>
              </a:ext>
            </a:extLst>
          </p:cNvPr>
          <p:cNvSpPr>
            <a:spLocks noGrp="1"/>
          </p:cNvSpPr>
          <p:nvPr>
            <p:ph type="title"/>
          </p:nvPr>
        </p:nvSpPr>
        <p:spPr/>
        <p:txBody>
          <a:bodyPr/>
          <a:lstStyle/>
          <a:p>
            <a:r>
              <a:rPr lang="en-US"/>
              <a:t>Top PA Home School Student Counties </a:t>
            </a:r>
          </a:p>
        </p:txBody>
      </p:sp>
      <p:graphicFrame>
        <p:nvGraphicFramePr>
          <p:cNvPr id="8" name="Content Placeholder 7">
            <a:extLst>
              <a:ext uri="{FF2B5EF4-FFF2-40B4-BE49-F238E27FC236}">
                <a16:creationId xmlns:a16="http://schemas.microsoft.com/office/drawing/2014/main" id="{125DC95A-5BA1-4534-BDFF-2DA6BABB3B1F}"/>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784070790"/>
              </p:ext>
            </p:extLst>
          </p:nvPr>
        </p:nvGraphicFramePr>
        <p:xfrm>
          <a:off x="457200" y="1447800"/>
          <a:ext cx="8229600" cy="4495801"/>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a:extLst>
              <a:ext uri="{FF2B5EF4-FFF2-40B4-BE49-F238E27FC236}">
                <a16:creationId xmlns:a16="http://schemas.microsoft.com/office/drawing/2014/main" id="{C7121998-1940-4231-98A4-1FF14832698F}"/>
              </a:ext>
            </a:extLst>
          </p:cNvPr>
          <p:cNvSpPr>
            <a:spLocks noGrp="1"/>
          </p:cNvSpPr>
          <p:nvPr>
            <p:ph type="dt" sz="half" idx="10"/>
          </p:nvPr>
        </p:nvSpPr>
        <p:spPr/>
        <p:txBody>
          <a:bodyPr/>
          <a:lstStyle/>
          <a:p>
            <a:fld id="{ED0CF1AE-9D07-4FAF-9EEC-B15CCCFC2843}" type="datetime1">
              <a:rPr lang="en-US" smtClean="0"/>
              <a:t>12/8/2023</a:t>
            </a:fld>
            <a:endParaRPr lang="en-US"/>
          </a:p>
        </p:txBody>
      </p:sp>
      <p:sp>
        <p:nvSpPr>
          <p:cNvPr id="5" name="Slide Number Placeholder 4">
            <a:extLst>
              <a:ext uri="{FF2B5EF4-FFF2-40B4-BE49-F238E27FC236}">
                <a16:creationId xmlns:a16="http://schemas.microsoft.com/office/drawing/2014/main" id="{AAAE182F-6938-4BCC-B16F-023518F21081}"/>
              </a:ext>
            </a:extLst>
          </p:cNvPr>
          <p:cNvSpPr>
            <a:spLocks noGrp="1"/>
          </p:cNvSpPr>
          <p:nvPr>
            <p:ph type="sldNum" sz="quarter" idx="12"/>
          </p:nvPr>
        </p:nvSpPr>
        <p:spPr/>
        <p:txBody>
          <a:bodyPr/>
          <a:lstStyle/>
          <a:p>
            <a:fld id="{680C5762-CF65-4775-9966-A58D40CC61B9}" type="slidenum">
              <a:rPr lang="en-US" smtClean="0"/>
              <a:t>8</a:t>
            </a:fld>
            <a:endParaRPr lang="en-US"/>
          </a:p>
        </p:txBody>
      </p:sp>
    </p:spTree>
    <p:extLst>
      <p:ext uri="{BB962C8B-B14F-4D97-AF65-F5344CB8AC3E}">
        <p14:creationId xmlns:p14="http://schemas.microsoft.com/office/powerpoint/2010/main" val="192549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173F2-4B64-46F8-917E-E0692BA2712C}"/>
              </a:ext>
            </a:extLst>
          </p:cNvPr>
          <p:cNvSpPr>
            <a:spLocks noGrp="1"/>
          </p:cNvSpPr>
          <p:nvPr>
            <p:ph type="title"/>
          </p:nvPr>
        </p:nvSpPr>
        <p:spPr>
          <a:xfrm>
            <a:off x="457200" y="457200"/>
            <a:ext cx="8229600" cy="990600"/>
          </a:xfrm>
        </p:spPr>
        <p:txBody>
          <a:bodyPr>
            <a:normAutofit/>
          </a:bodyPr>
          <a:lstStyle/>
          <a:p>
            <a:pPr algn="ctr"/>
            <a:r>
              <a:rPr lang="en-US"/>
              <a:t>School District Sponsored Cyber Programs</a:t>
            </a:r>
            <a:br>
              <a:rPr lang="en-US"/>
            </a:br>
            <a:endParaRPr lang="en-US" sz="1100"/>
          </a:p>
        </p:txBody>
      </p:sp>
      <p:graphicFrame>
        <p:nvGraphicFramePr>
          <p:cNvPr id="8" name="Content Placeholder 7" descr="in 2018-19 80% of districts offered cyber programs to at least one grade; in 2019-20 the % was 84.8%; for 2020-21, 88,6% had a cyber program in at least one grade; in 2021-21 89.6% had cyber programs and in 2022-23, 88.7% had a cybee program in at least one grade.">
            <a:extLst>
              <a:ext uri="{FF2B5EF4-FFF2-40B4-BE49-F238E27FC236}">
                <a16:creationId xmlns:a16="http://schemas.microsoft.com/office/drawing/2014/main" id="{2976B133-A412-48E5-9883-ADA2D0D7C927}"/>
              </a:ext>
            </a:extLst>
          </p:cNvPr>
          <p:cNvGraphicFramePr>
            <a:graphicFrameLocks noGrp="1"/>
          </p:cNvGraphicFramePr>
          <p:nvPr>
            <p:ph idx="1"/>
            <p:extLst>
              <p:ext uri="{D42A27DB-BD31-4B8C-83A1-F6EECF244321}">
                <p14:modId xmlns:p14="http://schemas.microsoft.com/office/powerpoint/2010/main" val="870536399"/>
              </p:ext>
            </p:extLst>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870D374E-C504-4C6F-AF66-7CD728341A82}"/>
              </a:ext>
            </a:extLst>
          </p:cNvPr>
          <p:cNvSpPr>
            <a:spLocks noGrp="1"/>
          </p:cNvSpPr>
          <p:nvPr>
            <p:ph type="sldNum" sz="quarter" idx="12"/>
          </p:nvPr>
        </p:nvSpPr>
        <p:spPr/>
        <p:txBody>
          <a:bodyPr/>
          <a:lstStyle/>
          <a:p>
            <a:fld id="{680C5762-CF65-4775-9966-A58D40CC61B9}" type="slidenum">
              <a:rPr lang="en-US" smtClean="0"/>
              <a:t>9</a:t>
            </a:fld>
            <a:endParaRPr lang="en-US"/>
          </a:p>
        </p:txBody>
      </p:sp>
      <p:sp>
        <p:nvSpPr>
          <p:cNvPr id="7" name="Footer Placeholder 6">
            <a:extLst>
              <a:ext uri="{FF2B5EF4-FFF2-40B4-BE49-F238E27FC236}">
                <a16:creationId xmlns:a16="http://schemas.microsoft.com/office/drawing/2014/main" id="{9B000255-5FA2-4A88-957F-83828D41E9F6}"/>
              </a:ext>
            </a:extLst>
          </p:cNvPr>
          <p:cNvSpPr>
            <a:spLocks noGrp="1"/>
          </p:cNvSpPr>
          <p:nvPr>
            <p:ph type="ftr" sz="quarter" idx="11"/>
          </p:nvPr>
        </p:nvSpPr>
        <p:spPr>
          <a:xfrm>
            <a:off x="838200" y="5891213"/>
            <a:ext cx="5105400" cy="465137"/>
          </a:xfrm>
        </p:spPr>
        <p:txBody>
          <a:bodyPr/>
          <a:lstStyle/>
          <a:p>
            <a:r>
              <a:rPr lang="en-US" sz="1200" i="1" dirty="0"/>
              <a:t>This chart depicts the percentage of school districts that offer at least one grade of curriculum as a cyber program</a:t>
            </a:r>
          </a:p>
        </p:txBody>
      </p:sp>
      <p:sp>
        <p:nvSpPr>
          <p:cNvPr id="9" name="TextBox 8">
            <a:extLst>
              <a:ext uri="{FF2B5EF4-FFF2-40B4-BE49-F238E27FC236}">
                <a16:creationId xmlns:a16="http://schemas.microsoft.com/office/drawing/2014/main" id="{960AE499-D83E-4C65-A6E6-6BC08A968C6D}"/>
              </a:ext>
            </a:extLst>
          </p:cNvPr>
          <p:cNvSpPr txBox="1"/>
          <p:nvPr/>
        </p:nvSpPr>
        <p:spPr>
          <a:xfrm>
            <a:off x="457200" y="1447800"/>
            <a:ext cx="8229600" cy="430887"/>
          </a:xfrm>
          <a:prstGeom prst="rect">
            <a:avLst/>
          </a:prstGeom>
          <a:noFill/>
        </p:spPr>
        <p:txBody>
          <a:bodyPr wrap="square" rtlCol="0">
            <a:spAutoFit/>
          </a:bodyPr>
          <a:lstStyle/>
          <a:p>
            <a:r>
              <a:rPr lang="en-US" sz="1100"/>
              <a:t>An increasing number of school districts offer cyber programs that allow students to complete online courses from home or other locations.  The students are enrolled in the district rather than opting for home schooling, private tutoring, or other educational options. </a:t>
            </a:r>
          </a:p>
        </p:txBody>
      </p:sp>
    </p:spTree>
    <p:extLst>
      <p:ext uri="{BB962C8B-B14F-4D97-AF65-F5344CB8AC3E}">
        <p14:creationId xmlns:p14="http://schemas.microsoft.com/office/powerpoint/2010/main" val="644049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0AE8B9-2D71-43CF-B6C7-9B2655F751D2}">
  <ds:schemaRefs>
    <ds:schemaRef ds:uri="03adb215-f6d8-4152-a06f-31410195f4bb"/>
    <ds:schemaRef ds:uri="6d2448b8-b219-4ed2-9faf-3d66d68ba90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380AE40-8051-4F64-9896-980A54DF7094}"/>
</file>

<file path=customXml/itemProps3.xml><?xml version="1.0" encoding="utf-8"?>
<ds:datastoreItem xmlns:ds="http://schemas.openxmlformats.org/officeDocument/2006/customXml" ds:itemID="{C182ED79-EBB7-49E1-8727-BE6C1CC8A0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165</TotalTime>
  <Words>757</Words>
  <Application>Microsoft Office PowerPoint</Application>
  <PresentationFormat>On-screen Show (4:3)</PresentationFormat>
  <Paragraphs>172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Home Education Program Statistics (SY 2018-2023)</vt:lpstr>
      <vt:lpstr>Home Education and Private Tutoring</vt:lpstr>
      <vt:lpstr>Home Education and Private Tutoring</vt:lpstr>
      <vt:lpstr>Home School Student Enrollment </vt:lpstr>
      <vt:lpstr>Privately Tutored Student Enrollment </vt:lpstr>
      <vt:lpstr>Total Enrollment of Public School Students - Ages 5-21  </vt:lpstr>
      <vt:lpstr>Home School Students – By Age </vt:lpstr>
      <vt:lpstr>Top PA Home School Student Counties </vt:lpstr>
      <vt:lpstr>School District Sponsored Cyber Programs </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Education Reporting</dc:title>
  <dc:creator>pdeadmin</dc:creator>
  <cp:lastModifiedBy>Dubbs, Thomas</cp:lastModifiedBy>
  <cp:revision>3</cp:revision>
  <cp:lastPrinted>2021-12-15T19:28:25Z</cp:lastPrinted>
  <dcterms:created xsi:type="dcterms:W3CDTF">2017-02-01T18:23:33Z</dcterms:created>
  <dcterms:modified xsi:type="dcterms:W3CDTF">2023-12-08T14:06:19Z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ediaServiceImageTags">
    <vt:lpwstr/>
  </property>
  <property fmtid="{D5CDD505-2E9C-101B-9397-08002B2CF9AE}" pid="4" name="MigrationSourceURL">
    <vt:lpwstr/>
  </property>
  <property fmtid="{D5CDD505-2E9C-101B-9397-08002B2CF9AE}" pid="5" name="Order">
    <vt:r8>1462300</vt:r8>
  </property>
  <property fmtid="{D5CDD505-2E9C-101B-9397-08002B2CF9AE}" pid="6" name="Category">
    <vt:lpwstr/>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TemplateUrl">
    <vt:lpwstr/>
  </property>
</Properties>
</file>