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1256" r:id="rId6"/>
    <p:sldId id="603" r:id="rId7"/>
    <p:sldId id="295" r:id="rId8"/>
    <p:sldId id="314" r:id="rId9"/>
    <p:sldId id="317" r:id="rId10"/>
    <p:sldId id="1257" r:id="rId11"/>
    <p:sldId id="632" r:id="rId12"/>
    <p:sldId id="633" r:id="rId13"/>
    <p:sldId id="1258" r:id="rId14"/>
    <p:sldId id="620" r:id="rId15"/>
    <p:sldId id="634" r:id="rId16"/>
    <p:sldId id="2142533872" r:id="rId17"/>
    <p:sldId id="637" r:id="rId18"/>
    <p:sldId id="646" r:id="rId19"/>
    <p:sldId id="635" r:id="rId20"/>
    <p:sldId id="644" r:id="rId21"/>
    <p:sldId id="636" r:id="rId22"/>
    <p:sldId id="648" r:id="rId23"/>
    <p:sldId id="638" r:id="rId24"/>
    <p:sldId id="650" r:id="rId25"/>
    <p:sldId id="639" r:id="rId26"/>
    <p:sldId id="652" r:id="rId27"/>
    <p:sldId id="423" r:id="rId28"/>
    <p:sldId id="640" r:id="rId29"/>
    <p:sldId id="656" r:id="rId30"/>
    <p:sldId id="520" r:id="rId31"/>
    <p:sldId id="641" r:id="rId32"/>
    <p:sldId id="658" r:id="rId33"/>
    <p:sldId id="642" r:id="rId34"/>
    <p:sldId id="660" r:id="rId35"/>
    <p:sldId id="473" r:id="rId36"/>
    <p:sldId id="643" r:id="rId37"/>
    <p:sldId id="662" r:id="rId38"/>
    <p:sldId id="664" r:id="rId39"/>
    <p:sldId id="2142533874" r:id="rId40"/>
    <p:sldId id="665" r:id="rId41"/>
    <p:sldId id="666" r:id="rId42"/>
    <p:sldId id="667" r:id="rId43"/>
    <p:sldId id="668" r:id="rId44"/>
    <p:sldId id="669" r:id="rId45"/>
    <p:sldId id="61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F54353-87BD-8A40-1304-3C7D59454544}" name="Lori" initials="L" userId="S::lgraham@pa.gov::a1544311-da09-4c0b-978d-e6c2866d6b3a" providerId="AD"/>
  <p188:author id="{9CDE0874-A3F3-12C5-4A98-E07DB8C54320}" name="Snyder, Samantha (PDE)" initials="S(" userId="S::samsnyder@pa.gov::8fdf863e-e7fa-4929-bdec-2fe31272599c" providerId="AD"/>
  <p188:author id="{48EEF97A-A56E-D30F-A494-510C107A8EE2}" name="Simon, Joseph" initials="SJ" userId="S::jossimon@deloitte.com::2879d93a-c459-4a13-9f5e-c9ea96546a29" providerId="AD"/>
  <p188:author id="{B3DBA489-8286-93D9-BC97-C2260C2487C2}" name="Ogunnaike, Zhanna V" initials="OV" userId="S::zogunnaike@pa.gov::b6c2a81d-46d5-4f38-9a12-c91e94efa447" providerId="AD"/>
  <p188:author id="{16AB75C1-63AD-105A-CF50-C4AC91658F6A}" name="Patton, Julie" initials="JP" userId="S::jupatton@pa.gov::e0acbdc4-fc24-4456-814b-6b76fc278ec2" providerId="AD"/>
  <p188:author id="{46F3E4C5-9AD8-252A-82E0-0495933E5EC4}" name="Schreib, Jillian" initials="SJ" userId="S::jschreib@pa.gov::aec69590-bb91-47eb-8a29-52fb741bb674" providerId="AD"/>
  <p188:author id="{315692ED-849D-D96B-67E8-940212B4D1B2}" name="Cappello, Chrystina" initials="CC" userId="S::ccappello@deloitte.com::aad4aabe-037d-46d2-9428-551ea9d5205c" providerId="AD"/>
  <p188:author id="{B0C852F1-BAE7-61B0-7D34-11D54E5C1F92}" name="Harper, Bobbie" initials="BH" userId="Harper, Bobbi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7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1" d="100"/>
          <a:sy n="61" d="100"/>
        </p:scale>
        <p:origin x="53" y="336"/>
      </p:cViewPr>
      <p:guideLst/>
    </p:cSldViewPr>
  </p:slideViewPr>
  <p:outlineViewPr>
    <p:cViewPr>
      <p:scale>
        <a:sx n="33" d="100"/>
        <a:sy n="33" d="100"/>
      </p:scale>
      <p:origin x="0" y="-47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y Seibert" userId="19f7553b-6459-4d38-a501-7b34afb9d356" providerId="ADAL" clId="{603E1982-74BF-4376-A7EB-DF4D715C38B7}"/>
    <pc:docChg chg="undo custSel modSld">
      <pc:chgData name="Hilary Seibert" userId="19f7553b-6459-4d38-a501-7b34afb9d356" providerId="ADAL" clId="{603E1982-74BF-4376-A7EB-DF4D715C38B7}" dt="2023-05-24T17:32:32.295" v="41" actId="962"/>
      <pc:docMkLst>
        <pc:docMk/>
      </pc:docMkLst>
      <pc:sldChg chg="modSp mod">
        <pc:chgData name="Hilary Seibert" userId="19f7553b-6459-4d38-a501-7b34afb9d356" providerId="ADAL" clId="{603E1982-74BF-4376-A7EB-DF4D715C38B7}" dt="2023-05-24T17:26:26.280" v="0" actId="962"/>
        <pc:sldMkLst>
          <pc:docMk/>
          <pc:sldMk cId="598665386" sldId="314"/>
        </pc:sldMkLst>
        <pc:spChg chg="mod">
          <ac:chgData name="Hilary Seibert" userId="19f7553b-6459-4d38-a501-7b34afb9d356" providerId="ADAL" clId="{603E1982-74BF-4376-A7EB-DF4D715C38B7}" dt="2023-05-24T17:26:26.280" v="0" actId="962"/>
          <ac:spMkLst>
            <pc:docMk/>
            <pc:sldMk cId="598665386" sldId="314"/>
            <ac:spMk id="18" creationId="{737C706C-3212-446A-BFAC-DD88671FAED7}"/>
          </ac:spMkLst>
        </pc:spChg>
      </pc:sldChg>
      <pc:sldChg chg="addSp delSp modSp mod">
        <pc:chgData name="Hilary Seibert" userId="19f7553b-6459-4d38-a501-7b34afb9d356" providerId="ADAL" clId="{603E1982-74BF-4376-A7EB-DF4D715C38B7}" dt="2023-05-24T17:32:32.295" v="41" actId="962"/>
        <pc:sldMkLst>
          <pc:docMk/>
          <pc:sldMk cId="978797906" sldId="473"/>
        </pc:sldMkLst>
        <pc:spChg chg="mod ord">
          <ac:chgData name="Hilary Seibert" userId="19f7553b-6459-4d38-a501-7b34afb9d356" providerId="ADAL" clId="{603E1982-74BF-4376-A7EB-DF4D715C38B7}" dt="2023-05-24T17:31:54.839" v="35" actId="962"/>
          <ac:spMkLst>
            <pc:docMk/>
            <pc:sldMk cId="978797906" sldId="473"/>
            <ac:spMk id="6" creationId="{5CA9EA75-E01F-4747-B4E9-95E3EE4C54F6}"/>
          </ac:spMkLst>
        </pc:spChg>
        <pc:spChg chg="ord">
          <ac:chgData name="Hilary Seibert" userId="19f7553b-6459-4d38-a501-7b34afb9d356" providerId="ADAL" clId="{603E1982-74BF-4376-A7EB-DF4D715C38B7}" dt="2023-05-24T17:30:20.406" v="17" actId="13244"/>
          <ac:spMkLst>
            <pc:docMk/>
            <pc:sldMk cId="978797906" sldId="473"/>
            <ac:spMk id="7" creationId="{2F6905A2-586E-468C-B59E-321F9A1BCE64}"/>
          </ac:spMkLst>
        </pc:spChg>
        <pc:spChg chg="ord">
          <ac:chgData name="Hilary Seibert" userId="19f7553b-6459-4d38-a501-7b34afb9d356" providerId="ADAL" clId="{603E1982-74BF-4376-A7EB-DF4D715C38B7}" dt="2023-05-24T17:30:23.431" v="18" actId="13244"/>
          <ac:spMkLst>
            <pc:docMk/>
            <pc:sldMk cId="978797906" sldId="473"/>
            <ac:spMk id="8" creationId="{750F833C-B6FB-441E-9866-9191E9467BE9}"/>
          </ac:spMkLst>
        </pc:spChg>
        <pc:spChg chg="ord">
          <ac:chgData name="Hilary Seibert" userId="19f7553b-6459-4d38-a501-7b34afb9d356" providerId="ADAL" clId="{603E1982-74BF-4376-A7EB-DF4D715C38B7}" dt="2023-05-24T17:30:26.369" v="19" actId="13244"/>
          <ac:spMkLst>
            <pc:docMk/>
            <pc:sldMk cId="978797906" sldId="473"/>
            <ac:spMk id="9" creationId="{F4F22D23-E0BA-4A84-8EC7-3F5E4EEA5081}"/>
          </ac:spMkLst>
        </pc:spChg>
        <pc:spChg chg="ord">
          <ac:chgData name="Hilary Seibert" userId="19f7553b-6459-4d38-a501-7b34afb9d356" providerId="ADAL" clId="{603E1982-74BF-4376-A7EB-DF4D715C38B7}" dt="2023-05-24T17:30:33.434" v="21" actId="13244"/>
          <ac:spMkLst>
            <pc:docMk/>
            <pc:sldMk cId="978797906" sldId="473"/>
            <ac:spMk id="10" creationId="{3D92351A-E329-4580-BA29-4B47FEDAAAC7}"/>
          </ac:spMkLst>
        </pc:spChg>
        <pc:spChg chg="ord">
          <ac:chgData name="Hilary Seibert" userId="19f7553b-6459-4d38-a501-7b34afb9d356" providerId="ADAL" clId="{603E1982-74BF-4376-A7EB-DF4D715C38B7}" dt="2023-05-24T17:30:29.825" v="20" actId="13244"/>
          <ac:spMkLst>
            <pc:docMk/>
            <pc:sldMk cId="978797906" sldId="473"/>
            <ac:spMk id="11" creationId="{9D69822E-7D7E-44BA-9728-BD532EFCAA1E}"/>
          </ac:spMkLst>
        </pc:spChg>
        <pc:spChg chg="add del mod">
          <ac:chgData name="Hilary Seibert" userId="19f7553b-6459-4d38-a501-7b34afb9d356" providerId="ADAL" clId="{603E1982-74BF-4376-A7EB-DF4D715C38B7}" dt="2023-05-24T17:32:27.462" v="36" actId="962"/>
          <ac:spMkLst>
            <pc:docMk/>
            <pc:sldMk cId="978797906" sldId="473"/>
            <ac:spMk id="26" creationId="{53934F59-2D60-48BA-8A0C-07AA7EF0C337}"/>
          </ac:spMkLst>
        </pc:spChg>
        <pc:spChg chg="mod ord">
          <ac:chgData name="Hilary Seibert" userId="19f7553b-6459-4d38-a501-7b34afb9d356" providerId="ADAL" clId="{603E1982-74BF-4376-A7EB-DF4D715C38B7}" dt="2023-05-24T17:30:07.151" v="15" actId="13244"/>
          <ac:spMkLst>
            <pc:docMk/>
            <pc:sldMk cId="978797906" sldId="473"/>
            <ac:spMk id="70" creationId="{EA832D41-8B7E-4BD6-85BA-98B7CE95C961}"/>
          </ac:spMkLst>
        </pc:spChg>
        <pc:spChg chg="mod">
          <ac:chgData name="Hilary Seibert" userId="19f7553b-6459-4d38-a501-7b34afb9d356" providerId="ADAL" clId="{603E1982-74BF-4376-A7EB-DF4D715C38B7}" dt="2023-05-24T17:32:28.616" v="37" actId="962"/>
          <ac:spMkLst>
            <pc:docMk/>
            <pc:sldMk cId="978797906" sldId="473"/>
            <ac:spMk id="83" creationId="{948E3C6D-DA3D-45C7-ABDF-9BAB24C40D06}"/>
          </ac:spMkLst>
        </pc:spChg>
        <pc:spChg chg="mod">
          <ac:chgData name="Hilary Seibert" userId="19f7553b-6459-4d38-a501-7b34afb9d356" providerId="ADAL" clId="{603E1982-74BF-4376-A7EB-DF4D715C38B7}" dt="2023-05-24T17:32:29.446" v="38" actId="962"/>
          <ac:spMkLst>
            <pc:docMk/>
            <pc:sldMk cId="978797906" sldId="473"/>
            <ac:spMk id="84" creationId="{594CFF08-941D-46FC-A6C9-4547527D0811}"/>
          </ac:spMkLst>
        </pc:spChg>
        <pc:spChg chg="mod">
          <ac:chgData name="Hilary Seibert" userId="19f7553b-6459-4d38-a501-7b34afb9d356" providerId="ADAL" clId="{603E1982-74BF-4376-A7EB-DF4D715C38B7}" dt="2023-05-24T17:32:30.747" v="39" actId="962"/>
          <ac:spMkLst>
            <pc:docMk/>
            <pc:sldMk cId="978797906" sldId="473"/>
            <ac:spMk id="85" creationId="{725DEF8C-6DE3-4832-B344-CD8AD02BEF5E}"/>
          </ac:spMkLst>
        </pc:spChg>
        <pc:spChg chg="mod">
          <ac:chgData name="Hilary Seibert" userId="19f7553b-6459-4d38-a501-7b34afb9d356" providerId="ADAL" clId="{603E1982-74BF-4376-A7EB-DF4D715C38B7}" dt="2023-05-24T17:32:31.550" v="40" actId="962"/>
          <ac:spMkLst>
            <pc:docMk/>
            <pc:sldMk cId="978797906" sldId="473"/>
            <ac:spMk id="86" creationId="{85260103-6EBC-4685-A7D4-1B3857C5DB60}"/>
          </ac:spMkLst>
        </pc:spChg>
        <pc:spChg chg="mod">
          <ac:chgData name="Hilary Seibert" userId="19f7553b-6459-4d38-a501-7b34afb9d356" providerId="ADAL" clId="{603E1982-74BF-4376-A7EB-DF4D715C38B7}" dt="2023-05-24T17:32:32.295" v="41" actId="962"/>
          <ac:spMkLst>
            <pc:docMk/>
            <pc:sldMk cId="978797906" sldId="473"/>
            <ac:spMk id="87" creationId="{3D835EF8-A111-49A4-801F-136E78AC6D9C}"/>
          </ac:spMkLst>
        </pc:spChg>
      </pc:sldChg>
      <pc:sldChg chg="modSp mod">
        <pc:chgData name="Hilary Seibert" userId="19f7553b-6459-4d38-a501-7b34afb9d356" providerId="ADAL" clId="{603E1982-74BF-4376-A7EB-DF4D715C38B7}" dt="2023-05-24T17:27:46.870" v="1" actId="13244"/>
        <pc:sldMkLst>
          <pc:docMk/>
          <pc:sldMk cId="599529493" sldId="520"/>
        </pc:sldMkLst>
        <pc:spChg chg="ord">
          <ac:chgData name="Hilary Seibert" userId="19f7553b-6459-4d38-a501-7b34afb9d356" providerId="ADAL" clId="{603E1982-74BF-4376-A7EB-DF4D715C38B7}" dt="2023-05-24T17:27:46.870" v="1" actId="13244"/>
          <ac:spMkLst>
            <pc:docMk/>
            <pc:sldMk cId="599529493" sldId="520"/>
            <ac:spMk id="6" creationId="{0330C14C-FBB7-4863-A444-0F8B240DCBD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1"/>
          <c:tx>
            <c:strRef>
              <c:f>Sheet1!$H$3</c:f>
              <c:strCache>
                <c:ptCount val="1"/>
                <c:pt idx="0">
                  <c:v>Column1</c:v>
                </c:pt>
              </c:strCache>
            </c:strRef>
          </c:tx>
          <c:spPr>
            <a:solidFill>
              <a:schemeClr val="accent4"/>
            </a:solidFill>
            <a:ln>
              <a:noFill/>
            </a:ln>
            <a:effectLst/>
          </c:spPr>
          <c:invertIfNegative val="0"/>
          <c:cat>
            <c:strRef>
              <c:f>Sheet1!$C$4:$C$13</c:f>
              <c:strCache>
                <c:ptCount val="10"/>
                <c:pt idx="0">
                  <c:v>No PO and / or invoices</c:v>
                </c:pt>
                <c:pt idx="1">
                  <c:v>No MWE steps</c:v>
                </c:pt>
                <c:pt idx="2">
                  <c:v>No quotes (Services)</c:v>
                </c:pt>
                <c:pt idx="3">
                  <c:v>No competitive procurement (Goods)</c:v>
                </c:pt>
                <c:pt idx="4">
                  <c:v>No sole source justification provided</c:v>
                </c:pt>
                <c:pt idx="5">
                  <c:v>No contract terms and conditions</c:v>
                </c:pt>
                <c:pt idx="6">
                  <c:v>No Debarment check</c:v>
                </c:pt>
                <c:pt idx="7">
                  <c:v>No policy against fraud, waste, and abuse</c:v>
                </c:pt>
                <c:pt idx="8">
                  <c:v>No/bad proof of payment</c:v>
                </c:pt>
                <c:pt idx="9">
                  <c:v>No competitive procurement docs (Services)</c:v>
                </c:pt>
              </c:strCache>
              <c:extLst/>
            </c:strRef>
          </c:cat>
          <c:val>
            <c:numRef>
              <c:f>Sheet1!$H$4:$H$13</c:f>
              <c:numCache>
                <c:formatCode>0%</c:formatCode>
                <c:ptCount val="10"/>
                <c:pt idx="0">
                  <c:v>0.65151515151515149</c:v>
                </c:pt>
                <c:pt idx="1">
                  <c:v>0.5757575757575758</c:v>
                </c:pt>
                <c:pt idx="2">
                  <c:v>0.43939393939393939</c:v>
                </c:pt>
                <c:pt idx="3">
                  <c:v>0.36363636363636365</c:v>
                </c:pt>
                <c:pt idx="4">
                  <c:v>0.33333333333333331</c:v>
                </c:pt>
                <c:pt idx="5">
                  <c:v>0.30303030303030304</c:v>
                </c:pt>
                <c:pt idx="6">
                  <c:v>0.2878787878787879</c:v>
                </c:pt>
                <c:pt idx="7">
                  <c:v>0.21212121212121213</c:v>
                </c:pt>
                <c:pt idx="8">
                  <c:v>0.18181818181818182</c:v>
                </c:pt>
                <c:pt idx="9">
                  <c:v>0.18181818181818182</c:v>
                </c:pt>
              </c:numCache>
            </c:numRef>
          </c:val>
          <c:extLst>
            <c:ext xmlns:c16="http://schemas.microsoft.com/office/drawing/2014/chart" uri="{C3380CC4-5D6E-409C-BE32-E72D297353CC}">
              <c16:uniqueId val="{00000000-4AF6-434C-998E-C12BD3A61E13}"/>
            </c:ext>
          </c:extLst>
        </c:ser>
        <c:dLbls>
          <c:showLegendKey val="0"/>
          <c:showVal val="0"/>
          <c:showCatName val="0"/>
          <c:showSerName val="0"/>
          <c:showPercent val="0"/>
          <c:showBubbleSize val="0"/>
        </c:dLbls>
        <c:gapWidth val="182"/>
        <c:axId val="2046825535"/>
        <c:axId val="2046825119"/>
        <c:extLst>
          <c:ext xmlns:c15="http://schemas.microsoft.com/office/drawing/2012/chart" uri="{02D57815-91ED-43cb-92C2-25804820EDAC}">
            <c15:filteredBarSeries>
              <c15:ser>
                <c:idx val="2"/>
                <c:order val="0"/>
                <c:tx>
                  <c:strRef>
                    <c:extLst>
                      <c:ext uri="{02D57815-91ED-43cb-92C2-25804820EDAC}">
                        <c15:formulaRef>
                          <c15:sqref>Sheet1!$G$3</c15:sqref>
                        </c15:formulaRef>
                      </c:ext>
                    </c:extLst>
                    <c:strCache>
                      <c:ptCount val="1"/>
                      <c:pt idx="0">
                        <c:v>PDE Approval</c:v>
                      </c:pt>
                    </c:strCache>
                  </c:strRef>
                </c:tx>
                <c:spPr>
                  <a:solidFill>
                    <a:schemeClr val="accent3"/>
                  </a:solidFill>
                  <a:ln>
                    <a:noFill/>
                  </a:ln>
                  <a:effectLst/>
                </c:spPr>
                <c:invertIfNegative val="0"/>
                <c:cat>
                  <c:strRef>
                    <c:extLst>
                      <c:ext uri="{02D57815-91ED-43cb-92C2-25804820EDAC}">
                        <c15:formulaRef>
                          <c15:sqref>Sheet1!$C$4:$C$13</c15:sqref>
                        </c15:formulaRef>
                      </c:ext>
                    </c:extLst>
                    <c:strCache>
                      <c:ptCount val="10"/>
                      <c:pt idx="0">
                        <c:v>No PO and / or invoices</c:v>
                      </c:pt>
                      <c:pt idx="1">
                        <c:v>No MWE steps</c:v>
                      </c:pt>
                      <c:pt idx="2">
                        <c:v>No quotes (Services)</c:v>
                      </c:pt>
                      <c:pt idx="3">
                        <c:v>No competitive procurement (Goods)</c:v>
                      </c:pt>
                      <c:pt idx="4">
                        <c:v>No sole source justification provided</c:v>
                      </c:pt>
                      <c:pt idx="5">
                        <c:v>No contract terms and conditions</c:v>
                      </c:pt>
                      <c:pt idx="6">
                        <c:v>No Debarment check</c:v>
                      </c:pt>
                      <c:pt idx="7">
                        <c:v>No policy against fraud, waste, and abuse</c:v>
                      </c:pt>
                      <c:pt idx="8">
                        <c:v>No/bad proof of payment</c:v>
                      </c:pt>
                      <c:pt idx="9">
                        <c:v>No competitive procurement docs (Services)</c:v>
                      </c:pt>
                    </c:strCache>
                  </c:strRef>
                </c:cat>
                <c:val>
                  <c:numRef>
                    <c:extLst>
                      <c:ext uri="{02D57815-91ED-43cb-92C2-25804820EDAC}">
                        <c15:formulaRef>
                          <c15:sqref>Sheet1!$G$4:$G$13</c15:sqref>
                        </c15:formulaRef>
                      </c:ext>
                    </c:extLst>
                    <c:numCache>
                      <c:formatCode>0%</c:formatCode>
                      <c:ptCount val="10"/>
                      <c:pt idx="0">
                        <c:v>0</c:v>
                      </c:pt>
                      <c:pt idx="1">
                        <c:v>0</c:v>
                      </c:pt>
                      <c:pt idx="2">
                        <c:v>0</c:v>
                      </c:pt>
                      <c:pt idx="3">
                        <c:v>0</c:v>
                      </c:pt>
                      <c:pt idx="4">
                        <c:v>0</c:v>
                      </c:pt>
                      <c:pt idx="6">
                        <c:v>0</c:v>
                      </c:pt>
                      <c:pt idx="7">
                        <c:v>0</c:v>
                      </c:pt>
                      <c:pt idx="8">
                        <c:v>0</c:v>
                      </c:pt>
                      <c:pt idx="9">
                        <c:v>0</c:v>
                      </c:pt>
                    </c:numCache>
                  </c:numRef>
                </c:val>
                <c:extLst>
                  <c:ext xmlns:c16="http://schemas.microsoft.com/office/drawing/2014/chart" uri="{C3380CC4-5D6E-409C-BE32-E72D297353CC}">
                    <c16:uniqueId val="{00000001-4AF6-434C-998E-C12BD3A61E13}"/>
                  </c:ext>
                </c:extLst>
              </c15:ser>
            </c15:filteredBarSeries>
          </c:ext>
        </c:extLst>
      </c:barChart>
      <c:catAx>
        <c:axId val="2046825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crossAx val="2046825119"/>
        <c:crosses val="autoZero"/>
        <c:auto val="1"/>
        <c:lblAlgn val="ctr"/>
        <c:lblOffset val="100"/>
        <c:noMultiLvlLbl val="0"/>
      </c:catAx>
      <c:valAx>
        <c:axId val="20468251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6825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908DD-1EA4-4E02-BA83-1E48559E7272}"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AB1F8-CE8C-465C-B596-0FB891457FEE}" type="slidenum">
              <a:rPr lang="en-US" smtClean="0"/>
              <a:t>‹#›</a:t>
            </a:fld>
            <a:endParaRPr lang="en-US"/>
          </a:p>
        </p:txBody>
      </p:sp>
    </p:spTree>
    <p:extLst>
      <p:ext uri="{BB962C8B-B14F-4D97-AF65-F5344CB8AC3E}">
        <p14:creationId xmlns:p14="http://schemas.microsoft.com/office/powerpoint/2010/main" val="223871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AB1F8-CE8C-465C-B596-0FB891457FEE}" type="slidenum">
              <a:rPr lang="en-US" smtClean="0"/>
              <a:t>1</a:t>
            </a:fld>
            <a:endParaRPr lang="en-US"/>
          </a:p>
        </p:txBody>
      </p:sp>
    </p:spTree>
    <p:extLst>
      <p:ext uri="{BB962C8B-B14F-4D97-AF65-F5344CB8AC3E}">
        <p14:creationId xmlns:p14="http://schemas.microsoft.com/office/powerpoint/2010/main" val="274696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divider, left aligned header, divider with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10</a:t>
            </a:fld>
            <a:endParaRPr lang="en-US"/>
          </a:p>
        </p:txBody>
      </p:sp>
    </p:spTree>
    <p:extLst>
      <p:ext uri="{BB962C8B-B14F-4D97-AF65-F5344CB8AC3E}">
        <p14:creationId xmlns:p14="http://schemas.microsoft.com/office/powerpoint/2010/main" val="325158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A5906-0DBE-4F8C-BF79-12474092E2D1}" type="slidenum">
              <a:rPr lang="en-US" smtClean="0"/>
              <a:t>13</a:t>
            </a:fld>
            <a:endParaRPr lang="en-US"/>
          </a:p>
        </p:txBody>
      </p:sp>
    </p:spTree>
    <p:extLst>
      <p:ext uri="{BB962C8B-B14F-4D97-AF65-F5344CB8AC3E}">
        <p14:creationId xmlns:p14="http://schemas.microsoft.com/office/powerpoint/2010/main" val="215549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process, customer journey, problem solving</a:t>
            </a:r>
          </a:p>
        </p:txBody>
      </p:sp>
      <p:sp>
        <p:nvSpPr>
          <p:cNvPr id="4" name="Slide Number Placeholder 3"/>
          <p:cNvSpPr>
            <a:spLocks noGrp="1"/>
          </p:cNvSpPr>
          <p:nvPr>
            <p:ph type="sldNum" sz="quarter" idx="10"/>
          </p:nvPr>
        </p:nvSpPr>
        <p:spPr/>
        <p:txBody>
          <a:bodyPr/>
          <a:lstStyle/>
          <a:p>
            <a:fld id="{6340AB4C-F464-4123-9F18-85533569F96F}" type="slidenum">
              <a:rPr lang="en-US" smtClean="0"/>
              <a:t>24</a:t>
            </a:fld>
            <a:endParaRPr lang="en-US"/>
          </a:p>
        </p:txBody>
      </p:sp>
    </p:spTree>
    <p:extLst>
      <p:ext uri="{BB962C8B-B14F-4D97-AF65-F5344CB8AC3E}">
        <p14:creationId xmlns:p14="http://schemas.microsoft.com/office/powerpoint/2010/main" val="4268871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Tags: structure, visual, roles, responsibilities</a:t>
            </a:r>
          </a:p>
        </p:txBody>
      </p:sp>
      <p:sp>
        <p:nvSpPr>
          <p:cNvPr id="4" name="Slide Number Placeholder 3"/>
          <p:cNvSpPr>
            <a:spLocks noGrp="1"/>
          </p:cNvSpPr>
          <p:nvPr>
            <p:ph type="sldNum" sz="quarter" idx="10"/>
          </p:nvPr>
        </p:nvSpPr>
        <p:spPr/>
        <p:txBody>
          <a:bodyPr/>
          <a:lstStyle/>
          <a:p>
            <a:fld id="{584694FE-3A91-4742-9AC1-2FCBA2021966}" type="slidenum">
              <a:rPr lang="en-US" smtClean="0"/>
              <a:t>27</a:t>
            </a:fld>
            <a:endParaRPr lang="en-US"/>
          </a:p>
        </p:txBody>
      </p:sp>
    </p:spTree>
    <p:extLst>
      <p:ext uri="{BB962C8B-B14F-4D97-AF65-F5344CB8AC3E}">
        <p14:creationId xmlns:p14="http://schemas.microsoft.com/office/powerpoint/2010/main" val="163126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Tags: crowdsourcing, logos</a:t>
            </a:r>
            <a:endParaRPr lang="en-US" dirty="0"/>
          </a:p>
        </p:txBody>
      </p:sp>
      <p:sp>
        <p:nvSpPr>
          <p:cNvPr id="4" name="Slide Number Placeholder 3"/>
          <p:cNvSpPr>
            <a:spLocks noGrp="1"/>
          </p:cNvSpPr>
          <p:nvPr>
            <p:ph type="sldNum" sz="quarter" idx="5"/>
          </p:nvPr>
        </p:nvSpPr>
        <p:spPr/>
        <p:txBody>
          <a:bodyPr/>
          <a:lstStyle/>
          <a:p>
            <a:fld id="{29AAB1F8-CE8C-465C-B596-0FB891457FEE}" type="slidenum">
              <a:rPr lang="en-US" smtClean="0"/>
              <a:t>31</a:t>
            </a:fld>
            <a:endParaRPr lang="en-US"/>
          </a:p>
        </p:txBody>
      </p:sp>
    </p:spTree>
    <p:extLst>
      <p:ext uri="{BB962C8B-B14F-4D97-AF65-F5344CB8AC3E}">
        <p14:creationId xmlns:p14="http://schemas.microsoft.com/office/powerpoint/2010/main" val="3310235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Tags: crowdsourcing, logos</a:t>
            </a:r>
            <a:endParaRPr lang="en-US"/>
          </a:p>
        </p:txBody>
      </p:sp>
      <p:sp>
        <p:nvSpPr>
          <p:cNvPr id="4" name="Slide Number Placeholder 3"/>
          <p:cNvSpPr>
            <a:spLocks noGrp="1"/>
          </p:cNvSpPr>
          <p:nvPr>
            <p:ph type="sldNum" sz="quarter" idx="10"/>
          </p:nvPr>
        </p:nvSpPr>
        <p:spPr/>
        <p:txBody>
          <a:bodyPr/>
          <a:lstStyle/>
          <a:p>
            <a:fld id="{320E634F-F277-46F4-BC93-3910B600E9D0}" type="slidenum">
              <a:rPr lang="en-US" smtClean="0"/>
              <a:t>32</a:t>
            </a:fld>
            <a:endParaRPr lang="en-US"/>
          </a:p>
        </p:txBody>
      </p:sp>
    </p:spTree>
    <p:extLst>
      <p:ext uri="{BB962C8B-B14F-4D97-AF65-F5344CB8AC3E}">
        <p14:creationId xmlns:p14="http://schemas.microsoft.com/office/powerpoint/2010/main" val="2261432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37</a:t>
            </a:fld>
            <a:endParaRPr lang="en-US"/>
          </a:p>
        </p:txBody>
      </p:sp>
    </p:spTree>
    <p:extLst>
      <p:ext uri="{BB962C8B-B14F-4D97-AF65-F5344CB8AC3E}">
        <p14:creationId xmlns:p14="http://schemas.microsoft.com/office/powerpoint/2010/main" val="397029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38</a:t>
            </a:fld>
            <a:endParaRPr lang="en-US"/>
          </a:p>
        </p:txBody>
      </p:sp>
    </p:spTree>
    <p:extLst>
      <p:ext uri="{BB962C8B-B14F-4D97-AF65-F5344CB8AC3E}">
        <p14:creationId xmlns:p14="http://schemas.microsoft.com/office/powerpoint/2010/main" val="1320877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39</a:t>
            </a:fld>
            <a:endParaRPr lang="en-US"/>
          </a:p>
        </p:txBody>
      </p:sp>
    </p:spTree>
    <p:extLst>
      <p:ext uri="{BB962C8B-B14F-4D97-AF65-F5344CB8AC3E}">
        <p14:creationId xmlns:p14="http://schemas.microsoft.com/office/powerpoint/2010/main" val="341464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40</a:t>
            </a:fld>
            <a:endParaRPr lang="en-US"/>
          </a:p>
        </p:txBody>
      </p:sp>
    </p:spTree>
    <p:extLst>
      <p:ext uri="{BB962C8B-B14F-4D97-AF65-F5344CB8AC3E}">
        <p14:creationId xmlns:p14="http://schemas.microsoft.com/office/powerpoint/2010/main" val="399026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1778ED-C57D-405B-8B8E-D6FE63288A6A}" type="slidenum">
              <a:rPr lang="en-US" smtClean="0"/>
              <a:t>2</a:t>
            </a:fld>
            <a:endParaRPr lang="en-US"/>
          </a:p>
        </p:txBody>
      </p:sp>
    </p:spTree>
    <p:extLst>
      <p:ext uri="{BB962C8B-B14F-4D97-AF65-F5344CB8AC3E}">
        <p14:creationId xmlns:p14="http://schemas.microsoft.com/office/powerpoint/2010/main" val="1736798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41</a:t>
            </a:fld>
            <a:endParaRPr lang="en-US"/>
          </a:p>
        </p:txBody>
      </p:sp>
    </p:spTree>
    <p:extLst>
      <p:ext uri="{BB962C8B-B14F-4D97-AF65-F5344CB8AC3E}">
        <p14:creationId xmlns:p14="http://schemas.microsoft.com/office/powerpoint/2010/main" val="246651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Tags: agenda, list, image, right aligned text</a:t>
            </a:r>
          </a:p>
        </p:txBody>
      </p:sp>
      <p:sp>
        <p:nvSpPr>
          <p:cNvPr id="4" name="Slide Number Placeholder 3"/>
          <p:cNvSpPr>
            <a:spLocks noGrp="1"/>
          </p:cNvSpPr>
          <p:nvPr>
            <p:ph type="sldNum" sz="quarter" idx="10"/>
          </p:nvPr>
        </p:nvSpPr>
        <p:spPr/>
        <p:txBody>
          <a:bodyPr/>
          <a:lstStyle/>
          <a:p>
            <a:fld id="{D759AF6D-BA0E-4594-94DB-478664329D2A}" type="slidenum">
              <a:rPr lang="en-US" smtClean="0"/>
              <a:t>3</a:t>
            </a:fld>
            <a:endParaRPr lang="en-US"/>
          </a:p>
        </p:txBody>
      </p:sp>
    </p:spTree>
    <p:extLst>
      <p:ext uri="{BB962C8B-B14F-4D97-AF65-F5344CB8AC3E}">
        <p14:creationId xmlns:p14="http://schemas.microsoft.com/office/powerpoint/2010/main" val="18217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Tags: divider, left aligned header, divider with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4</a:t>
            </a:fld>
            <a:endParaRPr lang="en-US"/>
          </a:p>
        </p:txBody>
      </p:sp>
    </p:spTree>
    <p:extLst>
      <p:ext uri="{BB962C8B-B14F-4D97-AF65-F5344CB8AC3E}">
        <p14:creationId xmlns:p14="http://schemas.microsoft.com/office/powerpoint/2010/main" val="36646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quote</a:t>
            </a:r>
          </a:p>
        </p:txBody>
      </p:sp>
      <p:sp>
        <p:nvSpPr>
          <p:cNvPr id="4" name="Slide Number Placeholder 3"/>
          <p:cNvSpPr>
            <a:spLocks noGrp="1"/>
          </p:cNvSpPr>
          <p:nvPr>
            <p:ph type="sldNum" sz="quarter" idx="10"/>
          </p:nvPr>
        </p:nvSpPr>
        <p:spPr/>
        <p:txBody>
          <a:bodyPr/>
          <a:lstStyle/>
          <a:p>
            <a:fld id="{D759AF6D-BA0E-4594-94DB-478664329D2A}" type="slidenum">
              <a:rPr lang="en-US" smtClean="0"/>
              <a:t>5</a:t>
            </a:fld>
            <a:endParaRPr lang="en-US"/>
          </a:p>
        </p:txBody>
      </p:sp>
    </p:spTree>
    <p:extLst>
      <p:ext uri="{BB962C8B-B14F-4D97-AF65-F5344CB8AC3E}">
        <p14:creationId xmlns:p14="http://schemas.microsoft.com/office/powerpoint/2010/main" val="334054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6</a:t>
            </a:fld>
            <a:endParaRPr lang="en-US"/>
          </a:p>
        </p:txBody>
      </p:sp>
    </p:spTree>
    <p:extLst>
      <p:ext uri="{BB962C8B-B14F-4D97-AF65-F5344CB8AC3E}">
        <p14:creationId xmlns:p14="http://schemas.microsoft.com/office/powerpoint/2010/main" val="127374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divider, left aligned header, divider with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7</a:t>
            </a:fld>
            <a:endParaRPr lang="en-US"/>
          </a:p>
        </p:txBody>
      </p:sp>
    </p:spTree>
    <p:extLst>
      <p:ext uri="{BB962C8B-B14F-4D97-AF65-F5344CB8AC3E}">
        <p14:creationId xmlns:p14="http://schemas.microsoft.com/office/powerpoint/2010/main" val="407434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8</a:t>
            </a:fld>
            <a:endParaRPr lang="en-US"/>
          </a:p>
        </p:txBody>
      </p:sp>
    </p:spTree>
    <p:extLst>
      <p:ext uri="{BB962C8B-B14F-4D97-AF65-F5344CB8AC3E}">
        <p14:creationId xmlns:p14="http://schemas.microsoft.com/office/powerpoint/2010/main" val="190435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9</a:t>
            </a:fld>
            <a:endParaRPr lang="en-US"/>
          </a:p>
        </p:txBody>
      </p:sp>
    </p:spTree>
    <p:extLst>
      <p:ext uri="{BB962C8B-B14F-4D97-AF65-F5344CB8AC3E}">
        <p14:creationId xmlns:p14="http://schemas.microsoft.com/office/powerpoint/2010/main" val="307946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1088-A1C3-4F95-A828-10C43DFD1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05F330-7218-466A-A181-3969D421E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C5839C-CD3E-4446-A8B1-037BCFD53E2E}"/>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43670867-1522-4864-B6F6-F2258892E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D63E7-009A-4101-995B-DB5C3C4D5483}"/>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3302998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0DC3-2B87-407F-860B-A09FCA262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EF578A-BDF3-46D5-85AE-5BFE0296F3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C0E-0CCA-4814-968A-229A7DB74CB5}"/>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20B5A7C9-CF42-422B-9472-1935985F6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50776-BE5B-4B27-A576-7DEC48CCD7BC}"/>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40237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C73CF-B086-4B81-BA12-F0C6B80BA2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C2BA8-35C7-46F9-B2F4-540F8F261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2E200-8997-4046-BA60-00F4E21D75F9}"/>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932CDAB0-C16A-4252-A66E-0A2B338A9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21B5B-552D-4F6D-BA77-25E14DA4A1E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97895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47927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3951079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323850" y="247650"/>
            <a:ext cx="981075" cy="981075"/>
          </a:xfrm>
          <a:prstGeom prst="rect">
            <a:avLst/>
          </a:prstGeom>
        </p:spPr>
      </p:pic>
      <p:sp>
        <p:nvSpPr>
          <p:cNvPr id="2" name="Holder 2"/>
          <p:cNvSpPr>
            <a:spLocks noGrp="1"/>
          </p:cNvSpPr>
          <p:nvPr>
            <p:ph type="ctrTitle"/>
          </p:nvPr>
        </p:nvSpPr>
        <p:spPr>
          <a:xfrm>
            <a:off x="1263651" y="347160"/>
            <a:ext cx="3893185" cy="84455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444501" y="5472146"/>
            <a:ext cx="4003675" cy="1104900"/>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11579230" y="6523642"/>
            <a:ext cx="199390" cy="130175"/>
          </a:xfrm>
          <a:prstGeom prst="rect">
            <a:avLst/>
          </a:prstGeom>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8" name="CaseCode">
            <a:extLst>
              <a:ext uri="{FF2B5EF4-FFF2-40B4-BE49-F238E27FC236}">
                <a16:creationId xmlns:a16="http://schemas.microsoft.com/office/drawing/2014/main" id="{346E6AFE-59FA-4B01-959F-CB665FBBB3A3}"/>
              </a:ext>
            </a:extLst>
          </p:cNvPr>
          <p:cNvSpPr txBox="1"/>
          <p:nvPr userDrawn="1"/>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2023 PAFPC Conference</a:t>
            </a:r>
          </a:p>
        </p:txBody>
      </p:sp>
      <p:sp>
        <p:nvSpPr>
          <p:cNvPr id="9" name="Copyright">
            <a:extLst>
              <a:ext uri="{FF2B5EF4-FFF2-40B4-BE49-F238E27FC236}">
                <a16:creationId xmlns:a16="http://schemas.microsoft.com/office/drawing/2014/main" id="{3646A2E8-8910-4FCD-809D-CE99C72793C3}"/>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PDE ESSER Monitoring</a:t>
            </a:r>
          </a:p>
        </p:txBody>
      </p:sp>
      <p:sp>
        <p:nvSpPr>
          <p:cNvPr id="10" name="TextBox 9">
            <a:extLst>
              <a:ext uri="{FF2B5EF4-FFF2-40B4-BE49-F238E27FC236}">
                <a16:creationId xmlns:a16="http://schemas.microsoft.com/office/drawing/2014/main" id="{8BEB4C06-4C7B-4BF8-8D31-768BB7C7AF33}"/>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5007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23983945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4A7F-C5E0-4A5E-B14B-5047390AF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B85CA-B61A-4633-B73E-678BAE10AC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A5F42-6CF8-4BAA-A820-F47BC3EA1C68}"/>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B3B404C3-B040-46AF-957F-120776FBC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99BD7-BECA-4139-9455-6DCBBA2B406E}"/>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6775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97A4-6F20-4986-83C4-FB31C541C6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2D4518-7EF3-4A81-A833-CDA0DAD35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3D45E4-6F02-4769-8E40-577AF0B20725}"/>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1A6F87E5-E5D3-44CE-860C-7A6877F1F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C55BA-7197-46B4-8BF0-D77F2A26BF8A}"/>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807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922E-AB19-4DA2-AABC-3A5A1CC16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F4C9B-2457-4F8A-BD96-F26E20327E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8EB131-1DBF-4F80-B552-82FE3EB832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3E3259-6272-4930-9D9E-831E48D05880}"/>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6" name="Footer Placeholder 5">
            <a:extLst>
              <a:ext uri="{FF2B5EF4-FFF2-40B4-BE49-F238E27FC236}">
                <a16:creationId xmlns:a16="http://schemas.microsoft.com/office/drawing/2014/main" id="{8D310267-FA64-4029-A104-0804FE350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F6736-682A-46A8-BF8B-C81827E5948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409410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7DED-67CF-4FC7-86D2-0D3981B562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E208E-9003-4183-A2E6-71BA76D8B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F6F88-DD4B-4CE9-B3EC-7AE09FA1F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061C5A-42D8-4F55-8BD9-6C0F19B00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A67617-1937-4602-AB8C-E68D595CAE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83A283-FF93-4A8F-B7DF-DD8287E51EAF}"/>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8" name="Footer Placeholder 7">
            <a:extLst>
              <a:ext uri="{FF2B5EF4-FFF2-40B4-BE49-F238E27FC236}">
                <a16:creationId xmlns:a16="http://schemas.microsoft.com/office/drawing/2014/main" id="{BDA7B088-580B-4362-AD00-F5452FFE2B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9DBE9-9FBF-42E8-888E-C0C327E391A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29150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8026-6BD5-4FE8-A7F3-BE3F8C89C1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C5BD1-574F-4227-84DE-11BA2905BE6D}"/>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4" name="Footer Placeholder 3">
            <a:extLst>
              <a:ext uri="{FF2B5EF4-FFF2-40B4-BE49-F238E27FC236}">
                <a16:creationId xmlns:a16="http://schemas.microsoft.com/office/drawing/2014/main" id="{A67A9FC9-2305-4B9D-94CB-07FBC533FC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5D9D49-C53F-40D6-A70B-6CF0C2711B60}"/>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59330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AE378F-FA9E-4899-BF13-128861A0F1BA}"/>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3" name="Footer Placeholder 2">
            <a:extLst>
              <a:ext uri="{FF2B5EF4-FFF2-40B4-BE49-F238E27FC236}">
                <a16:creationId xmlns:a16="http://schemas.microsoft.com/office/drawing/2014/main" id="{B85C4DED-1856-4AED-836D-963B6DDD79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763453-CCA4-478B-9DD3-7D04A283CB8E}"/>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76407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625A-4287-4D76-9DC6-79B0723CF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D4ECF2-52C9-4699-8EE7-236B9E57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B86CB-08C4-47FF-9D58-DB026D5F8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C74E48-ABF7-448C-91DF-983EFF265D8E}"/>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6" name="Footer Placeholder 5">
            <a:extLst>
              <a:ext uri="{FF2B5EF4-FFF2-40B4-BE49-F238E27FC236}">
                <a16:creationId xmlns:a16="http://schemas.microsoft.com/office/drawing/2014/main" id="{742D609F-309F-4C86-BEA5-596C28474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0A9B7-5A26-4318-91F1-4BE489C728B9}"/>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5872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2BA0-F970-4829-8C79-7DB869EEC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1EB89C-20CD-4A2E-877C-FC7982FE9A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778929-5112-4D15-8531-66F8AFFA0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851FB-F3C3-40AC-8CE6-E8DFC34FD52F}"/>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6" name="Footer Placeholder 5">
            <a:extLst>
              <a:ext uri="{FF2B5EF4-FFF2-40B4-BE49-F238E27FC236}">
                <a16:creationId xmlns:a16="http://schemas.microsoft.com/office/drawing/2014/main" id="{F0BEB634-11CD-47C6-B933-7BFA4E180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92977-34C0-4D93-A293-7B22167B6249}"/>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15821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35D1E0-8383-4637-B9F7-FA0A5A6C20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6CD4B-DC18-4D11-B253-87EC32900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CCD8C-1A3B-4579-A5EF-7DEF4D206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A4375484-25D7-44E5-9BDC-2CD5B0D38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72C4AB-AB60-4EE4-A493-D1D14A264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DB1A3-5E44-46DC-B7F3-B4AFDBB4E882}" type="slidenum">
              <a:rPr lang="en-US" smtClean="0"/>
              <a:t>‹#›</a:t>
            </a:fld>
            <a:endParaRPr lang="en-US"/>
          </a:p>
        </p:txBody>
      </p:sp>
      <p:pic>
        <p:nvPicPr>
          <p:cNvPr id="7" name="object 3">
            <a:extLst>
              <a:ext uri="{FF2B5EF4-FFF2-40B4-BE49-F238E27FC236}">
                <a16:creationId xmlns:a16="http://schemas.microsoft.com/office/drawing/2014/main" id="{80E6F8A0-D98A-41B5-8CAF-A9F59126E7AC}"/>
              </a:ext>
            </a:extLst>
          </p:cNvPr>
          <p:cNvPicPr/>
          <p:nvPr userDrawn="1"/>
        </p:nvPicPr>
        <p:blipFill>
          <a:blip r:embed="rId17"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Tree>
    <p:extLst>
      <p:ext uri="{BB962C8B-B14F-4D97-AF65-F5344CB8AC3E}">
        <p14:creationId xmlns:p14="http://schemas.microsoft.com/office/powerpoint/2010/main" val="336014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2.xml"/><Relationship Id="rId7" Type="http://schemas.openxmlformats.org/officeDocument/2006/relationships/image" Target="../media/image32.sv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emf"/><Relationship Id="rId10" Type="http://schemas.openxmlformats.org/officeDocument/2006/relationships/image" Target="../media/image35.png"/><Relationship Id="rId4" Type="http://schemas.openxmlformats.org/officeDocument/2006/relationships/oleObject" Target="../embeddings/oleObject9.bin"/><Relationship Id="rId9" Type="http://schemas.openxmlformats.org/officeDocument/2006/relationships/image" Target="../media/image34.sv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hyperlink" Target="https://www.education.pa.gov/Schools/safeschools/emergencyplanning/COVID-19/ESSERGEERExtra/January2022/Pages/ProcurementThresholdsFedFunds.aspx" TargetMode="External"/><Relationship Id="rId5" Type="http://schemas.openxmlformats.org/officeDocument/2006/relationships/image" Target="../media/image30.e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10.e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3.sv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42.png"/><Relationship Id="rId5" Type="http://schemas.openxmlformats.org/officeDocument/2006/relationships/image" Target="../media/image10.emf"/><Relationship Id="rId4"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5.sv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44.png"/><Relationship Id="rId5" Type="http://schemas.openxmlformats.org/officeDocument/2006/relationships/image" Target="../media/image10.e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7.sv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46.png"/><Relationship Id="rId5" Type="http://schemas.openxmlformats.org/officeDocument/2006/relationships/image" Target="../media/image10.emf"/><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9.sv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48.png"/><Relationship Id="rId5" Type="http://schemas.openxmlformats.org/officeDocument/2006/relationships/image" Target="../media/image10.emf"/><Relationship Id="rId4"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1.sv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50.png"/><Relationship Id="rId5" Type="http://schemas.openxmlformats.org/officeDocument/2006/relationships/image" Target="../media/image10.emf"/><Relationship Id="rId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3.sv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0.emf"/><Relationship Id="rId10" Type="http://schemas.openxmlformats.org/officeDocument/2006/relationships/image" Target="../media/image16.png"/><Relationship Id="rId4" Type="http://schemas.openxmlformats.org/officeDocument/2006/relationships/oleObject" Target="../embeddings/oleObject6.bin"/><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9.sv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0.emf"/><Relationship Id="rId10" Type="http://schemas.openxmlformats.org/officeDocument/2006/relationships/image" Target="../media/image22.png"/><Relationship Id="rId4" Type="http://schemas.openxmlformats.org/officeDocument/2006/relationships/oleObject" Target="../embeddings/oleObject7.bin"/><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marR="5080">
              <a:lnSpc>
                <a:spcPct val="112000"/>
              </a:lnSpc>
              <a:spcBef>
                <a:spcPts val="100"/>
              </a:spcBef>
            </a:pPr>
            <a:r>
              <a:rPr b="0" spc="-10" dirty="0">
                <a:solidFill>
                  <a:srgbClr val="023E80"/>
                </a:solidFill>
                <a:latin typeface="Calibri Light"/>
                <a:cs typeface="Calibri Light"/>
              </a:rPr>
              <a:t>Commonwealth</a:t>
            </a:r>
            <a:r>
              <a:rPr b="0" spc="-204" dirty="0">
                <a:solidFill>
                  <a:srgbClr val="023E80"/>
                </a:solidFill>
                <a:latin typeface="Calibri Light"/>
                <a:cs typeface="Calibri Light"/>
              </a:rPr>
              <a:t> </a:t>
            </a:r>
            <a:r>
              <a:rPr b="0" spc="45" dirty="0">
                <a:solidFill>
                  <a:srgbClr val="023E80"/>
                </a:solidFill>
                <a:latin typeface="Calibri Light"/>
                <a:cs typeface="Calibri Light"/>
              </a:rPr>
              <a:t>of</a:t>
            </a:r>
            <a:r>
              <a:rPr b="0" spc="-105" dirty="0">
                <a:solidFill>
                  <a:srgbClr val="023E80"/>
                </a:solidFill>
                <a:latin typeface="Calibri Light"/>
                <a:cs typeface="Calibri Light"/>
              </a:rPr>
              <a:t> </a:t>
            </a:r>
            <a:r>
              <a:rPr b="0" spc="-25" dirty="0">
                <a:solidFill>
                  <a:srgbClr val="023E80"/>
                </a:solidFill>
                <a:latin typeface="Calibri Light"/>
                <a:cs typeface="Calibri Light"/>
              </a:rPr>
              <a:t>Pennsylvania </a:t>
            </a:r>
            <a:r>
              <a:rPr b="0" dirty="0">
                <a:solidFill>
                  <a:srgbClr val="023E80"/>
                </a:solidFill>
                <a:latin typeface="Calibri Light"/>
                <a:cs typeface="Calibri Light"/>
              </a:rPr>
              <a:t>Department</a:t>
            </a:r>
            <a:r>
              <a:rPr b="0" spc="-45" dirty="0">
                <a:solidFill>
                  <a:srgbClr val="023E80"/>
                </a:solidFill>
                <a:latin typeface="Calibri Light"/>
                <a:cs typeface="Calibri Light"/>
              </a:rPr>
              <a:t> </a:t>
            </a:r>
            <a:r>
              <a:rPr b="0" dirty="0">
                <a:solidFill>
                  <a:srgbClr val="023E80"/>
                </a:solidFill>
                <a:latin typeface="Calibri Light"/>
                <a:cs typeface="Calibri Light"/>
              </a:rPr>
              <a:t>of</a:t>
            </a:r>
            <a:r>
              <a:rPr b="0" spc="-35" dirty="0">
                <a:solidFill>
                  <a:srgbClr val="023E80"/>
                </a:solidFill>
                <a:latin typeface="Calibri Light"/>
                <a:cs typeface="Calibri Light"/>
              </a:rPr>
              <a:t> </a:t>
            </a:r>
            <a:r>
              <a:rPr b="0" spc="-10" dirty="0">
                <a:solidFill>
                  <a:srgbClr val="023E80"/>
                </a:solidFill>
                <a:latin typeface="Calibri Light"/>
                <a:cs typeface="Calibri Light"/>
              </a:rPr>
              <a:t>Education</a:t>
            </a:r>
          </a:p>
        </p:txBody>
      </p:sp>
      <p:grpSp>
        <p:nvGrpSpPr>
          <p:cNvPr id="3" name="object 3">
            <a:extLst>
              <a:ext uri="{C183D7F6-B498-43B3-948B-1728B52AA6E4}">
                <adec:decorative xmlns:adec="http://schemas.microsoft.com/office/drawing/2017/decorative" val="1"/>
              </a:ext>
            </a:extLst>
          </p:cNvPr>
          <p:cNvGrpSpPr/>
          <p:nvPr/>
        </p:nvGrpSpPr>
        <p:grpSpPr>
          <a:xfrm>
            <a:off x="5724525" y="0"/>
            <a:ext cx="6457950" cy="6858000"/>
            <a:chOff x="5724525" y="0"/>
            <a:chExt cx="6457950" cy="6858000"/>
          </a:xfrm>
        </p:grpSpPr>
        <p:pic>
          <p:nvPicPr>
            <p:cNvPr id="4" name="object 4"/>
            <p:cNvPicPr/>
            <p:nvPr/>
          </p:nvPicPr>
          <p:blipFill>
            <a:blip r:embed="rId3" cstate="print"/>
            <a:stretch>
              <a:fillRect/>
            </a:stretch>
          </p:blipFill>
          <p:spPr>
            <a:xfrm>
              <a:off x="5724525" y="0"/>
              <a:ext cx="6457708" cy="6858000"/>
            </a:xfrm>
            <a:prstGeom prst="rect">
              <a:avLst/>
            </a:prstGeom>
          </p:spPr>
        </p:pic>
        <p:pic>
          <p:nvPicPr>
            <p:cNvPr id="5" name="object 5"/>
            <p:cNvPicPr/>
            <p:nvPr/>
          </p:nvPicPr>
          <p:blipFill>
            <a:blip r:embed="rId4" cstate="print"/>
            <a:stretch>
              <a:fillRect/>
            </a:stretch>
          </p:blipFill>
          <p:spPr>
            <a:xfrm>
              <a:off x="8820150" y="2371725"/>
              <a:ext cx="2114550" cy="2114550"/>
            </a:xfrm>
            <a:prstGeom prst="rect">
              <a:avLst/>
            </a:prstGeom>
          </p:spPr>
        </p:pic>
      </p:grpSp>
      <p:sp>
        <p:nvSpPr>
          <p:cNvPr id="6" name="object 6"/>
          <p:cNvSpPr txBox="1">
            <a:spLocks noGrp="1"/>
          </p:cNvSpPr>
          <p:nvPr>
            <p:ph type="subTitle" idx="4"/>
          </p:nvPr>
        </p:nvSpPr>
        <p:spPr>
          <a:xfrm>
            <a:off x="304800" y="3429000"/>
            <a:ext cx="5591175" cy="1453539"/>
          </a:xfrm>
          <a:prstGeom prst="rect">
            <a:avLst/>
          </a:prstGeom>
        </p:spPr>
        <p:txBody>
          <a:bodyPr vert="horz" wrap="square" lIns="0" tIns="12700" rIns="0" bIns="0" rtlCol="0">
            <a:spAutoFit/>
          </a:bodyPr>
          <a:lstStyle/>
          <a:p>
            <a:pPr marL="0" marR="5080" indent="0">
              <a:lnSpc>
                <a:spcPct val="112000"/>
              </a:lnSpc>
              <a:spcBef>
                <a:spcPts val="100"/>
              </a:spcBef>
              <a:buNone/>
            </a:pPr>
            <a:r>
              <a:rPr lang="en-US" sz="3200" b="1">
                <a:latin typeface="Open Sans" panose="020B0606030504020204" pitchFamily="34" charset="0"/>
                <a:ea typeface="Open Sans" panose="020B0606030504020204" pitchFamily="34" charset="0"/>
                <a:cs typeface="Open Sans" panose="020B0606030504020204" pitchFamily="34" charset="0"/>
              </a:rPr>
              <a:t>Top 10 ESSER Monitoring Observations</a:t>
            </a:r>
          </a:p>
          <a:p>
            <a:pPr marL="0" marR="5080" indent="0">
              <a:lnSpc>
                <a:spcPct val="112000"/>
              </a:lnSpc>
              <a:spcBef>
                <a:spcPts val="100"/>
              </a:spcBef>
              <a:buNone/>
            </a:pPr>
            <a:r>
              <a:rPr lang="en-US" sz="2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2023 PAFPC Conference</a:t>
            </a:r>
            <a:endParaRPr sz="2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776559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C5C036-2E45-41AE-B379-00F1DC1B92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13703" y="0"/>
            <a:ext cx="10278297" cy="6858000"/>
          </a:xfrm>
          <a:prstGeom prst="rect">
            <a:avLst/>
          </a:prstGeom>
        </p:spPr>
      </p:pic>
      <p:sp>
        <p:nvSpPr>
          <p:cNvPr id="11" name="Rectangle 10">
            <a:extLst>
              <a:ext uri="{FF2B5EF4-FFF2-40B4-BE49-F238E27FC236}">
                <a16:creationId xmlns:a16="http://schemas.microsoft.com/office/drawing/2014/main" id="{1CCF3895-3F80-4D9E-85CB-27419336D72F}"/>
              </a:ext>
              <a:ext uri="{C183D7F6-B498-43B3-948B-1728B52AA6E4}">
                <adec:decorative xmlns:adec="http://schemas.microsoft.com/office/drawing/2017/decorative" val="1"/>
              </a:ext>
            </a:extLst>
          </p:cNvPr>
          <p:cNvSpPr/>
          <p:nvPr/>
        </p:nvSpPr>
        <p:spPr>
          <a:xfrm>
            <a:off x="0" y="0"/>
            <a:ext cx="3412503"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9BF3B58-ADD4-4F97-908E-61A731ABEEDC}"/>
              </a:ext>
            </a:extLst>
          </p:cNvPr>
          <p:cNvSpPr txBox="1">
            <a:spLocks noGrp="1"/>
          </p:cNvSpPr>
          <p:nvPr>
            <p:ph type="title" idx="4294967295"/>
          </p:nvPr>
        </p:nvSpPr>
        <p:spPr>
          <a:xfrm>
            <a:off x="221780" y="140038"/>
            <a:ext cx="4125913" cy="6577923"/>
          </a:xfrm>
          <a:prstGeom prst="rect">
            <a:avLst/>
          </a:prstGeom>
          <a:solidFill>
            <a:schemeClr val="lt1"/>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r>
              <a:rPr kumimoji="0" lang="en-US" sz="3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What are the Top 10 Most Common ESSER Observations?</a:t>
            </a:r>
          </a:p>
        </p:txBody>
      </p:sp>
    </p:spTree>
    <p:extLst>
      <p:ext uri="{BB962C8B-B14F-4D97-AF65-F5344CB8AC3E}">
        <p14:creationId xmlns:p14="http://schemas.microsoft.com/office/powerpoint/2010/main" val="306504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2BB76D-CFBB-4AB9-A5A0-132CA5EA3CF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5296" y="3371522"/>
            <a:ext cx="5354106" cy="3154532"/>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10.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Competitive Procurement (Services)</a:t>
            </a:r>
          </a:p>
        </p:txBody>
      </p:sp>
      <p:sp>
        <p:nvSpPr>
          <p:cNvPr id="7" name="Freeform 11" descr="Role play quote: &quot;We see that you contracted with White Sweater Services. Can you provide support for your competitive proces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Oh, we didn’t compete that contract, but they had the best Sweater Services around!&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lIns="91440" tIns="45720" rIns="91440" bIns="45720" rtlCol="0" anchor="t">
            <a:spAutoFit/>
          </a:bodyPr>
          <a:lstStyle/>
          <a:p>
            <a:pPr algn="ctr"/>
            <a:r>
              <a:rPr lang="en-US" sz="2000" dirty="0">
                <a:solidFill>
                  <a:schemeClr val="bg1"/>
                </a:solidFill>
                <a:latin typeface="+mj-lt"/>
              </a:rPr>
              <a:t>We see that you contracted with White Sweater Services. Can you provide support for your competitive process?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892875"/>
            <a:ext cx="2360023" cy="1631216"/>
          </a:xfrm>
          <a:prstGeom prst="rect">
            <a:avLst/>
          </a:prstGeom>
          <a:noFill/>
        </p:spPr>
        <p:txBody>
          <a:bodyPr wrap="square" lIns="91440" tIns="45720" rIns="91440" bIns="45720" rtlCol="0" anchor="t">
            <a:spAutoFit/>
          </a:bodyPr>
          <a:lstStyle/>
          <a:p>
            <a:pPr algn="ctr"/>
            <a:r>
              <a:rPr lang="en-US" sz="2000" dirty="0">
                <a:solidFill>
                  <a:schemeClr val="bg1"/>
                </a:solidFill>
                <a:latin typeface="+mj-lt"/>
              </a:rPr>
              <a:t>Oh, we didn’t compete that contract, but they had the best Sweater Services around!</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0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 uri="{C183D7F6-B498-43B3-948B-1728B52AA6E4}">
                <adec:decorative xmlns:adec="http://schemas.microsoft.com/office/drawing/2017/decorative" val="0"/>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10.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Competitive Procurement (Services)</a:t>
            </a:r>
          </a:p>
        </p:txBody>
      </p:sp>
      <p:sp>
        <p:nvSpPr>
          <p:cNvPr id="24" name="Rectangle 23">
            <a:extLst>
              <a:ext uri="{FF2B5EF4-FFF2-40B4-BE49-F238E27FC236}">
                <a16:creationId xmlns:a16="http://schemas.microsoft.com/office/drawing/2014/main" id="{FC693F1A-74ED-46C2-BD99-93290000F984}"/>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18% </a:t>
            </a:r>
            <a:r>
              <a:rPr lang="en-US" sz="2000">
                <a:solidFill>
                  <a:srgbClr val="000000"/>
                </a:solidFill>
                <a:latin typeface="Open Sans"/>
              </a:rPr>
              <a:t>of LEAs monitored could not demonstrate competitive procurement of service contracts</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 name="TextBox 1">
            <a:extLst>
              <a:ext uri="{FF2B5EF4-FFF2-40B4-BE49-F238E27FC236}">
                <a16:creationId xmlns:a16="http://schemas.microsoft.com/office/drawing/2014/main" id="{6024395D-8D28-43CE-A2B6-3A0B30175B68}"/>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the Competitive Procurement of Services can be found at 2 CFR 200.318.">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200.318</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competitive procurement of services: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Competitive Procurement of Service: The Subrecipient must ensure that bids are publicly solicited, contracts are awarded to the responsible bidder lowest in price, and that a cost price analysis is conducted for all contracts over $250,000.">
            <a:extLst>
              <a:ext uri="{FF2B5EF4-FFF2-40B4-BE49-F238E27FC236}">
                <a16:creationId xmlns:a16="http://schemas.microsoft.com/office/drawing/2014/main" id="{491BDE72-4EA8-45B1-A4C4-E994D6D101F6}"/>
              </a:ext>
            </a:extLst>
          </p:cNvPr>
          <p:cNvGrpSpPr/>
          <p:nvPr/>
        </p:nvGrpSpPr>
        <p:grpSpPr>
          <a:xfrm>
            <a:off x="6594807" y="4032253"/>
            <a:ext cx="4952597" cy="2323713"/>
            <a:chOff x="6662872" y="3392729"/>
            <a:chExt cx="4952597" cy="232371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232371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ensure that bids are publicly solicited, contracts are awarded to the responsible bidder lowest in price, and that a cost price analysis is conducted for all contracts over $250,000.</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197836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oon 15">
            <a:extLst>
              <a:ext uri="{FF2B5EF4-FFF2-40B4-BE49-F238E27FC236}">
                <a16:creationId xmlns:a16="http://schemas.microsoft.com/office/drawing/2014/main" id="{5EB4C55F-7FFB-4711-8BE6-C06DBBD4B52B}"/>
              </a:ext>
              <a:ext uri="{C183D7F6-B498-43B3-948B-1728B52AA6E4}">
                <adec:decorative xmlns:adec="http://schemas.microsoft.com/office/drawing/2017/decorative" val="1"/>
              </a:ext>
            </a:extLst>
          </p:cNvPr>
          <p:cNvSpPr/>
          <p:nvPr/>
        </p:nvSpPr>
        <p:spPr>
          <a:xfrm rot="19492293">
            <a:off x="2535466" y="3699301"/>
            <a:ext cx="1112135" cy="1536537"/>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6" name="Title 65">
            <a:extLst>
              <a:ext uri="{FF2B5EF4-FFF2-40B4-BE49-F238E27FC236}">
                <a16:creationId xmlns:a16="http://schemas.microsoft.com/office/drawing/2014/main" id="{EDB09F3C-B2A9-49DB-A249-8C7433634968}"/>
              </a:ext>
            </a:extLst>
          </p:cNvPr>
          <p:cNvSpPr>
            <a:spLocks noGrp="1"/>
          </p:cNvSpPr>
          <p:nvPr>
            <p:ph type="title" idx="4294967295"/>
          </p:nvPr>
        </p:nvSpPr>
        <p:spPr>
          <a:xfrm>
            <a:off x="346614" y="224057"/>
            <a:ext cx="992444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libri"/>
                <a:ea typeface="+mn-ea"/>
                <a:cs typeface="Calibri"/>
              </a:rPr>
              <a:t>2 CFR § 200.320 Methods of procurement to be followed.</a:t>
            </a:r>
            <a:endParaRPr kumimoji="0" lang="en-US" sz="3200" b="0" i="0" u="none"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Calibri"/>
              <a:ea typeface="Verdana" panose="020B0604030504040204" pitchFamily="34" charset="0"/>
              <a:cs typeface="Calibri"/>
            </a:endParaRPr>
          </a:p>
        </p:txBody>
      </p:sp>
      <p:sp>
        <p:nvSpPr>
          <p:cNvPr id="34" name="TextBox 33">
            <a:extLst>
              <a:ext uri="{FF2B5EF4-FFF2-40B4-BE49-F238E27FC236}">
                <a16:creationId xmlns:a16="http://schemas.microsoft.com/office/drawing/2014/main" id="{9F64ED47-10D6-4FA0-9D73-4B0F7030436D}"/>
              </a:ext>
            </a:extLst>
          </p:cNvPr>
          <p:cNvSpPr txBox="1"/>
          <p:nvPr/>
        </p:nvSpPr>
        <p:spPr>
          <a:xfrm>
            <a:off x="346614" y="919666"/>
            <a:ext cx="2251052" cy="923330"/>
          </a:xfrm>
          <a:prstGeom prst="rect">
            <a:avLst/>
          </a:prstGeom>
          <a:noFill/>
        </p:spPr>
        <p:txBody>
          <a:bodyPr wrap="square">
            <a:spAutoFit/>
          </a:bodyPr>
          <a:lstStyle/>
          <a:p>
            <a:r>
              <a:rPr lang="en-US" sz="1800" b="1">
                <a:latin typeface="+mj-lt"/>
                <a:ea typeface="Chronicle Display Light" charset="0"/>
                <a:cs typeface="Chronicle Display Light" charset="0"/>
              </a:rPr>
              <a:t>Requirements for Procurement of </a:t>
            </a:r>
            <a:r>
              <a:rPr lang="en-US" sz="1800" b="1" i="1" u="sng">
                <a:latin typeface="+mj-lt"/>
                <a:ea typeface="Chronicle Display Light" charset="0"/>
                <a:cs typeface="Chronicle Display Light" charset="0"/>
              </a:rPr>
              <a:t>Services</a:t>
            </a:r>
            <a:endParaRPr lang="en-US" i="1" u="sng"/>
          </a:p>
        </p:txBody>
      </p:sp>
      <p:sp>
        <p:nvSpPr>
          <p:cNvPr id="61" name="Rectangle 60">
            <a:extLst>
              <a:ext uri="{FF2B5EF4-FFF2-40B4-BE49-F238E27FC236}">
                <a16:creationId xmlns:a16="http://schemas.microsoft.com/office/drawing/2014/main" id="{D41441D2-2AE6-489F-8E2C-9B95A7345B7F}"/>
              </a:ext>
              <a:ext uri="{C183D7F6-B498-43B3-948B-1728B52AA6E4}">
                <adec:decorative xmlns:adec="http://schemas.microsoft.com/office/drawing/2017/decorative" val="0"/>
              </a:ext>
            </a:extLst>
          </p:cNvPr>
          <p:cNvSpPr/>
          <p:nvPr/>
        </p:nvSpPr>
        <p:spPr>
          <a:xfrm>
            <a:off x="2597666" y="4143573"/>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1.</a:t>
            </a:r>
          </a:p>
        </p:txBody>
      </p:sp>
      <p:sp>
        <p:nvSpPr>
          <p:cNvPr id="13" name="Oval 12" descr="1st Procurement Threshold - Micro Purchases: &#10;- Up to $10,000&#10;- No Quotations&#10;- Equitable distribution">
            <a:extLst>
              <a:ext uri="{FF2B5EF4-FFF2-40B4-BE49-F238E27FC236}">
                <a16:creationId xmlns:a16="http://schemas.microsoft.com/office/drawing/2014/main" id="{EADBC3A6-CA05-4F33-982B-B94841053F95}"/>
              </a:ext>
            </a:extLst>
          </p:cNvPr>
          <p:cNvSpPr/>
          <p:nvPr/>
        </p:nvSpPr>
        <p:spPr>
          <a:xfrm rot="19744224">
            <a:off x="2967692" y="4226155"/>
            <a:ext cx="1114715" cy="1701937"/>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17" name="Moon 16">
            <a:extLst>
              <a:ext uri="{FF2B5EF4-FFF2-40B4-BE49-F238E27FC236}">
                <a16:creationId xmlns:a16="http://schemas.microsoft.com/office/drawing/2014/main" id="{C6C3C205-B607-45ED-9A94-8EC4B1AD7F7A}"/>
              </a:ext>
              <a:ext uri="{C183D7F6-B498-43B3-948B-1728B52AA6E4}">
                <adec:decorative xmlns:adec="http://schemas.microsoft.com/office/drawing/2017/decorative" val="1"/>
              </a:ext>
            </a:extLst>
          </p:cNvPr>
          <p:cNvSpPr/>
          <p:nvPr/>
        </p:nvSpPr>
        <p:spPr>
          <a:xfrm rot="20182748">
            <a:off x="3174312" y="1850782"/>
            <a:ext cx="1053069" cy="1730674"/>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2" name="Rectangle 61">
            <a:extLst>
              <a:ext uri="{FF2B5EF4-FFF2-40B4-BE49-F238E27FC236}">
                <a16:creationId xmlns:a16="http://schemas.microsoft.com/office/drawing/2014/main" id="{6551A7CE-BE9F-4A5D-8E35-9801D8CF5D7B}"/>
              </a:ext>
              <a:ext uri="{C183D7F6-B498-43B3-948B-1728B52AA6E4}">
                <adec:decorative xmlns:adec="http://schemas.microsoft.com/office/drawing/2017/decorative" val="0"/>
              </a:ext>
            </a:extLst>
          </p:cNvPr>
          <p:cNvSpPr/>
          <p:nvPr/>
        </p:nvSpPr>
        <p:spPr>
          <a:xfrm>
            <a:off x="3207285" y="2164819"/>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2.</a:t>
            </a:r>
          </a:p>
        </p:txBody>
      </p:sp>
      <p:sp>
        <p:nvSpPr>
          <p:cNvPr id="5" name="Oval 4" descr="2nd Procurement Threshold - Small Purchases:&#10;- Up to $250,000&#10;- Rate quotes&#10;- Competitive Analysis">
            <a:extLst>
              <a:ext uri="{FF2B5EF4-FFF2-40B4-BE49-F238E27FC236}">
                <a16:creationId xmlns:a16="http://schemas.microsoft.com/office/drawing/2014/main" id="{41A4F7EC-335C-4918-AC8B-20F21AB6646F}"/>
              </a:ext>
            </a:extLst>
          </p:cNvPr>
          <p:cNvSpPr/>
          <p:nvPr/>
        </p:nvSpPr>
        <p:spPr>
          <a:xfrm rot="19744224">
            <a:off x="3480353" y="2332290"/>
            <a:ext cx="1284644" cy="1884235"/>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19" name="Moon 18">
            <a:extLst>
              <a:ext uri="{FF2B5EF4-FFF2-40B4-BE49-F238E27FC236}">
                <a16:creationId xmlns:a16="http://schemas.microsoft.com/office/drawing/2014/main" id="{20C1632D-1BCB-4A68-B2C3-52B6FD27E78F}"/>
              </a:ext>
              <a:ext uri="{C183D7F6-B498-43B3-948B-1728B52AA6E4}">
                <adec:decorative xmlns:adec="http://schemas.microsoft.com/office/drawing/2017/decorative" val="1"/>
              </a:ext>
            </a:extLst>
          </p:cNvPr>
          <p:cNvSpPr/>
          <p:nvPr/>
        </p:nvSpPr>
        <p:spPr>
          <a:xfrm rot="20279837">
            <a:off x="4495770" y="1047406"/>
            <a:ext cx="807680" cy="1181952"/>
          </a:xfrm>
          <a:prstGeom prst="moon">
            <a:avLst>
              <a:gd name="adj" fmla="val 705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0" name="Moon 19">
            <a:extLst>
              <a:ext uri="{FF2B5EF4-FFF2-40B4-BE49-F238E27FC236}">
                <a16:creationId xmlns:a16="http://schemas.microsoft.com/office/drawing/2014/main" id="{979A0ABF-1C0B-449B-B171-48F46BE711DA}"/>
              </a:ext>
              <a:ext uri="{C183D7F6-B498-43B3-948B-1728B52AA6E4}">
                <adec:decorative xmlns:adec="http://schemas.microsoft.com/office/drawing/2017/decorative" val="1"/>
              </a:ext>
            </a:extLst>
          </p:cNvPr>
          <p:cNvSpPr/>
          <p:nvPr/>
        </p:nvSpPr>
        <p:spPr>
          <a:xfrm rot="8992471">
            <a:off x="6131190" y="1096153"/>
            <a:ext cx="933059" cy="1268593"/>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AA35575B-8A53-4B67-BA68-69F67A3BF7C2}"/>
              </a:ext>
            </a:extLst>
          </p:cNvPr>
          <p:cNvSpPr/>
          <p:nvPr/>
        </p:nvSpPr>
        <p:spPr>
          <a:xfrm>
            <a:off x="4589790" y="1173861"/>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3.</a:t>
            </a:r>
          </a:p>
        </p:txBody>
      </p:sp>
      <p:sp>
        <p:nvSpPr>
          <p:cNvPr id="14" name="Oval 13" descr="3rd Procurement Threshold - Sealed Bids:&#10;- Greater then $250,000&#10;- Construction projects&#10;- Price is a major factor&#10;- 3 to 5 rate quotes&#10;- Formal Advertising">
            <a:extLst>
              <a:ext uri="{FF2B5EF4-FFF2-40B4-BE49-F238E27FC236}">
                <a16:creationId xmlns:a16="http://schemas.microsoft.com/office/drawing/2014/main" id="{CA002FA6-A5AE-4EE9-AF9C-FD39FB8FC945}"/>
              </a:ext>
            </a:extLst>
          </p:cNvPr>
          <p:cNvSpPr/>
          <p:nvPr/>
        </p:nvSpPr>
        <p:spPr>
          <a:xfrm rot="19744224">
            <a:off x="4740170" y="1419275"/>
            <a:ext cx="1153446" cy="1836678"/>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1" name="Moon 20">
            <a:extLst>
              <a:ext uri="{FF2B5EF4-FFF2-40B4-BE49-F238E27FC236}">
                <a16:creationId xmlns:a16="http://schemas.microsoft.com/office/drawing/2014/main" id="{A6CC1A86-AC5B-4820-8B8A-E9EBEBAB9CBD}"/>
              </a:ext>
              <a:ext uri="{C183D7F6-B498-43B3-948B-1728B52AA6E4}">
                <adec:decorative xmlns:adec="http://schemas.microsoft.com/office/drawing/2017/decorative" val="1"/>
              </a:ext>
            </a:extLst>
          </p:cNvPr>
          <p:cNvSpPr/>
          <p:nvPr/>
        </p:nvSpPr>
        <p:spPr>
          <a:xfrm rot="10262960">
            <a:off x="8115259" y="2069913"/>
            <a:ext cx="965130" cy="1536537"/>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4" name="Rectangle 63">
            <a:extLst>
              <a:ext uri="{FF2B5EF4-FFF2-40B4-BE49-F238E27FC236}">
                <a16:creationId xmlns:a16="http://schemas.microsoft.com/office/drawing/2014/main" id="{6F857F94-2D2B-4E0F-81D4-55112D49745B}"/>
              </a:ext>
            </a:extLst>
          </p:cNvPr>
          <p:cNvSpPr/>
          <p:nvPr/>
        </p:nvSpPr>
        <p:spPr>
          <a:xfrm>
            <a:off x="6393605" y="1237767"/>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4.</a:t>
            </a:r>
          </a:p>
        </p:txBody>
      </p:sp>
      <p:sp>
        <p:nvSpPr>
          <p:cNvPr id="12" name="Oval 11" descr="4th Procurement Threshold - Competitive Proposals:&#10;- Greater than $250,000&#10;- Fixed price or cost reimbursement &#10;- Request for Proposal with evaluation&#10;- Publicize">
            <a:extLst>
              <a:ext uri="{FF2B5EF4-FFF2-40B4-BE49-F238E27FC236}">
                <a16:creationId xmlns:a16="http://schemas.microsoft.com/office/drawing/2014/main" id="{CD224A3F-BFCB-4554-815F-31A7477E5F15}"/>
              </a:ext>
            </a:extLst>
          </p:cNvPr>
          <p:cNvSpPr/>
          <p:nvPr/>
        </p:nvSpPr>
        <p:spPr>
          <a:xfrm rot="19744224">
            <a:off x="6430694" y="1529536"/>
            <a:ext cx="1125142" cy="1613640"/>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5" name="Rectangle 64">
            <a:extLst>
              <a:ext uri="{FF2B5EF4-FFF2-40B4-BE49-F238E27FC236}">
                <a16:creationId xmlns:a16="http://schemas.microsoft.com/office/drawing/2014/main" id="{958A8751-004F-432F-A40A-1FC7535707EB}"/>
              </a:ext>
            </a:extLst>
          </p:cNvPr>
          <p:cNvSpPr/>
          <p:nvPr/>
        </p:nvSpPr>
        <p:spPr>
          <a:xfrm>
            <a:off x="8445588" y="2300332"/>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5.</a:t>
            </a:r>
          </a:p>
        </p:txBody>
      </p:sp>
      <p:sp>
        <p:nvSpPr>
          <p:cNvPr id="15" name="Oval 14" descr="5th Procurement Method - Sole Source:&#10;- Less than the micro purchase threshold&#10;- only available from one source&#10;- Public exigency&#10;- Authorized by Federal awarding agency or pass-through&#10;- Competition is determined inadequate">
            <a:extLst>
              <a:ext uri="{FF2B5EF4-FFF2-40B4-BE49-F238E27FC236}">
                <a16:creationId xmlns:a16="http://schemas.microsoft.com/office/drawing/2014/main" id="{5DB9A382-DEBA-44BD-A545-5C48E9737E04}"/>
              </a:ext>
            </a:extLst>
          </p:cNvPr>
          <p:cNvSpPr/>
          <p:nvPr/>
        </p:nvSpPr>
        <p:spPr>
          <a:xfrm rot="19744224">
            <a:off x="8214543" y="2612549"/>
            <a:ext cx="1077128" cy="1764659"/>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30" name="Rectangle 29">
            <a:extLst>
              <a:ext uri="{FF2B5EF4-FFF2-40B4-BE49-F238E27FC236}">
                <a16:creationId xmlns:a16="http://schemas.microsoft.com/office/drawing/2014/main" id="{B9007207-5733-4E67-93EE-D41DDAF66491}"/>
              </a:ext>
              <a:ext uri="{C183D7F6-B498-43B3-948B-1728B52AA6E4}">
                <adec:decorative xmlns:adec="http://schemas.microsoft.com/office/drawing/2017/decorative" val="1"/>
              </a:ext>
            </a:extLst>
          </p:cNvPr>
          <p:cNvSpPr/>
          <p:nvPr/>
        </p:nvSpPr>
        <p:spPr>
          <a:xfrm>
            <a:off x="3474908" y="3020422"/>
            <a:ext cx="134507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Small Purchases</a:t>
            </a:r>
          </a:p>
        </p:txBody>
      </p:sp>
      <p:sp>
        <p:nvSpPr>
          <p:cNvPr id="31" name="Rectangle 30">
            <a:extLst>
              <a:ext uri="{FF2B5EF4-FFF2-40B4-BE49-F238E27FC236}">
                <a16:creationId xmlns:a16="http://schemas.microsoft.com/office/drawing/2014/main" id="{6339DEB5-7864-4190-B389-4D5704D6AD28}"/>
              </a:ext>
              <a:ext uri="{C183D7F6-B498-43B3-948B-1728B52AA6E4}">
                <adec:decorative xmlns:adec="http://schemas.microsoft.com/office/drawing/2017/decorative" val="1"/>
              </a:ext>
            </a:extLst>
          </p:cNvPr>
          <p:cNvSpPr/>
          <p:nvPr/>
        </p:nvSpPr>
        <p:spPr>
          <a:xfrm>
            <a:off x="8080570" y="3332581"/>
            <a:ext cx="1345073" cy="30777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Sole Source</a:t>
            </a:r>
          </a:p>
        </p:txBody>
      </p:sp>
      <p:sp>
        <p:nvSpPr>
          <p:cNvPr id="29" name="Rectangle 28">
            <a:extLst>
              <a:ext uri="{FF2B5EF4-FFF2-40B4-BE49-F238E27FC236}">
                <a16:creationId xmlns:a16="http://schemas.microsoft.com/office/drawing/2014/main" id="{7307EFCB-B95C-448C-8327-FFC5F67D53D4}"/>
              </a:ext>
              <a:ext uri="{C183D7F6-B498-43B3-948B-1728B52AA6E4}">
                <adec:decorative xmlns:adec="http://schemas.microsoft.com/office/drawing/2017/decorative" val="1"/>
              </a:ext>
            </a:extLst>
          </p:cNvPr>
          <p:cNvSpPr/>
          <p:nvPr/>
        </p:nvSpPr>
        <p:spPr>
          <a:xfrm>
            <a:off x="2852514" y="4736888"/>
            <a:ext cx="134507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Micro Purchases</a:t>
            </a:r>
          </a:p>
        </p:txBody>
      </p:sp>
      <p:sp>
        <p:nvSpPr>
          <p:cNvPr id="32" name="Rectangle 31">
            <a:extLst>
              <a:ext uri="{FF2B5EF4-FFF2-40B4-BE49-F238E27FC236}">
                <a16:creationId xmlns:a16="http://schemas.microsoft.com/office/drawing/2014/main" id="{4B2140EE-C283-4592-9781-12C95ECF2CCC}"/>
              </a:ext>
              <a:ext uri="{C183D7F6-B498-43B3-948B-1728B52AA6E4}">
                <adec:decorative xmlns:adec="http://schemas.microsoft.com/office/drawing/2017/decorative" val="1"/>
              </a:ext>
            </a:extLst>
          </p:cNvPr>
          <p:cNvSpPr/>
          <p:nvPr/>
        </p:nvSpPr>
        <p:spPr>
          <a:xfrm>
            <a:off x="6320728" y="2053276"/>
            <a:ext cx="134507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Competitive Proposals</a:t>
            </a:r>
          </a:p>
        </p:txBody>
      </p:sp>
      <p:sp>
        <p:nvSpPr>
          <p:cNvPr id="33" name="Rectangle 32">
            <a:extLst>
              <a:ext uri="{FF2B5EF4-FFF2-40B4-BE49-F238E27FC236}">
                <a16:creationId xmlns:a16="http://schemas.microsoft.com/office/drawing/2014/main" id="{06876111-058B-4F86-B9B6-6135A6117B91}"/>
              </a:ext>
              <a:ext uri="{C183D7F6-B498-43B3-948B-1728B52AA6E4}">
                <adec:decorative xmlns:adec="http://schemas.microsoft.com/office/drawing/2017/decorative" val="1"/>
              </a:ext>
            </a:extLst>
          </p:cNvPr>
          <p:cNvSpPr/>
          <p:nvPr/>
        </p:nvSpPr>
        <p:spPr>
          <a:xfrm>
            <a:off x="4662902" y="2237423"/>
            <a:ext cx="1345073" cy="30777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Sealed Bids</a:t>
            </a:r>
          </a:p>
        </p:txBody>
      </p:sp>
      <p:sp>
        <p:nvSpPr>
          <p:cNvPr id="36" name="TextBox 35">
            <a:extLst>
              <a:ext uri="{FF2B5EF4-FFF2-40B4-BE49-F238E27FC236}">
                <a16:creationId xmlns:a16="http://schemas.microsoft.com/office/drawing/2014/main" id="{F318105D-C275-4011-A024-B9FB64899EDE}"/>
              </a:ext>
              <a:ext uri="{C183D7F6-B498-43B3-948B-1728B52AA6E4}">
                <adec:decorative xmlns:adec="http://schemas.microsoft.com/office/drawing/2017/decorative" val="1"/>
              </a:ext>
            </a:extLst>
          </p:cNvPr>
          <p:cNvSpPr txBox="1"/>
          <p:nvPr/>
        </p:nvSpPr>
        <p:spPr>
          <a:xfrm>
            <a:off x="2171371" y="5884055"/>
            <a:ext cx="1790271" cy="58545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Up to $10,000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No quotations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Equitable distribution</a:t>
            </a:r>
          </a:p>
        </p:txBody>
      </p:sp>
      <p:sp>
        <p:nvSpPr>
          <p:cNvPr id="37" name="TextBox 36">
            <a:extLst>
              <a:ext uri="{FF2B5EF4-FFF2-40B4-BE49-F238E27FC236}">
                <a16:creationId xmlns:a16="http://schemas.microsoft.com/office/drawing/2014/main" id="{E7F775D1-C4DA-4F11-83C2-272D11269480}"/>
              </a:ext>
              <a:ext uri="{C183D7F6-B498-43B3-948B-1728B52AA6E4}">
                <adec:decorative xmlns:adec="http://schemas.microsoft.com/office/drawing/2017/decorative" val="1"/>
              </a:ext>
            </a:extLst>
          </p:cNvPr>
          <p:cNvSpPr txBox="1"/>
          <p:nvPr/>
        </p:nvSpPr>
        <p:spPr>
          <a:xfrm>
            <a:off x="3961642" y="4182057"/>
            <a:ext cx="1483344" cy="73866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Up to $250,000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Rate quotes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Competitive analysis</a:t>
            </a:r>
          </a:p>
        </p:txBody>
      </p:sp>
      <p:sp>
        <p:nvSpPr>
          <p:cNvPr id="38" name="TextBox 37">
            <a:extLst>
              <a:ext uri="{FF2B5EF4-FFF2-40B4-BE49-F238E27FC236}">
                <a16:creationId xmlns:a16="http://schemas.microsoft.com/office/drawing/2014/main" id="{124A20A7-E9FB-4FC1-8CBA-EC528C8C64EE}"/>
              </a:ext>
              <a:ext uri="{C183D7F6-B498-43B3-948B-1728B52AA6E4}">
                <adec:decorative xmlns:adec="http://schemas.microsoft.com/office/drawing/2017/decorative" val="1"/>
              </a:ext>
            </a:extLst>
          </p:cNvPr>
          <p:cNvSpPr txBox="1"/>
          <p:nvPr/>
        </p:nvSpPr>
        <p:spPr>
          <a:xfrm>
            <a:off x="5376579" y="3188775"/>
            <a:ext cx="1603750" cy="154657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Greater than $250,000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Construction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Price is a major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3 to 5 rate quotes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Formal Advertising</a:t>
            </a:r>
          </a:p>
        </p:txBody>
      </p:sp>
      <p:sp>
        <p:nvSpPr>
          <p:cNvPr id="39" name="TextBox 38">
            <a:extLst>
              <a:ext uri="{FF2B5EF4-FFF2-40B4-BE49-F238E27FC236}">
                <a16:creationId xmlns:a16="http://schemas.microsoft.com/office/drawing/2014/main" id="{82281DFC-CA26-4FDC-9631-A5F2B75AE68C}"/>
              </a:ext>
              <a:ext uri="{C183D7F6-B498-43B3-948B-1728B52AA6E4}">
                <adec:decorative xmlns:adec="http://schemas.microsoft.com/office/drawing/2017/decorative" val="1"/>
              </a:ext>
            </a:extLst>
          </p:cNvPr>
          <p:cNvSpPr txBox="1"/>
          <p:nvPr/>
        </p:nvSpPr>
        <p:spPr>
          <a:xfrm>
            <a:off x="6833173" y="3055386"/>
            <a:ext cx="1483344" cy="17081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Greater than $250,000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Fixed price or cost reimbursement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Request for proposal with evaluation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Publicize</a:t>
            </a:r>
          </a:p>
        </p:txBody>
      </p:sp>
      <p:sp>
        <p:nvSpPr>
          <p:cNvPr id="40" name="TextBox 39">
            <a:extLst>
              <a:ext uri="{FF2B5EF4-FFF2-40B4-BE49-F238E27FC236}">
                <a16:creationId xmlns:a16="http://schemas.microsoft.com/office/drawing/2014/main" id="{1CB498D9-9A8B-4FD2-AAC6-1619B332DA03}"/>
              </a:ext>
              <a:ext uri="{C183D7F6-B498-43B3-948B-1728B52AA6E4}">
                <adec:decorative xmlns:adec="http://schemas.microsoft.com/office/drawing/2017/decorative" val="1"/>
              </a:ext>
            </a:extLst>
          </p:cNvPr>
          <p:cNvSpPr txBox="1"/>
          <p:nvPr/>
        </p:nvSpPr>
        <p:spPr>
          <a:xfrm>
            <a:off x="8867561" y="4414278"/>
            <a:ext cx="2233780" cy="17081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Less than the micro purchase threshold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prstClr val="black"/>
                </a:solidFill>
                <a:latin typeface="Verdana" panose="020B0604030504040204" pitchFamily="34" charset="0"/>
                <a:ea typeface="Verdana" panose="020B0604030504040204" pitchFamily="34" charset="0"/>
              </a:rPr>
              <a:t>Only available from one 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Public exigency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prstClr val="black"/>
                </a:solidFill>
                <a:latin typeface="Verdana" panose="020B0604030504040204" pitchFamily="34" charset="0"/>
                <a:ea typeface="Verdana" panose="020B0604030504040204" pitchFamily="34" charset="0"/>
              </a:rPr>
              <a:t>Authorized by Federal awarding agency or pass-through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Competition </a:t>
            </a:r>
            <a:r>
              <a:rPr lang="en-US" sz="1050">
                <a:solidFill>
                  <a:prstClr val="black"/>
                </a:solidFill>
                <a:latin typeface="Verdana" panose="020B0604030504040204" pitchFamily="34" charset="0"/>
                <a:ea typeface="Verdana" panose="020B0604030504040204" pitchFamily="34" charset="0"/>
              </a:rPr>
              <a:t>is determined to be inadequate.</a:t>
            </a:r>
            <a:endPar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28" name="Oval 27" descr="A. Documented Policies&#10;B. Necessary&#10;C. Full &amp; Open Competition&#10;D. Conflict of Interest&#10;E. Documentation&#10;E1. Cost &amp; Price Analysis&#10;E2. Vendor Selection">
            <a:extLst>
              <a:ext uri="{FF2B5EF4-FFF2-40B4-BE49-F238E27FC236}">
                <a16:creationId xmlns:a16="http://schemas.microsoft.com/office/drawing/2014/main" id="{CF747A50-8B31-475F-B06F-4C5529A25282}"/>
              </a:ext>
            </a:extLst>
          </p:cNvPr>
          <p:cNvSpPr/>
          <p:nvPr/>
        </p:nvSpPr>
        <p:spPr>
          <a:xfrm rot="15576627">
            <a:off x="5859781" y="4152015"/>
            <a:ext cx="1834571" cy="3056306"/>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1BF3E819-8866-4E72-BFB3-F9A3FC9451E0}"/>
              </a:ext>
              <a:ext uri="{C183D7F6-B498-43B3-948B-1728B52AA6E4}">
                <adec:decorative xmlns:adec="http://schemas.microsoft.com/office/drawing/2017/decorative" val="1"/>
              </a:ext>
            </a:extLst>
          </p:cNvPr>
          <p:cNvSpPr txBox="1"/>
          <p:nvPr/>
        </p:nvSpPr>
        <p:spPr>
          <a:xfrm>
            <a:off x="5931258" y="5020068"/>
            <a:ext cx="1845459" cy="1200329"/>
          </a:xfrm>
          <a:prstGeom prst="rect">
            <a:avLst/>
          </a:prstGeom>
          <a:noFill/>
        </p:spPr>
        <p:txBody>
          <a:bodyPr wrap="square" rtlCol="0">
            <a:spAutoFit/>
          </a:bodyPr>
          <a:lstStyle/>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Documented Policies</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Necessary</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Full &amp; Open Competition</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Conflict of Interest</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Documentation</a:t>
            </a:r>
          </a:p>
          <a:p>
            <a:pPr marL="685800" lvl="1"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Cost &amp; Price Analysis</a:t>
            </a:r>
          </a:p>
          <a:p>
            <a:pPr marL="685800" lvl="1"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Vendor Selection</a:t>
            </a:r>
          </a:p>
        </p:txBody>
      </p:sp>
    </p:spTree>
    <p:extLst>
      <p:ext uri="{BB962C8B-B14F-4D97-AF65-F5344CB8AC3E}">
        <p14:creationId xmlns:p14="http://schemas.microsoft.com/office/powerpoint/2010/main" val="16435452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9.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 Bad Proof of Payment</a:t>
            </a:r>
          </a:p>
        </p:txBody>
      </p:sp>
      <p:sp>
        <p:nvSpPr>
          <p:cNvPr id="7" name="Freeform 11" descr="Role play quote: &quot;Can you provide proof of payment that has been verified by a third party, like a canceled check or bank statement?&quot;">
            <a:extLst>
              <a:ext uri="{FF2B5EF4-FFF2-40B4-BE49-F238E27FC236}">
                <a16:creationId xmlns:a16="http://schemas.microsoft.com/office/drawing/2014/main" id="{94941A76-586E-4416-A91C-55382C85EFD1}"/>
              </a:ext>
            </a:extLst>
          </p:cNvPr>
          <p:cNvSpPr>
            <a:spLocks noEditPoints="1"/>
          </p:cNvSpPr>
          <p:nvPr/>
        </p:nvSpPr>
        <p:spPr bwMode="auto">
          <a:xfrm flipH="1">
            <a:off x="5933077" y="177117"/>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6458230" y="665777"/>
            <a:ext cx="3039096" cy="1938992"/>
          </a:xfrm>
          <a:prstGeom prst="rect">
            <a:avLst/>
          </a:prstGeom>
          <a:noFill/>
        </p:spPr>
        <p:txBody>
          <a:bodyPr wrap="square" rtlCol="0">
            <a:spAutoFit/>
          </a:bodyPr>
          <a:lstStyle/>
          <a:p>
            <a:pPr algn="ctr"/>
            <a:r>
              <a:rPr lang="en-US" sz="2000" dirty="0">
                <a:solidFill>
                  <a:schemeClr val="bg1"/>
                </a:solidFill>
                <a:latin typeface="+mj-lt"/>
              </a:rPr>
              <a:t>Can you provide proof of payment that has been verified by a third party, like a canceled check or bank statement?</a:t>
            </a:r>
          </a:p>
          <a:p>
            <a:pPr algn="ctr"/>
            <a:endParaRPr lang="en-US" sz="2000" dirty="0">
              <a:solidFill>
                <a:schemeClr val="bg1"/>
              </a:solidFill>
              <a:latin typeface="+mj-lt"/>
            </a:endParaRP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CBDE8A5-4446-4CC1-BEF8-EA6A767E1D7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3943" y="3521550"/>
            <a:ext cx="4741006" cy="3159333"/>
          </a:xfrm>
          <a:prstGeom prst="rect">
            <a:avLst/>
          </a:prstGeom>
        </p:spPr>
      </p:pic>
    </p:spTree>
    <p:extLst>
      <p:ext uri="{BB962C8B-B14F-4D97-AF65-F5344CB8AC3E}">
        <p14:creationId xmlns:p14="http://schemas.microsoft.com/office/powerpoint/2010/main" val="201772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9. </a:t>
            </a:r>
            <a:b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No/Bad Proof of Payment</a:t>
            </a:r>
          </a:p>
        </p:txBody>
      </p:sp>
      <p:sp>
        <p:nvSpPr>
          <p:cNvPr id="24" name="Rectangle 23">
            <a:extLst>
              <a:ext uri="{FF2B5EF4-FFF2-40B4-BE49-F238E27FC236}">
                <a16:creationId xmlns:a16="http://schemas.microsoft.com/office/drawing/2014/main" id="{E9D70C9C-D49D-4E71-B799-626B55BDA80A}"/>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18% </a:t>
            </a:r>
            <a:r>
              <a:rPr lang="en-US" sz="2000">
                <a:solidFill>
                  <a:srgbClr val="000000"/>
                </a:solidFill>
                <a:latin typeface="Open Sans"/>
              </a:rPr>
              <a:t>of LEAs monitored could not produce satisfactory proof of payment.</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4E784571-EEBB-46AF-90C2-1DBDAA9F8A54}"/>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No/Bad Proof of Payment can be found in 2 CFR 200.403(g).">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200.403(</a:t>
              </a:r>
              <a:r>
                <a:rPr lang="en-US" sz="2000">
                  <a:solidFill>
                    <a:srgbClr val="000000"/>
                  </a:solidFill>
                  <a:latin typeface="+mj-lt"/>
                </a:rPr>
                <a:t>g</a:t>
              </a:r>
              <a:r>
                <a:rPr kumimoji="0" lang="en-US" sz="2000" i="0" u="none" strike="noStrike" kern="1200" cap="none" spc="0" normalizeH="0" baseline="0" noProof="0">
                  <a:ln>
                    <a:noFill/>
                  </a:ln>
                  <a:solidFill>
                    <a:srgbClr val="000000"/>
                  </a:solidFill>
                  <a:effectLst/>
                  <a:uLnTx/>
                  <a:uFillTx/>
                  <a:latin typeface="+mj-lt"/>
                  <a:ea typeface="+mn-ea"/>
                  <a:cs typeface="+mn-cs"/>
                </a:rPr>
                <a:t>)</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No/Bad Proof of Payment: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in regards to having No/Bad Proof of Payment: The Subrecipient should keep payments adequately documented and reconciled to avoid improper purchase of goods or services.">
            <a:extLst>
              <a:ext uri="{FF2B5EF4-FFF2-40B4-BE49-F238E27FC236}">
                <a16:creationId xmlns:a16="http://schemas.microsoft.com/office/drawing/2014/main" id="{491BDE72-4EA8-45B1-A4C4-E994D6D101F6}"/>
              </a:ext>
            </a:extLst>
          </p:cNvPr>
          <p:cNvGrpSpPr/>
          <p:nvPr/>
        </p:nvGrpSpPr>
        <p:grpSpPr>
          <a:xfrm>
            <a:off x="6594807" y="4032253"/>
            <a:ext cx="4952597" cy="1708160"/>
            <a:chOff x="6662872" y="3392729"/>
            <a:chExt cx="4952597" cy="1708160"/>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keep payments adequately documented and reconciled to avoid improper purchase of goods or services.</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381428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0CFECD-C899-4AD8-8A81-BF70CF945CE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4048" y="3429000"/>
            <a:ext cx="4933125" cy="3287358"/>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490499" y="1710745"/>
            <a:ext cx="3822299" cy="2975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8.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policy against fraud, waste, and abuse</a:t>
            </a:r>
          </a:p>
        </p:txBody>
      </p:sp>
      <p:sp>
        <p:nvSpPr>
          <p:cNvPr id="7" name="Freeform 11" descr="Role play quote: &quot;Do you have a procedure for reporting cases of fraud, waste, and abuse?&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People would most likely just tell their supervisor if they saw something…&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1048158"/>
            <a:ext cx="3039096" cy="1015663"/>
          </a:xfrm>
          <a:prstGeom prst="rect">
            <a:avLst/>
          </a:prstGeom>
          <a:noFill/>
        </p:spPr>
        <p:txBody>
          <a:bodyPr wrap="square" rtlCol="0">
            <a:spAutoFit/>
          </a:bodyPr>
          <a:lstStyle/>
          <a:p>
            <a:pPr algn="ctr"/>
            <a:r>
              <a:rPr lang="en-US" sz="2000" dirty="0">
                <a:solidFill>
                  <a:schemeClr val="bg1"/>
                </a:solidFill>
                <a:latin typeface="+mj-lt"/>
              </a:rPr>
              <a:t>Do you have a procedure for reporting cases of fraud, waste, and abuse?</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8913704" y="1202913"/>
            <a:ext cx="2832596" cy="1015663"/>
          </a:xfrm>
          <a:prstGeom prst="rect">
            <a:avLst/>
          </a:prstGeom>
          <a:noFill/>
        </p:spPr>
        <p:txBody>
          <a:bodyPr wrap="square" rtlCol="0">
            <a:spAutoFit/>
          </a:bodyPr>
          <a:lstStyle/>
          <a:p>
            <a:pPr algn="ctr"/>
            <a:r>
              <a:rPr lang="en-US" sz="2000" dirty="0">
                <a:solidFill>
                  <a:schemeClr val="bg1"/>
                </a:solidFill>
                <a:latin typeface="+mj-lt"/>
              </a:rPr>
              <a:t>People would most likely just tell their supervisor if they saw something…</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618569" y="4685855"/>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0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772666" y="4164318"/>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644596" y="1189208"/>
            <a:ext cx="3822299" cy="2975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8. </a:t>
            </a:r>
            <a:b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policy against fraud, waste, and abuse</a:t>
            </a:r>
          </a:p>
        </p:txBody>
      </p:sp>
      <p:sp>
        <p:nvSpPr>
          <p:cNvPr id="24" name="Rectangle 23">
            <a:extLst>
              <a:ext uri="{FF2B5EF4-FFF2-40B4-BE49-F238E27FC236}">
                <a16:creationId xmlns:a16="http://schemas.microsoft.com/office/drawing/2014/main" id="{6C21AEBE-9863-449D-BD51-66097F25C676}"/>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a:solidFill>
                  <a:schemeClr val="accent6">
                    <a:lumMod val="75000"/>
                  </a:schemeClr>
                </a:solidFill>
                <a:latin typeface="Chronicle Display Black"/>
              </a:rPr>
              <a:t>21</a:t>
            </a: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 </a:t>
            </a:r>
            <a:r>
              <a:rPr lang="en-US" sz="2000">
                <a:solidFill>
                  <a:srgbClr val="000000"/>
                </a:solidFill>
                <a:latin typeface="Open Sans"/>
              </a:rPr>
              <a:t>of LEAs monitored did not have a documented procedure for reporting improprieties in contracting.</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B8C42470-EBB3-4583-8DCC-3C72AE8DE402}"/>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No policy against fraud, waste, and abuse can be found in 2 CFR 200.303 (a)">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200.303(a)</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No policy against fraud, waste, and abuse: Failure to maintain a reporting system for fraud and other improprieties could lead to financial and reputational loss as a result of misuse of grant funding.&#10;">
            <a:extLst>
              <a:ext uri="{FF2B5EF4-FFF2-40B4-BE49-F238E27FC236}">
                <a16:creationId xmlns:a16="http://schemas.microsoft.com/office/drawing/2014/main" id="{A275329F-ADD2-4903-A5A5-8123D35C0D96}"/>
              </a:ext>
            </a:extLst>
          </p:cNvPr>
          <p:cNvGrpSpPr/>
          <p:nvPr/>
        </p:nvGrpSpPr>
        <p:grpSpPr>
          <a:xfrm>
            <a:off x="6594807" y="2192028"/>
            <a:ext cx="4937760" cy="1708160"/>
            <a:chOff x="6662872" y="2349545"/>
            <a:chExt cx="4952597" cy="1708160"/>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maintain a reporting system for fraud and other improprieties could lead to financial and reputational loss as a result of misuse</a:t>
              </a:r>
              <a:r>
                <a:rPr lang="en-US" sz="2000" dirty="0">
                  <a:solidFill>
                    <a:prstClr val="black"/>
                  </a:solidFill>
                  <a:latin typeface="+mj-lt"/>
                </a:rPr>
                <a:t> of grant funding.</a:t>
              </a:r>
              <a:endParaRPr kumimoji="0" lang="en-US" sz="2000" b="0" i="0" u="none" strike="noStrike" kern="1200" cap="none" spc="0" normalizeH="0" baseline="0" noProof="0" dirty="0">
                <a:ln>
                  <a:noFill/>
                </a:ln>
                <a:solidFill>
                  <a:prstClr val="black"/>
                </a:solidFill>
                <a:effectLst/>
                <a:uLnTx/>
                <a:uFillTx/>
                <a:latin typeface="+mj-lt"/>
                <a:ea typeface="+mn-ea"/>
                <a:cs typeface="+mn-cs"/>
              </a:endParaRP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regarding No policy against fraud, waste, and abuse is that: The Subrecipient should have a policy in place for whistleblower mechanisms to report such instances. ">
            <a:extLst>
              <a:ext uri="{FF2B5EF4-FFF2-40B4-BE49-F238E27FC236}">
                <a16:creationId xmlns:a16="http://schemas.microsoft.com/office/drawing/2014/main" id="{491BDE72-4EA8-45B1-A4C4-E994D6D101F6}"/>
              </a:ext>
            </a:extLst>
          </p:cNvPr>
          <p:cNvGrpSpPr/>
          <p:nvPr/>
        </p:nvGrpSpPr>
        <p:grpSpPr>
          <a:xfrm>
            <a:off x="6594807" y="4032253"/>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have a policy in place for whistleblower mechanisms to report such instances. </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2708479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7.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SAM.gov Debarment Check</a:t>
            </a:r>
          </a:p>
        </p:txBody>
      </p:sp>
      <p:sp>
        <p:nvSpPr>
          <p:cNvPr id="7" name="Freeform 11" descr="Role play question: &quot;Did you check SAM.gov to make sure you are not doing business with debarred or suspended vendor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You mean Sam from accounting? How would he know?&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777020"/>
            <a:ext cx="3039096" cy="1631216"/>
          </a:xfrm>
          <a:prstGeom prst="rect">
            <a:avLst/>
          </a:prstGeom>
          <a:noFill/>
        </p:spPr>
        <p:txBody>
          <a:bodyPr wrap="square" rtlCol="0">
            <a:spAutoFit/>
          </a:bodyPr>
          <a:lstStyle/>
          <a:p>
            <a:pPr algn="ctr"/>
            <a:r>
              <a:rPr lang="en-US" sz="2000" dirty="0">
                <a:solidFill>
                  <a:schemeClr val="bg1"/>
                </a:solidFill>
                <a:latin typeface="+mj-lt"/>
              </a:rPr>
              <a:t>Did you check SAM.gov to make sure you are not doing business with debarred or suspended vendors?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1241218"/>
            <a:ext cx="2360023" cy="1015663"/>
          </a:xfrm>
          <a:prstGeom prst="rect">
            <a:avLst/>
          </a:prstGeom>
          <a:noFill/>
        </p:spPr>
        <p:txBody>
          <a:bodyPr wrap="square" rtlCol="0">
            <a:spAutoFit/>
          </a:bodyPr>
          <a:lstStyle/>
          <a:p>
            <a:pPr algn="ctr"/>
            <a:r>
              <a:rPr lang="en-US" sz="2000" dirty="0">
                <a:solidFill>
                  <a:schemeClr val="bg1"/>
                </a:solidFill>
                <a:latin typeface="+mj-lt"/>
              </a:rPr>
              <a:t>You mean Sam from accounting? How would he know?</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4FB5604-2BD9-431D-B031-CE9EC08A3DC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5644" y="3691633"/>
            <a:ext cx="4442610" cy="2964248"/>
          </a:xfrm>
          <a:prstGeom prst="rect">
            <a:avLst/>
          </a:prstGeom>
        </p:spPr>
      </p:pic>
    </p:spTree>
    <p:extLst>
      <p:ext uri="{BB962C8B-B14F-4D97-AF65-F5344CB8AC3E}">
        <p14:creationId xmlns:p14="http://schemas.microsoft.com/office/powerpoint/2010/main" val="115750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7.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SAM.gov Debarment Check</a:t>
            </a:r>
          </a:p>
        </p:txBody>
      </p:sp>
      <p:sp>
        <p:nvSpPr>
          <p:cNvPr id="24" name="Rectangle 23">
            <a:extLst>
              <a:ext uri="{FF2B5EF4-FFF2-40B4-BE49-F238E27FC236}">
                <a16:creationId xmlns:a16="http://schemas.microsoft.com/office/drawing/2014/main" id="{D0601395-C9FD-44E0-BB6D-AD1D61E30EF3}"/>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29% </a:t>
            </a:r>
            <a:r>
              <a:rPr lang="en-US" sz="2000">
                <a:solidFill>
                  <a:srgbClr val="000000"/>
                </a:solidFill>
                <a:latin typeface="Open Sans"/>
              </a:rPr>
              <a:t>of LEAs monitored did not conduct debarment checks in SAM.gov as required.</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AD863FE5-A3CC-4CBC-AC1B-AD8FEBD1301B}"/>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the No SAM.gov Debarment Check Observation can be found in 2 CFR 200.214.">
            <a:extLst>
              <a:ext uri="{FF2B5EF4-FFF2-40B4-BE49-F238E27FC236}">
                <a16:creationId xmlns:a16="http://schemas.microsoft.com/office/drawing/2014/main" id="{C7E83CBC-98F0-49F7-8550-29D0965967F6}"/>
              </a:ext>
            </a:extLst>
          </p:cNvPr>
          <p:cNvGrpSpPr/>
          <p:nvPr/>
        </p:nvGrpSpPr>
        <p:grpSpPr>
          <a:xfrm>
            <a:off x="6594807" y="1198847"/>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200.214</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No SAM.gov Debarment Check: Failure to perform debarment and suspension and active registration checks before awarding contracts could result in deobligation or loss of funding if the contractor is determined to be barred or suspended.">
            <a:extLst>
              <a:ext uri="{FF2B5EF4-FFF2-40B4-BE49-F238E27FC236}">
                <a16:creationId xmlns:a16="http://schemas.microsoft.com/office/drawing/2014/main" id="{A275329F-ADD2-4903-A5A5-8123D35C0D96}"/>
              </a:ext>
            </a:extLst>
          </p:cNvPr>
          <p:cNvGrpSpPr/>
          <p:nvPr/>
        </p:nvGrpSpPr>
        <p:grpSpPr>
          <a:xfrm>
            <a:off x="6594807" y="2223895"/>
            <a:ext cx="4937650" cy="3182752"/>
            <a:chOff x="6662872" y="2450832"/>
            <a:chExt cx="4952487" cy="3182752"/>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617" y="2463485"/>
              <a:ext cx="4340742" cy="3170099"/>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defTabSz="1219170">
                <a:spcBef>
                  <a:spcPts val="600"/>
                </a:spcBef>
                <a:spcAft>
                  <a:spcPts val="300"/>
                </a:spcAft>
                <a:buSzPct val="100000"/>
                <a:defRPr/>
              </a:pPr>
              <a:r>
                <a:rPr kumimoji="0" lang="en-US" sz="2000" b="0" i="0" u="none" strike="noStrike" kern="1200" cap="none" spc="0" normalizeH="0" baseline="0" noProof="0" dirty="0">
                  <a:ln>
                    <a:noFill/>
                  </a:ln>
                  <a:effectLst/>
                  <a:uLnTx/>
                  <a:uFillTx/>
                  <a:latin typeface="+mj-lt"/>
                  <a:ea typeface="+mn-ea"/>
                  <a:cs typeface="+mn-cs"/>
                </a:rPr>
                <a:t>Failure to perform debarment and suspension and active registration checks before awarding contracts could result in </a:t>
              </a:r>
              <a:r>
                <a:rPr kumimoji="0" lang="en-US" sz="2000" b="0" i="0" u="none" strike="noStrike" kern="1200" cap="none" spc="0" normalizeH="0" baseline="0" noProof="0" dirty="0" err="1">
                  <a:ln>
                    <a:noFill/>
                  </a:ln>
                  <a:effectLst/>
                  <a:uLnTx/>
                  <a:uFillTx/>
                  <a:latin typeface="+mj-lt"/>
                  <a:ea typeface="+mn-ea"/>
                  <a:cs typeface="+mn-cs"/>
                </a:rPr>
                <a:t>deobligation</a:t>
              </a:r>
              <a:r>
                <a:rPr kumimoji="0" lang="en-US" sz="2000" b="0" i="0" u="none" strike="noStrike" kern="1200" cap="none" spc="0" normalizeH="0" baseline="0" noProof="0" dirty="0">
                  <a:ln>
                    <a:noFill/>
                  </a:ln>
                  <a:effectLst/>
                  <a:uLnTx/>
                  <a:uFillTx/>
                  <a:latin typeface="+mj-lt"/>
                  <a:ea typeface="+mn-ea"/>
                  <a:cs typeface="+mn-cs"/>
                </a:rPr>
                <a:t> or loss of funding </a:t>
              </a:r>
              <a:r>
                <a:rPr lang="en-US" sz="2000" dirty="0">
                  <a:latin typeface="+mj-lt"/>
                </a:rPr>
                <a:t>if the</a:t>
              </a:r>
              <a:r>
                <a:rPr kumimoji="0" lang="en-US" sz="2000" b="0" i="0" u="none" strike="noStrike" kern="1200" cap="none" spc="0" normalizeH="0" baseline="0" noProof="0" dirty="0">
                  <a:ln>
                    <a:noFill/>
                  </a:ln>
                  <a:effectLst/>
                  <a:uLnTx/>
                  <a:uFillTx/>
                  <a:latin typeface="+mj-lt"/>
                  <a:ea typeface="+mn-ea"/>
                  <a:cs typeface="+mn-cs"/>
                </a:rPr>
                <a:t> contractor is determined to be barred or suspended.</a:t>
              </a:r>
            </a:p>
            <a:p>
              <a:pPr defTabSz="1219170">
                <a:spcBef>
                  <a:spcPts val="600"/>
                </a:spcBef>
                <a:spcAft>
                  <a:spcPts val="300"/>
                </a:spcAft>
                <a:defRPr/>
              </a:pPr>
              <a:endParaRPr lang="en-US" sz="2000" dirty="0">
                <a:latin typeface="+mj-lt"/>
                <a:cs typeface="Calibri Light"/>
              </a:endParaRPr>
            </a:p>
            <a:p>
              <a:pPr defTabSz="1219170">
                <a:spcBef>
                  <a:spcPts val="600"/>
                </a:spcBef>
                <a:spcAft>
                  <a:spcPts val="300"/>
                </a:spcAft>
                <a:defRPr/>
              </a:pPr>
              <a:endParaRPr lang="en-US" sz="2000" dirty="0">
                <a:latin typeface="+mj-lt"/>
                <a:cs typeface="Calibri Light"/>
              </a:endParaRP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regarding the No SAM.gov Debarment Check Observation is: The Subrecipient should proactively perform SAM.gov testing on its contractors before award.">
            <a:extLst>
              <a:ext uri="{FF2B5EF4-FFF2-40B4-BE49-F238E27FC236}">
                <a16:creationId xmlns:a16="http://schemas.microsoft.com/office/drawing/2014/main" id="{491BDE72-4EA8-45B1-A4C4-E994D6D101F6}"/>
              </a:ext>
            </a:extLst>
          </p:cNvPr>
          <p:cNvGrpSpPr/>
          <p:nvPr/>
        </p:nvGrpSpPr>
        <p:grpSpPr>
          <a:xfrm>
            <a:off x="6579860" y="4706455"/>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proactively perform SAM.gov testing on its contractors before award.</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176874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ject 3">
            <a:extLst>
              <a:ext uri="{FF2B5EF4-FFF2-40B4-BE49-F238E27FC236}">
                <a16:creationId xmlns:a16="http://schemas.microsoft.com/office/drawing/2014/main" id="{C862C195-3D95-4FA3-847D-4E508ADAAD3D}"/>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14" name="object 12">
            <a:extLst>
              <a:ext uri="{FF2B5EF4-FFF2-40B4-BE49-F238E27FC236}">
                <a16:creationId xmlns:a16="http://schemas.microsoft.com/office/drawing/2014/main" id="{518583EE-0EA0-4FC5-BB2C-FC2C5501CB90}"/>
              </a:ext>
            </a:extLst>
          </p:cNvPr>
          <p:cNvSpPr txBox="1">
            <a:spLocks noGrp="1"/>
          </p:cNvSpPr>
          <p:nvPr>
            <p:ph type="title"/>
          </p:nvPr>
        </p:nvSpPr>
        <p:spPr>
          <a:xfrm>
            <a:off x="444500" y="246107"/>
            <a:ext cx="10210544" cy="753410"/>
          </a:xfrm>
          <a:prstGeom prst="rect">
            <a:avLst/>
          </a:prstGeom>
        </p:spPr>
        <p:txBody>
          <a:bodyPr vert="horz" wrap="square" lIns="0" tIns="32384" rIns="0" bIns="0" rtlCol="0">
            <a:spAutoFit/>
          </a:bodyPr>
          <a:lstStyle/>
          <a:p>
            <a:pPr marL="18415">
              <a:lnSpc>
                <a:spcPct val="100000"/>
              </a:lnSpc>
              <a:spcBef>
                <a:spcPts val="254"/>
              </a:spcBef>
            </a:pPr>
            <a:r>
              <a:rPr lang="en-US" sz="2800" b="1" spc="-20"/>
              <a:t>Meet Your Facilitators</a:t>
            </a:r>
            <a:endParaRPr sz="2800" b="1"/>
          </a:p>
          <a:p>
            <a:pPr marL="18415">
              <a:lnSpc>
                <a:spcPct val="100000"/>
              </a:lnSpc>
              <a:spcBef>
                <a:spcPts val="130"/>
              </a:spcBef>
            </a:pPr>
            <a:r>
              <a:rPr lang="en-US" sz="1800" b="0">
                <a:solidFill>
                  <a:srgbClr val="52555A"/>
                </a:solidFill>
                <a:latin typeface="Calibri"/>
                <a:cs typeface="Calibri"/>
              </a:rPr>
              <a:t>PDE ESSER Monitoring Team</a:t>
            </a:r>
            <a:endParaRPr sz="1800">
              <a:latin typeface="Calibri"/>
              <a:cs typeface="Calibri"/>
            </a:endParaRPr>
          </a:p>
        </p:txBody>
      </p:sp>
      <p:sp>
        <p:nvSpPr>
          <p:cNvPr id="23" name="Rectangle 22">
            <a:extLst>
              <a:ext uri="{FF2B5EF4-FFF2-40B4-BE49-F238E27FC236}">
                <a16:creationId xmlns:a16="http://schemas.microsoft.com/office/drawing/2014/main" id="{904507F0-2716-490A-BF21-264826473070}"/>
              </a:ext>
            </a:extLst>
          </p:cNvPr>
          <p:cNvSpPr/>
          <p:nvPr/>
        </p:nvSpPr>
        <p:spPr>
          <a:xfrm>
            <a:off x="1509236" y="1704390"/>
            <a:ext cx="1355110" cy="185350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Session Facilitator</a:t>
            </a:r>
          </a:p>
        </p:txBody>
      </p:sp>
      <p:sp>
        <p:nvSpPr>
          <p:cNvPr id="15" name="Rectangle 14">
            <a:extLst>
              <a:ext uri="{FF2B5EF4-FFF2-40B4-BE49-F238E27FC236}">
                <a16:creationId xmlns:a16="http://schemas.microsoft.com/office/drawing/2014/main" id="{005DC746-3F36-4713-8566-4FFF21F41D0D}"/>
              </a:ext>
            </a:extLst>
          </p:cNvPr>
          <p:cNvSpPr/>
          <p:nvPr/>
        </p:nvSpPr>
        <p:spPr>
          <a:xfrm>
            <a:off x="4551872" y="1970239"/>
            <a:ext cx="2458297"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Joseph Simon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Manager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pic>
        <p:nvPicPr>
          <p:cNvPr id="28" name="Picture Placeholder 38" descr="Joseph Simon Headshot">
            <a:extLst>
              <a:ext uri="{FF2B5EF4-FFF2-40B4-BE49-F238E27FC236}">
                <a16:creationId xmlns:a16="http://schemas.microsoft.com/office/drawing/2014/main" id="{70015A95-85EF-402A-9B85-959A90D618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041452" y="1858239"/>
            <a:ext cx="1280160" cy="1280160"/>
          </a:xfrm>
          <a:prstGeom prst="ellipse">
            <a:avLst/>
          </a:prstGeom>
          <a:noFill/>
          <a:ln w="38100">
            <a:solidFill>
              <a:schemeClr val="accent5"/>
            </a:solidFill>
          </a:ln>
        </p:spPr>
      </p:pic>
      <p:sp>
        <p:nvSpPr>
          <p:cNvPr id="18" name="Rectangle 17">
            <a:extLst>
              <a:ext uri="{FF2B5EF4-FFF2-40B4-BE49-F238E27FC236}">
                <a16:creationId xmlns:a16="http://schemas.microsoft.com/office/drawing/2014/main" id="{2DD4A714-2708-4A7A-9DD0-50CAEB67A269}"/>
              </a:ext>
            </a:extLst>
          </p:cNvPr>
          <p:cNvSpPr/>
          <p:nvPr/>
        </p:nvSpPr>
        <p:spPr>
          <a:xfrm>
            <a:off x="8444233" y="2006799"/>
            <a:ext cx="2458297"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lang="en-US" sz="2000" b="1">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Chrystina Cappello</a:t>
            </a:r>
            <a:endPar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Lead</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pic>
        <p:nvPicPr>
          <p:cNvPr id="29" name="Picture Placeholder 38" descr="Chrystina Cappello Headshot">
            <a:extLst>
              <a:ext uri="{FF2B5EF4-FFF2-40B4-BE49-F238E27FC236}">
                <a16:creationId xmlns:a16="http://schemas.microsoft.com/office/drawing/2014/main" id="{7DF5AB4C-EA92-4B35-B73B-5E81FE463F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3813" y="1894799"/>
            <a:ext cx="1280160" cy="1280160"/>
          </a:xfrm>
          <a:prstGeom prst="ellipse">
            <a:avLst/>
          </a:prstGeom>
          <a:noFill/>
          <a:ln w="38100">
            <a:solidFill>
              <a:schemeClr val="accent5"/>
            </a:solidFill>
          </a:ln>
        </p:spPr>
      </p:pic>
      <p:cxnSp>
        <p:nvCxnSpPr>
          <p:cNvPr id="25" name="Straight Connector 24">
            <a:extLst>
              <a:ext uri="{FF2B5EF4-FFF2-40B4-BE49-F238E27FC236}">
                <a16:creationId xmlns:a16="http://schemas.microsoft.com/office/drawing/2014/main" id="{B048D76D-AA5E-4904-8912-37F9305DAA28}"/>
              </a:ext>
              <a:ext uri="{C183D7F6-B498-43B3-948B-1728B52AA6E4}">
                <adec:decorative xmlns:adec="http://schemas.microsoft.com/office/drawing/2017/decorative" val="1"/>
              </a:ext>
            </a:extLst>
          </p:cNvPr>
          <p:cNvCxnSpPr>
            <a:cxnSpLocks/>
          </p:cNvCxnSpPr>
          <p:nvPr/>
        </p:nvCxnSpPr>
        <p:spPr>
          <a:xfrm>
            <a:off x="1516780" y="3557893"/>
            <a:ext cx="905256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30990F5-1D1F-4694-9CE2-457FD3AE1C1F}"/>
              </a:ext>
            </a:extLst>
          </p:cNvPr>
          <p:cNvSpPr/>
          <p:nvPr/>
        </p:nvSpPr>
        <p:spPr>
          <a:xfrm>
            <a:off x="1509236" y="3557890"/>
            <a:ext cx="1355110" cy="1865985"/>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Here With Us Today</a:t>
            </a:r>
          </a:p>
        </p:txBody>
      </p:sp>
      <p:sp>
        <p:nvSpPr>
          <p:cNvPr id="30" name="Rectangle 29">
            <a:extLst>
              <a:ext uri="{FF2B5EF4-FFF2-40B4-BE49-F238E27FC236}">
                <a16:creationId xmlns:a16="http://schemas.microsoft.com/office/drawing/2014/main" id="{98546E25-44A5-456B-B966-3B574BAF4FAE}"/>
              </a:ext>
            </a:extLst>
          </p:cNvPr>
          <p:cNvSpPr/>
          <p:nvPr/>
        </p:nvSpPr>
        <p:spPr>
          <a:xfrm>
            <a:off x="4563072" y="3976487"/>
            <a:ext cx="2078856" cy="1047466"/>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Susan McCrone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Federal Programs Division Chief</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pic>
        <p:nvPicPr>
          <p:cNvPr id="31" name="Picture Placeholder 38" descr="Susan McCrone Headshot">
            <a:extLst>
              <a:ext uri="{FF2B5EF4-FFF2-40B4-BE49-F238E27FC236}">
                <a16:creationId xmlns:a16="http://schemas.microsoft.com/office/drawing/2014/main" id="{1EBB19E3-D349-4872-90D5-19D114BDBDA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069083" y="3921205"/>
            <a:ext cx="1280160" cy="1280160"/>
          </a:xfrm>
          <a:prstGeom prst="ellipse">
            <a:avLst/>
          </a:prstGeom>
          <a:noFill/>
          <a:ln w="38100">
            <a:solidFill>
              <a:srgbClr val="4C7E40"/>
            </a:solidFill>
          </a:ln>
        </p:spPr>
      </p:pic>
      <p:sp>
        <p:nvSpPr>
          <p:cNvPr id="33" name="Rectangle 32">
            <a:extLst>
              <a:ext uri="{FF2B5EF4-FFF2-40B4-BE49-F238E27FC236}">
                <a16:creationId xmlns:a16="http://schemas.microsoft.com/office/drawing/2014/main" id="{F956E5E4-09AA-4D0F-A518-8E666B9E88CD}"/>
              </a:ext>
            </a:extLst>
          </p:cNvPr>
          <p:cNvSpPr/>
          <p:nvPr/>
        </p:nvSpPr>
        <p:spPr>
          <a:xfrm>
            <a:off x="8513995" y="3931445"/>
            <a:ext cx="1918185" cy="1047466"/>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Julie Patton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Director of Compliance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pic>
        <p:nvPicPr>
          <p:cNvPr id="32" name="Picture Placeholder 38" descr="Julie Patton Headshot">
            <a:extLst>
              <a:ext uri="{FF2B5EF4-FFF2-40B4-BE49-F238E27FC236}">
                <a16:creationId xmlns:a16="http://schemas.microsoft.com/office/drawing/2014/main" id="{07BBB9C2-8C28-4B12-B96F-457E223334B7}"/>
              </a:ext>
            </a:extLst>
          </p:cNvPr>
          <p:cNvPicPr>
            <a:picLocks noChangeAspect="1"/>
          </p:cNvPicPr>
          <p:nvPr/>
        </p:nvPicPr>
        <p:blipFill rotWithShape="1">
          <a:blip r:embed="rId7" cstate="screen">
            <a:graysc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r="-89"/>
          <a:stretch/>
        </p:blipFill>
        <p:spPr>
          <a:xfrm>
            <a:off x="7011296" y="3923624"/>
            <a:ext cx="1280160" cy="1280160"/>
          </a:xfrm>
          <a:prstGeom prst="ellipse">
            <a:avLst/>
          </a:prstGeom>
          <a:noFill/>
          <a:ln w="38100">
            <a:solidFill>
              <a:srgbClr val="4C7E40"/>
            </a:solidFill>
          </a:ln>
        </p:spPr>
      </p:pic>
    </p:spTree>
    <p:extLst>
      <p:ext uri="{BB962C8B-B14F-4D97-AF65-F5344CB8AC3E}">
        <p14:creationId xmlns:p14="http://schemas.microsoft.com/office/powerpoint/2010/main" val="32008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B15504-D32D-40CD-91CC-8AEBB162972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8893" y="3185159"/>
            <a:ext cx="5201120" cy="3465946"/>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6.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Contract Terms and Conditions</a:t>
            </a:r>
          </a:p>
        </p:txBody>
      </p:sp>
      <p:sp>
        <p:nvSpPr>
          <p:cNvPr id="7" name="Freeform 11" descr="Role play quote: &quot;Do your contracts have the required terms and condition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I’d have to talk with our solicitor and get back to you.  It's expensive to keep going to our solicitor with all of this…&quot;">
            <a:extLst>
              <a:ext uri="{FF2B5EF4-FFF2-40B4-BE49-F238E27FC236}">
                <a16:creationId xmlns:a16="http://schemas.microsoft.com/office/drawing/2014/main" id="{593CFA84-7422-4AE5-8634-AFD2B6AF691D}"/>
              </a:ext>
            </a:extLst>
          </p:cNvPr>
          <p:cNvSpPr>
            <a:spLocks noEditPoints="1"/>
          </p:cNvSpPr>
          <p:nvPr/>
        </p:nvSpPr>
        <p:spPr bwMode="auto">
          <a:xfrm>
            <a:off x="8690611" y="331947"/>
            <a:ext cx="3278782" cy="3097054"/>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1115333"/>
            <a:ext cx="3039096" cy="1015663"/>
          </a:xfrm>
          <a:prstGeom prst="rect">
            <a:avLst/>
          </a:prstGeom>
          <a:noFill/>
        </p:spPr>
        <p:txBody>
          <a:bodyPr wrap="square" rtlCol="0">
            <a:spAutoFit/>
          </a:bodyPr>
          <a:lstStyle/>
          <a:p>
            <a:pPr algn="ctr"/>
            <a:r>
              <a:rPr lang="en-US" sz="2000" dirty="0">
                <a:solidFill>
                  <a:schemeClr val="bg1"/>
                </a:solidFill>
                <a:latin typeface="+mj-lt"/>
              </a:rPr>
              <a:t>Do your contracts have the required terms and conditions?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8849670" y="807556"/>
            <a:ext cx="2960664" cy="1631216"/>
          </a:xfrm>
          <a:prstGeom prst="rect">
            <a:avLst/>
          </a:prstGeom>
          <a:noFill/>
        </p:spPr>
        <p:txBody>
          <a:bodyPr wrap="square" lIns="91440" tIns="45720" rIns="91440" bIns="45720" rtlCol="0" anchor="t">
            <a:spAutoFit/>
          </a:bodyPr>
          <a:lstStyle/>
          <a:p>
            <a:pPr algn="ctr"/>
            <a:r>
              <a:rPr lang="en-US" sz="2000" dirty="0">
                <a:solidFill>
                  <a:schemeClr val="bg1"/>
                </a:solidFill>
                <a:latin typeface="+mj-lt"/>
              </a:rPr>
              <a:t>I’d have to talk with our solicitor and get back to you.  It's expensive to keep going to our solicitor with all of this…</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83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6.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Contract Terms and Conditions</a:t>
            </a:r>
          </a:p>
        </p:txBody>
      </p:sp>
      <p:sp>
        <p:nvSpPr>
          <p:cNvPr id="24" name="Rectangle 23">
            <a:extLst>
              <a:ext uri="{FF2B5EF4-FFF2-40B4-BE49-F238E27FC236}">
                <a16:creationId xmlns:a16="http://schemas.microsoft.com/office/drawing/2014/main" id="{92FC8E16-4606-44DC-B3F5-CFE83D120532}"/>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30% </a:t>
            </a:r>
            <a:r>
              <a:rPr lang="en-US" sz="2000">
                <a:solidFill>
                  <a:srgbClr val="000000"/>
                </a:solidFill>
                <a:latin typeface="Open Sans"/>
              </a:rPr>
              <a:t>of LEAs monitored had contracts which did not have the required terms and conditions.</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8DD8EE1B-89F0-491C-87E8-7BAE77650B74}"/>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the No Contract Terms and Conditions can be found in 2 CFR 200.237.">
            <a:extLst>
              <a:ext uri="{FF2B5EF4-FFF2-40B4-BE49-F238E27FC236}">
                <a16:creationId xmlns:a16="http://schemas.microsoft.com/office/drawing/2014/main" id="{C7E83CBC-98F0-49F7-8550-29D0965967F6}"/>
              </a:ext>
            </a:extLst>
          </p:cNvPr>
          <p:cNvGrpSpPr/>
          <p:nvPr/>
        </p:nvGrpSpPr>
        <p:grpSpPr>
          <a:xfrm>
            <a:off x="6594807" y="1198847"/>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200.327</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Contract Terms and Conditions is: Procurement of contracts that do not have the required 2 CFR terms and conditions procured using Federal funds could result in deobligation or loss of the subrecipient’s funding.">
            <a:extLst>
              <a:ext uri="{FF2B5EF4-FFF2-40B4-BE49-F238E27FC236}">
                <a16:creationId xmlns:a16="http://schemas.microsoft.com/office/drawing/2014/main" id="{A275329F-ADD2-4903-A5A5-8123D35C0D96}"/>
              </a:ext>
            </a:extLst>
          </p:cNvPr>
          <p:cNvGrpSpPr/>
          <p:nvPr/>
        </p:nvGrpSpPr>
        <p:grpSpPr>
          <a:xfrm>
            <a:off x="6594807" y="2019533"/>
            <a:ext cx="4937760" cy="2015936"/>
            <a:chOff x="6662872" y="2349545"/>
            <a:chExt cx="4952597" cy="2015936"/>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201593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Procurement of contracts that do not have the required 2 CFR terms and conditions procured using Federal funds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the subrecipient’s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No Contract Terms and Conditions Observation is:The Subrecipient must ensure that all contracts financed by Federal funds include all the required terms and conditions as per 2 CFR 200 Appendix II. ">
            <a:extLst>
              <a:ext uri="{FF2B5EF4-FFF2-40B4-BE49-F238E27FC236}">
                <a16:creationId xmlns:a16="http://schemas.microsoft.com/office/drawing/2014/main" id="{491BDE72-4EA8-45B1-A4C4-E994D6D101F6}"/>
              </a:ext>
            </a:extLst>
          </p:cNvPr>
          <p:cNvGrpSpPr/>
          <p:nvPr/>
        </p:nvGrpSpPr>
        <p:grpSpPr>
          <a:xfrm>
            <a:off x="6594807" y="4254626"/>
            <a:ext cx="4952597" cy="1708160"/>
            <a:chOff x="6662872" y="3392729"/>
            <a:chExt cx="4952597" cy="1708160"/>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ensure that all contracts financed by Federal funds include all the required terms and conditions as per 2 CFR 200 Appendix II. </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409848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D150A6D-5CAF-425A-8260-526BDD56547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4927" y="3531109"/>
            <a:ext cx="4550125" cy="3032133"/>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5.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Sole Source Justification</a:t>
            </a:r>
          </a:p>
        </p:txBody>
      </p:sp>
      <p:sp>
        <p:nvSpPr>
          <p:cNvPr id="7" name="Freeform 11" descr="Role play quote: &quot;I see you used noncompetitive procurement for this contract. What was your rationale for doing so?&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The vendor said their product was “one of a kind”. They even gave us a letter!&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rtlCol="0">
            <a:spAutoFit/>
          </a:bodyPr>
          <a:lstStyle/>
          <a:p>
            <a:pPr algn="ctr"/>
            <a:r>
              <a:rPr lang="en-US" sz="2000" dirty="0">
                <a:solidFill>
                  <a:schemeClr val="bg1"/>
                </a:solidFill>
                <a:latin typeface="+mj-lt"/>
              </a:rPr>
              <a:t>I see you used noncompetitive procurement for this contract. What was your rationale for doing so?</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1128383"/>
            <a:ext cx="2360023" cy="1323439"/>
          </a:xfrm>
          <a:prstGeom prst="rect">
            <a:avLst/>
          </a:prstGeom>
          <a:noFill/>
        </p:spPr>
        <p:txBody>
          <a:bodyPr wrap="square" rtlCol="0">
            <a:spAutoFit/>
          </a:bodyPr>
          <a:lstStyle/>
          <a:p>
            <a:pPr algn="ctr"/>
            <a:r>
              <a:rPr lang="en-US" sz="2000" dirty="0">
                <a:solidFill>
                  <a:schemeClr val="bg1"/>
                </a:solidFill>
                <a:latin typeface="+mj-lt"/>
              </a:rPr>
              <a:t>The vendor said their product was “one of a kind”. They even gave us a letter!</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88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5.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Sole Source Justification</a:t>
            </a:r>
          </a:p>
        </p:txBody>
      </p:sp>
      <p:sp>
        <p:nvSpPr>
          <p:cNvPr id="24" name="Rectangle 23">
            <a:extLst>
              <a:ext uri="{FF2B5EF4-FFF2-40B4-BE49-F238E27FC236}">
                <a16:creationId xmlns:a16="http://schemas.microsoft.com/office/drawing/2014/main" id="{8F72A416-0768-43D8-9907-506BDCBD0132}"/>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33% </a:t>
            </a:r>
            <a:r>
              <a:rPr lang="en-US" sz="2000">
                <a:solidFill>
                  <a:srgbClr val="000000"/>
                </a:solidFill>
                <a:latin typeface="Open Sans"/>
              </a:rPr>
              <a:t>of LEAs monitored used noncompetitive procurement but did not document their decision to do so.</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5837E746-B528-42C7-96BE-9388E3137386}"/>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for the No Sole Source Justification Observation: 2 CFR 200.318(i) &amp; 2 CFR 200.320(c)">
            <a:extLst>
              <a:ext uri="{FF2B5EF4-FFF2-40B4-BE49-F238E27FC236}">
                <a16:creationId xmlns:a16="http://schemas.microsoft.com/office/drawing/2014/main" id="{C7E83CBC-98F0-49F7-8550-29D0965967F6}"/>
              </a:ext>
            </a:extLst>
          </p:cNvPr>
          <p:cNvGrpSpPr/>
          <p:nvPr/>
        </p:nvGrpSpPr>
        <p:grpSpPr>
          <a:xfrm>
            <a:off x="6594807" y="1198847"/>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nn-NO" sz="2000" i="0" u="none" strike="noStrike" kern="1200" cap="none" spc="0" normalizeH="0" baseline="0" noProof="0" dirty="0">
                  <a:ln>
                    <a:noFill/>
                  </a:ln>
                  <a:solidFill>
                    <a:srgbClr val="000000"/>
                  </a:solidFill>
                  <a:effectLst/>
                  <a:uLnTx/>
                  <a:uFillTx/>
                  <a:latin typeface="+mj-lt"/>
                  <a:ea typeface="+mn-ea"/>
                  <a:cs typeface="+mn-cs"/>
                </a:rPr>
                <a:t>2 CFR 200.318(i) &amp; 2 CFR 200.320(c)</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Sole Source Justification Observation: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418960"/>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with the No Sole Source Justification: The Subrecipient should maintain procurement records including why the sole sourced contract was necessary.">
            <a:extLst>
              <a:ext uri="{FF2B5EF4-FFF2-40B4-BE49-F238E27FC236}">
                <a16:creationId xmlns:a16="http://schemas.microsoft.com/office/drawing/2014/main" id="{491BDE72-4EA8-45B1-A4C4-E994D6D101F6}"/>
              </a:ext>
            </a:extLst>
          </p:cNvPr>
          <p:cNvGrpSpPr/>
          <p:nvPr/>
        </p:nvGrpSpPr>
        <p:grpSpPr>
          <a:xfrm>
            <a:off x="6594807" y="4254626"/>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maintain procurement records including why the sole sourced contract was necessary.</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754564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8D59535-039E-4329-BC47-0F1D18928C86}"/>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65900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18D59535-039E-4329-BC47-0F1D18928C86}"/>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208CFC-53A7-482A-A68A-4A132F661D04}"/>
              </a:ext>
            </a:extLst>
          </p:cNvPr>
          <p:cNvSpPr>
            <a:spLocks noGrp="1"/>
          </p:cNvSpPr>
          <p:nvPr>
            <p:ph type="title"/>
          </p:nvPr>
        </p:nvSpPr>
        <p:spPr/>
        <p:txBody>
          <a:bodyPr/>
          <a:lstStyle/>
          <a:p>
            <a:r>
              <a:rPr lang="en-US" dirty="0"/>
              <a:t>What are the acceptable reasons to “Sole Source” ?</a:t>
            </a:r>
          </a:p>
        </p:txBody>
      </p:sp>
      <p:sp>
        <p:nvSpPr>
          <p:cNvPr id="35" name="Text Placeholder 34">
            <a:extLst>
              <a:ext uri="{FF2B5EF4-FFF2-40B4-BE49-F238E27FC236}">
                <a16:creationId xmlns:a16="http://schemas.microsoft.com/office/drawing/2014/main" id="{7E028337-859F-4A79-9DAF-67FEA29A9135}"/>
              </a:ext>
            </a:extLst>
          </p:cNvPr>
          <p:cNvSpPr>
            <a:spLocks noGrp="1"/>
          </p:cNvSpPr>
          <p:nvPr>
            <p:ph type="body" sz="quarter" idx="14"/>
          </p:nvPr>
        </p:nvSpPr>
        <p:spPr/>
        <p:txBody>
          <a:bodyPr/>
          <a:lstStyle/>
          <a:p>
            <a:r>
              <a:rPr lang="en-US" sz="2000"/>
              <a:t>2 CFR 200.320(c): </a:t>
            </a:r>
            <a:r>
              <a:rPr lang="en-US" sz="2000" b="1" i="1">
                <a:effectLst/>
              </a:rPr>
              <a:t>Noncompetitive procurement.</a:t>
            </a:r>
            <a:r>
              <a:rPr lang="en-US" sz="2000"/>
              <a:t> There are specific circumstances in which noncompetitive procurement can be used. Noncompetitive procurement can only be awarded if one or more of the following circumstances apply:</a:t>
            </a:r>
          </a:p>
        </p:txBody>
      </p:sp>
      <p:sp>
        <p:nvSpPr>
          <p:cNvPr id="7" name="Freeform 4">
            <a:extLst>
              <a:ext uri="{FF2B5EF4-FFF2-40B4-BE49-F238E27FC236}">
                <a16:creationId xmlns:a16="http://schemas.microsoft.com/office/drawing/2014/main" id="{AE76190C-D2BC-4BB5-AEA3-2441EF5BC971}"/>
              </a:ext>
              <a:ext uri="{C183D7F6-B498-43B3-948B-1728B52AA6E4}">
                <adec:decorative xmlns:adec="http://schemas.microsoft.com/office/drawing/2017/decorative" val="1"/>
              </a:ext>
            </a:extLst>
          </p:cNvPr>
          <p:cNvSpPr/>
          <p:nvPr/>
        </p:nvSpPr>
        <p:spPr>
          <a:xfrm>
            <a:off x="914399" y="2481262"/>
            <a:ext cx="10363201" cy="1231091"/>
          </a:xfrm>
          <a:custGeom>
            <a:avLst/>
            <a:gdLst>
              <a:gd name="connsiteX0" fmla="*/ 0 w 8617527"/>
              <a:gd name="connsiteY0" fmla="*/ 651164 h 1191491"/>
              <a:gd name="connsiteX1" fmla="*/ 2673927 w 8617527"/>
              <a:gd name="connsiteY1" fmla="*/ 0 h 1191491"/>
              <a:gd name="connsiteX2" fmla="*/ 6483927 w 8617527"/>
              <a:gd name="connsiteY2" fmla="*/ 1191491 h 1191491"/>
              <a:gd name="connsiteX3" fmla="*/ 8617527 w 8617527"/>
              <a:gd name="connsiteY3" fmla="*/ 498764 h 1191491"/>
              <a:gd name="connsiteX0" fmla="*/ 0 w 8617527"/>
              <a:gd name="connsiteY0" fmla="*/ 661463 h 1201790"/>
              <a:gd name="connsiteX1" fmla="*/ 2673927 w 8617527"/>
              <a:gd name="connsiteY1" fmla="*/ 10299 h 1201790"/>
              <a:gd name="connsiteX2" fmla="*/ 6483927 w 8617527"/>
              <a:gd name="connsiteY2" fmla="*/ 1201790 h 1201790"/>
              <a:gd name="connsiteX3" fmla="*/ 8617527 w 8617527"/>
              <a:gd name="connsiteY3" fmla="*/ 509063 h 1201790"/>
              <a:gd name="connsiteX0" fmla="*/ 0 w 8617527"/>
              <a:gd name="connsiteY0" fmla="*/ 651245 h 1191572"/>
              <a:gd name="connsiteX1" fmla="*/ 2673927 w 8617527"/>
              <a:gd name="connsiteY1" fmla="*/ 81 h 1191572"/>
              <a:gd name="connsiteX2" fmla="*/ 6483927 w 8617527"/>
              <a:gd name="connsiteY2" fmla="*/ 1191572 h 1191572"/>
              <a:gd name="connsiteX3" fmla="*/ 8617527 w 8617527"/>
              <a:gd name="connsiteY3" fmla="*/ 498845 h 1191572"/>
              <a:gd name="connsiteX0" fmla="*/ 0 w 8617527"/>
              <a:gd name="connsiteY0" fmla="*/ 651245 h 1217033"/>
              <a:gd name="connsiteX1" fmla="*/ 2673927 w 8617527"/>
              <a:gd name="connsiteY1" fmla="*/ 81 h 1217033"/>
              <a:gd name="connsiteX2" fmla="*/ 6483927 w 8617527"/>
              <a:gd name="connsiteY2" fmla="*/ 1191572 h 1217033"/>
              <a:gd name="connsiteX3" fmla="*/ 8617527 w 8617527"/>
              <a:gd name="connsiteY3" fmla="*/ 498845 h 1217033"/>
              <a:gd name="connsiteX0" fmla="*/ 0 w 8617527"/>
              <a:gd name="connsiteY0" fmla="*/ 651245 h 1191898"/>
              <a:gd name="connsiteX1" fmla="*/ 2673927 w 8617527"/>
              <a:gd name="connsiteY1" fmla="*/ 81 h 1191898"/>
              <a:gd name="connsiteX2" fmla="*/ 6483927 w 8617527"/>
              <a:gd name="connsiteY2" fmla="*/ 1191572 h 1191898"/>
              <a:gd name="connsiteX3" fmla="*/ 8617527 w 8617527"/>
              <a:gd name="connsiteY3" fmla="*/ 498845 h 1191898"/>
              <a:gd name="connsiteX0" fmla="*/ 0 w 8617527"/>
              <a:gd name="connsiteY0" fmla="*/ 651245 h 1191625"/>
              <a:gd name="connsiteX1" fmla="*/ 2673927 w 8617527"/>
              <a:gd name="connsiteY1" fmla="*/ 81 h 1191625"/>
              <a:gd name="connsiteX2" fmla="*/ 6483927 w 8617527"/>
              <a:gd name="connsiteY2" fmla="*/ 1191572 h 1191625"/>
              <a:gd name="connsiteX3" fmla="*/ 8617527 w 8617527"/>
              <a:gd name="connsiteY3" fmla="*/ 498845 h 1191625"/>
              <a:gd name="connsiteX0" fmla="*/ 0 w 8617527"/>
              <a:gd name="connsiteY0" fmla="*/ 651245 h 1196985"/>
              <a:gd name="connsiteX1" fmla="*/ 2673927 w 8617527"/>
              <a:gd name="connsiteY1" fmla="*/ 81 h 1196985"/>
              <a:gd name="connsiteX2" fmla="*/ 6483927 w 8617527"/>
              <a:gd name="connsiteY2" fmla="*/ 1191572 h 1196985"/>
              <a:gd name="connsiteX3" fmla="*/ 8617527 w 8617527"/>
              <a:gd name="connsiteY3" fmla="*/ 415718 h 1196985"/>
              <a:gd name="connsiteX0" fmla="*/ 0 w 8617527"/>
              <a:gd name="connsiteY0" fmla="*/ 662395 h 1235629"/>
              <a:gd name="connsiteX1" fmla="*/ 2673927 w 8617527"/>
              <a:gd name="connsiteY1" fmla="*/ 11231 h 1235629"/>
              <a:gd name="connsiteX2" fmla="*/ 6276108 w 8617527"/>
              <a:gd name="connsiteY2" fmla="*/ 1230431 h 1235629"/>
              <a:gd name="connsiteX3" fmla="*/ 8617527 w 8617527"/>
              <a:gd name="connsiteY3" fmla="*/ 426868 h 1235629"/>
              <a:gd name="connsiteX0" fmla="*/ 0 w 8617527"/>
              <a:gd name="connsiteY0" fmla="*/ 662395 h 1230431"/>
              <a:gd name="connsiteX1" fmla="*/ 2673927 w 8617527"/>
              <a:gd name="connsiteY1" fmla="*/ 11231 h 1230431"/>
              <a:gd name="connsiteX2" fmla="*/ 6276108 w 8617527"/>
              <a:gd name="connsiteY2" fmla="*/ 1230431 h 1230431"/>
              <a:gd name="connsiteX3" fmla="*/ 8617527 w 8617527"/>
              <a:gd name="connsiteY3" fmla="*/ 426868 h 1230431"/>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82"/>
              <a:gd name="connsiteY0" fmla="*/ 662395 h 1236431"/>
              <a:gd name="connsiteX1" fmla="*/ 2673927 w 8645282"/>
              <a:gd name="connsiteY1" fmla="*/ 11231 h 1236431"/>
              <a:gd name="connsiteX2" fmla="*/ 6276108 w 8645282"/>
              <a:gd name="connsiteY2" fmla="*/ 1230431 h 1236431"/>
              <a:gd name="connsiteX3" fmla="*/ 8645236 w 8645282"/>
              <a:gd name="connsiteY3" fmla="*/ 509995 h 1236431"/>
              <a:gd name="connsiteX0" fmla="*/ 0 w 8631428"/>
              <a:gd name="connsiteY0" fmla="*/ 662395 h 1234327"/>
              <a:gd name="connsiteX1" fmla="*/ 2673927 w 8631428"/>
              <a:gd name="connsiteY1" fmla="*/ 11231 h 1234327"/>
              <a:gd name="connsiteX2" fmla="*/ 6276108 w 8631428"/>
              <a:gd name="connsiteY2" fmla="*/ 1230431 h 1234327"/>
              <a:gd name="connsiteX3" fmla="*/ 8631382 w 8631428"/>
              <a:gd name="connsiteY3" fmla="*/ 426868 h 1234327"/>
              <a:gd name="connsiteX0" fmla="*/ 0 w 8617574"/>
              <a:gd name="connsiteY0" fmla="*/ 1081098 h 1223539"/>
              <a:gd name="connsiteX1" fmla="*/ 2660073 w 8617574"/>
              <a:gd name="connsiteY1" fmla="*/ 443 h 1223539"/>
              <a:gd name="connsiteX2" fmla="*/ 6262254 w 8617574"/>
              <a:gd name="connsiteY2" fmla="*/ 1219643 h 1223539"/>
              <a:gd name="connsiteX3" fmla="*/ 8617528 w 8617574"/>
              <a:gd name="connsiteY3" fmla="*/ 416080 h 1223539"/>
              <a:gd name="connsiteX0" fmla="*/ 0 w 8617574"/>
              <a:gd name="connsiteY0" fmla="*/ 1039556 h 1181296"/>
              <a:gd name="connsiteX1" fmla="*/ 2660073 w 8617574"/>
              <a:gd name="connsiteY1" fmla="*/ 465 h 1181296"/>
              <a:gd name="connsiteX2" fmla="*/ 6262254 w 8617574"/>
              <a:gd name="connsiteY2" fmla="*/ 1178101 h 1181296"/>
              <a:gd name="connsiteX3" fmla="*/ 8617528 w 8617574"/>
              <a:gd name="connsiteY3" fmla="*/ 374538 h 1181296"/>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03720"/>
              <a:gd name="connsiteY0" fmla="*/ 1039774 h 1185059"/>
              <a:gd name="connsiteX1" fmla="*/ 2660073 w 8603720"/>
              <a:gd name="connsiteY1" fmla="*/ 683 h 1185059"/>
              <a:gd name="connsiteX2" fmla="*/ 6262254 w 8603720"/>
              <a:gd name="connsiteY2" fmla="*/ 1178319 h 1185059"/>
              <a:gd name="connsiteX3" fmla="*/ 8603674 w 8603720"/>
              <a:gd name="connsiteY3" fmla="*/ 513302 h 1185059"/>
              <a:gd name="connsiteX0" fmla="*/ 0 w 8646540"/>
              <a:gd name="connsiteY0" fmla="*/ 1039774 h 1183120"/>
              <a:gd name="connsiteX1" fmla="*/ 2660073 w 8646540"/>
              <a:gd name="connsiteY1" fmla="*/ 683 h 1183120"/>
              <a:gd name="connsiteX2" fmla="*/ 6262254 w 8646540"/>
              <a:gd name="connsiteY2" fmla="*/ 1178319 h 1183120"/>
              <a:gd name="connsiteX3" fmla="*/ 8646495 w 8646540"/>
              <a:gd name="connsiteY3" fmla="*/ 185311 h 1183120"/>
              <a:gd name="connsiteX0" fmla="*/ 0 w 8646549"/>
              <a:gd name="connsiteY0" fmla="*/ 1039497 h 1182843"/>
              <a:gd name="connsiteX1" fmla="*/ 2660073 w 8646549"/>
              <a:gd name="connsiteY1" fmla="*/ 406 h 1182843"/>
              <a:gd name="connsiteX2" fmla="*/ 6497771 w 8646549"/>
              <a:gd name="connsiteY2" fmla="*/ 1178042 h 1182843"/>
              <a:gd name="connsiteX3" fmla="*/ 8646495 w 8646549"/>
              <a:gd name="connsiteY3" fmla="*/ 185034 h 1182843"/>
              <a:gd name="connsiteX0" fmla="*/ 0 w 8646550"/>
              <a:gd name="connsiteY0" fmla="*/ 1039497 h 1178042"/>
              <a:gd name="connsiteX1" fmla="*/ 2660073 w 8646550"/>
              <a:gd name="connsiteY1" fmla="*/ 406 h 1178042"/>
              <a:gd name="connsiteX2" fmla="*/ 6497771 w 8646550"/>
              <a:gd name="connsiteY2" fmla="*/ 1178042 h 1178042"/>
              <a:gd name="connsiteX3" fmla="*/ 8646495 w 8646550"/>
              <a:gd name="connsiteY3" fmla="*/ 185034 h 1178042"/>
              <a:gd name="connsiteX0" fmla="*/ 0 w 8646550"/>
              <a:gd name="connsiteY0" fmla="*/ 1039497 h 1178052"/>
              <a:gd name="connsiteX1" fmla="*/ 2660073 w 8646550"/>
              <a:gd name="connsiteY1" fmla="*/ 406 h 1178052"/>
              <a:gd name="connsiteX2" fmla="*/ 6497771 w 8646550"/>
              <a:gd name="connsiteY2" fmla="*/ 1178042 h 1178052"/>
              <a:gd name="connsiteX3" fmla="*/ 8646495 w 8646550"/>
              <a:gd name="connsiteY3" fmla="*/ 185034 h 1178052"/>
              <a:gd name="connsiteX0" fmla="*/ 0 w 8646549"/>
              <a:gd name="connsiteY0" fmla="*/ 1039093 h 1048441"/>
              <a:gd name="connsiteX1" fmla="*/ 2660073 w 8646549"/>
              <a:gd name="connsiteY1" fmla="*/ 2 h 1048441"/>
              <a:gd name="connsiteX2" fmla="*/ 6465655 w 8646549"/>
              <a:gd name="connsiteY2" fmla="*/ 1048430 h 1048441"/>
              <a:gd name="connsiteX3" fmla="*/ 8646495 w 8646549"/>
              <a:gd name="connsiteY3" fmla="*/ 184630 h 1048441"/>
            </a:gdLst>
            <a:ahLst/>
            <a:cxnLst>
              <a:cxn ang="0">
                <a:pos x="connsiteX0" y="connsiteY0"/>
              </a:cxn>
              <a:cxn ang="0">
                <a:pos x="connsiteX1" y="connsiteY1"/>
              </a:cxn>
              <a:cxn ang="0">
                <a:pos x="connsiteX2" y="connsiteY2"/>
              </a:cxn>
              <a:cxn ang="0">
                <a:pos x="connsiteX3" y="connsiteY3"/>
              </a:cxn>
            </a:cxnLst>
            <a:rect l="l" t="t" r="r" b="b"/>
            <a:pathLst>
              <a:path w="8646549" h="1048441">
                <a:moveTo>
                  <a:pt x="0" y="1039093"/>
                </a:moveTo>
                <a:cubicBezTo>
                  <a:pt x="18473" y="946729"/>
                  <a:pt x="1582464" y="-1554"/>
                  <a:pt x="2660073" y="2"/>
                </a:cubicBezTo>
                <a:cubicBezTo>
                  <a:pt x="3737682" y="1558"/>
                  <a:pt x="5442940" y="1052446"/>
                  <a:pt x="6465655" y="1048430"/>
                </a:cubicBezTo>
                <a:cubicBezTo>
                  <a:pt x="7488370" y="1044414"/>
                  <a:pt x="8655731" y="180011"/>
                  <a:pt x="8646495" y="184630"/>
                </a:cubicBezTo>
              </a:path>
            </a:pathLst>
          </a:custGeom>
          <a:noFill/>
          <a:ln w="9525" cap="flat">
            <a:solidFill>
              <a:schemeClr val="bg1">
                <a:lumMod val="50000"/>
              </a:schemeClr>
            </a:solidFill>
            <a:prstDash val="sysDash"/>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12" name="TextBox 11">
            <a:extLst>
              <a:ext uri="{FF2B5EF4-FFF2-40B4-BE49-F238E27FC236}">
                <a16:creationId xmlns:a16="http://schemas.microsoft.com/office/drawing/2014/main" id="{3D580307-E138-41AC-89A1-9553422E8FA7}"/>
              </a:ext>
            </a:extLst>
          </p:cNvPr>
          <p:cNvSpPr txBox="1"/>
          <p:nvPr/>
        </p:nvSpPr>
        <p:spPr>
          <a:xfrm>
            <a:off x="914721" y="3896972"/>
            <a:ext cx="17373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Below the Micro-Purchase Threshold</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acquisition of property or services, the aggregate dollar amount of which </a:t>
            </a:r>
            <a:r>
              <a:rPr lang="en-US" sz="1400" b="1">
                <a:solidFill>
                  <a:schemeClr val="accent2"/>
                </a:solidFill>
              </a:rPr>
              <a:t>does not exceed the micro-purchase threshold</a:t>
            </a:r>
          </a:p>
        </p:txBody>
      </p:sp>
      <p:sp>
        <p:nvSpPr>
          <p:cNvPr id="8" name="TextBox 7">
            <a:extLst>
              <a:ext uri="{FF2B5EF4-FFF2-40B4-BE49-F238E27FC236}">
                <a16:creationId xmlns:a16="http://schemas.microsoft.com/office/drawing/2014/main" id="{B48FE30A-FD0C-4562-BF89-9790229CA6DA}"/>
              </a:ext>
            </a:extLst>
          </p:cNvPr>
          <p:cNvSpPr txBox="1"/>
          <p:nvPr/>
        </p:nvSpPr>
        <p:spPr>
          <a:xfrm>
            <a:off x="2977713" y="3035928"/>
            <a:ext cx="17373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Only Available from a Single Source</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item is </a:t>
            </a:r>
            <a:r>
              <a:rPr lang="en-US" sz="1400" b="1">
                <a:solidFill>
                  <a:schemeClr val="accent2"/>
                </a:solidFill>
              </a:rPr>
              <a:t>available only from a single source</a:t>
            </a:r>
          </a:p>
        </p:txBody>
      </p:sp>
      <p:sp>
        <p:nvSpPr>
          <p:cNvPr id="9" name="TextBox 8">
            <a:extLst>
              <a:ext uri="{FF2B5EF4-FFF2-40B4-BE49-F238E27FC236}">
                <a16:creationId xmlns:a16="http://schemas.microsoft.com/office/drawing/2014/main" id="{11240E9D-6A00-4D45-9036-4E85814D213E}"/>
              </a:ext>
            </a:extLst>
          </p:cNvPr>
          <p:cNvSpPr txBox="1"/>
          <p:nvPr/>
        </p:nvSpPr>
        <p:spPr>
          <a:xfrm>
            <a:off x="5040705" y="3463226"/>
            <a:ext cx="17373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Public Exigency</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a:t>
            </a:r>
            <a:r>
              <a:rPr lang="en-US" sz="1400" b="1">
                <a:solidFill>
                  <a:schemeClr val="accent2"/>
                </a:solidFill>
              </a:rPr>
              <a:t>public exigency </a:t>
            </a:r>
            <a:r>
              <a:rPr lang="en-US" sz="1200"/>
              <a:t>or emergency for the requirement will not permit a delay resulting from publicizing a competitive solicitation</a:t>
            </a:r>
            <a:endParaRPr kumimoji="0" lang="en-US" sz="1200" b="0" i="0" u="none" strike="noStrike" kern="1200" cap="none" spc="0" normalizeH="0" baseline="0" noProof="0">
              <a:ln>
                <a:noFill/>
              </a:ln>
              <a:solidFill>
                <a:srgbClr val="000000"/>
              </a:solidFill>
              <a:effectLst/>
              <a:uLnTx/>
              <a:uFillTx/>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28862800-40FC-4DBA-83E7-9DBAF04A3AEB}"/>
              </a:ext>
            </a:extLst>
          </p:cNvPr>
          <p:cNvSpPr txBox="1"/>
          <p:nvPr/>
        </p:nvSpPr>
        <p:spPr>
          <a:xfrm>
            <a:off x="7103697" y="4122645"/>
            <a:ext cx="2062992"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Pre-Authorized</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Federal awarding agency or </a:t>
            </a:r>
            <a:r>
              <a:rPr lang="en-US" sz="1400" b="1">
                <a:solidFill>
                  <a:schemeClr val="accent2"/>
                </a:solidFill>
              </a:rPr>
              <a:t>pass-through entity expressly authorizes a noncompetitive procurement </a:t>
            </a:r>
            <a:r>
              <a:rPr lang="en-US" sz="1200"/>
              <a:t>in response to a written request from the non-Federal entity</a:t>
            </a:r>
            <a:endParaRPr kumimoji="0" lang="en-US" sz="1100" b="0" i="0" u="none" strike="noStrike" kern="1200" cap="none" spc="0" normalizeH="0" baseline="0" noProof="0">
              <a:ln>
                <a:noFill/>
              </a:ln>
              <a:solidFill>
                <a:srgbClr val="000000"/>
              </a:solidFill>
              <a:effectLst/>
              <a:uLnTx/>
              <a:uFillTx/>
              <a:ea typeface="+mn-ea"/>
              <a:cs typeface="+mn-cs"/>
            </a:endParaRPr>
          </a:p>
        </p:txBody>
      </p:sp>
      <p:grpSp>
        <p:nvGrpSpPr>
          <p:cNvPr id="30" name="Group 29">
            <a:extLst>
              <a:ext uri="{FF2B5EF4-FFF2-40B4-BE49-F238E27FC236}">
                <a16:creationId xmlns:a16="http://schemas.microsoft.com/office/drawing/2014/main" id="{D635EBBB-769F-411B-BCF1-C53306A090D5}"/>
              </a:ext>
              <a:ext uri="{C183D7F6-B498-43B3-948B-1728B52AA6E4}">
                <adec:decorative xmlns:adec="http://schemas.microsoft.com/office/drawing/2017/decorative" val="1"/>
              </a:ext>
            </a:extLst>
          </p:cNvPr>
          <p:cNvGrpSpPr/>
          <p:nvPr/>
        </p:nvGrpSpPr>
        <p:grpSpPr>
          <a:xfrm>
            <a:off x="3348802" y="2176272"/>
            <a:ext cx="640080" cy="640080"/>
            <a:chOff x="3466197" y="2252662"/>
            <a:chExt cx="640080" cy="640080"/>
          </a:xfrm>
        </p:grpSpPr>
        <p:sp>
          <p:nvSpPr>
            <p:cNvPr id="14" name="Oval 13">
              <a:extLst>
                <a:ext uri="{FF2B5EF4-FFF2-40B4-BE49-F238E27FC236}">
                  <a16:creationId xmlns:a16="http://schemas.microsoft.com/office/drawing/2014/main" id="{9607EE57-EEA1-4DBC-8F39-9B640CACCE2B}"/>
                </a:ext>
              </a:extLst>
            </p:cNvPr>
            <p:cNvSpPr/>
            <p:nvPr/>
          </p:nvSpPr>
          <p:spPr bwMode="gray">
            <a:xfrm>
              <a:off x="3466197" y="2252662"/>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FFFFFF"/>
                </a:solidFill>
                <a:effectLst/>
                <a:uLnTx/>
                <a:uFillTx/>
                <a:ea typeface="+mn-ea"/>
                <a:cs typeface="+mn-cs"/>
              </a:endParaRPr>
            </a:p>
          </p:txBody>
        </p:sp>
        <p:pic>
          <p:nvPicPr>
            <p:cNvPr id="19" name="Graphic 18" descr="Tag">
              <a:extLst>
                <a:ext uri="{FF2B5EF4-FFF2-40B4-BE49-F238E27FC236}">
                  <a16:creationId xmlns:a16="http://schemas.microsoft.com/office/drawing/2014/main" id="{F7C86ADD-B56C-4398-A9FE-2F572250A99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11917" y="2294548"/>
              <a:ext cx="548640" cy="548640"/>
            </a:xfrm>
            <a:prstGeom prst="rect">
              <a:avLst/>
            </a:prstGeom>
          </p:spPr>
        </p:pic>
      </p:grpSp>
      <p:sp>
        <p:nvSpPr>
          <p:cNvPr id="15" name="Oval 14">
            <a:extLst>
              <a:ext uri="{FF2B5EF4-FFF2-40B4-BE49-F238E27FC236}">
                <a16:creationId xmlns:a16="http://schemas.microsoft.com/office/drawing/2014/main" id="{7A29E94D-4395-4253-935E-CE255B8A6760}"/>
              </a:ext>
              <a:ext uri="{C183D7F6-B498-43B3-948B-1728B52AA6E4}">
                <adec:decorative xmlns:adec="http://schemas.microsoft.com/office/drawing/2017/decorative" val="1"/>
              </a:ext>
            </a:extLst>
          </p:cNvPr>
          <p:cNvSpPr/>
          <p:nvPr/>
        </p:nvSpPr>
        <p:spPr bwMode="gray">
          <a:xfrm rot="2515801">
            <a:off x="5357425" y="2403184"/>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FFFFFF"/>
              </a:solidFill>
              <a:effectLst/>
              <a:uLnTx/>
              <a:uFillTx/>
              <a:ea typeface="+mn-ea"/>
              <a:cs typeface="+mn-cs"/>
            </a:endParaRPr>
          </a:p>
        </p:txBody>
      </p:sp>
      <p:grpSp>
        <p:nvGrpSpPr>
          <p:cNvPr id="28" name="Group 27">
            <a:extLst>
              <a:ext uri="{FF2B5EF4-FFF2-40B4-BE49-F238E27FC236}">
                <a16:creationId xmlns:a16="http://schemas.microsoft.com/office/drawing/2014/main" id="{6FDF11FA-26CE-4F59-9EC4-425A3E57D9F3}"/>
              </a:ext>
              <a:ext uri="{C183D7F6-B498-43B3-948B-1728B52AA6E4}">
                <adec:decorative xmlns:adec="http://schemas.microsoft.com/office/drawing/2017/decorative" val="1"/>
              </a:ext>
            </a:extLst>
          </p:cNvPr>
          <p:cNvGrpSpPr/>
          <p:nvPr/>
        </p:nvGrpSpPr>
        <p:grpSpPr>
          <a:xfrm>
            <a:off x="9925907" y="2916659"/>
            <a:ext cx="640080" cy="640080"/>
            <a:chOff x="10395486" y="2815617"/>
            <a:chExt cx="640080" cy="640080"/>
          </a:xfrm>
        </p:grpSpPr>
        <p:sp>
          <p:nvSpPr>
            <p:cNvPr id="17" name="Oval 16">
              <a:extLst>
                <a:ext uri="{FF2B5EF4-FFF2-40B4-BE49-F238E27FC236}">
                  <a16:creationId xmlns:a16="http://schemas.microsoft.com/office/drawing/2014/main" id="{5365136A-DE79-44D8-898C-4DF06F416675}"/>
                </a:ext>
              </a:extLst>
            </p:cNvPr>
            <p:cNvSpPr/>
            <p:nvPr/>
          </p:nvSpPr>
          <p:spPr bwMode="gray">
            <a:xfrm>
              <a:off x="10395486" y="2815617"/>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ea typeface="+mn-ea"/>
                <a:cs typeface="+mn-cs"/>
              </a:endParaRPr>
            </a:p>
          </p:txBody>
        </p:sp>
        <p:pic>
          <p:nvPicPr>
            <p:cNvPr id="21" name="Graphic 20" descr="Shopping cart">
              <a:extLst>
                <a:ext uri="{FF2B5EF4-FFF2-40B4-BE49-F238E27FC236}">
                  <a16:creationId xmlns:a16="http://schemas.microsoft.com/office/drawing/2014/main" id="{EDA502E5-CC1C-49D3-A85D-D2D2EA8EF05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61285" y="2869152"/>
              <a:ext cx="548640" cy="548640"/>
            </a:xfrm>
            <a:prstGeom prst="rect">
              <a:avLst/>
            </a:prstGeom>
          </p:spPr>
        </p:pic>
      </p:grpSp>
      <p:sp>
        <p:nvSpPr>
          <p:cNvPr id="13" name="Oval 12">
            <a:extLst>
              <a:ext uri="{FF2B5EF4-FFF2-40B4-BE49-F238E27FC236}">
                <a16:creationId xmlns:a16="http://schemas.microsoft.com/office/drawing/2014/main" id="{24D63AFC-935A-48D1-8DCB-0CF39D318238}"/>
              </a:ext>
              <a:ext uri="{C183D7F6-B498-43B3-948B-1728B52AA6E4}">
                <adec:decorative xmlns:adec="http://schemas.microsoft.com/office/drawing/2017/decorative" val="1"/>
              </a:ext>
            </a:extLst>
          </p:cNvPr>
          <p:cNvSpPr/>
          <p:nvPr/>
        </p:nvSpPr>
        <p:spPr bwMode="gray">
          <a:xfrm>
            <a:off x="1143321" y="2924474"/>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ea typeface="+mn-ea"/>
              <a:cs typeface="+mn-cs"/>
            </a:endParaRPr>
          </a:p>
        </p:txBody>
      </p:sp>
      <p:grpSp>
        <p:nvGrpSpPr>
          <p:cNvPr id="27" name="Group 26">
            <a:extLst>
              <a:ext uri="{FF2B5EF4-FFF2-40B4-BE49-F238E27FC236}">
                <a16:creationId xmlns:a16="http://schemas.microsoft.com/office/drawing/2014/main" id="{DE8DB6F5-3B60-4837-BBE6-791432AD6522}"/>
              </a:ext>
              <a:ext uri="{C183D7F6-B498-43B3-948B-1728B52AA6E4}">
                <adec:decorative xmlns:adec="http://schemas.microsoft.com/office/drawing/2017/decorative" val="1"/>
              </a:ext>
            </a:extLst>
          </p:cNvPr>
          <p:cNvGrpSpPr/>
          <p:nvPr/>
        </p:nvGrpSpPr>
        <p:grpSpPr>
          <a:xfrm>
            <a:off x="7733538" y="3277419"/>
            <a:ext cx="640080" cy="640080"/>
            <a:chOff x="8089036" y="3367209"/>
            <a:chExt cx="640080" cy="640080"/>
          </a:xfrm>
        </p:grpSpPr>
        <p:sp>
          <p:nvSpPr>
            <p:cNvPr id="16" name="Oval 15">
              <a:extLst>
                <a:ext uri="{FF2B5EF4-FFF2-40B4-BE49-F238E27FC236}">
                  <a16:creationId xmlns:a16="http://schemas.microsoft.com/office/drawing/2014/main" id="{4EEB8478-6CB5-4432-A7A5-99FA44D0C616}"/>
                </a:ext>
              </a:extLst>
            </p:cNvPr>
            <p:cNvSpPr/>
            <p:nvPr/>
          </p:nvSpPr>
          <p:spPr bwMode="gray">
            <a:xfrm>
              <a:off x="8089036" y="3367209"/>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ea typeface="+mn-ea"/>
                <a:cs typeface="+mn-cs"/>
              </a:endParaRPr>
            </a:p>
          </p:txBody>
        </p:sp>
        <p:pic>
          <p:nvPicPr>
            <p:cNvPr id="23" name="Graphic 22" descr="Users">
              <a:extLst>
                <a:ext uri="{FF2B5EF4-FFF2-40B4-BE49-F238E27FC236}">
                  <a16:creationId xmlns:a16="http://schemas.microsoft.com/office/drawing/2014/main" id="{FE20EE41-A5D6-4E99-991A-C549CC16ADB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38160" y="3407076"/>
              <a:ext cx="548640" cy="548640"/>
            </a:xfrm>
            <a:prstGeom prst="rect">
              <a:avLst/>
            </a:prstGeom>
          </p:spPr>
        </p:pic>
      </p:grpSp>
      <p:sp>
        <p:nvSpPr>
          <p:cNvPr id="11" name="TextBox 10">
            <a:extLst>
              <a:ext uri="{FF2B5EF4-FFF2-40B4-BE49-F238E27FC236}">
                <a16:creationId xmlns:a16="http://schemas.microsoft.com/office/drawing/2014/main" id="{D4B308F2-BAD4-49A4-9A49-E03C2FA4599C}"/>
              </a:ext>
            </a:extLst>
          </p:cNvPr>
          <p:cNvSpPr txBox="1"/>
          <p:nvPr/>
        </p:nvSpPr>
        <p:spPr>
          <a:xfrm>
            <a:off x="9329091" y="3743452"/>
            <a:ext cx="1964210" cy="1761236"/>
          </a:xfrm>
          <a:prstGeom prst="rect">
            <a:avLst/>
          </a:prstGeom>
          <a:noFill/>
        </p:spPr>
        <p:txBody>
          <a:bodyPr wrap="square" lIns="0" tIns="0" rIns="0" bIns="0" rtlCol="0" anchor="t">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Competition Inadequate</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After solicitation of a number of sources, </a:t>
            </a:r>
            <a:r>
              <a:rPr lang="en-US" sz="1400" b="1">
                <a:solidFill>
                  <a:schemeClr val="accent2"/>
                </a:solidFill>
              </a:rPr>
              <a:t>competition is determined inadequate</a:t>
            </a:r>
            <a:endParaRPr lang="en-US" sz="1200" b="0" i="0" u="none" strike="noStrike" kern="1200" cap="none" spc="0" normalizeH="0" baseline="0" noProof="0">
              <a:ln>
                <a:noFill/>
              </a:ln>
              <a:solidFill>
                <a:schemeClr val="accent2"/>
              </a:solidFill>
              <a:effectLst/>
              <a:uLnTx/>
              <a:uFillTx/>
              <a:cs typeface="Calibri"/>
            </a:endParaRPr>
          </a:p>
        </p:txBody>
      </p:sp>
      <p:sp>
        <p:nvSpPr>
          <p:cNvPr id="25" name="Rectangle 24">
            <a:extLst>
              <a:ext uri="{FF2B5EF4-FFF2-40B4-BE49-F238E27FC236}">
                <a16:creationId xmlns:a16="http://schemas.microsoft.com/office/drawing/2014/main" id="{B728D0F3-F5C1-4ACB-9596-5478331C1087}"/>
              </a:ext>
            </a:extLst>
          </p:cNvPr>
          <p:cNvSpPr/>
          <p:nvPr/>
        </p:nvSpPr>
        <p:spPr bwMode="gray">
          <a:xfrm>
            <a:off x="1328820" y="6017442"/>
            <a:ext cx="9601200" cy="526723"/>
          </a:xfrm>
          <a:prstGeom prst="rect">
            <a:avLst/>
          </a:prstGeom>
          <a:solidFill>
            <a:schemeClr val="bg1">
              <a:lumMod val="85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ea typeface="+mn-ea"/>
                <a:cs typeface="+mn-cs"/>
              </a:rPr>
              <a:t>Document rationale according to these specific circumstances</a:t>
            </a:r>
            <a:r>
              <a:rPr kumimoji="0" lang="en-US" sz="1050" b="1" i="0" u="none" strike="noStrike" kern="1200" cap="none" spc="0" normalizeH="0" baseline="0" noProof="0">
                <a:ln>
                  <a:noFill/>
                </a:ln>
                <a:solidFill>
                  <a:srgbClr val="000000"/>
                </a:solidFill>
                <a:effectLst/>
                <a:uLnTx/>
                <a:uFillTx/>
                <a:ea typeface="+mn-ea"/>
                <a:cs typeface="+mn-cs"/>
              </a:rPr>
              <a:t> </a:t>
            </a:r>
          </a:p>
        </p:txBody>
      </p:sp>
      <p:sp>
        <p:nvSpPr>
          <p:cNvPr id="36" name="Freeform 570">
            <a:extLst>
              <a:ext uri="{FF2B5EF4-FFF2-40B4-BE49-F238E27FC236}">
                <a16:creationId xmlns:a16="http://schemas.microsoft.com/office/drawing/2014/main" id="{280F5229-B121-4F09-974A-94B51B683029}"/>
              </a:ext>
              <a:ext uri="{C183D7F6-B498-43B3-948B-1728B52AA6E4}">
                <adec:decorative xmlns:adec="http://schemas.microsoft.com/office/drawing/2017/decorative" val="1"/>
              </a:ext>
            </a:extLst>
          </p:cNvPr>
          <p:cNvSpPr>
            <a:spLocks noEditPoints="1"/>
          </p:cNvSpPr>
          <p:nvPr/>
        </p:nvSpPr>
        <p:spPr bwMode="auto">
          <a:xfrm>
            <a:off x="5407123" y="2432209"/>
            <a:ext cx="540684" cy="532279"/>
          </a:xfrm>
          <a:custGeom>
            <a:avLst/>
            <a:gdLst>
              <a:gd name="T0" fmla="*/ 228 w 234"/>
              <a:gd name="T1" fmla="*/ 15 h 231"/>
              <a:gd name="T2" fmla="*/ 212 w 234"/>
              <a:gd name="T3" fmla="*/ 4 h 231"/>
              <a:gd name="T4" fmla="*/ 207 w 234"/>
              <a:gd name="T5" fmla="*/ 0 h 231"/>
              <a:gd name="T6" fmla="*/ 197 w 234"/>
              <a:gd name="T7" fmla="*/ 15 h 231"/>
              <a:gd name="T8" fmla="*/ 180 w 234"/>
              <a:gd name="T9" fmla="*/ 20 h 231"/>
              <a:gd name="T10" fmla="*/ 186 w 234"/>
              <a:gd name="T11" fmla="*/ 29 h 231"/>
              <a:gd name="T12" fmla="*/ 110 w 234"/>
              <a:gd name="T13" fmla="*/ 30 h 231"/>
              <a:gd name="T14" fmla="*/ 90 w 234"/>
              <a:gd name="T15" fmla="*/ 36 h 231"/>
              <a:gd name="T16" fmla="*/ 65 w 234"/>
              <a:gd name="T17" fmla="*/ 65 h 231"/>
              <a:gd name="T18" fmla="*/ 17 w 234"/>
              <a:gd name="T19" fmla="*/ 194 h 231"/>
              <a:gd name="T20" fmla="*/ 87 w 234"/>
              <a:gd name="T21" fmla="*/ 231 h 231"/>
              <a:gd name="T22" fmla="*/ 137 w 234"/>
              <a:gd name="T23" fmla="*/ 79 h 231"/>
              <a:gd name="T24" fmla="*/ 130 w 234"/>
              <a:gd name="T25" fmla="*/ 45 h 231"/>
              <a:gd name="T26" fmla="*/ 119 w 234"/>
              <a:gd name="T27" fmla="*/ 34 h 231"/>
              <a:gd name="T28" fmla="*/ 190 w 234"/>
              <a:gd name="T29" fmla="*/ 38 h 231"/>
              <a:gd name="T30" fmla="*/ 191 w 234"/>
              <a:gd name="T31" fmla="*/ 51 h 231"/>
              <a:gd name="T32" fmla="*/ 198 w 234"/>
              <a:gd name="T33" fmla="*/ 51 h 231"/>
              <a:gd name="T34" fmla="*/ 217 w 234"/>
              <a:gd name="T35" fmla="*/ 50 h 231"/>
              <a:gd name="T36" fmla="*/ 220 w 234"/>
              <a:gd name="T37" fmla="*/ 51 h 231"/>
              <a:gd name="T38" fmla="*/ 226 w 234"/>
              <a:gd name="T39" fmla="*/ 43 h 231"/>
              <a:gd name="T40" fmla="*/ 232 w 234"/>
              <a:gd name="T41" fmla="*/ 26 h 231"/>
              <a:gd name="T42" fmla="*/ 149 w 234"/>
              <a:gd name="T43" fmla="*/ 105 h 231"/>
              <a:gd name="T44" fmla="*/ 87 w 234"/>
              <a:gd name="T45" fmla="*/ 221 h 231"/>
              <a:gd name="T46" fmla="*/ 25 w 234"/>
              <a:gd name="T47" fmla="*/ 189 h 231"/>
              <a:gd name="T48" fmla="*/ 87 w 234"/>
              <a:gd name="T49" fmla="*/ 72 h 231"/>
              <a:gd name="T50" fmla="*/ 149 w 234"/>
              <a:gd name="T51" fmla="*/ 105 h 231"/>
              <a:gd name="T52" fmla="*/ 128 w 234"/>
              <a:gd name="T53" fmla="*/ 73 h 231"/>
              <a:gd name="T54" fmla="*/ 87 w 234"/>
              <a:gd name="T55" fmla="*/ 63 h 231"/>
              <a:gd name="T56" fmla="*/ 79 w 234"/>
              <a:gd name="T57" fmla="*/ 47 h 231"/>
              <a:gd name="T58" fmla="*/ 106 w 234"/>
              <a:gd name="T59" fmla="*/ 47 h 231"/>
              <a:gd name="T60" fmla="*/ 211 w 234"/>
              <a:gd name="T61" fmla="*/ 29 h 231"/>
              <a:gd name="T62" fmla="*/ 207 w 234"/>
              <a:gd name="T63" fmla="*/ 32 h 231"/>
              <a:gd name="T64" fmla="*/ 203 w 234"/>
              <a:gd name="T65" fmla="*/ 29 h 231"/>
              <a:gd name="T66" fmla="*/ 204 w 234"/>
              <a:gd name="T67" fmla="*/ 24 h 231"/>
              <a:gd name="T68" fmla="*/ 210 w 234"/>
              <a:gd name="T69" fmla="*/ 24 h 231"/>
              <a:gd name="T70" fmla="*/ 211 w 234"/>
              <a:gd name="T71" fmla="*/ 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231">
                <a:moveTo>
                  <a:pt x="234" y="19"/>
                </a:moveTo>
                <a:cubicBezTo>
                  <a:pt x="233" y="16"/>
                  <a:pt x="230" y="15"/>
                  <a:pt x="228" y="15"/>
                </a:cubicBezTo>
                <a:cubicBezTo>
                  <a:pt x="216" y="15"/>
                  <a:pt x="216" y="15"/>
                  <a:pt x="216" y="15"/>
                </a:cubicBezTo>
                <a:cubicBezTo>
                  <a:pt x="212" y="4"/>
                  <a:pt x="212" y="4"/>
                  <a:pt x="212" y="4"/>
                </a:cubicBezTo>
                <a:cubicBezTo>
                  <a:pt x="212" y="2"/>
                  <a:pt x="209" y="0"/>
                  <a:pt x="207" y="0"/>
                </a:cubicBezTo>
                <a:cubicBezTo>
                  <a:pt x="207" y="0"/>
                  <a:pt x="207" y="0"/>
                  <a:pt x="207" y="0"/>
                </a:cubicBezTo>
                <a:cubicBezTo>
                  <a:pt x="204" y="0"/>
                  <a:pt x="202" y="2"/>
                  <a:pt x="201" y="4"/>
                </a:cubicBezTo>
                <a:cubicBezTo>
                  <a:pt x="197" y="15"/>
                  <a:pt x="197" y="15"/>
                  <a:pt x="197" y="15"/>
                </a:cubicBezTo>
                <a:cubicBezTo>
                  <a:pt x="186" y="15"/>
                  <a:pt x="186" y="15"/>
                  <a:pt x="186" y="15"/>
                </a:cubicBezTo>
                <a:cubicBezTo>
                  <a:pt x="183" y="15"/>
                  <a:pt x="181" y="17"/>
                  <a:pt x="180" y="20"/>
                </a:cubicBezTo>
                <a:cubicBezTo>
                  <a:pt x="179" y="22"/>
                  <a:pt x="180" y="25"/>
                  <a:pt x="182" y="26"/>
                </a:cubicBezTo>
                <a:cubicBezTo>
                  <a:pt x="186" y="29"/>
                  <a:pt x="186" y="29"/>
                  <a:pt x="186" y="29"/>
                </a:cubicBezTo>
                <a:cubicBezTo>
                  <a:pt x="174" y="31"/>
                  <a:pt x="154" y="26"/>
                  <a:pt x="140" y="20"/>
                </a:cubicBezTo>
                <a:cubicBezTo>
                  <a:pt x="124" y="12"/>
                  <a:pt x="113" y="23"/>
                  <a:pt x="110" y="30"/>
                </a:cubicBezTo>
                <a:cubicBezTo>
                  <a:pt x="107" y="38"/>
                  <a:pt x="107" y="38"/>
                  <a:pt x="107" y="38"/>
                </a:cubicBezTo>
                <a:cubicBezTo>
                  <a:pt x="101" y="37"/>
                  <a:pt x="95" y="36"/>
                  <a:pt x="90" y="36"/>
                </a:cubicBezTo>
                <a:cubicBezTo>
                  <a:pt x="74" y="36"/>
                  <a:pt x="70" y="41"/>
                  <a:pt x="69" y="45"/>
                </a:cubicBezTo>
                <a:cubicBezTo>
                  <a:pt x="69" y="45"/>
                  <a:pt x="67" y="56"/>
                  <a:pt x="65" y="65"/>
                </a:cubicBezTo>
                <a:cubicBezTo>
                  <a:pt x="35" y="74"/>
                  <a:pt x="10" y="99"/>
                  <a:pt x="4" y="131"/>
                </a:cubicBezTo>
                <a:cubicBezTo>
                  <a:pt x="0" y="153"/>
                  <a:pt x="5" y="176"/>
                  <a:pt x="17" y="194"/>
                </a:cubicBezTo>
                <a:cubicBezTo>
                  <a:pt x="30" y="213"/>
                  <a:pt x="49" y="225"/>
                  <a:pt x="71" y="230"/>
                </a:cubicBezTo>
                <a:cubicBezTo>
                  <a:pt x="77" y="231"/>
                  <a:pt x="82" y="231"/>
                  <a:pt x="87" y="231"/>
                </a:cubicBezTo>
                <a:cubicBezTo>
                  <a:pt x="127" y="231"/>
                  <a:pt x="162" y="202"/>
                  <a:pt x="170" y="162"/>
                </a:cubicBezTo>
                <a:cubicBezTo>
                  <a:pt x="176" y="130"/>
                  <a:pt x="162" y="98"/>
                  <a:pt x="137" y="79"/>
                </a:cubicBezTo>
                <a:cubicBezTo>
                  <a:pt x="141" y="59"/>
                  <a:pt x="141" y="59"/>
                  <a:pt x="141" y="59"/>
                </a:cubicBezTo>
                <a:cubicBezTo>
                  <a:pt x="142" y="54"/>
                  <a:pt x="138" y="49"/>
                  <a:pt x="130" y="45"/>
                </a:cubicBezTo>
                <a:cubicBezTo>
                  <a:pt x="126" y="43"/>
                  <a:pt x="122" y="41"/>
                  <a:pt x="117" y="40"/>
                </a:cubicBezTo>
                <a:cubicBezTo>
                  <a:pt x="119" y="34"/>
                  <a:pt x="119" y="34"/>
                  <a:pt x="119" y="34"/>
                </a:cubicBezTo>
                <a:cubicBezTo>
                  <a:pt x="119" y="33"/>
                  <a:pt x="124" y="23"/>
                  <a:pt x="136" y="28"/>
                </a:cubicBezTo>
                <a:cubicBezTo>
                  <a:pt x="148" y="33"/>
                  <a:pt x="173" y="41"/>
                  <a:pt x="190" y="38"/>
                </a:cubicBezTo>
                <a:cubicBezTo>
                  <a:pt x="188" y="44"/>
                  <a:pt x="188" y="44"/>
                  <a:pt x="188" y="44"/>
                </a:cubicBezTo>
                <a:cubicBezTo>
                  <a:pt x="188" y="46"/>
                  <a:pt x="189" y="49"/>
                  <a:pt x="191" y="51"/>
                </a:cubicBezTo>
                <a:cubicBezTo>
                  <a:pt x="192" y="51"/>
                  <a:pt x="193" y="52"/>
                  <a:pt x="194" y="52"/>
                </a:cubicBezTo>
                <a:cubicBezTo>
                  <a:pt x="196" y="52"/>
                  <a:pt x="197" y="51"/>
                  <a:pt x="198" y="51"/>
                </a:cubicBezTo>
                <a:cubicBezTo>
                  <a:pt x="207" y="44"/>
                  <a:pt x="207" y="44"/>
                  <a:pt x="207" y="44"/>
                </a:cubicBezTo>
                <a:cubicBezTo>
                  <a:pt x="217" y="50"/>
                  <a:pt x="217" y="50"/>
                  <a:pt x="217" y="50"/>
                </a:cubicBezTo>
                <a:cubicBezTo>
                  <a:pt x="218" y="51"/>
                  <a:pt x="219" y="51"/>
                  <a:pt x="220" y="51"/>
                </a:cubicBezTo>
                <a:cubicBezTo>
                  <a:pt x="220" y="51"/>
                  <a:pt x="220" y="51"/>
                  <a:pt x="220" y="51"/>
                </a:cubicBezTo>
                <a:cubicBezTo>
                  <a:pt x="222" y="51"/>
                  <a:pt x="223" y="51"/>
                  <a:pt x="224" y="50"/>
                </a:cubicBezTo>
                <a:cubicBezTo>
                  <a:pt x="226" y="49"/>
                  <a:pt x="227" y="46"/>
                  <a:pt x="226" y="43"/>
                </a:cubicBezTo>
                <a:cubicBezTo>
                  <a:pt x="223" y="33"/>
                  <a:pt x="223" y="33"/>
                  <a:pt x="223" y="33"/>
                </a:cubicBezTo>
                <a:cubicBezTo>
                  <a:pt x="232" y="26"/>
                  <a:pt x="232" y="26"/>
                  <a:pt x="232" y="26"/>
                </a:cubicBezTo>
                <a:cubicBezTo>
                  <a:pt x="234" y="24"/>
                  <a:pt x="234" y="21"/>
                  <a:pt x="234" y="19"/>
                </a:cubicBezTo>
                <a:close/>
                <a:moveTo>
                  <a:pt x="149" y="105"/>
                </a:moveTo>
                <a:cubicBezTo>
                  <a:pt x="160" y="121"/>
                  <a:pt x="164" y="141"/>
                  <a:pt x="160" y="161"/>
                </a:cubicBezTo>
                <a:cubicBezTo>
                  <a:pt x="154" y="196"/>
                  <a:pt x="123" y="221"/>
                  <a:pt x="87" y="221"/>
                </a:cubicBezTo>
                <a:cubicBezTo>
                  <a:pt x="82" y="221"/>
                  <a:pt x="78" y="221"/>
                  <a:pt x="73" y="220"/>
                </a:cubicBezTo>
                <a:cubicBezTo>
                  <a:pt x="54" y="216"/>
                  <a:pt x="37" y="205"/>
                  <a:pt x="25" y="189"/>
                </a:cubicBezTo>
                <a:cubicBezTo>
                  <a:pt x="14" y="172"/>
                  <a:pt x="10" y="153"/>
                  <a:pt x="14" y="133"/>
                </a:cubicBezTo>
                <a:cubicBezTo>
                  <a:pt x="20" y="98"/>
                  <a:pt x="51" y="72"/>
                  <a:pt x="87" y="72"/>
                </a:cubicBezTo>
                <a:cubicBezTo>
                  <a:pt x="92" y="72"/>
                  <a:pt x="96" y="73"/>
                  <a:pt x="101" y="74"/>
                </a:cubicBezTo>
                <a:cubicBezTo>
                  <a:pt x="120" y="77"/>
                  <a:pt x="137" y="88"/>
                  <a:pt x="149" y="105"/>
                </a:cubicBezTo>
                <a:close/>
                <a:moveTo>
                  <a:pt x="131" y="57"/>
                </a:moveTo>
                <a:cubicBezTo>
                  <a:pt x="128" y="73"/>
                  <a:pt x="128" y="73"/>
                  <a:pt x="128" y="73"/>
                </a:cubicBezTo>
                <a:cubicBezTo>
                  <a:pt x="120" y="69"/>
                  <a:pt x="112" y="66"/>
                  <a:pt x="103" y="64"/>
                </a:cubicBezTo>
                <a:cubicBezTo>
                  <a:pt x="97" y="63"/>
                  <a:pt x="92" y="63"/>
                  <a:pt x="87" y="63"/>
                </a:cubicBezTo>
                <a:cubicBezTo>
                  <a:pt x="83" y="63"/>
                  <a:pt x="79" y="63"/>
                  <a:pt x="76" y="63"/>
                </a:cubicBezTo>
                <a:cubicBezTo>
                  <a:pt x="77" y="57"/>
                  <a:pt x="78" y="50"/>
                  <a:pt x="79" y="47"/>
                </a:cubicBezTo>
                <a:cubicBezTo>
                  <a:pt x="80" y="47"/>
                  <a:pt x="83" y="46"/>
                  <a:pt x="90" y="46"/>
                </a:cubicBezTo>
                <a:cubicBezTo>
                  <a:pt x="95" y="46"/>
                  <a:pt x="100" y="46"/>
                  <a:pt x="106" y="47"/>
                </a:cubicBezTo>
                <a:cubicBezTo>
                  <a:pt x="121" y="50"/>
                  <a:pt x="130" y="55"/>
                  <a:pt x="131" y="57"/>
                </a:cubicBezTo>
                <a:close/>
                <a:moveTo>
                  <a:pt x="211" y="29"/>
                </a:moveTo>
                <a:cubicBezTo>
                  <a:pt x="214" y="37"/>
                  <a:pt x="214" y="37"/>
                  <a:pt x="214" y="37"/>
                </a:cubicBezTo>
                <a:cubicBezTo>
                  <a:pt x="207" y="32"/>
                  <a:pt x="207" y="32"/>
                  <a:pt x="207" y="32"/>
                </a:cubicBezTo>
                <a:cubicBezTo>
                  <a:pt x="200" y="37"/>
                  <a:pt x="200" y="37"/>
                  <a:pt x="200" y="37"/>
                </a:cubicBezTo>
                <a:cubicBezTo>
                  <a:pt x="203" y="29"/>
                  <a:pt x="203" y="29"/>
                  <a:pt x="203" y="29"/>
                </a:cubicBezTo>
                <a:cubicBezTo>
                  <a:pt x="196" y="25"/>
                  <a:pt x="196" y="25"/>
                  <a:pt x="196" y="25"/>
                </a:cubicBezTo>
                <a:cubicBezTo>
                  <a:pt x="204" y="24"/>
                  <a:pt x="204" y="24"/>
                  <a:pt x="204" y="24"/>
                </a:cubicBezTo>
                <a:cubicBezTo>
                  <a:pt x="207" y="17"/>
                  <a:pt x="207" y="17"/>
                  <a:pt x="207" y="17"/>
                </a:cubicBezTo>
                <a:cubicBezTo>
                  <a:pt x="210" y="24"/>
                  <a:pt x="210" y="24"/>
                  <a:pt x="210" y="24"/>
                </a:cubicBezTo>
                <a:cubicBezTo>
                  <a:pt x="218" y="24"/>
                  <a:pt x="218" y="24"/>
                  <a:pt x="218" y="24"/>
                </a:cubicBezTo>
                <a:lnTo>
                  <a:pt x="211" y="2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8" name="Freeform 100">
            <a:extLst>
              <a:ext uri="{FF2B5EF4-FFF2-40B4-BE49-F238E27FC236}">
                <a16:creationId xmlns:a16="http://schemas.microsoft.com/office/drawing/2014/main" id="{9396FBE6-079A-444B-AADB-8BA9AB74AB2F}"/>
              </a:ext>
              <a:ext uri="{C183D7F6-B498-43B3-948B-1728B52AA6E4}">
                <adec:decorative xmlns:adec="http://schemas.microsoft.com/office/drawing/2017/decorative" val="1"/>
              </a:ext>
            </a:extLst>
          </p:cNvPr>
          <p:cNvSpPr>
            <a:spLocks noEditPoints="1"/>
          </p:cNvSpPr>
          <p:nvPr/>
        </p:nvSpPr>
        <p:spPr bwMode="auto">
          <a:xfrm>
            <a:off x="1197388" y="3026027"/>
            <a:ext cx="428625" cy="425824"/>
          </a:xfrm>
          <a:custGeom>
            <a:avLst/>
            <a:gdLst>
              <a:gd name="T0" fmla="*/ 232 w 237"/>
              <a:gd name="T1" fmla="*/ 207 h 236"/>
              <a:gd name="T2" fmla="*/ 170 w 237"/>
              <a:gd name="T3" fmla="*/ 146 h 236"/>
              <a:gd name="T4" fmla="*/ 186 w 237"/>
              <a:gd name="T5" fmla="*/ 93 h 236"/>
              <a:gd name="T6" fmla="*/ 93 w 237"/>
              <a:gd name="T7" fmla="*/ 0 h 236"/>
              <a:gd name="T8" fmla="*/ 0 w 237"/>
              <a:gd name="T9" fmla="*/ 93 h 236"/>
              <a:gd name="T10" fmla="*/ 93 w 237"/>
              <a:gd name="T11" fmla="*/ 186 h 236"/>
              <a:gd name="T12" fmla="*/ 146 w 237"/>
              <a:gd name="T13" fmla="*/ 169 h 236"/>
              <a:gd name="T14" fmla="*/ 208 w 237"/>
              <a:gd name="T15" fmla="*/ 231 h 236"/>
              <a:gd name="T16" fmla="*/ 220 w 237"/>
              <a:gd name="T17" fmla="*/ 236 h 236"/>
              <a:gd name="T18" fmla="*/ 232 w 237"/>
              <a:gd name="T19" fmla="*/ 231 h 236"/>
              <a:gd name="T20" fmla="*/ 237 w 237"/>
              <a:gd name="T21" fmla="*/ 219 h 236"/>
              <a:gd name="T22" fmla="*/ 232 w 237"/>
              <a:gd name="T23" fmla="*/ 207 h 236"/>
              <a:gd name="T24" fmla="*/ 93 w 237"/>
              <a:gd name="T25" fmla="*/ 176 h 236"/>
              <a:gd name="T26" fmla="*/ 10 w 237"/>
              <a:gd name="T27" fmla="*/ 93 h 236"/>
              <a:gd name="T28" fmla="*/ 93 w 237"/>
              <a:gd name="T29" fmla="*/ 10 h 236"/>
              <a:gd name="T30" fmla="*/ 177 w 237"/>
              <a:gd name="T31" fmla="*/ 93 h 236"/>
              <a:gd name="T32" fmla="*/ 93 w 237"/>
              <a:gd name="T33" fmla="*/ 176 h 236"/>
              <a:gd name="T34" fmla="*/ 225 w 237"/>
              <a:gd name="T35" fmla="*/ 225 h 236"/>
              <a:gd name="T36" fmla="*/ 215 w 237"/>
              <a:gd name="T37" fmla="*/ 225 h 236"/>
              <a:gd name="T38" fmla="*/ 154 w 237"/>
              <a:gd name="T39" fmla="*/ 163 h 236"/>
              <a:gd name="T40" fmla="*/ 164 w 237"/>
              <a:gd name="T41" fmla="*/ 153 h 236"/>
              <a:gd name="T42" fmla="*/ 225 w 237"/>
              <a:gd name="T43" fmla="*/ 214 h 236"/>
              <a:gd name="T44" fmla="*/ 225 w 237"/>
              <a:gd name="T45" fmla="*/ 2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236">
                <a:moveTo>
                  <a:pt x="232" y="207"/>
                </a:moveTo>
                <a:cubicBezTo>
                  <a:pt x="170" y="146"/>
                  <a:pt x="170" y="146"/>
                  <a:pt x="170" y="146"/>
                </a:cubicBezTo>
                <a:cubicBezTo>
                  <a:pt x="180" y="131"/>
                  <a:pt x="186" y="112"/>
                  <a:pt x="186" y="93"/>
                </a:cubicBezTo>
                <a:cubicBezTo>
                  <a:pt x="186" y="42"/>
                  <a:pt x="145" y="0"/>
                  <a:pt x="93" y="0"/>
                </a:cubicBezTo>
                <a:cubicBezTo>
                  <a:pt x="42" y="0"/>
                  <a:pt x="0" y="42"/>
                  <a:pt x="0" y="93"/>
                </a:cubicBezTo>
                <a:cubicBezTo>
                  <a:pt x="0" y="144"/>
                  <a:pt x="42" y="186"/>
                  <a:pt x="93" y="186"/>
                </a:cubicBezTo>
                <a:cubicBezTo>
                  <a:pt x="113" y="186"/>
                  <a:pt x="131" y="180"/>
                  <a:pt x="146" y="169"/>
                </a:cubicBezTo>
                <a:cubicBezTo>
                  <a:pt x="208" y="231"/>
                  <a:pt x="208" y="231"/>
                  <a:pt x="208" y="231"/>
                </a:cubicBezTo>
                <a:cubicBezTo>
                  <a:pt x="211" y="235"/>
                  <a:pt x="215" y="236"/>
                  <a:pt x="220" y="236"/>
                </a:cubicBezTo>
                <a:cubicBezTo>
                  <a:pt x="225" y="236"/>
                  <a:pt x="229" y="235"/>
                  <a:pt x="232" y="231"/>
                </a:cubicBezTo>
                <a:cubicBezTo>
                  <a:pt x="235" y="228"/>
                  <a:pt x="237" y="224"/>
                  <a:pt x="237" y="219"/>
                </a:cubicBezTo>
                <a:cubicBezTo>
                  <a:pt x="237" y="215"/>
                  <a:pt x="235" y="211"/>
                  <a:pt x="232" y="207"/>
                </a:cubicBezTo>
                <a:close/>
                <a:moveTo>
                  <a:pt x="93" y="176"/>
                </a:moveTo>
                <a:cubicBezTo>
                  <a:pt x="48" y="176"/>
                  <a:pt x="10" y="139"/>
                  <a:pt x="10" y="93"/>
                </a:cubicBezTo>
                <a:cubicBezTo>
                  <a:pt x="10" y="47"/>
                  <a:pt x="48" y="10"/>
                  <a:pt x="93" y="10"/>
                </a:cubicBezTo>
                <a:cubicBezTo>
                  <a:pt x="139" y="10"/>
                  <a:pt x="177" y="47"/>
                  <a:pt x="177" y="93"/>
                </a:cubicBezTo>
                <a:cubicBezTo>
                  <a:pt x="177" y="139"/>
                  <a:pt x="139" y="176"/>
                  <a:pt x="93" y="176"/>
                </a:cubicBezTo>
                <a:close/>
                <a:moveTo>
                  <a:pt x="225" y="225"/>
                </a:moveTo>
                <a:cubicBezTo>
                  <a:pt x="222" y="227"/>
                  <a:pt x="218" y="227"/>
                  <a:pt x="215" y="225"/>
                </a:cubicBezTo>
                <a:cubicBezTo>
                  <a:pt x="154" y="163"/>
                  <a:pt x="154" y="163"/>
                  <a:pt x="154" y="163"/>
                </a:cubicBezTo>
                <a:cubicBezTo>
                  <a:pt x="157" y="160"/>
                  <a:pt x="161" y="157"/>
                  <a:pt x="164" y="153"/>
                </a:cubicBezTo>
                <a:cubicBezTo>
                  <a:pt x="225" y="214"/>
                  <a:pt x="225" y="214"/>
                  <a:pt x="225" y="214"/>
                </a:cubicBezTo>
                <a:cubicBezTo>
                  <a:pt x="228" y="217"/>
                  <a:pt x="228" y="222"/>
                  <a:pt x="225" y="225"/>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Tree>
    <p:extLst>
      <p:ext uri="{BB962C8B-B14F-4D97-AF65-F5344CB8AC3E}">
        <p14:creationId xmlns:p14="http://schemas.microsoft.com/office/powerpoint/2010/main" val="91630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8942D5-3293-444C-877A-DE736C3404D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5296" y="3429000"/>
            <a:ext cx="4499524" cy="2998413"/>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4.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Competitive Procurement (Goods)</a:t>
            </a:r>
          </a:p>
        </p:txBody>
      </p:sp>
      <p:sp>
        <p:nvSpPr>
          <p:cNvPr id="7" name="Freeform 11" descr="Role play quote: &quot;Looks like you bought goods and supplies which totaled over $22,500. Did you compete this procurement?&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No, our Superintendent knows a guy ...&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rtlCol="0">
            <a:spAutoFit/>
          </a:bodyPr>
          <a:lstStyle/>
          <a:p>
            <a:pPr algn="ctr"/>
            <a:r>
              <a:rPr lang="en-US" sz="2000" dirty="0">
                <a:solidFill>
                  <a:schemeClr val="bg1"/>
                </a:solidFill>
                <a:latin typeface="+mj-lt"/>
              </a:rPr>
              <a:t>Looks like you bought goods and supplies which totaled over $22,500. Did you compete this procurement?</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1128382"/>
            <a:ext cx="2360023" cy="1015663"/>
          </a:xfrm>
          <a:prstGeom prst="rect">
            <a:avLst/>
          </a:prstGeom>
          <a:noFill/>
        </p:spPr>
        <p:txBody>
          <a:bodyPr wrap="square" rtlCol="0">
            <a:spAutoFit/>
          </a:bodyPr>
          <a:lstStyle/>
          <a:p>
            <a:pPr algn="ctr"/>
            <a:r>
              <a:rPr lang="en-US" sz="2000">
                <a:solidFill>
                  <a:schemeClr val="bg1"/>
                </a:solidFill>
                <a:latin typeface="+mj-lt"/>
              </a:rPr>
              <a:t>No, our Superintendent knows a guy...</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943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4.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Competitive Procurement (Goods)</a:t>
            </a:r>
          </a:p>
        </p:txBody>
      </p:sp>
      <p:sp>
        <p:nvSpPr>
          <p:cNvPr id="24" name="Rectangle 23">
            <a:extLst>
              <a:ext uri="{FF2B5EF4-FFF2-40B4-BE49-F238E27FC236}">
                <a16:creationId xmlns:a16="http://schemas.microsoft.com/office/drawing/2014/main" id="{0658BCC5-E46B-4660-8559-1280560319CE}"/>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36% </a:t>
            </a:r>
            <a:r>
              <a:rPr lang="en-US" sz="2000">
                <a:solidFill>
                  <a:srgbClr val="000000"/>
                </a:solidFill>
                <a:latin typeface="Open Sans"/>
              </a:rPr>
              <a:t>of LEAs monitored could not demonstrate competitive procurement of contracts for goods.</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604AC6FE-330C-4283-8D3F-03AAEC0505CE}"/>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in reference to the Competitive Procurement (Goods) can be found at 2 CFR 200.318(i) &amp; PDE Uniform Grants Guidance Procurement Thresholds&#10;">
            <a:extLst>
              <a:ext uri="{FF2B5EF4-FFF2-40B4-BE49-F238E27FC236}">
                <a16:creationId xmlns:a16="http://schemas.microsoft.com/office/drawing/2014/main" id="{C7E83CBC-98F0-49F7-8550-29D0965967F6}"/>
              </a:ext>
            </a:extLst>
          </p:cNvPr>
          <p:cNvGrpSpPr/>
          <p:nvPr/>
        </p:nvGrpSpPr>
        <p:grpSpPr>
          <a:xfrm>
            <a:off x="6594807" y="1183633"/>
            <a:ext cx="4952597" cy="1092607"/>
            <a:chOff x="859947" y="4431031"/>
            <a:chExt cx="4952597" cy="1092607"/>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10926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dirty="0">
                  <a:ln>
                    <a:noFill/>
                  </a:ln>
                  <a:solidFill>
                    <a:srgbClr val="000000"/>
                  </a:solidFill>
                  <a:effectLst/>
                  <a:uLnTx/>
                  <a:uFillTx/>
                  <a:latin typeface="+mj-lt"/>
                  <a:ea typeface="+mn-ea"/>
                  <a:cs typeface="+mn-cs"/>
                </a:rPr>
                <a:t>2 CFR 200.318(</a:t>
              </a:r>
              <a:r>
                <a:rPr kumimoji="0" lang="en-US" sz="2000" i="0" u="none" strike="noStrike" kern="1200" cap="none" spc="0" normalizeH="0" baseline="0" noProof="0" dirty="0" err="1">
                  <a:ln>
                    <a:noFill/>
                  </a:ln>
                  <a:solidFill>
                    <a:srgbClr val="000000"/>
                  </a:solidFill>
                  <a:effectLst/>
                  <a:uLnTx/>
                  <a:uFillTx/>
                  <a:latin typeface="+mj-lt"/>
                  <a:ea typeface="+mn-ea"/>
                  <a:cs typeface="+mn-cs"/>
                </a:rPr>
                <a:t>i</a:t>
              </a:r>
              <a:r>
                <a:rPr kumimoji="0" lang="en-US" sz="2000" i="0" u="none" strike="noStrike" kern="1200" cap="none" spc="0" normalizeH="0" baseline="0" noProof="0" dirty="0">
                  <a:ln>
                    <a:noFill/>
                  </a:ln>
                  <a:solidFill>
                    <a:srgbClr val="000000"/>
                  </a:solidFill>
                  <a:effectLst/>
                  <a:uLnTx/>
                  <a:uFillTx/>
                  <a:latin typeface="+mj-lt"/>
                  <a:ea typeface="+mn-ea"/>
                  <a:cs typeface="+mn-cs"/>
                </a:rPr>
                <a:t>) &amp; PDE Uniform Grants Guidance Procurement Thresholds</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for the Competitive Procurement (Goods) Observation: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Competitive Procurement (Goods): The Subrecipient should maintain copies of the necessary procurement documentation readily available to verify compliance with formal procurement methods.">
            <a:extLst>
              <a:ext uri="{FF2B5EF4-FFF2-40B4-BE49-F238E27FC236}">
                <a16:creationId xmlns:a16="http://schemas.microsoft.com/office/drawing/2014/main" id="{491BDE72-4EA8-45B1-A4C4-E994D6D101F6}"/>
              </a:ext>
            </a:extLst>
          </p:cNvPr>
          <p:cNvGrpSpPr/>
          <p:nvPr/>
        </p:nvGrpSpPr>
        <p:grpSpPr>
          <a:xfrm>
            <a:off x="6594807" y="4032253"/>
            <a:ext cx="4952597" cy="2015936"/>
            <a:chOff x="6662872" y="3392729"/>
            <a:chExt cx="4952597" cy="2015936"/>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2015936"/>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maintain copies of the necessary procurement documentation readily available to verify compliance with formal procurement methods</a:t>
              </a:r>
              <a:r>
                <a:rPr lang="en-US" sz="2000" dirty="0">
                  <a:solidFill>
                    <a:srgbClr val="000000"/>
                  </a:solidFill>
                  <a:latin typeface="+mj-lt"/>
                </a:rPr>
                <a:t>.</a:t>
              </a:r>
              <a:endParaRPr lang="en-US" sz="2000" b="0" i="0" u="none" strike="noStrike" kern="1200" cap="none" spc="0" normalizeH="0" baseline="0" noProof="0" dirty="0">
                <a:ln>
                  <a:noFill/>
                </a:ln>
                <a:solidFill>
                  <a:srgbClr val="000000"/>
                </a:solidFill>
                <a:effectLst/>
                <a:uLnTx/>
                <a:uFillTx/>
                <a:latin typeface="+mj-lt"/>
                <a:cs typeface="Calibri Light"/>
              </a:endParaRP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2893664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22FBE4-7820-4385-8875-CB2C45BEC435}"/>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065207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0422FBE4-7820-4385-8875-CB2C45BEC435}"/>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7" name="Title 96">
            <a:extLst>
              <a:ext uri="{FF2B5EF4-FFF2-40B4-BE49-F238E27FC236}">
                <a16:creationId xmlns:a16="http://schemas.microsoft.com/office/drawing/2014/main" id="{474805CC-3171-4DBE-B097-0D0411E783BE}"/>
              </a:ext>
            </a:extLst>
          </p:cNvPr>
          <p:cNvSpPr txBox="1">
            <a:spLocks noGrp="1"/>
          </p:cNvSpPr>
          <p:nvPr>
            <p:ph type="title" idx="4294967295"/>
          </p:nvPr>
        </p:nvSpPr>
        <p:spPr>
          <a:xfrm>
            <a:off x="205686" y="201827"/>
            <a:ext cx="691994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Competitive Procurement (</a:t>
            </a:r>
            <a:r>
              <a:rPr kumimoji="0" lang="en-US" sz="28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hlinkClick r:id="rId6"/>
              </a:rPr>
              <a:t>State Guidance</a:t>
            </a:r>
            <a:r>
              <a:rPr kumimoji="0" lang="en-US" sz="28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a:extLst>
              <a:ext uri="{FF2B5EF4-FFF2-40B4-BE49-F238E27FC236}">
                <a16:creationId xmlns:a16="http://schemas.microsoft.com/office/drawing/2014/main" id="{0330C14C-FBB7-4863-A444-0F8B240DCBD7}"/>
              </a:ext>
            </a:extLst>
          </p:cNvPr>
          <p:cNvSpPr/>
          <p:nvPr/>
        </p:nvSpPr>
        <p:spPr>
          <a:xfrm>
            <a:off x="206063" y="926495"/>
            <a:ext cx="2054843"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kumimoji="0" lang="en-US" sz="1200" b="1" i="0" u="none" strike="noStrike" kern="1200" cap="none" spc="100" normalizeH="0" baseline="0" noProof="0">
                <a:ln>
                  <a:noFill/>
                </a:ln>
                <a:solidFill>
                  <a:srgbClr val="000000"/>
                </a:solidFill>
                <a:effectLst/>
                <a:uLnTx/>
                <a:uFillTx/>
                <a:latin typeface="Open Sans"/>
                <a:ea typeface="+mn-ea"/>
                <a:cs typeface="+mn-cs"/>
              </a:rPr>
              <a:t>Procurement </a:t>
            </a:r>
            <a:r>
              <a:rPr lang="en-US" sz="1200" b="1" spc="100">
                <a:solidFill>
                  <a:srgbClr val="000000"/>
                </a:solidFill>
                <a:latin typeface="Open Sans"/>
              </a:rPr>
              <a:t>Method</a:t>
            </a:r>
            <a:endParaRPr kumimoji="0" lang="en-US" sz="1200" b="1"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100" b="1"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1" i="0" u="none" strike="noStrike" kern="1200" cap="none" spc="0" normalizeH="0" baseline="0" noProof="0">
              <a:ln>
                <a:noFill/>
              </a:ln>
              <a:solidFill>
                <a:srgbClr val="000000"/>
              </a:solidFill>
              <a:effectLst/>
              <a:uLnTx/>
              <a:uFillTx/>
              <a:latin typeface="Open Sans"/>
              <a:ea typeface="+mn-ea"/>
              <a:cs typeface="+mn-cs"/>
            </a:endParaRPr>
          </a:p>
        </p:txBody>
      </p:sp>
      <p:sp>
        <p:nvSpPr>
          <p:cNvPr id="41" name="Rectangle 40">
            <a:extLst>
              <a:ext uri="{FF2B5EF4-FFF2-40B4-BE49-F238E27FC236}">
                <a16:creationId xmlns:a16="http://schemas.microsoft.com/office/drawing/2014/main" id="{13C1EA17-A6D3-4B0F-9883-A42662C4715F}"/>
              </a:ext>
            </a:extLst>
          </p:cNvPr>
          <p:cNvSpPr/>
          <p:nvPr/>
        </p:nvSpPr>
        <p:spPr>
          <a:xfrm>
            <a:off x="2339939" y="926495"/>
            <a:ext cx="2726435"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spcBef>
                <a:spcPts val="200"/>
              </a:spcBef>
              <a:buClr>
                <a:srgbClr val="81BC00"/>
              </a:buClr>
              <a:defRPr/>
            </a:pPr>
            <a:r>
              <a:rPr lang="en-US" sz="1200" b="1" spc="100">
                <a:solidFill>
                  <a:srgbClr val="000000"/>
                </a:solidFill>
                <a:latin typeface="Open Sans"/>
              </a:rPr>
              <a:t>Goods/Supplies</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1" i="0" u="none" strike="noStrike" kern="1200" cap="none" spc="0" normalizeH="0" baseline="0" noProof="0">
              <a:ln>
                <a:noFill/>
              </a:ln>
              <a:solidFill>
                <a:srgbClr val="000000"/>
              </a:solidFill>
              <a:effectLst/>
              <a:uLnTx/>
              <a:uFillTx/>
              <a:latin typeface="Open Sans"/>
              <a:ea typeface="+mn-ea"/>
              <a:cs typeface="+mn-cs"/>
            </a:endParaRPr>
          </a:p>
        </p:txBody>
      </p:sp>
      <p:sp>
        <p:nvSpPr>
          <p:cNvPr id="40" name="Rectangle 39">
            <a:extLst>
              <a:ext uri="{FF2B5EF4-FFF2-40B4-BE49-F238E27FC236}">
                <a16:creationId xmlns:a16="http://schemas.microsoft.com/office/drawing/2014/main" id="{61535F54-67F8-4FEE-A98A-5EA1042D14C5}"/>
              </a:ext>
            </a:extLst>
          </p:cNvPr>
          <p:cNvSpPr/>
          <p:nvPr/>
        </p:nvSpPr>
        <p:spPr>
          <a:xfrm>
            <a:off x="5145406" y="926495"/>
            <a:ext cx="2735701"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spcBef>
                <a:spcPts val="200"/>
              </a:spcBef>
              <a:buClr>
                <a:srgbClr val="81BC00"/>
              </a:buClr>
              <a:defRPr/>
            </a:pPr>
            <a:r>
              <a:rPr lang="en-US" sz="1200" b="1" spc="100">
                <a:solidFill>
                  <a:srgbClr val="000000"/>
                </a:solidFill>
                <a:latin typeface="Open Sans"/>
              </a:rPr>
              <a:t>Services</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100" b="0"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0" i="0" u="none" strike="noStrike" kern="1200" cap="none" spc="0" normalizeH="0" baseline="0" noProof="0">
              <a:ln>
                <a:noFill/>
              </a:ln>
              <a:solidFill>
                <a:srgbClr val="000000"/>
              </a:solidFill>
              <a:effectLst/>
              <a:uLnTx/>
              <a:uFillTx/>
              <a:latin typeface="Open Sans"/>
              <a:ea typeface="+mn-ea"/>
              <a:cs typeface="+mn-cs"/>
            </a:endParaRPr>
          </a:p>
        </p:txBody>
      </p:sp>
      <p:sp>
        <p:nvSpPr>
          <p:cNvPr id="39" name="Rectangle 38">
            <a:extLst>
              <a:ext uri="{FF2B5EF4-FFF2-40B4-BE49-F238E27FC236}">
                <a16:creationId xmlns:a16="http://schemas.microsoft.com/office/drawing/2014/main" id="{E09E9944-A5E3-46BB-AFCF-8BB73EFE431C}"/>
              </a:ext>
            </a:extLst>
          </p:cNvPr>
          <p:cNvSpPr/>
          <p:nvPr/>
        </p:nvSpPr>
        <p:spPr>
          <a:xfrm>
            <a:off x="7975358" y="926495"/>
            <a:ext cx="3995427"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spcBef>
                <a:spcPts val="200"/>
              </a:spcBef>
              <a:buClr>
                <a:srgbClr val="81BC00"/>
              </a:buClr>
              <a:defRPr/>
            </a:pPr>
            <a:r>
              <a:rPr lang="en-US" sz="1200" b="1" spc="100">
                <a:solidFill>
                  <a:srgbClr val="000000"/>
                </a:solidFill>
                <a:latin typeface="Open Sans"/>
              </a:rPr>
              <a:t>Requirements</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100" b="1"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1"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98D0A905-BAD3-44EA-B0B0-10AB99F350A8}"/>
              </a:ext>
            </a:extLst>
          </p:cNvPr>
          <p:cNvSpPr/>
          <p:nvPr/>
        </p:nvSpPr>
        <p:spPr>
          <a:xfrm>
            <a:off x="205687" y="1313049"/>
            <a:ext cx="2044422" cy="840608"/>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dirty="0">
                <a:solidFill>
                  <a:srgbClr val="464646"/>
                </a:solidFill>
                <a:latin typeface="Montserrat" panose="00000500000000000000" pitchFamily="2" charset="0"/>
              </a:rPr>
              <a:t>Micro-purchase</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dirty="0">
                <a:solidFill>
                  <a:srgbClr val="464646"/>
                </a:solidFill>
                <a:latin typeface="Montserrat" panose="00000500000000000000" pitchFamily="2" charset="0"/>
              </a:rPr>
              <a:t>(no quotes required)</a:t>
            </a:r>
          </a:p>
        </p:txBody>
      </p:sp>
      <p:sp>
        <p:nvSpPr>
          <p:cNvPr id="58" name="Rectangle 57">
            <a:extLst>
              <a:ext uri="{FF2B5EF4-FFF2-40B4-BE49-F238E27FC236}">
                <a16:creationId xmlns:a16="http://schemas.microsoft.com/office/drawing/2014/main" id="{681E11F9-624F-42BF-BF07-8DF95F4B21C8}"/>
              </a:ext>
            </a:extLst>
          </p:cNvPr>
          <p:cNvSpPr/>
          <p:nvPr/>
        </p:nvSpPr>
        <p:spPr>
          <a:xfrm>
            <a:off x="2340765" y="1313049"/>
            <a:ext cx="2726435" cy="842856"/>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Less than $10,000</a:t>
            </a:r>
          </a:p>
          <a:p>
            <a:pPr algn="l"/>
            <a:r>
              <a:rPr lang="en-US" sz="1050" b="0" i="0" dirty="0">
                <a:solidFill>
                  <a:srgbClr val="464646"/>
                </a:solidFill>
                <a:effectLst/>
                <a:latin typeface="Montserrat" panose="00000500000000000000" pitchFamily="2" charset="0"/>
              </a:rPr>
              <a:t>Note: Must use more restrictive $0 Federal threshold instead of no state requirements under $11,800</a:t>
            </a:r>
          </a:p>
        </p:txBody>
      </p:sp>
      <p:sp>
        <p:nvSpPr>
          <p:cNvPr id="59" name="Rectangle 58">
            <a:extLst>
              <a:ext uri="{FF2B5EF4-FFF2-40B4-BE49-F238E27FC236}">
                <a16:creationId xmlns:a16="http://schemas.microsoft.com/office/drawing/2014/main" id="{4BDEED63-3FE5-400C-B0FA-FF245AA28D79}"/>
              </a:ext>
            </a:extLst>
          </p:cNvPr>
          <p:cNvSpPr/>
          <p:nvPr/>
        </p:nvSpPr>
        <p:spPr>
          <a:xfrm>
            <a:off x="5153691" y="1313049"/>
            <a:ext cx="2729756" cy="842856"/>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Less than $10,000</a:t>
            </a:r>
          </a:p>
          <a:p>
            <a:pPr algn="l"/>
            <a:r>
              <a:rPr lang="en-US" sz="1050" b="0" i="0" dirty="0">
                <a:solidFill>
                  <a:srgbClr val="464646"/>
                </a:solidFill>
                <a:effectLst/>
                <a:latin typeface="Montserrat" panose="00000500000000000000" pitchFamily="2" charset="0"/>
              </a:rPr>
              <a:t>Note: Must use more restrictive $10,000 Federal threshold instead of state exemption for services</a:t>
            </a:r>
          </a:p>
        </p:txBody>
      </p:sp>
      <p:sp>
        <p:nvSpPr>
          <p:cNvPr id="61" name="Rectangle 60">
            <a:extLst>
              <a:ext uri="{FF2B5EF4-FFF2-40B4-BE49-F238E27FC236}">
                <a16:creationId xmlns:a16="http://schemas.microsoft.com/office/drawing/2014/main" id="{9BBF0D7B-06CA-463A-BD6D-943EE17C1262}"/>
              </a:ext>
            </a:extLst>
          </p:cNvPr>
          <p:cNvSpPr/>
          <p:nvPr/>
        </p:nvSpPr>
        <p:spPr>
          <a:xfrm>
            <a:off x="7971762" y="1313049"/>
            <a:ext cx="4001053" cy="842855"/>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a:solidFill>
                  <a:srgbClr val="464646"/>
                </a:solidFill>
                <a:effectLst/>
                <a:latin typeface="Montserrat" panose="00000500000000000000" pitchFamily="2" charset="0"/>
              </a:rPr>
              <a:t> consider price to be reasonable</a:t>
            </a:r>
          </a:p>
          <a:p>
            <a:pPr algn="l">
              <a:buFont typeface="Arial" panose="020B0604020202020204" pitchFamily="34" charset="0"/>
              <a:buChar char="•"/>
            </a:pPr>
            <a:r>
              <a:rPr lang="en-US" sz="1050" b="0" i="0">
                <a:solidFill>
                  <a:srgbClr val="464646"/>
                </a:solidFill>
                <a:effectLst/>
                <a:latin typeface="Montserrat" panose="00000500000000000000" pitchFamily="2" charset="0"/>
              </a:rPr>
              <a:t> distribute equitably among suppliers to the extent practical</a:t>
            </a:r>
          </a:p>
        </p:txBody>
      </p:sp>
      <p:sp>
        <p:nvSpPr>
          <p:cNvPr id="72" name="Rectangle 71">
            <a:extLst>
              <a:ext uri="{FF2B5EF4-FFF2-40B4-BE49-F238E27FC236}">
                <a16:creationId xmlns:a16="http://schemas.microsoft.com/office/drawing/2014/main" id="{D7A6438D-2FF2-4AF7-AE39-157FAC07F012}"/>
              </a:ext>
            </a:extLst>
          </p:cNvPr>
          <p:cNvSpPr/>
          <p:nvPr/>
        </p:nvSpPr>
        <p:spPr>
          <a:xfrm>
            <a:off x="202502" y="2247414"/>
            <a:ext cx="2044422" cy="852931"/>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i="0" dirty="0">
                <a:solidFill>
                  <a:srgbClr val="464646"/>
                </a:solidFill>
                <a:effectLst/>
                <a:latin typeface="Montserrat" panose="00000500000000000000" pitchFamily="2" charset="0"/>
              </a:rPr>
              <a:t>Small Purchase Procedures</a:t>
            </a:r>
            <a:br>
              <a:rPr lang="en-US" sz="1050" b="1" dirty="0"/>
            </a:br>
            <a:r>
              <a:rPr lang="en-US" sz="1050" b="1" i="0" dirty="0">
                <a:solidFill>
                  <a:srgbClr val="464646"/>
                </a:solidFill>
                <a:effectLst/>
                <a:latin typeface="Montserrat" panose="00000500000000000000" pitchFamily="2" charset="0"/>
              </a:rPr>
              <a:t>(Relatively simple and informal)</a:t>
            </a:r>
            <a:endParaRPr kumimoji="0" lang="en-US" sz="1050" b="1" i="0" u="none" strike="noStrike" kern="1200" cap="none" spc="100" normalizeH="0" baseline="0" noProof="0" dirty="0">
              <a:ln>
                <a:noFill/>
              </a:ln>
              <a:solidFill>
                <a:srgbClr val="000000"/>
              </a:solidFill>
              <a:effectLst/>
              <a:uLnTx/>
              <a:uFillTx/>
              <a:latin typeface="Open Sans"/>
              <a:ea typeface="+mn-ea"/>
              <a:cs typeface="+mn-cs"/>
            </a:endParaRPr>
          </a:p>
        </p:txBody>
      </p:sp>
      <p:sp>
        <p:nvSpPr>
          <p:cNvPr id="73" name="Rectangle 72">
            <a:extLst>
              <a:ext uri="{FF2B5EF4-FFF2-40B4-BE49-F238E27FC236}">
                <a16:creationId xmlns:a16="http://schemas.microsoft.com/office/drawing/2014/main" id="{C6CECF9A-E8F0-4F57-AF09-6D109CBF7A46}"/>
              </a:ext>
            </a:extLst>
          </p:cNvPr>
          <p:cNvSpPr/>
          <p:nvPr/>
        </p:nvSpPr>
        <p:spPr>
          <a:xfrm>
            <a:off x="2337580" y="2247415"/>
            <a:ext cx="2726435" cy="842856"/>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$10,000 - $22,500</a:t>
            </a:r>
          </a:p>
          <a:p>
            <a:pPr algn="l"/>
            <a:r>
              <a:rPr lang="en-US" sz="1050" b="0" i="0" dirty="0">
                <a:solidFill>
                  <a:srgbClr val="464646"/>
                </a:solidFill>
                <a:effectLst/>
                <a:latin typeface="Montserrat" panose="00000500000000000000" pitchFamily="2" charset="0"/>
              </a:rPr>
              <a:t>Note: Must use more restrictive $10,000 Federal threshold instead of $21,900 state threshold</a:t>
            </a:r>
          </a:p>
        </p:txBody>
      </p:sp>
      <p:sp>
        <p:nvSpPr>
          <p:cNvPr id="74" name="Rectangle 73">
            <a:extLst>
              <a:ext uri="{FF2B5EF4-FFF2-40B4-BE49-F238E27FC236}">
                <a16:creationId xmlns:a16="http://schemas.microsoft.com/office/drawing/2014/main" id="{D851EA5E-7CDF-4353-AB98-5A5F632B0CB3}"/>
              </a:ext>
            </a:extLst>
          </p:cNvPr>
          <p:cNvSpPr/>
          <p:nvPr/>
        </p:nvSpPr>
        <p:spPr>
          <a:xfrm>
            <a:off x="5154672" y="2247415"/>
            <a:ext cx="2726435" cy="842857"/>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$10,000 - $249,999</a:t>
            </a:r>
          </a:p>
          <a:p>
            <a:pPr algn="l"/>
            <a:r>
              <a:rPr lang="en-US" sz="1050" b="0" i="0" dirty="0">
                <a:solidFill>
                  <a:srgbClr val="464646"/>
                </a:solidFill>
                <a:effectLst/>
                <a:latin typeface="Montserrat" panose="00000500000000000000" pitchFamily="2" charset="0"/>
              </a:rPr>
              <a:t>Note: Must use more restrictive $10,000 Federal threshold instead of state exemption for services</a:t>
            </a:r>
          </a:p>
        </p:txBody>
      </p:sp>
      <p:sp>
        <p:nvSpPr>
          <p:cNvPr id="75" name="Rectangle 74">
            <a:extLst>
              <a:ext uri="{FF2B5EF4-FFF2-40B4-BE49-F238E27FC236}">
                <a16:creationId xmlns:a16="http://schemas.microsoft.com/office/drawing/2014/main" id="{6F16DC5F-6A68-4E41-BAFB-5245148F0772}"/>
              </a:ext>
            </a:extLst>
          </p:cNvPr>
          <p:cNvSpPr/>
          <p:nvPr/>
        </p:nvSpPr>
        <p:spPr>
          <a:xfrm>
            <a:off x="7971763" y="2247415"/>
            <a:ext cx="4001053" cy="842855"/>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dirty="0">
                <a:solidFill>
                  <a:srgbClr val="464646"/>
                </a:solidFill>
                <a:effectLst/>
                <a:latin typeface="Montserrat" panose="00000500000000000000" pitchFamily="2" charset="0"/>
              </a:rPr>
              <a:t> obtain/document price or rate quotations from a reasonable number of qualified sources (at least three per 24 PS 8.807.1)</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written or documented quotes</a:t>
            </a:r>
          </a:p>
        </p:txBody>
      </p:sp>
      <p:sp>
        <p:nvSpPr>
          <p:cNvPr id="80" name="Rectangle 79">
            <a:extLst>
              <a:ext uri="{FF2B5EF4-FFF2-40B4-BE49-F238E27FC236}">
                <a16:creationId xmlns:a16="http://schemas.microsoft.com/office/drawing/2014/main" id="{8F9A8226-7D9E-4A08-A77D-430B1C35A6DB}"/>
              </a:ext>
            </a:extLst>
          </p:cNvPr>
          <p:cNvSpPr/>
          <p:nvPr/>
        </p:nvSpPr>
        <p:spPr>
          <a:xfrm>
            <a:off x="202502" y="3179285"/>
            <a:ext cx="2044422" cy="922563"/>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i="0" dirty="0">
                <a:solidFill>
                  <a:srgbClr val="464646"/>
                </a:solidFill>
                <a:effectLst/>
                <a:latin typeface="Montserrat" panose="00000500000000000000" pitchFamily="2" charset="0"/>
              </a:rPr>
              <a:t>Sealed Bids</a:t>
            </a:r>
            <a:br>
              <a:rPr lang="en-US" sz="1050" b="1" dirty="0"/>
            </a:br>
            <a:r>
              <a:rPr lang="en-US" sz="1050" b="1" i="0" dirty="0">
                <a:solidFill>
                  <a:srgbClr val="464646"/>
                </a:solidFill>
                <a:effectLst/>
                <a:latin typeface="Montserrat" panose="00000500000000000000" pitchFamily="2" charset="0"/>
              </a:rPr>
              <a:t>(Formal advertising)</a:t>
            </a:r>
            <a:endParaRPr kumimoji="0" lang="en-US" sz="1050" b="1" i="0" u="none" strike="noStrike" kern="1200" cap="none" spc="100" normalizeH="0" baseline="0" noProof="0" dirty="0">
              <a:ln>
                <a:noFill/>
              </a:ln>
              <a:solidFill>
                <a:srgbClr val="000000"/>
              </a:solidFill>
              <a:effectLst/>
              <a:uLnTx/>
              <a:uFillTx/>
              <a:latin typeface="Open Sans"/>
              <a:ea typeface="+mn-ea"/>
              <a:cs typeface="+mn-cs"/>
            </a:endParaRPr>
          </a:p>
        </p:txBody>
      </p:sp>
      <p:sp>
        <p:nvSpPr>
          <p:cNvPr id="81" name="Rectangle 80">
            <a:extLst>
              <a:ext uri="{FF2B5EF4-FFF2-40B4-BE49-F238E27FC236}">
                <a16:creationId xmlns:a16="http://schemas.microsoft.com/office/drawing/2014/main" id="{8FF209E6-91BC-48F1-8634-56A8DAE72C5A}"/>
              </a:ext>
            </a:extLst>
          </p:cNvPr>
          <p:cNvSpPr/>
          <p:nvPr/>
        </p:nvSpPr>
        <p:spPr>
          <a:xfrm>
            <a:off x="2337580" y="3179285"/>
            <a:ext cx="2726435" cy="915770"/>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$22,500 or more</a:t>
            </a:r>
          </a:p>
          <a:p>
            <a:pPr algn="l"/>
            <a:r>
              <a:rPr lang="en-US" sz="1050" b="0" i="0">
                <a:solidFill>
                  <a:srgbClr val="464646"/>
                </a:solidFill>
                <a:effectLst/>
                <a:latin typeface="Montserrat" panose="00000500000000000000" pitchFamily="2" charset="0"/>
              </a:rPr>
              <a:t>Note: Must use more restrictive $22,500 state threshold instead of $250,000 Federal threshold</a:t>
            </a:r>
          </a:p>
        </p:txBody>
      </p:sp>
      <p:sp>
        <p:nvSpPr>
          <p:cNvPr id="82" name="Rectangle 81">
            <a:extLst>
              <a:ext uri="{FF2B5EF4-FFF2-40B4-BE49-F238E27FC236}">
                <a16:creationId xmlns:a16="http://schemas.microsoft.com/office/drawing/2014/main" id="{98B599D5-4574-4477-80B3-5A8DBE44837C}"/>
              </a:ext>
            </a:extLst>
          </p:cNvPr>
          <p:cNvSpPr/>
          <p:nvPr/>
        </p:nvSpPr>
        <p:spPr>
          <a:xfrm>
            <a:off x="5143050" y="3179285"/>
            <a:ext cx="2735700" cy="915770"/>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N/A</a:t>
            </a:r>
          </a:p>
        </p:txBody>
      </p:sp>
      <p:sp>
        <p:nvSpPr>
          <p:cNvPr id="83" name="Rectangle 82">
            <a:extLst>
              <a:ext uri="{FF2B5EF4-FFF2-40B4-BE49-F238E27FC236}">
                <a16:creationId xmlns:a16="http://schemas.microsoft.com/office/drawing/2014/main" id="{E3C80898-64ED-4522-B7CB-4AE77A198468}"/>
              </a:ext>
            </a:extLst>
          </p:cNvPr>
          <p:cNvSpPr/>
          <p:nvPr/>
        </p:nvSpPr>
        <p:spPr>
          <a:xfrm>
            <a:off x="7974949" y="3179285"/>
            <a:ext cx="4001053" cy="915435"/>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dirty="0">
                <a:solidFill>
                  <a:srgbClr val="464646"/>
                </a:solidFill>
                <a:effectLst/>
                <a:latin typeface="Montserrat" panose="00000500000000000000" pitchFamily="2" charset="0"/>
              </a:rPr>
              <a:t> bids are publicly solicited</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firm fixed price contract awarded to the responsible bidder lowest in price</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cost or price analysis for purchases in excess of the Simplified Acquisition Threshold ($250,000)</a:t>
            </a:r>
          </a:p>
        </p:txBody>
      </p:sp>
      <p:sp>
        <p:nvSpPr>
          <p:cNvPr id="84" name="Rectangle 83">
            <a:extLst>
              <a:ext uri="{FF2B5EF4-FFF2-40B4-BE49-F238E27FC236}">
                <a16:creationId xmlns:a16="http://schemas.microsoft.com/office/drawing/2014/main" id="{88542AC6-9CD3-4450-A9A2-6883844F647A}"/>
              </a:ext>
            </a:extLst>
          </p:cNvPr>
          <p:cNvSpPr/>
          <p:nvPr/>
        </p:nvSpPr>
        <p:spPr>
          <a:xfrm>
            <a:off x="198112" y="4180787"/>
            <a:ext cx="2044422" cy="1271620"/>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i="0">
                <a:solidFill>
                  <a:srgbClr val="464646"/>
                </a:solidFill>
                <a:effectLst/>
                <a:latin typeface="Montserrat" panose="00000500000000000000" pitchFamily="2" charset="0"/>
              </a:rPr>
              <a:t>Competitive Proposals</a:t>
            </a:r>
            <a:br>
              <a:rPr lang="en-US" sz="1050" b="1"/>
            </a:br>
            <a:r>
              <a:rPr lang="en-US" sz="1050" b="1" i="0">
                <a:solidFill>
                  <a:srgbClr val="464646"/>
                </a:solidFill>
                <a:effectLst/>
                <a:latin typeface="Montserrat" panose="00000500000000000000" pitchFamily="2" charset="0"/>
              </a:rPr>
              <a:t>(Formal RFPs)</a:t>
            </a:r>
            <a:endParaRPr kumimoji="0" lang="en-US" sz="1050" b="1" i="0" u="none" strike="noStrike" kern="1200" cap="none" spc="100" normalizeH="0" baseline="0" noProof="0">
              <a:ln>
                <a:noFill/>
              </a:ln>
              <a:solidFill>
                <a:srgbClr val="000000"/>
              </a:solidFill>
              <a:effectLst/>
              <a:uLnTx/>
              <a:uFillTx/>
              <a:latin typeface="Open Sans"/>
              <a:ea typeface="+mn-ea"/>
              <a:cs typeface="+mn-cs"/>
            </a:endParaRPr>
          </a:p>
        </p:txBody>
      </p:sp>
      <p:sp>
        <p:nvSpPr>
          <p:cNvPr id="85" name="Rectangle 84">
            <a:extLst>
              <a:ext uri="{FF2B5EF4-FFF2-40B4-BE49-F238E27FC236}">
                <a16:creationId xmlns:a16="http://schemas.microsoft.com/office/drawing/2014/main" id="{2F5FDF71-DAE0-49EE-A06F-72507B050665}"/>
              </a:ext>
            </a:extLst>
          </p:cNvPr>
          <p:cNvSpPr/>
          <p:nvPr/>
        </p:nvSpPr>
        <p:spPr>
          <a:xfrm>
            <a:off x="2333190" y="4180787"/>
            <a:ext cx="2726435" cy="1271621"/>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N/A</a:t>
            </a:r>
          </a:p>
        </p:txBody>
      </p:sp>
      <p:sp>
        <p:nvSpPr>
          <p:cNvPr id="86" name="Rectangle 85">
            <a:extLst>
              <a:ext uri="{FF2B5EF4-FFF2-40B4-BE49-F238E27FC236}">
                <a16:creationId xmlns:a16="http://schemas.microsoft.com/office/drawing/2014/main" id="{DDC86E0D-5112-41B0-AEFC-A1A6E8DC86E3}"/>
              </a:ext>
            </a:extLst>
          </p:cNvPr>
          <p:cNvSpPr/>
          <p:nvPr/>
        </p:nvSpPr>
        <p:spPr>
          <a:xfrm>
            <a:off x="5138660" y="4180787"/>
            <a:ext cx="2735700" cy="1274588"/>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$250,000 or more</a:t>
            </a:r>
          </a:p>
          <a:p>
            <a:pPr algn="l"/>
            <a:r>
              <a:rPr lang="en-US" sz="1050" b="0" i="0">
                <a:solidFill>
                  <a:srgbClr val="464646"/>
                </a:solidFill>
                <a:effectLst/>
                <a:latin typeface="Montserrat" panose="00000500000000000000" pitchFamily="2" charset="0"/>
              </a:rPr>
              <a:t>Note: Must use more restrictive $250,000 Federal threshold instead of state exemption for services</a:t>
            </a:r>
          </a:p>
        </p:txBody>
      </p:sp>
      <p:sp>
        <p:nvSpPr>
          <p:cNvPr id="87" name="Rectangle 86">
            <a:extLst>
              <a:ext uri="{FF2B5EF4-FFF2-40B4-BE49-F238E27FC236}">
                <a16:creationId xmlns:a16="http://schemas.microsoft.com/office/drawing/2014/main" id="{F8DC4004-7554-4523-9063-58ED5370F574}"/>
              </a:ext>
            </a:extLst>
          </p:cNvPr>
          <p:cNvSpPr/>
          <p:nvPr/>
        </p:nvSpPr>
        <p:spPr>
          <a:xfrm>
            <a:off x="7970559" y="4180787"/>
            <a:ext cx="4001053" cy="1273796"/>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dirty="0">
                <a:solidFill>
                  <a:srgbClr val="464646"/>
                </a:solidFill>
                <a:effectLst/>
                <a:latin typeface="Montserrat" panose="00000500000000000000" pitchFamily="2" charset="0"/>
              </a:rPr>
              <a:t> conducted with more than one source submitting an offer</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price in not used a sole selection factor</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fixed price or cost-reimbursement type contract is awarded</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cost or price analysis for purchases in excess of the Simplified Acquisition Threshold ($250,000)</a:t>
            </a:r>
          </a:p>
        </p:txBody>
      </p:sp>
      <p:sp>
        <p:nvSpPr>
          <p:cNvPr id="90" name="Rectangle 89">
            <a:extLst>
              <a:ext uri="{FF2B5EF4-FFF2-40B4-BE49-F238E27FC236}">
                <a16:creationId xmlns:a16="http://schemas.microsoft.com/office/drawing/2014/main" id="{B027C0E2-CFE5-4D91-83FF-070862DBF450}"/>
              </a:ext>
            </a:extLst>
          </p:cNvPr>
          <p:cNvSpPr/>
          <p:nvPr/>
        </p:nvSpPr>
        <p:spPr>
          <a:xfrm>
            <a:off x="205687" y="5525014"/>
            <a:ext cx="2044422" cy="1110783"/>
          </a:xfrm>
          <a:prstGeom prst="rect">
            <a:avLst/>
          </a:prstGeom>
          <a:solidFill>
            <a:schemeClr val="accent4">
              <a:lumMod val="60000"/>
              <a:lumOff val="4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dirty="0">
                <a:solidFill>
                  <a:srgbClr val="464646"/>
                </a:solidFill>
                <a:latin typeface="Montserrat" panose="00000500000000000000" pitchFamily="2" charset="0"/>
              </a:rPr>
              <a:t>Non-competitive proposals</a:t>
            </a:r>
          </a:p>
        </p:txBody>
      </p:sp>
      <p:sp>
        <p:nvSpPr>
          <p:cNvPr id="91" name="Rectangle 90">
            <a:extLst>
              <a:ext uri="{FF2B5EF4-FFF2-40B4-BE49-F238E27FC236}">
                <a16:creationId xmlns:a16="http://schemas.microsoft.com/office/drawing/2014/main" id="{4B2A33CC-C580-4F9D-BF03-862CD35641AB}"/>
              </a:ext>
            </a:extLst>
          </p:cNvPr>
          <p:cNvSpPr/>
          <p:nvPr/>
        </p:nvSpPr>
        <p:spPr>
          <a:xfrm>
            <a:off x="2340765" y="5525014"/>
            <a:ext cx="5540342" cy="1112838"/>
          </a:xfrm>
          <a:prstGeom prst="rect">
            <a:avLst/>
          </a:prstGeom>
          <a:solidFill>
            <a:schemeClr val="accent4">
              <a:lumMod val="60000"/>
              <a:lumOff val="4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Appropriate only when these circumstances apply:</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Available only from a single source (sole source)</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Public emergency</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Expressly authorized by awarding or pass-through agency in response to written request from district</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After soliciting a number of sources, competition is deemed inadequate</a:t>
            </a:r>
          </a:p>
          <a:p>
            <a:pPr algn="l"/>
            <a:endParaRPr lang="en-US" sz="1050" b="0" i="0" dirty="0">
              <a:solidFill>
                <a:srgbClr val="464646"/>
              </a:solidFill>
              <a:effectLst/>
              <a:latin typeface="Montserrat" panose="00000500000000000000" pitchFamily="2" charset="0"/>
            </a:endParaRPr>
          </a:p>
        </p:txBody>
      </p:sp>
      <p:sp>
        <p:nvSpPr>
          <p:cNvPr id="93" name="Rectangle 92">
            <a:extLst>
              <a:ext uri="{FF2B5EF4-FFF2-40B4-BE49-F238E27FC236}">
                <a16:creationId xmlns:a16="http://schemas.microsoft.com/office/drawing/2014/main" id="{CFA59E18-E953-43B1-A4E4-420538CC7ABA}"/>
              </a:ext>
            </a:extLst>
          </p:cNvPr>
          <p:cNvSpPr/>
          <p:nvPr/>
        </p:nvSpPr>
        <p:spPr>
          <a:xfrm>
            <a:off x="7978134" y="5525014"/>
            <a:ext cx="4001053" cy="1112419"/>
          </a:xfrm>
          <a:prstGeom prst="rect">
            <a:avLst/>
          </a:prstGeom>
          <a:solidFill>
            <a:schemeClr val="accent4">
              <a:lumMod val="60000"/>
              <a:lumOff val="4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a:solidFill>
                  <a:srgbClr val="464646"/>
                </a:solidFill>
                <a:effectLst/>
                <a:latin typeface="Montserrat" panose="00000500000000000000" pitchFamily="2" charset="0"/>
              </a:rPr>
              <a:t> solicitation from only one source</a:t>
            </a:r>
          </a:p>
          <a:p>
            <a:pPr algn="l">
              <a:buFont typeface="Arial" panose="020B0604020202020204" pitchFamily="34" charset="0"/>
              <a:buChar char="•"/>
            </a:pPr>
            <a:r>
              <a:rPr lang="en-US" sz="1050" b="0" i="0">
                <a:solidFill>
                  <a:srgbClr val="464646"/>
                </a:solidFill>
                <a:effectLst/>
                <a:latin typeface="Montserrat" panose="00000500000000000000" pitchFamily="2" charset="0"/>
              </a:rPr>
              <a:t> used only when qualifying circumstances apply</a:t>
            </a:r>
          </a:p>
          <a:p>
            <a:pPr algn="l">
              <a:buFont typeface="Arial" panose="020B0604020202020204" pitchFamily="34" charset="0"/>
              <a:buChar char="•"/>
            </a:pPr>
            <a:r>
              <a:rPr lang="en-US" sz="1050" b="0" i="0">
                <a:solidFill>
                  <a:srgbClr val="464646"/>
                </a:solidFill>
                <a:effectLst/>
                <a:latin typeface="Montserrat" panose="00000500000000000000" pitchFamily="2" charset="0"/>
              </a:rPr>
              <a:t> fixed price or cost-reimbursement type contract is awarded</a:t>
            </a:r>
          </a:p>
        </p:txBody>
      </p:sp>
    </p:spTree>
    <p:extLst>
      <p:ext uri="{BB962C8B-B14F-4D97-AF65-F5344CB8AC3E}">
        <p14:creationId xmlns:p14="http://schemas.microsoft.com/office/powerpoint/2010/main" val="599529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53D69A3-EE74-4D5D-8BC9-75FC835F6B1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5566" y="3442993"/>
            <a:ext cx="4826030" cy="3215992"/>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3.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Quotes (Services)</a:t>
            </a:r>
          </a:p>
        </p:txBody>
      </p:sp>
      <p:sp>
        <p:nvSpPr>
          <p:cNvPr id="7" name="Freeform 11" descr="Role play quote: &quot;This procurement was over the Micro-Purchase Threshold (currently $10,000). Can you provide quote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We got verbal quotes for that one...&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lIns="91440" tIns="45720" rIns="91440" bIns="45720" rtlCol="0" anchor="t">
            <a:spAutoFit/>
          </a:bodyPr>
          <a:lstStyle/>
          <a:p>
            <a:pPr algn="ctr"/>
            <a:r>
              <a:rPr lang="en-US" sz="2000">
                <a:solidFill>
                  <a:schemeClr val="bg1"/>
                </a:solidFill>
                <a:latin typeface="+mj-lt"/>
              </a:rPr>
              <a:t>This procurement was </a:t>
            </a:r>
            <a:br>
              <a:rPr lang="en-US" sz="2000">
                <a:solidFill>
                  <a:schemeClr val="bg1"/>
                </a:solidFill>
                <a:latin typeface="+mj-lt"/>
              </a:rPr>
            </a:br>
            <a:r>
              <a:rPr lang="en-US" sz="2000">
                <a:solidFill>
                  <a:schemeClr val="bg1"/>
                </a:solidFill>
                <a:latin typeface="+mj-lt"/>
              </a:rPr>
              <a:t>over the Micro-Purchase Threshold (currently $10,000). Can you </a:t>
            </a:r>
            <a:br>
              <a:rPr lang="en-US" sz="2000">
                <a:solidFill>
                  <a:schemeClr val="bg1"/>
                </a:solidFill>
                <a:latin typeface="+mj-lt"/>
              </a:rPr>
            </a:br>
            <a:r>
              <a:rPr lang="en-US" sz="2000">
                <a:solidFill>
                  <a:schemeClr val="bg1"/>
                </a:solidFill>
                <a:latin typeface="+mj-lt"/>
              </a:rPr>
              <a:t>provide quotes?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202349" y="1355935"/>
            <a:ext cx="2360023" cy="707886"/>
          </a:xfrm>
          <a:prstGeom prst="rect">
            <a:avLst/>
          </a:prstGeom>
          <a:noFill/>
        </p:spPr>
        <p:txBody>
          <a:bodyPr wrap="square" rtlCol="0">
            <a:spAutoFit/>
          </a:bodyPr>
          <a:lstStyle/>
          <a:p>
            <a:pPr algn="ctr"/>
            <a:r>
              <a:rPr lang="en-US" sz="2000" dirty="0">
                <a:solidFill>
                  <a:schemeClr val="bg1"/>
                </a:solidFill>
                <a:latin typeface="+mj-lt"/>
              </a:rPr>
              <a:t>We got verbal quotes for that one...</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7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3.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Quotes (Services)</a:t>
            </a:r>
          </a:p>
        </p:txBody>
      </p:sp>
      <p:sp>
        <p:nvSpPr>
          <p:cNvPr id="25" name="Rectangle 24">
            <a:extLst>
              <a:ext uri="{FF2B5EF4-FFF2-40B4-BE49-F238E27FC236}">
                <a16:creationId xmlns:a16="http://schemas.microsoft.com/office/drawing/2014/main" id="{E18CF3A5-F128-470F-9665-B0B263A23027}"/>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a:solidFill>
                  <a:schemeClr val="accent6">
                    <a:lumMod val="75000"/>
                  </a:schemeClr>
                </a:solidFill>
                <a:latin typeface="Chronicle Display Black"/>
              </a:rPr>
              <a:t>44</a:t>
            </a: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 </a:t>
            </a:r>
            <a:r>
              <a:rPr lang="en-US" sz="2000">
                <a:solidFill>
                  <a:srgbClr val="000000"/>
                </a:solidFill>
                <a:latin typeface="Open Sans"/>
              </a:rPr>
              <a:t>of LEAs monitored did not have three or more price quotations.</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4" name="TextBox 23">
            <a:extLst>
              <a:ext uri="{FF2B5EF4-FFF2-40B4-BE49-F238E27FC236}">
                <a16:creationId xmlns:a16="http://schemas.microsoft.com/office/drawing/2014/main" id="{B036F0DE-4FC4-4FFF-9131-33F0E8E78FCB}"/>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ferencing the No Quotes (Services) Observation: 2 CFR 200.320(a)(2)(i) &amp; PDE and Pennsylvania Bulletin">
            <a:extLst>
              <a:ext uri="{FF2B5EF4-FFF2-40B4-BE49-F238E27FC236}">
                <a16:creationId xmlns:a16="http://schemas.microsoft.com/office/drawing/2014/main" id="{C7E83CBC-98F0-49F7-8550-29D0965967F6}"/>
              </a:ext>
            </a:extLst>
          </p:cNvPr>
          <p:cNvGrpSpPr/>
          <p:nvPr/>
        </p:nvGrpSpPr>
        <p:grpSpPr>
          <a:xfrm>
            <a:off x="6594807" y="1183633"/>
            <a:ext cx="4952597" cy="1092607"/>
            <a:chOff x="859947" y="4431031"/>
            <a:chExt cx="4952597" cy="1092607"/>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10926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dirty="0">
                  <a:ln>
                    <a:noFill/>
                  </a:ln>
                  <a:solidFill>
                    <a:srgbClr val="000000"/>
                  </a:solidFill>
                  <a:effectLst/>
                  <a:uLnTx/>
                  <a:uFillTx/>
                  <a:latin typeface="+mj-lt"/>
                  <a:ea typeface="+mn-ea"/>
                  <a:cs typeface="+mn-cs"/>
                </a:rPr>
                <a:t>2 CFR 200.320(a)(2)(</a:t>
              </a:r>
              <a:r>
                <a:rPr kumimoji="0" lang="en-US" sz="2000" i="0" u="none" strike="noStrike" kern="1200" cap="none" spc="0" normalizeH="0" baseline="0" noProof="0" dirty="0" err="1">
                  <a:ln>
                    <a:noFill/>
                  </a:ln>
                  <a:solidFill>
                    <a:srgbClr val="000000"/>
                  </a:solidFill>
                  <a:effectLst/>
                  <a:uLnTx/>
                  <a:uFillTx/>
                  <a:latin typeface="+mj-lt"/>
                  <a:ea typeface="+mn-ea"/>
                  <a:cs typeface="+mn-cs"/>
                </a:rPr>
                <a:t>i</a:t>
              </a:r>
              <a:r>
                <a:rPr kumimoji="0" lang="en-US" sz="2000" i="0" u="none" strike="noStrike" kern="1200" cap="none" spc="0" normalizeH="0" baseline="0" noProof="0" dirty="0">
                  <a:ln>
                    <a:noFill/>
                  </a:ln>
                  <a:solidFill>
                    <a:srgbClr val="000000"/>
                  </a:solidFill>
                  <a:effectLst/>
                  <a:uLnTx/>
                  <a:uFillTx/>
                  <a:latin typeface="+mj-lt"/>
                  <a:ea typeface="+mn-ea"/>
                  <a:cs typeface="+mn-cs"/>
                </a:rPr>
                <a:t>) &amp; PDE and Pennsylvania Bulletin</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Quotes (Services) Observation: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No Quotes (Services) Observation: The Subrecipient must document at least three price quotations for procurements over $10,000.">
            <a:extLst>
              <a:ext uri="{FF2B5EF4-FFF2-40B4-BE49-F238E27FC236}">
                <a16:creationId xmlns:a16="http://schemas.microsoft.com/office/drawing/2014/main" id="{491BDE72-4EA8-45B1-A4C4-E994D6D101F6}"/>
              </a:ext>
            </a:extLst>
          </p:cNvPr>
          <p:cNvGrpSpPr/>
          <p:nvPr/>
        </p:nvGrpSpPr>
        <p:grpSpPr>
          <a:xfrm>
            <a:off x="6594807" y="4032253"/>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document at least three price quotations for procurements over $10,000.</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202734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enda">
            <a:extLst>
              <a:ext uri="{FF2B5EF4-FFF2-40B4-BE49-F238E27FC236}">
                <a16:creationId xmlns:a16="http://schemas.microsoft.com/office/drawing/2014/main" id="{6B980D9F-A26D-4D92-BB8B-EAED2E13EF02}"/>
              </a:ext>
            </a:extLst>
          </p:cNvPr>
          <p:cNvSpPr txBox="1">
            <a:spLocks noGrp="1"/>
          </p:cNvSpPr>
          <p:nvPr>
            <p:ph type="title" idx="4294967295"/>
          </p:nvPr>
        </p:nvSpPr>
        <p:spPr>
          <a:xfrm>
            <a:off x="4737963" y="1615655"/>
            <a:ext cx="5416062" cy="594360"/>
          </a:xfrm>
          <a:prstGeom prst="rect">
            <a:avLst/>
          </a:prstGeom>
          <a:noFill/>
          <a:ln>
            <a:noFill/>
            <a:prstDash/>
          </a:ln>
          <a:effectLst/>
        </p:spPr>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75" normalizeH="0" baseline="0" noProof="0" dirty="0">
                <a:ln>
                  <a:noFill/>
                </a:ln>
                <a:solidFill>
                  <a:schemeClr val="tx1"/>
                </a:solidFill>
                <a:effectLst/>
                <a:uLnTx/>
                <a:uFillTx/>
                <a:latin typeface="+mj-lt"/>
                <a:ea typeface="Bebas Neue" charset="0"/>
                <a:cs typeface="Chronicle Display Black"/>
              </a:rPr>
              <a:t>Agenda</a:t>
            </a:r>
          </a:p>
        </p:txBody>
      </p:sp>
      <p:sp>
        <p:nvSpPr>
          <p:cNvPr id="5" name="Rectangle 4">
            <a:extLst>
              <a:ext uri="{FF2B5EF4-FFF2-40B4-BE49-F238E27FC236}">
                <a16:creationId xmlns:a16="http://schemas.microsoft.com/office/drawing/2014/main" id="{CE0970E4-6026-4A4F-94C6-83338A8D075E}"/>
              </a:ext>
            </a:extLst>
          </p:cNvPr>
          <p:cNvSpPr/>
          <p:nvPr/>
        </p:nvSpPr>
        <p:spPr>
          <a:xfrm>
            <a:off x="4644424" y="2372346"/>
            <a:ext cx="7123734" cy="2133469"/>
          </a:xfrm>
          <a:prstGeom prst="rect">
            <a:avLst/>
          </a:prstGeom>
        </p:spPr>
        <p:txBody>
          <a:bodyPr wrap="square" lIns="91440" tIns="45720" rIns="91440" bIns="45720" anchor="t">
            <a:spAutoFit/>
          </a:bodyPr>
          <a:lstStyle/>
          <a:p>
            <a:pPr marL="0" marR="0" lvl="0" indent="0" algn="l" defTabSz="914400" rtl="0" eaLnBrk="1" fontAlgn="auto" latinLnBrk="0" hangingPunct="1">
              <a:lnSpc>
                <a:spcPts val="56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rPr>
              <a:t>What </a:t>
            </a:r>
            <a:r>
              <a:rPr lang="en-US" sz="2000" dirty="0">
                <a:solidFill>
                  <a:srgbClr val="000000"/>
                </a:solidFill>
                <a:latin typeface="Open Sans"/>
                <a:ea typeface="Chronicle Display Light" charset="0"/>
                <a:cs typeface="Chronicle Display Light" charset="0"/>
              </a:rPr>
              <a:t>are</a:t>
            </a:r>
            <a:r>
              <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rPr>
              <a:t> Observations?</a:t>
            </a:r>
          </a:p>
          <a:p>
            <a:pPr marL="0" marR="0" lvl="0" indent="0" algn="l" defTabSz="914400" rtl="0" eaLnBrk="1" fontAlgn="auto" latinLnBrk="0" hangingPunct="1">
              <a:lnSpc>
                <a:spcPts val="56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rPr>
              <a:t>What is their Structure and Content?</a:t>
            </a:r>
          </a:p>
          <a:p>
            <a:pPr marL="0" marR="0" lvl="0" indent="0" algn="l" defTabSz="914400" rtl="0" eaLnBrk="1" fontAlgn="auto" latinLnBrk="0" hangingPunct="1">
              <a:lnSpc>
                <a:spcPts val="5600"/>
              </a:lnSpc>
              <a:spcBef>
                <a:spcPts val="0"/>
              </a:spcBef>
              <a:spcAft>
                <a:spcPts val="0"/>
              </a:spcAft>
              <a:buClrTx/>
              <a:buSzTx/>
              <a:buFontTx/>
              <a:buNone/>
              <a:tabLst/>
              <a:defRPr/>
            </a:pPr>
            <a:r>
              <a:rPr lang="en-US" sz="2000" dirty="0">
                <a:solidFill>
                  <a:srgbClr val="000000"/>
                </a:solidFill>
                <a:latin typeface="Open Sans"/>
                <a:ea typeface="Chronicle Display Light" charset="0"/>
                <a:cs typeface="Chronicle Display Light" charset="0"/>
              </a:rPr>
              <a:t>What are the Top 10 Most Common ESSER Observations?</a:t>
            </a:r>
            <a:endPar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endParaRPr>
          </a:p>
        </p:txBody>
      </p:sp>
      <p:pic>
        <p:nvPicPr>
          <p:cNvPr id="6" name="Picture 5">
            <a:extLst>
              <a:ext uri="{FF2B5EF4-FFF2-40B4-BE49-F238E27FC236}">
                <a16:creationId xmlns:a16="http://schemas.microsoft.com/office/drawing/2014/main" id="{C8DEC0A1-8F20-4800-BE2C-14DEB3A8A51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119" y="2446790"/>
            <a:ext cx="4397844" cy="3260269"/>
          </a:xfrm>
          <a:prstGeom prst="rect">
            <a:avLst/>
          </a:prstGeom>
        </p:spPr>
      </p:pic>
      <p:cxnSp>
        <p:nvCxnSpPr>
          <p:cNvPr id="7" name="Straight Connector 6">
            <a:extLst>
              <a:ext uri="{FF2B5EF4-FFF2-40B4-BE49-F238E27FC236}">
                <a16:creationId xmlns:a16="http://schemas.microsoft.com/office/drawing/2014/main" id="{4CE59949-E8DD-4C7D-A87B-0464896D7B52}"/>
              </a:ext>
              <a:ext uri="{C183D7F6-B498-43B3-948B-1728B52AA6E4}">
                <adec:decorative xmlns:adec="http://schemas.microsoft.com/office/drawing/2017/decorative" val="1"/>
              </a:ext>
            </a:extLst>
          </p:cNvPr>
          <p:cNvCxnSpPr>
            <a:cxnSpLocks/>
          </p:cNvCxnSpPr>
          <p:nvPr/>
        </p:nvCxnSpPr>
        <p:spPr>
          <a:xfrm>
            <a:off x="4737963" y="2292680"/>
            <a:ext cx="1611466"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8" name="Object 7" hidden="1">
            <a:extLst>
              <a:ext uri="{FF2B5EF4-FFF2-40B4-BE49-F238E27FC236}">
                <a16:creationId xmlns:a16="http://schemas.microsoft.com/office/drawing/2014/main" id="{A7DD7B8E-8742-4D1D-9D59-2B0E50522A35}"/>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942646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8" name="Object 7" hidden="1">
                        <a:extLst>
                          <a:ext uri="{FF2B5EF4-FFF2-40B4-BE49-F238E27FC236}">
                            <a16:creationId xmlns:a16="http://schemas.microsoft.com/office/drawing/2014/main" id="{A7DD7B8E-8742-4D1D-9D59-2B0E50522A35}"/>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622395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804D5-15B2-49DB-A5FE-7612ED95D34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7870" y="3204976"/>
            <a:ext cx="4983726" cy="3321078"/>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879788"/>
            <a:ext cx="3822299" cy="2450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2. </a:t>
            </a:r>
            <a:br>
              <a:rPr kumimoji="0" lang="en-US" sz="36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36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Minority/Women Owned Business Engagement</a:t>
            </a:r>
          </a:p>
        </p:txBody>
      </p:sp>
      <p:sp>
        <p:nvSpPr>
          <p:cNvPr id="7" name="Freeform 11" descr="Role play quote: &quot;Did you take affirmative steps to include minority-owned and women-owned business enterprises in your procurement process?&quot;">
            <a:extLst>
              <a:ext uri="{FF2B5EF4-FFF2-40B4-BE49-F238E27FC236}">
                <a16:creationId xmlns:a16="http://schemas.microsoft.com/office/drawing/2014/main" id="{94941A76-586E-4416-A91C-55382C85EFD1}"/>
              </a:ext>
            </a:extLst>
          </p:cNvPr>
          <p:cNvSpPr>
            <a:spLocks noEditPoints="1"/>
          </p:cNvSpPr>
          <p:nvPr/>
        </p:nvSpPr>
        <p:spPr bwMode="auto">
          <a:xfrm flipH="1">
            <a:off x="4296128" y="183901"/>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That sounds like a good idea, and we are all for equity, but I didn’t know that was a requirement.&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4821281" y="672561"/>
            <a:ext cx="3039096" cy="1631216"/>
          </a:xfrm>
          <a:prstGeom prst="rect">
            <a:avLst/>
          </a:prstGeom>
          <a:noFill/>
        </p:spPr>
        <p:txBody>
          <a:bodyPr wrap="square" rtlCol="0">
            <a:spAutoFit/>
          </a:bodyPr>
          <a:lstStyle/>
          <a:p>
            <a:pPr algn="ctr"/>
            <a:r>
              <a:rPr lang="en-US" sz="2000" dirty="0">
                <a:solidFill>
                  <a:schemeClr val="bg1"/>
                </a:solidFill>
                <a:latin typeface="+mj-lt"/>
              </a:rPr>
              <a:t>Did you take affirmative steps to include minority-owned and women-owned business enterprises in your procurement process?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892875"/>
            <a:ext cx="2360023" cy="1631216"/>
          </a:xfrm>
          <a:prstGeom prst="rect">
            <a:avLst/>
          </a:prstGeom>
          <a:noFill/>
        </p:spPr>
        <p:txBody>
          <a:bodyPr wrap="square" rtlCol="0">
            <a:spAutoFit/>
          </a:bodyPr>
          <a:lstStyle/>
          <a:p>
            <a:pPr algn="ctr"/>
            <a:r>
              <a:rPr lang="en-US" sz="2000" dirty="0">
                <a:solidFill>
                  <a:schemeClr val="bg1"/>
                </a:solidFill>
                <a:latin typeface="+mj-lt"/>
              </a:rPr>
              <a:t>That sounds like a good idea, and we are all for equity, but I didn’t know that was a requirement.</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241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725728"/>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750618"/>
            <a:ext cx="4050967" cy="2975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2.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Minority/Women-Owned Business Enterprise Steps</a:t>
            </a:r>
          </a:p>
        </p:txBody>
      </p:sp>
      <p:sp>
        <p:nvSpPr>
          <p:cNvPr id="24" name="Rectangle 23">
            <a:extLst>
              <a:ext uri="{FF2B5EF4-FFF2-40B4-BE49-F238E27FC236}">
                <a16:creationId xmlns:a16="http://schemas.microsoft.com/office/drawing/2014/main" id="{47FB0699-3E4F-4DA1-B889-E97F4EBA17BC}"/>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58% </a:t>
            </a:r>
            <a:r>
              <a:rPr lang="en-US" sz="2000">
                <a:solidFill>
                  <a:srgbClr val="000000"/>
                </a:solidFill>
                <a:latin typeface="Open Sans"/>
              </a:rPr>
              <a:t>of LEAs monitored did not take the required affirmative steps to engage MWE.</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4D6F68D4-CED2-4180-A3A4-039FFC58A954}"/>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ferencing the No Minority/Women-Owned Business Enterprise Steps Observation can be found in 2 CFR 200.321(a)">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200.321(a)</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8500" y="4638389"/>
              <a:ext cx="370114" cy="370114"/>
            </a:xfrm>
            <a:prstGeom prst="rect">
              <a:avLst/>
            </a:prstGeom>
          </p:spPr>
        </p:pic>
      </p:grpSp>
      <p:grpSp>
        <p:nvGrpSpPr>
          <p:cNvPr id="12" name="Group 11" descr="The Associated Risk with the No Minority/Women-Owned Business Enterprise Steps Observation: Failure to take affirmative steps to solicit and use MWE businesses when possible could result in deobligation or loss of the subrecipient’s funding.">
            <a:extLst>
              <a:ext uri="{FF2B5EF4-FFF2-40B4-BE49-F238E27FC236}">
                <a16:creationId xmlns:a16="http://schemas.microsoft.com/office/drawing/2014/main" id="{A275329F-ADD2-4903-A5A5-8123D35C0D96}"/>
              </a:ext>
            </a:extLst>
          </p:cNvPr>
          <p:cNvGrpSpPr/>
          <p:nvPr/>
        </p:nvGrpSpPr>
        <p:grpSpPr>
          <a:xfrm>
            <a:off x="6594807" y="2357005"/>
            <a:ext cx="4937760" cy="1708160"/>
            <a:chOff x="6662872" y="2349545"/>
            <a:chExt cx="4952597" cy="1708160"/>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take affirmative steps to solicit and use MWE businesses when possible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the subrecipient’s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39633" y="2544989"/>
              <a:ext cx="365768" cy="365768"/>
            </a:xfrm>
            <a:prstGeom prst="rect">
              <a:avLst/>
            </a:prstGeom>
          </p:spPr>
        </p:pic>
      </p:grpSp>
      <p:grpSp>
        <p:nvGrpSpPr>
          <p:cNvPr id="16" name="Group 15" descr="The Leading Practice for the No Minority/Women-Owned Business Enterprise Steps Observation: The Subrecipient should ensure that affirmative steps to solicit and use MWE businesses when possible.">
            <a:extLst>
              <a:ext uri="{FF2B5EF4-FFF2-40B4-BE49-F238E27FC236}">
                <a16:creationId xmlns:a16="http://schemas.microsoft.com/office/drawing/2014/main" id="{491BDE72-4EA8-45B1-A4C4-E994D6D101F6}"/>
              </a:ext>
            </a:extLst>
          </p:cNvPr>
          <p:cNvGrpSpPr/>
          <p:nvPr/>
        </p:nvGrpSpPr>
        <p:grpSpPr>
          <a:xfrm>
            <a:off x="6594807" y="4032253"/>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ensure that affirmative steps to solicit and use MWE businesses when possible.</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748087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Object 81" hidden="1">
            <a:extLst>
              <a:ext uri="{FF2B5EF4-FFF2-40B4-BE49-F238E27FC236}">
                <a16:creationId xmlns:a16="http://schemas.microsoft.com/office/drawing/2014/main" id="{41F46EF0-FED6-4A38-8D7C-B22017F7AC5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88347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2" name="Object 81" hidden="1">
                        <a:extLst>
                          <a:ext uri="{FF2B5EF4-FFF2-40B4-BE49-F238E27FC236}">
                            <a16:creationId xmlns:a16="http://schemas.microsoft.com/office/drawing/2014/main" id="{41F46EF0-FED6-4A38-8D7C-B22017F7AC57}"/>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14EB8CC-19B1-45A9-949F-0C7E8A3D44ED}"/>
              </a:ext>
            </a:extLst>
          </p:cNvPr>
          <p:cNvSpPr>
            <a:spLocks noGrp="1"/>
          </p:cNvSpPr>
          <p:nvPr>
            <p:ph type="title"/>
          </p:nvPr>
        </p:nvSpPr>
        <p:spPr/>
        <p:txBody>
          <a:bodyPr/>
          <a:lstStyle/>
          <a:p>
            <a:r>
              <a:rPr lang="en-US" dirty="0"/>
              <a:t>How to take required affirmative steps to include minority and women-owned business enterprises</a:t>
            </a:r>
          </a:p>
        </p:txBody>
      </p:sp>
      <p:sp>
        <p:nvSpPr>
          <p:cNvPr id="5" name="Title 1">
            <a:extLst>
              <a:ext uri="{FF2B5EF4-FFF2-40B4-BE49-F238E27FC236}">
                <a16:creationId xmlns:a16="http://schemas.microsoft.com/office/drawing/2014/main" id="{605E43F5-DB08-478A-B62D-6B398EFCB136}"/>
              </a:ext>
              <a:ext uri="{C183D7F6-B498-43B3-948B-1728B52AA6E4}">
                <adec:decorative xmlns:adec="http://schemas.microsoft.com/office/drawing/2017/decorative" val="1"/>
              </a:ext>
            </a:extLst>
          </p:cNvPr>
          <p:cNvSpPr txBox="1">
            <a:spLocks/>
          </p:cNvSpPr>
          <p:nvPr/>
        </p:nvSpPr>
        <p:spPr>
          <a:xfrm>
            <a:off x="469900" y="347503"/>
            <a:ext cx="11252200" cy="334102"/>
          </a:xfrm>
          <a:prstGeom prst="rect">
            <a:avLst/>
          </a:prstGeom>
        </p:spPr>
        <p:txBody>
          <a:bodyPr vert="horz" lIns="0" tIns="45720" rIns="0" bIns="0" rtlCol="0" anchor="b"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endParaRPr lang="en-US" b="1"/>
          </a:p>
        </p:txBody>
      </p:sp>
      <p:sp>
        <p:nvSpPr>
          <p:cNvPr id="3" name="Text Placeholder 2">
            <a:extLst>
              <a:ext uri="{FF2B5EF4-FFF2-40B4-BE49-F238E27FC236}">
                <a16:creationId xmlns:a16="http://schemas.microsoft.com/office/drawing/2014/main" id="{6C11F4FD-A665-413A-8150-6F0E46F96131}"/>
              </a:ext>
            </a:extLst>
          </p:cNvPr>
          <p:cNvSpPr>
            <a:spLocks noGrp="1"/>
          </p:cNvSpPr>
          <p:nvPr>
            <p:ph type="body" sz="quarter" idx="14"/>
          </p:nvPr>
        </p:nvSpPr>
        <p:spPr>
          <a:xfrm>
            <a:off x="914721" y="1353312"/>
            <a:ext cx="10362880" cy="475488"/>
          </a:xfrm>
        </p:spPr>
        <p:txBody>
          <a:bodyPr/>
          <a:lstStyle/>
          <a:p>
            <a:r>
              <a:rPr lang="en-US" sz="2400" b="1">
                <a:solidFill>
                  <a:srgbClr val="000000"/>
                </a:solidFill>
                <a:latin typeface="+mj-lt"/>
              </a:rPr>
              <a:t>2 CFR 200.321(b): </a:t>
            </a:r>
          </a:p>
          <a:p>
            <a:endParaRPr lang="en-US"/>
          </a:p>
        </p:txBody>
      </p:sp>
      <p:sp>
        <p:nvSpPr>
          <p:cNvPr id="46" name="Rectangle 45">
            <a:extLst>
              <a:ext uri="{FF2B5EF4-FFF2-40B4-BE49-F238E27FC236}">
                <a16:creationId xmlns:a16="http://schemas.microsoft.com/office/drawing/2014/main" id="{3A8A1E03-E30B-4DD1-9FEE-BD23292CB497}"/>
              </a:ext>
              <a:ext uri="{C183D7F6-B498-43B3-948B-1728B52AA6E4}">
                <adec:decorative xmlns:adec="http://schemas.microsoft.com/office/drawing/2017/decorative" val="1"/>
              </a:ext>
            </a:extLst>
          </p:cNvPr>
          <p:cNvSpPr/>
          <p:nvPr/>
        </p:nvSpPr>
        <p:spPr bwMode="gray">
          <a:xfrm>
            <a:off x="1226720" y="2082651"/>
            <a:ext cx="9785487" cy="1699079"/>
          </a:xfrm>
          <a:prstGeom prst="rect">
            <a:avLst/>
          </a:prstGeom>
          <a:solidFill>
            <a:sysClr val="window" lastClr="FFFFFF">
              <a:lumMod val="95000"/>
            </a:sysClr>
          </a:solidFill>
          <a:ln w="19050" algn="ctr">
            <a:noFill/>
            <a:miter lim="800000"/>
            <a:headEnd/>
            <a:tailEnd/>
          </a:ln>
        </p:spPr>
        <p:txBody>
          <a:bodyPr wrap="square" lIns="83313" tIns="83313" rIns="83313" bIns="83313" rtlCol="0" anchor="ctr"/>
          <a:lstStyle/>
          <a:p>
            <a:pPr marL="0" marR="0" lvl="0" indent="0" algn="ctr" defTabSz="856978" rtl="0" eaLnBrk="1" fontAlgn="auto" latinLnBrk="0" hangingPunct="1">
              <a:lnSpc>
                <a:spcPct val="106000"/>
              </a:lnSpc>
              <a:spcBef>
                <a:spcPts val="0"/>
              </a:spcBef>
              <a:spcAft>
                <a:spcPts val="0"/>
              </a:spcAft>
              <a:buClrTx/>
              <a:buSzTx/>
              <a:buFontTx/>
              <a:buNone/>
              <a:tabLst/>
              <a:defRPr/>
            </a:pPr>
            <a:endParaRPr kumimoji="0" lang="en-US" sz="1499" b="1" i="0" u="none" strike="noStrike" kern="0" cap="none" spc="0" normalizeH="0" baseline="0" noProof="0">
              <a:ln>
                <a:noFill/>
              </a:ln>
              <a:solidFill>
                <a:prstClr val="white"/>
              </a:solidFill>
              <a:effectLst/>
              <a:uLnTx/>
              <a:uFillTx/>
              <a:ea typeface="ヒラギノ角ゴ ProN W3" charset="0"/>
              <a:cs typeface="+mn-cs"/>
              <a:sym typeface="Gotham Book" charset="0"/>
            </a:endParaRPr>
          </a:p>
        </p:txBody>
      </p:sp>
      <p:grpSp>
        <p:nvGrpSpPr>
          <p:cNvPr id="47" name="Group 862">
            <a:extLst>
              <a:ext uri="{FF2B5EF4-FFF2-40B4-BE49-F238E27FC236}">
                <a16:creationId xmlns:a16="http://schemas.microsoft.com/office/drawing/2014/main" id="{3DFAC7E8-B5DA-4A01-8063-8E516C6AFCCB}"/>
              </a:ext>
              <a:ext uri="{C183D7F6-B498-43B3-948B-1728B52AA6E4}">
                <adec:decorative xmlns:adec="http://schemas.microsoft.com/office/drawing/2017/decorative" val="1"/>
              </a:ext>
            </a:extLst>
          </p:cNvPr>
          <p:cNvGrpSpPr>
            <a:grpSpLocks noChangeAspect="1"/>
          </p:cNvGrpSpPr>
          <p:nvPr/>
        </p:nvGrpSpPr>
        <p:grpSpPr bwMode="auto">
          <a:xfrm>
            <a:off x="9967610" y="2101884"/>
            <a:ext cx="512651" cy="514158"/>
            <a:chOff x="6607" y="3441"/>
            <a:chExt cx="340" cy="341"/>
          </a:xfrm>
          <a:solidFill>
            <a:srgbClr val="012169"/>
          </a:solidFill>
        </p:grpSpPr>
        <p:sp>
          <p:nvSpPr>
            <p:cNvPr id="48" name="Freeform 863">
              <a:extLst>
                <a:ext uri="{FF2B5EF4-FFF2-40B4-BE49-F238E27FC236}">
                  <a16:creationId xmlns:a16="http://schemas.microsoft.com/office/drawing/2014/main" id="{64CE3829-8907-42BB-A684-98713D6A9AC7}"/>
                </a:ext>
              </a:extLst>
            </p:cNvPr>
            <p:cNvSpPr>
              <a:spLocks noEditPoints="1"/>
            </p:cNvSpPr>
            <p:nvPr/>
          </p:nvSpPr>
          <p:spPr bwMode="auto">
            <a:xfrm>
              <a:off x="6607" y="344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49" name="Freeform 864">
              <a:extLst>
                <a:ext uri="{FF2B5EF4-FFF2-40B4-BE49-F238E27FC236}">
                  <a16:creationId xmlns:a16="http://schemas.microsoft.com/office/drawing/2014/main" id="{0823DCB0-45B8-49BD-BA6E-EEA2CDDF9A5C}"/>
                </a:ext>
              </a:extLst>
            </p:cNvPr>
            <p:cNvSpPr>
              <a:spLocks noEditPoints="1"/>
            </p:cNvSpPr>
            <p:nvPr/>
          </p:nvSpPr>
          <p:spPr bwMode="auto">
            <a:xfrm>
              <a:off x="6671" y="3519"/>
              <a:ext cx="198" cy="184"/>
            </a:xfrm>
            <a:custGeom>
              <a:avLst/>
              <a:gdLst>
                <a:gd name="T0" fmla="*/ 256 w 298"/>
                <a:gd name="T1" fmla="*/ 192 h 277"/>
                <a:gd name="T2" fmla="*/ 223 w 298"/>
                <a:gd name="T3" fmla="*/ 208 h 277"/>
                <a:gd name="T4" fmla="*/ 84 w 298"/>
                <a:gd name="T5" fmla="*/ 146 h 277"/>
                <a:gd name="T6" fmla="*/ 85 w 298"/>
                <a:gd name="T7" fmla="*/ 139 h 277"/>
                <a:gd name="T8" fmla="*/ 84 w 298"/>
                <a:gd name="T9" fmla="*/ 131 h 277"/>
                <a:gd name="T10" fmla="*/ 223 w 298"/>
                <a:gd name="T11" fmla="*/ 69 h 277"/>
                <a:gd name="T12" fmla="*/ 256 w 298"/>
                <a:gd name="T13" fmla="*/ 85 h 277"/>
                <a:gd name="T14" fmla="*/ 298 w 298"/>
                <a:gd name="T15" fmla="*/ 43 h 277"/>
                <a:gd name="T16" fmla="*/ 256 w 298"/>
                <a:gd name="T17" fmla="*/ 0 h 277"/>
                <a:gd name="T18" fmla="*/ 213 w 298"/>
                <a:gd name="T19" fmla="*/ 43 h 277"/>
                <a:gd name="T20" fmla="*/ 214 w 298"/>
                <a:gd name="T21" fmla="*/ 50 h 277"/>
                <a:gd name="T22" fmla="*/ 75 w 298"/>
                <a:gd name="T23" fmla="*/ 112 h 277"/>
                <a:gd name="T24" fmla="*/ 42 w 298"/>
                <a:gd name="T25" fmla="*/ 96 h 277"/>
                <a:gd name="T26" fmla="*/ 0 w 298"/>
                <a:gd name="T27" fmla="*/ 139 h 277"/>
                <a:gd name="T28" fmla="*/ 42 w 298"/>
                <a:gd name="T29" fmla="*/ 181 h 277"/>
                <a:gd name="T30" fmla="*/ 75 w 298"/>
                <a:gd name="T31" fmla="*/ 165 h 277"/>
                <a:gd name="T32" fmla="*/ 214 w 298"/>
                <a:gd name="T33" fmla="*/ 227 h 277"/>
                <a:gd name="T34" fmla="*/ 213 w 298"/>
                <a:gd name="T35" fmla="*/ 235 h 277"/>
                <a:gd name="T36" fmla="*/ 256 w 298"/>
                <a:gd name="T37" fmla="*/ 277 h 277"/>
                <a:gd name="T38" fmla="*/ 298 w 298"/>
                <a:gd name="T39" fmla="*/ 235 h 277"/>
                <a:gd name="T40" fmla="*/ 256 w 298"/>
                <a:gd name="T41" fmla="*/ 192 h 277"/>
                <a:gd name="T42" fmla="*/ 256 w 298"/>
                <a:gd name="T43" fmla="*/ 21 h 277"/>
                <a:gd name="T44" fmla="*/ 277 w 298"/>
                <a:gd name="T45" fmla="*/ 43 h 277"/>
                <a:gd name="T46" fmla="*/ 256 w 298"/>
                <a:gd name="T47" fmla="*/ 64 h 277"/>
                <a:gd name="T48" fmla="*/ 234 w 298"/>
                <a:gd name="T49" fmla="*/ 43 h 277"/>
                <a:gd name="T50" fmla="*/ 256 w 298"/>
                <a:gd name="T51" fmla="*/ 21 h 277"/>
                <a:gd name="T52" fmla="*/ 42 w 298"/>
                <a:gd name="T53" fmla="*/ 160 h 277"/>
                <a:gd name="T54" fmla="*/ 21 w 298"/>
                <a:gd name="T55" fmla="*/ 139 h 277"/>
                <a:gd name="T56" fmla="*/ 42 w 298"/>
                <a:gd name="T57" fmla="*/ 117 h 277"/>
                <a:gd name="T58" fmla="*/ 64 w 298"/>
                <a:gd name="T59" fmla="*/ 139 h 277"/>
                <a:gd name="T60" fmla="*/ 42 w 298"/>
                <a:gd name="T61" fmla="*/ 160 h 277"/>
                <a:gd name="T62" fmla="*/ 256 w 298"/>
                <a:gd name="T63" fmla="*/ 256 h 277"/>
                <a:gd name="T64" fmla="*/ 234 w 298"/>
                <a:gd name="T65" fmla="*/ 235 h 277"/>
                <a:gd name="T66" fmla="*/ 256 w 298"/>
                <a:gd name="T67" fmla="*/ 213 h 277"/>
                <a:gd name="T68" fmla="*/ 277 w 298"/>
                <a:gd name="T69" fmla="*/ 235 h 277"/>
                <a:gd name="T70" fmla="*/ 256 w 298"/>
                <a:gd name="T71"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277">
                  <a:moveTo>
                    <a:pt x="256" y="192"/>
                  </a:moveTo>
                  <a:cubicBezTo>
                    <a:pt x="242" y="192"/>
                    <a:pt x="230" y="198"/>
                    <a:pt x="223" y="208"/>
                  </a:cubicBezTo>
                  <a:cubicBezTo>
                    <a:pt x="84" y="146"/>
                    <a:pt x="84" y="146"/>
                    <a:pt x="84" y="146"/>
                  </a:cubicBezTo>
                  <a:cubicBezTo>
                    <a:pt x="85" y="143"/>
                    <a:pt x="85" y="141"/>
                    <a:pt x="85" y="139"/>
                  </a:cubicBezTo>
                  <a:cubicBezTo>
                    <a:pt x="85" y="136"/>
                    <a:pt x="85" y="134"/>
                    <a:pt x="84" y="131"/>
                  </a:cubicBezTo>
                  <a:cubicBezTo>
                    <a:pt x="223" y="69"/>
                    <a:pt x="223" y="69"/>
                    <a:pt x="223" y="69"/>
                  </a:cubicBezTo>
                  <a:cubicBezTo>
                    <a:pt x="230" y="79"/>
                    <a:pt x="242" y="85"/>
                    <a:pt x="256" y="85"/>
                  </a:cubicBezTo>
                  <a:cubicBezTo>
                    <a:pt x="279" y="85"/>
                    <a:pt x="298" y="66"/>
                    <a:pt x="298" y="43"/>
                  </a:cubicBezTo>
                  <a:cubicBezTo>
                    <a:pt x="298" y="19"/>
                    <a:pt x="279" y="0"/>
                    <a:pt x="256" y="0"/>
                  </a:cubicBezTo>
                  <a:cubicBezTo>
                    <a:pt x="232" y="0"/>
                    <a:pt x="213" y="19"/>
                    <a:pt x="213" y="43"/>
                  </a:cubicBezTo>
                  <a:cubicBezTo>
                    <a:pt x="213" y="45"/>
                    <a:pt x="213" y="48"/>
                    <a:pt x="214" y="50"/>
                  </a:cubicBezTo>
                  <a:cubicBezTo>
                    <a:pt x="75" y="112"/>
                    <a:pt x="75" y="112"/>
                    <a:pt x="75" y="112"/>
                  </a:cubicBezTo>
                  <a:cubicBezTo>
                    <a:pt x="68" y="102"/>
                    <a:pt x="56" y="96"/>
                    <a:pt x="42" y="96"/>
                  </a:cubicBezTo>
                  <a:cubicBezTo>
                    <a:pt x="19" y="96"/>
                    <a:pt x="0" y="115"/>
                    <a:pt x="0" y="139"/>
                  </a:cubicBezTo>
                  <a:cubicBezTo>
                    <a:pt x="0" y="162"/>
                    <a:pt x="19" y="181"/>
                    <a:pt x="42" y="181"/>
                  </a:cubicBezTo>
                  <a:cubicBezTo>
                    <a:pt x="56" y="181"/>
                    <a:pt x="68" y="175"/>
                    <a:pt x="75" y="165"/>
                  </a:cubicBezTo>
                  <a:cubicBezTo>
                    <a:pt x="214" y="227"/>
                    <a:pt x="214" y="227"/>
                    <a:pt x="214" y="227"/>
                  </a:cubicBezTo>
                  <a:cubicBezTo>
                    <a:pt x="213" y="230"/>
                    <a:pt x="213" y="232"/>
                    <a:pt x="213" y="235"/>
                  </a:cubicBezTo>
                  <a:cubicBezTo>
                    <a:pt x="213" y="258"/>
                    <a:pt x="232" y="277"/>
                    <a:pt x="256" y="277"/>
                  </a:cubicBezTo>
                  <a:cubicBezTo>
                    <a:pt x="279" y="277"/>
                    <a:pt x="298" y="258"/>
                    <a:pt x="298" y="235"/>
                  </a:cubicBezTo>
                  <a:cubicBezTo>
                    <a:pt x="298" y="211"/>
                    <a:pt x="279" y="192"/>
                    <a:pt x="256" y="192"/>
                  </a:cubicBezTo>
                  <a:close/>
                  <a:moveTo>
                    <a:pt x="256" y="21"/>
                  </a:moveTo>
                  <a:cubicBezTo>
                    <a:pt x="267" y="21"/>
                    <a:pt x="277" y="31"/>
                    <a:pt x="277" y="43"/>
                  </a:cubicBezTo>
                  <a:cubicBezTo>
                    <a:pt x="277" y="54"/>
                    <a:pt x="267" y="64"/>
                    <a:pt x="256" y="64"/>
                  </a:cubicBezTo>
                  <a:cubicBezTo>
                    <a:pt x="244" y="64"/>
                    <a:pt x="234" y="54"/>
                    <a:pt x="234" y="43"/>
                  </a:cubicBezTo>
                  <a:cubicBezTo>
                    <a:pt x="234" y="31"/>
                    <a:pt x="244" y="21"/>
                    <a:pt x="256" y="21"/>
                  </a:cubicBezTo>
                  <a:close/>
                  <a:moveTo>
                    <a:pt x="42" y="160"/>
                  </a:moveTo>
                  <a:cubicBezTo>
                    <a:pt x="31" y="160"/>
                    <a:pt x="21" y="150"/>
                    <a:pt x="21" y="139"/>
                  </a:cubicBezTo>
                  <a:cubicBezTo>
                    <a:pt x="21" y="127"/>
                    <a:pt x="31" y="117"/>
                    <a:pt x="42" y="117"/>
                  </a:cubicBezTo>
                  <a:cubicBezTo>
                    <a:pt x="54" y="117"/>
                    <a:pt x="64" y="127"/>
                    <a:pt x="64" y="139"/>
                  </a:cubicBezTo>
                  <a:cubicBezTo>
                    <a:pt x="64" y="150"/>
                    <a:pt x="54" y="160"/>
                    <a:pt x="42" y="160"/>
                  </a:cubicBezTo>
                  <a:close/>
                  <a:moveTo>
                    <a:pt x="256" y="256"/>
                  </a:moveTo>
                  <a:cubicBezTo>
                    <a:pt x="244" y="256"/>
                    <a:pt x="234" y="246"/>
                    <a:pt x="234" y="235"/>
                  </a:cubicBezTo>
                  <a:cubicBezTo>
                    <a:pt x="234" y="223"/>
                    <a:pt x="244" y="213"/>
                    <a:pt x="256" y="213"/>
                  </a:cubicBezTo>
                  <a:cubicBezTo>
                    <a:pt x="267" y="213"/>
                    <a:pt x="277" y="223"/>
                    <a:pt x="277" y="235"/>
                  </a:cubicBezTo>
                  <a:cubicBezTo>
                    <a:pt x="277" y="246"/>
                    <a:pt x="267" y="256"/>
                    <a:pt x="256" y="2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grpSp>
      <p:sp>
        <p:nvSpPr>
          <p:cNvPr id="52" name="Freeform 465">
            <a:extLst>
              <a:ext uri="{FF2B5EF4-FFF2-40B4-BE49-F238E27FC236}">
                <a16:creationId xmlns:a16="http://schemas.microsoft.com/office/drawing/2014/main" id="{6EE0B9BC-8A44-4FB4-9919-531827245F2F}"/>
              </a:ext>
              <a:ext uri="{C183D7F6-B498-43B3-948B-1728B52AA6E4}">
                <adec:decorative xmlns:adec="http://schemas.microsoft.com/office/drawing/2017/decorative" val="1"/>
              </a:ext>
            </a:extLst>
          </p:cNvPr>
          <p:cNvSpPr>
            <a:spLocks noEditPoints="1"/>
          </p:cNvSpPr>
          <p:nvPr/>
        </p:nvSpPr>
        <p:spPr bwMode="auto">
          <a:xfrm>
            <a:off x="8316741" y="2102393"/>
            <a:ext cx="514159"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76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56" name="Freeform 255">
            <a:extLst>
              <a:ext uri="{FF2B5EF4-FFF2-40B4-BE49-F238E27FC236}">
                <a16:creationId xmlns:a16="http://schemas.microsoft.com/office/drawing/2014/main" id="{3E3661CA-5169-4DD5-851C-BC84E55FB318}"/>
              </a:ext>
              <a:ext uri="{C183D7F6-B498-43B3-948B-1728B52AA6E4}">
                <adec:decorative xmlns:adec="http://schemas.microsoft.com/office/drawing/2017/decorative" val="1"/>
              </a:ext>
            </a:extLst>
          </p:cNvPr>
          <p:cNvSpPr>
            <a:spLocks noEditPoints="1"/>
          </p:cNvSpPr>
          <p:nvPr/>
        </p:nvSpPr>
        <p:spPr bwMode="auto">
          <a:xfrm>
            <a:off x="6665815" y="2102439"/>
            <a:ext cx="514158" cy="51415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97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59" name="Freeform 1014">
            <a:extLst>
              <a:ext uri="{FF2B5EF4-FFF2-40B4-BE49-F238E27FC236}">
                <a16:creationId xmlns:a16="http://schemas.microsoft.com/office/drawing/2014/main" id="{3CD5F971-5666-4E6C-81BF-B091181C7500}"/>
              </a:ext>
              <a:ext uri="{C183D7F6-B498-43B3-948B-1728B52AA6E4}">
                <adec:decorative xmlns:adec="http://schemas.microsoft.com/office/drawing/2017/decorative" val="1"/>
              </a:ext>
            </a:extLst>
          </p:cNvPr>
          <p:cNvSpPr>
            <a:spLocks noEditPoints="1"/>
          </p:cNvSpPr>
          <p:nvPr/>
        </p:nvSpPr>
        <p:spPr bwMode="auto">
          <a:xfrm>
            <a:off x="1711746" y="2102393"/>
            <a:ext cx="514159"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62" name="Freeform 640">
            <a:extLst>
              <a:ext uri="{FF2B5EF4-FFF2-40B4-BE49-F238E27FC236}">
                <a16:creationId xmlns:a16="http://schemas.microsoft.com/office/drawing/2014/main" id="{614BE2C8-18FF-462F-AAD9-39610AD53394}"/>
              </a:ext>
              <a:ext uri="{C183D7F6-B498-43B3-948B-1728B52AA6E4}">
                <adec:decorative xmlns:adec="http://schemas.microsoft.com/office/drawing/2017/decorative" val="1"/>
              </a:ext>
            </a:extLst>
          </p:cNvPr>
          <p:cNvSpPr>
            <a:spLocks noEditPoints="1"/>
          </p:cNvSpPr>
          <p:nvPr/>
        </p:nvSpPr>
        <p:spPr bwMode="auto">
          <a:xfrm>
            <a:off x="3362612" y="2102393"/>
            <a:ext cx="515669"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46A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64" name="Freeform 267">
            <a:extLst>
              <a:ext uri="{FF2B5EF4-FFF2-40B4-BE49-F238E27FC236}">
                <a16:creationId xmlns:a16="http://schemas.microsoft.com/office/drawing/2014/main" id="{758712D4-ADC2-4B41-AAF6-99C20A3A82CA}"/>
              </a:ext>
              <a:ext uri="{C183D7F6-B498-43B3-948B-1728B52AA6E4}">
                <adec:decorative xmlns:adec="http://schemas.microsoft.com/office/drawing/2017/decorative" val="1"/>
              </a:ext>
            </a:extLst>
          </p:cNvPr>
          <p:cNvSpPr>
            <a:spLocks noEditPoints="1"/>
          </p:cNvSpPr>
          <p:nvPr/>
        </p:nvSpPr>
        <p:spPr bwMode="auto">
          <a:xfrm>
            <a:off x="5014995" y="2102086"/>
            <a:ext cx="514158"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62B5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66" name="Rectangle 65">
            <a:extLst>
              <a:ext uri="{FF2B5EF4-FFF2-40B4-BE49-F238E27FC236}">
                <a16:creationId xmlns:a16="http://schemas.microsoft.com/office/drawing/2014/main" id="{0FA88F75-46B0-4566-B753-EB272EA3FC72}"/>
              </a:ext>
              <a:ext uri="{C183D7F6-B498-43B3-948B-1728B52AA6E4}">
                <adec:decorative xmlns:adec="http://schemas.microsoft.com/office/drawing/2017/decorative" val="1"/>
              </a:ext>
            </a:extLst>
          </p:cNvPr>
          <p:cNvSpPr/>
          <p:nvPr/>
        </p:nvSpPr>
        <p:spPr bwMode="gray">
          <a:xfrm>
            <a:off x="1226720" y="1905927"/>
            <a:ext cx="5664303" cy="68554"/>
          </a:xfrm>
          <a:prstGeom prst="rect">
            <a:avLst/>
          </a:prstGeom>
          <a:solidFill>
            <a:schemeClr val="accent4"/>
          </a:solidFill>
          <a:ln w="19050" algn="ctr">
            <a:noFill/>
            <a:miter lim="800000"/>
            <a:headEnd/>
            <a:tailEnd/>
          </a:ln>
        </p:spPr>
        <p:txBody>
          <a:bodyPr wrap="square" lIns="83313" tIns="83313" rIns="83313" bIns="83313" rtlCol="0" anchor="ctr"/>
          <a:lstStyle/>
          <a:p>
            <a:pPr marL="0" marR="0" lvl="0" indent="0" algn="ctr" defTabSz="856978" rtl="0" eaLnBrk="1" fontAlgn="auto" latinLnBrk="0" hangingPunct="1">
              <a:lnSpc>
                <a:spcPct val="106000"/>
              </a:lnSpc>
              <a:spcBef>
                <a:spcPts val="0"/>
              </a:spcBef>
              <a:spcAft>
                <a:spcPts val="0"/>
              </a:spcAft>
              <a:buClrTx/>
              <a:buSzTx/>
              <a:buFontTx/>
              <a:buNone/>
              <a:tabLst/>
              <a:defRPr/>
            </a:pPr>
            <a:endParaRPr kumimoji="0" lang="en-US" sz="1499" b="1" i="0" u="none" strike="noStrike" kern="0" cap="none" spc="0" normalizeH="0" baseline="0" noProof="0">
              <a:ln>
                <a:noFill/>
              </a:ln>
              <a:solidFill>
                <a:prstClr val="white"/>
              </a:solidFill>
              <a:effectLst/>
              <a:uLnTx/>
              <a:uFillTx/>
              <a:ea typeface="ヒラギノ角ゴ ProN W3" charset="0"/>
              <a:cs typeface="+mn-cs"/>
              <a:sym typeface="Gotham Book" charset="0"/>
            </a:endParaRPr>
          </a:p>
        </p:txBody>
      </p:sp>
      <p:sp>
        <p:nvSpPr>
          <p:cNvPr id="67" name="Rectangle 66">
            <a:extLst>
              <a:ext uri="{FF2B5EF4-FFF2-40B4-BE49-F238E27FC236}">
                <a16:creationId xmlns:a16="http://schemas.microsoft.com/office/drawing/2014/main" id="{0F861CB2-A260-4EDB-BC9C-BDB50CAF786F}"/>
              </a:ext>
              <a:ext uri="{C183D7F6-B498-43B3-948B-1728B52AA6E4}">
                <adec:decorative xmlns:adec="http://schemas.microsoft.com/office/drawing/2017/decorative" val="1"/>
              </a:ext>
            </a:extLst>
          </p:cNvPr>
          <p:cNvSpPr/>
          <p:nvPr/>
        </p:nvSpPr>
        <p:spPr bwMode="gray">
          <a:xfrm>
            <a:off x="6950132" y="1905926"/>
            <a:ext cx="4062075" cy="69289"/>
          </a:xfrm>
          <a:prstGeom prst="rect">
            <a:avLst/>
          </a:prstGeom>
          <a:solidFill>
            <a:schemeClr val="accent1"/>
          </a:solidFill>
          <a:ln w="19050" algn="ctr">
            <a:noFill/>
            <a:miter lim="800000"/>
            <a:headEnd/>
            <a:tailEnd/>
          </a:ln>
        </p:spPr>
        <p:txBody>
          <a:bodyPr wrap="square" lIns="83313" tIns="83313" rIns="83313" bIns="83313" rtlCol="0" anchor="ctr"/>
          <a:lstStyle/>
          <a:p>
            <a:pPr marL="0" marR="0" lvl="0" indent="0" algn="ctr" defTabSz="856978" rtl="0" eaLnBrk="1" fontAlgn="auto" latinLnBrk="0" hangingPunct="1">
              <a:lnSpc>
                <a:spcPct val="106000"/>
              </a:lnSpc>
              <a:spcBef>
                <a:spcPts val="0"/>
              </a:spcBef>
              <a:spcAft>
                <a:spcPts val="0"/>
              </a:spcAft>
              <a:buClrTx/>
              <a:buSzTx/>
              <a:buFontTx/>
              <a:buNone/>
              <a:tabLst/>
              <a:defRPr/>
            </a:pPr>
            <a:endParaRPr kumimoji="0" lang="en-US" sz="1499" b="1" i="0" u="none" strike="noStrike" kern="0" cap="none" spc="0" normalizeH="0" baseline="0" noProof="0">
              <a:ln>
                <a:noFill/>
              </a:ln>
              <a:solidFill>
                <a:prstClr val="white"/>
              </a:solidFill>
              <a:effectLst/>
              <a:uLnTx/>
              <a:uFillTx/>
              <a:ea typeface="ヒラギノ角ゴ ProN W3" charset="0"/>
              <a:cs typeface="+mn-cs"/>
              <a:sym typeface="Gotham Book" charset="0"/>
            </a:endParaRPr>
          </a:p>
        </p:txBody>
      </p:sp>
      <p:sp>
        <p:nvSpPr>
          <p:cNvPr id="70" name="Text Placeholder 3">
            <a:extLst>
              <a:ext uri="{FF2B5EF4-FFF2-40B4-BE49-F238E27FC236}">
                <a16:creationId xmlns:a16="http://schemas.microsoft.com/office/drawing/2014/main" id="{EA832D41-8B7E-4BD6-85BA-98B7CE95C961}"/>
              </a:ext>
              <a:ext uri="{C183D7F6-B498-43B3-948B-1728B52AA6E4}">
                <adec:decorative xmlns:adec="http://schemas.microsoft.com/office/drawing/2017/decorative" val="0"/>
              </a:ext>
            </a:extLst>
          </p:cNvPr>
          <p:cNvSpPr txBox="1">
            <a:spLocks/>
          </p:cNvSpPr>
          <p:nvPr/>
        </p:nvSpPr>
        <p:spPr>
          <a:xfrm>
            <a:off x="1291928" y="2755728"/>
            <a:ext cx="1353783" cy="9980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lang="en-US" sz="1600" b="1" dirty="0">
                <a:solidFill>
                  <a:srgbClr val="86BC25"/>
                </a:solidFill>
                <a:latin typeface="+mn-lt"/>
                <a:sym typeface="Gotham Book" charset="0"/>
              </a:rPr>
              <a:t>Include them on solicitation lists</a:t>
            </a:r>
            <a:endParaRPr kumimoji="0" lang="en-US" sz="1600" b="1" i="0" u="none" strike="noStrike" kern="1200" cap="none" spc="0" normalizeH="0" baseline="0" noProof="0" dirty="0">
              <a:ln>
                <a:noFill/>
              </a:ln>
              <a:solidFill>
                <a:srgbClr val="86BC25"/>
              </a:solidFill>
              <a:effectLst/>
              <a:uLnTx/>
              <a:uFillTx/>
              <a:latin typeface="+mn-lt"/>
              <a:ea typeface="Open Sans Light" panose="020B0306030504020204" pitchFamily="34" charset="0"/>
              <a:cs typeface="Open Sans Light" panose="020B0306030504020204" pitchFamily="34" charset="0"/>
              <a:sym typeface="Gotham Book" charset="0"/>
            </a:endParaRPr>
          </a:p>
        </p:txBody>
      </p:sp>
      <p:sp>
        <p:nvSpPr>
          <p:cNvPr id="6" name="Rectangle 5" descr="1st Step - Include them on solicitation lists: Placing qualified small and minority businesses and women's business enterprises on solicitation lists">
            <a:extLst>
              <a:ext uri="{FF2B5EF4-FFF2-40B4-BE49-F238E27FC236}">
                <a16:creationId xmlns:a16="http://schemas.microsoft.com/office/drawing/2014/main" id="{5CA9EA75-E01F-4747-B4E9-95E3EE4C54F6}"/>
              </a:ext>
              <a:ext uri="{C183D7F6-B498-43B3-948B-1728B52AA6E4}">
                <adec:decorative xmlns:adec="http://schemas.microsoft.com/office/drawing/2017/decorative" val="0"/>
              </a:ext>
            </a:extLst>
          </p:cNvPr>
          <p:cNvSpPr/>
          <p:nvPr/>
        </p:nvSpPr>
        <p:spPr>
          <a:xfrm>
            <a:off x="1226720" y="3928145"/>
            <a:ext cx="1585320" cy="2290766"/>
          </a:xfrm>
          <a:prstGeom prst="rect">
            <a:avLst/>
          </a:prstGeom>
          <a:solidFill>
            <a:srgbClr val="EBF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1" name="Text Placeholder 3">
            <a:extLst>
              <a:ext uri="{FF2B5EF4-FFF2-40B4-BE49-F238E27FC236}">
                <a16:creationId xmlns:a16="http://schemas.microsoft.com/office/drawing/2014/main" id="{FA6C3BB5-86CD-43FE-9753-400BC486EE55}"/>
              </a:ext>
              <a:ext uri="{C183D7F6-B498-43B3-948B-1728B52AA6E4}">
                <adec:decorative xmlns:adec="http://schemas.microsoft.com/office/drawing/2017/decorative" val="0"/>
              </a:ext>
            </a:extLst>
          </p:cNvPr>
          <p:cNvSpPr txBox="1">
            <a:spLocks/>
          </p:cNvSpPr>
          <p:nvPr/>
        </p:nvSpPr>
        <p:spPr>
          <a:xfrm>
            <a:off x="2857178" y="2755728"/>
            <a:ext cx="1526536" cy="34277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46A38"/>
                </a:solidFill>
                <a:effectLst/>
                <a:uLnTx/>
                <a:uFillTx/>
                <a:latin typeface="+mn-lt"/>
                <a:ea typeface="Open Sans Light" panose="020B0306030504020204" pitchFamily="34" charset="0"/>
                <a:cs typeface="Open Sans Light" panose="020B0306030504020204" pitchFamily="34" charset="0"/>
                <a:sym typeface="Gotham Book" charset="0"/>
              </a:rPr>
              <a:t>Reach out to them when they are potential sources</a:t>
            </a:r>
          </a:p>
        </p:txBody>
      </p:sp>
      <p:sp>
        <p:nvSpPr>
          <p:cNvPr id="7" name="Rectangle 6" descr="Step 2 - Reach out to them when they are potential sources: Assuring that small and minority businesses, and women's business enterprises are solicited whenever they are potential sources; &#10;">
            <a:extLst>
              <a:ext uri="{FF2B5EF4-FFF2-40B4-BE49-F238E27FC236}">
                <a16:creationId xmlns:a16="http://schemas.microsoft.com/office/drawing/2014/main" id="{2F6905A2-586E-468C-B59E-321F9A1BCE64}"/>
              </a:ext>
              <a:ext uri="{C183D7F6-B498-43B3-948B-1728B52AA6E4}">
                <adec:decorative xmlns:adec="http://schemas.microsoft.com/office/drawing/2017/decorative" val="0"/>
              </a:ext>
            </a:extLst>
          </p:cNvPr>
          <p:cNvSpPr/>
          <p:nvPr/>
        </p:nvSpPr>
        <p:spPr>
          <a:xfrm>
            <a:off x="2893287" y="3928145"/>
            <a:ext cx="1585320" cy="2290766"/>
          </a:xfrm>
          <a:prstGeom prst="rect">
            <a:avLst/>
          </a:prstGeom>
          <a:solidFill>
            <a:srgbClr val="E0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2" name="Text Placeholder 3">
            <a:extLst>
              <a:ext uri="{FF2B5EF4-FFF2-40B4-BE49-F238E27FC236}">
                <a16:creationId xmlns:a16="http://schemas.microsoft.com/office/drawing/2014/main" id="{0D36C96A-72C1-4131-99DF-1216BF7FCF0D}"/>
              </a:ext>
            </a:extLst>
          </p:cNvPr>
          <p:cNvSpPr txBox="1">
            <a:spLocks/>
          </p:cNvSpPr>
          <p:nvPr/>
        </p:nvSpPr>
        <p:spPr>
          <a:xfrm>
            <a:off x="4595181" y="2755728"/>
            <a:ext cx="1353783" cy="9980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62B5E5"/>
                </a:solidFill>
                <a:effectLst/>
                <a:uLnTx/>
                <a:uFillTx/>
                <a:latin typeface="+mn-lt"/>
                <a:ea typeface="Open Sans Light" panose="020B0306030504020204" pitchFamily="34" charset="0"/>
                <a:cs typeface="Open Sans Light" panose="020B0306030504020204" pitchFamily="34" charset="0"/>
                <a:sym typeface="Gotham Book" charset="0"/>
              </a:rPr>
              <a:t>Divide requirements when possible</a:t>
            </a:r>
          </a:p>
        </p:txBody>
      </p:sp>
      <p:sp>
        <p:nvSpPr>
          <p:cNvPr id="8" name="Rectangle 7" descr="Step 3 Divide requirements when possible: Dividing total requirements, when economically feasible, into smaller tasks or quantities to permit maximum participation by small and minority businesses, and women's business enterprises; ">
            <a:extLst>
              <a:ext uri="{FF2B5EF4-FFF2-40B4-BE49-F238E27FC236}">
                <a16:creationId xmlns:a16="http://schemas.microsoft.com/office/drawing/2014/main" id="{750F833C-B6FB-441E-9866-9191E9467BE9}"/>
              </a:ext>
              <a:ext uri="{C183D7F6-B498-43B3-948B-1728B52AA6E4}">
                <adec:decorative xmlns:adec="http://schemas.microsoft.com/office/drawing/2017/decorative" val="0"/>
              </a:ext>
            </a:extLst>
          </p:cNvPr>
          <p:cNvSpPr/>
          <p:nvPr/>
        </p:nvSpPr>
        <p:spPr>
          <a:xfrm>
            <a:off x="4526687" y="3928145"/>
            <a:ext cx="1585320" cy="2290766"/>
          </a:xfrm>
          <a:prstGeom prst="rect">
            <a:avLst/>
          </a:pr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3" name="Text Placeholder 3">
            <a:extLst>
              <a:ext uri="{FF2B5EF4-FFF2-40B4-BE49-F238E27FC236}">
                <a16:creationId xmlns:a16="http://schemas.microsoft.com/office/drawing/2014/main" id="{54F938BD-D56A-4C86-93A0-13EA4BC4A7BC}"/>
              </a:ext>
            </a:extLst>
          </p:cNvPr>
          <p:cNvSpPr txBox="1">
            <a:spLocks/>
          </p:cNvSpPr>
          <p:nvPr/>
        </p:nvSpPr>
        <p:spPr>
          <a:xfrm>
            <a:off x="6246052" y="2755728"/>
            <a:ext cx="1353783" cy="342772"/>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97A9"/>
                </a:solidFill>
                <a:effectLst/>
                <a:uLnTx/>
                <a:uFillTx/>
                <a:latin typeface="+mn-lt"/>
                <a:ea typeface="Open Sans Light" panose="020B0306030504020204" pitchFamily="34" charset="0"/>
                <a:cs typeface="Open Sans Light" panose="020B0306030504020204" pitchFamily="34" charset="0"/>
                <a:sym typeface="Gotham Book" charset="0"/>
              </a:rPr>
              <a:t>Create schedules to encourage participation</a:t>
            </a:r>
          </a:p>
        </p:txBody>
      </p:sp>
      <p:sp>
        <p:nvSpPr>
          <p:cNvPr id="9" name="Rectangle 8" descr="Step 4 Create schedules to encourage participation: Establishing delivery schedules, where the requirement permits, which encourage participation by small and minority businesses, and women's business enterprises; ">
            <a:extLst>
              <a:ext uri="{FF2B5EF4-FFF2-40B4-BE49-F238E27FC236}">
                <a16:creationId xmlns:a16="http://schemas.microsoft.com/office/drawing/2014/main" id="{F4F22D23-E0BA-4A84-8EC7-3F5E4EEA5081}"/>
              </a:ext>
              <a:ext uri="{C183D7F6-B498-43B3-948B-1728B52AA6E4}">
                <adec:decorative xmlns:adec="http://schemas.microsoft.com/office/drawing/2017/decorative" val="0"/>
              </a:ext>
            </a:extLst>
          </p:cNvPr>
          <p:cNvSpPr/>
          <p:nvPr/>
        </p:nvSpPr>
        <p:spPr>
          <a:xfrm>
            <a:off x="6160087" y="3928145"/>
            <a:ext cx="1585320" cy="2290766"/>
          </a:xfrm>
          <a:prstGeom prst="rect">
            <a:avLst/>
          </a:prstGeom>
          <a:solidFill>
            <a:srgbClr val="D9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4" name="Text Placeholder 3">
            <a:extLst>
              <a:ext uri="{FF2B5EF4-FFF2-40B4-BE49-F238E27FC236}">
                <a16:creationId xmlns:a16="http://schemas.microsoft.com/office/drawing/2014/main" id="{A180BE93-DBB9-4F26-BC9C-2463975197E1}"/>
              </a:ext>
            </a:extLst>
          </p:cNvPr>
          <p:cNvSpPr txBox="1">
            <a:spLocks/>
          </p:cNvSpPr>
          <p:nvPr/>
        </p:nvSpPr>
        <p:spPr>
          <a:xfrm>
            <a:off x="7896923" y="2755728"/>
            <a:ext cx="1353783" cy="998068"/>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7680"/>
                </a:solidFill>
                <a:effectLst/>
                <a:uLnTx/>
                <a:uFillTx/>
                <a:latin typeface="+mn-lt"/>
                <a:ea typeface="Open Sans Light" panose="020B0306030504020204" pitchFamily="34" charset="0"/>
                <a:cs typeface="Open Sans Light" panose="020B0306030504020204" pitchFamily="34" charset="0"/>
                <a:sym typeface="Gotham Book" charset="0"/>
              </a:rPr>
              <a:t>Reach out to organizations that can help</a:t>
            </a:r>
          </a:p>
        </p:txBody>
      </p:sp>
      <p:sp>
        <p:nvSpPr>
          <p:cNvPr id="11" name="Rectangle 10" descr="Step 5 - Reach out to Organizations that can help: Using the services and assistance, as appropriate, of such organizations as the Small Business Administration and the Minority Business Development Agency of the Department of Commerce; and ">
            <a:extLst>
              <a:ext uri="{FF2B5EF4-FFF2-40B4-BE49-F238E27FC236}">
                <a16:creationId xmlns:a16="http://schemas.microsoft.com/office/drawing/2014/main" id="{9D69822E-7D7E-44BA-9728-BD532EFCAA1E}"/>
              </a:ext>
              <a:ext uri="{C183D7F6-B498-43B3-948B-1728B52AA6E4}">
                <adec:decorative xmlns:adec="http://schemas.microsoft.com/office/drawing/2017/decorative" val="0"/>
              </a:ext>
            </a:extLst>
          </p:cNvPr>
          <p:cNvSpPr/>
          <p:nvPr/>
        </p:nvSpPr>
        <p:spPr>
          <a:xfrm>
            <a:off x="7793488" y="3928145"/>
            <a:ext cx="1585320" cy="229076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5" name="Text Placeholder 3">
            <a:extLst>
              <a:ext uri="{FF2B5EF4-FFF2-40B4-BE49-F238E27FC236}">
                <a16:creationId xmlns:a16="http://schemas.microsoft.com/office/drawing/2014/main" id="{01AC84AB-EB79-45D7-A45C-A8DC96106F35}"/>
              </a:ext>
            </a:extLst>
          </p:cNvPr>
          <p:cNvSpPr txBox="1">
            <a:spLocks/>
          </p:cNvSpPr>
          <p:nvPr/>
        </p:nvSpPr>
        <p:spPr>
          <a:xfrm>
            <a:off x="9552954" y="2755728"/>
            <a:ext cx="1353783" cy="998068"/>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12169"/>
                </a:solidFill>
                <a:effectLst/>
                <a:uLnTx/>
                <a:uFillTx/>
                <a:latin typeface="+mn-lt"/>
                <a:ea typeface="Open Sans Light" panose="020B0306030504020204" pitchFamily="34" charset="0"/>
                <a:cs typeface="Open Sans Light" panose="020B0306030504020204" pitchFamily="34" charset="0"/>
                <a:sym typeface="Gotham Book" charset="0"/>
              </a:rPr>
              <a:t>Make sure your contractors are taking the same steps</a:t>
            </a:r>
          </a:p>
        </p:txBody>
      </p:sp>
      <p:sp>
        <p:nvSpPr>
          <p:cNvPr id="10" name="Rectangle 9" descr="Step 6 Make sure contractors are taking the same steps: Requiring the prime contractor, if subcontracts are to be let, to take the affirmative steps listed in paragraphs (b)(1) through (5) of this section.">
            <a:extLst>
              <a:ext uri="{FF2B5EF4-FFF2-40B4-BE49-F238E27FC236}">
                <a16:creationId xmlns:a16="http://schemas.microsoft.com/office/drawing/2014/main" id="{3D92351A-E329-4580-BA29-4B47FEDAAAC7}"/>
              </a:ext>
              <a:ext uri="{C183D7F6-B498-43B3-948B-1728B52AA6E4}">
                <adec:decorative xmlns:adec="http://schemas.microsoft.com/office/drawing/2017/decorative" val="0"/>
              </a:ext>
            </a:extLst>
          </p:cNvPr>
          <p:cNvSpPr/>
          <p:nvPr/>
        </p:nvSpPr>
        <p:spPr>
          <a:xfrm>
            <a:off x="9426887" y="3928145"/>
            <a:ext cx="1585320" cy="2290766"/>
          </a:xfrm>
          <a:prstGeom prst="rect">
            <a:avLst/>
          </a:prstGeom>
          <a:solidFill>
            <a:srgbClr val="DBE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26" name="Rectangle 25">
            <a:extLst>
              <a:ext uri="{FF2B5EF4-FFF2-40B4-BE49-F238E27FC236}">
                <a16:creationId xmlns:a16="http://schemas.microsoft.com/office/drawing/2014/main" id="{53934F59-2D60-48BA-8A0C-07AA7EF0C337}"/>
              </a:ext>
              <a:ext uri="{C183D7F6-B498-43B3-948B-1728B52AA6E4}">
                <adec:decorative xmlns:adec="http://schemas.microsoft.com/office/drawing/2017/decorative" val="1"/>
              </a:ext>
            </a:extLst>
          </p:cNvPr>
          <p:cNvSpPr/>
          <p:nvPr/>
        </p:nvSpPr>
        <p:spPr bwMode="gray">
          <a:xfrm>
            <a:off x="1334701" y="3653292"/>
            <a:ext cx="1353783" cy="2677639"/>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400" b="1" dirty="0">
                <a:solidFill>
                  <a:srgbClr val="000000"/>
                </a:solidFill>
                <a:latin typeface="+mj-lt"/>
              </a:rPr>
              <a:t>1.</a:t>
            </a:r>
          </a:p>
          <a:p>
            <a:pPr defTabSz="1219170">
              <a:spcBef>
                <a:spcPts val="600"/>
              </a:spcBef>
              <a:spcAft>
                <a:spcPts val="300"/>
              </a:spcAft>
              <a:buSzPct val="100000"/>
              <a:defRPr/>
            </a:pPr>
            <a:r>
              <a:rPr lang="en-US" sz="1400" dirty="0">
                <a:solidFill>
                  <a:srgbClr val="000000"/>
                </a:solidFill>
                <a:latin typeface="+mj-lt"/>
              </a:rPr>
              <a:t>Placing qualified small and minority businesses and women's business enterprises on solicitation lists;</a:t>
            </a:r>
            <a:endParaRPr lang="en-US" sz="1400" dirty="0">
              <a:solidFill>
                <a:srgbClr val="000000"/>
              </a:solidFill>
              <a:latin typeface="+mj-lt"/>
              <a:cs typeface="Calibri Light"/>
            </a:endParaRPr>
          </a:p>
        </p:txBody>
      </p:sp>
      <p:sp>
        <p:nvSpPr>
          <p:cNvPr id="83" name="Rectangle 82">
            <a:extLst>
              <a:ext uri="{FF2B5EF4-FFF2-40B4-BE49-F238E27FC236}">
                <a16:creationId xmlns:a16="http://schemas.microsoft.com/office/drawing/2014/main" id="{948E3C6D-DA3D-45C7-ABDF-9BAB24C40D06}"/>
              </a:ext>
              <a:ext uri="{C183D7F6-B498-43B3-948B-1728B52AA6E4}">
                <adec:decorative xmlns:adec="http://schemas.microsoft.com/office/drawing/2017/decorative" val="1"/>
              </a:ext>
            </a:extLst>
          </p:cNvPr>
          <p:cNvSpPr/>
          <p:nvPr/>
        </p:nvSpPr>
        <p:spPr bwMode="gray">
          <a:xfrm>
            <a:off x="6217405" y="4203571"/>
            <a:ext cx="1496521" cy="1541357"/>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200" b="1" dirty="0">
                <a:solidFill>
                  <a:srgbClr val="000000"/>
                </a:solidFill>
                <a:latin typeface="+mj-lt"/>
              </a:rPr>
              <a:t>4. </a:t>
            </a:r>
          </a:p>
          <a:p>
            <a:pPr defTabSz="1219170">
              <a:spcBef>
                <a:spcPts val="600"/>
              </a:spcBef>
              <a:spcAft>
                <a:spcPts val="300"/>
              </a:spcAft>
              <a:buSzPct val="100000"/>
              <a:defRPr/>
            </a:pPr>
            <a:r>
              <a:rPr lang="en-US" sz="1200" dirty="0">
                <a:solidFill>
                  <a:srgbClr val="000000"/>
                </a:solidFill>
                <a:latin typeface="+mj-lt"/>
              </a:rPr>
              <a:t>Establishing delivery schedules, where the requirement permits, which encourage participation by small and minority businesses, and women's business enterprises; </a:t>
            </a:r>
          </a:p>
        </p:txBody>
      </p:sp>
      <p:sp>
        <p:nvSpPr>
          <p:cNvPr id="84" name="Rectangle 83">
            <a:extLst>
              <a:ext uri="{FF2B5EF4-FFF2-40B4-BE49-F238E27FC236}">
                <a16:creationId xmlns:a16="http://schemas.microsoft.com/office/drawing/2014/main" id="{594CFF08-941D-46FC-A6C9-4547527D0811}"/>
              </a:ext>
              <a:ext uri="{C183D7F6-B498-43B3-948B-1728B52AA6E4}">
                <adec:decorative xmlns:adec="http://schemas.microsoft.com/office/drawing/2017/decorative" val="1"/>
              </a:ext>
            </a:extLst>
          </p:cNvPr>
          <p:cNvSpPr/>
          <p:nvPr/>
        </p:nvSpPr>
        <p:spPr bwMode="gray">
          <a:xfrm>
            <a:off x="2931767" y="4411394"/>
            <a:ext cx="1573123" cy="1213045"/>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400" b="1" dirty="0">
                <a:solidFill>
                  <a:srgbClr val="000000"/>
                </a:solidFill>
                <a:latin typeface="+mj-lt"/>
              </a:rPr>
              <a:t>2.</a:t>
            </a:r>
          </a:p>
          <a:p>
            <a:pPr defTabSz="1219170">
              <a:spcBef>
                <a:spcPts val="600"/>
              </a:spcBef>
              <a:spcAft>
                <a:spcPts val="300"/>
              </a:spcAft>
              <a:buSzPct val="100000"/>
              <a:defRPr/>
            </a:pPr>
            <a:r>
              <a:rPr lang="en-US" sz="1400" dirty="0">
                <a:solidFill>
                  <a:srgbClr val="000000"/>
                </a:solidFill>
                <a:latin typeface="+mj-lt"/>
              </a:rPr>
              <a:t>Assuring that small and minority businesses, and women's business enterprises are solicited whenever they are potential sources; </a:t>
            </a:r>
          </a:p>
        </p:txBody>
      </p:sp>
      <p:sp>
        <p:nvSpPr>
          <p:cNvPr id="85" name="Rectangle 84">
            <a:extLst>
              <a:ext uri="{FF2B5EF4-FFF2-40B4-BE49-F238E27FC236}">
                <a16:creationId xmlns:a16="http://schemas.microsoft.com/office/drawing/2014/main" id="{725DEF8C-6DE3-4832-B344-CD8AD02BEF5E}"/>
              </a:ext>
              <a:ext uri="{C183D7F6-B498-43B3-948B-1728B52AA6E4}">
                <adec:decorative xmlns:adec="http://schemas.microsoft.com/office/drawing/2017/decorative" val="1"/>
              </a:ext>
            </a:extLst>
          </p:cNvPr>
          <p:cNvSpPr/>
          <p:nvPr/>
        </p:nvSpPr>
        <p:spPr bwMode="gray">
          <a:xfrm>
            <a:off x="4571423" y="4469151"/>
            <a:ext cx="1602775" cy="1213045"/>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400" b="1" dirty="0">
                <a:solidFill>
                  <a:srgbClr val="000000"/>
                </a:solidFill>
                <a:latin typeface="+mj-lt"/>
              </a:rPr>
              <a:t>3.</a:t>
            </a:r>
          </a:p>
          <a:p>
            <a:pPr defTabSz="1219170">
              <a:spcBef>
                <a:spcPts val="600"/>
              </a:spcBef>
              <a:spcAft>
                <a:spcPts val="300"/>
              </a:spcAft>
              <a:buSzPct val="100000"/>
              <a:defRPr/>
            </a:pPr>
            <a:r>
              <a:rPr lang="en-US" sz="1200" dirty="0">
                <a:solidFill>
                  <a:srgbClr val="000000"/>
                </a:solidFill>
                <a:latin typeface="+mj-lt"/>
              </a:rPr>
              <a:t>Dividing total requirements, when economically feasible, into smaller tasks or quantities to permit maximum participation by small and minority businesses, and women's business enterprises; </a:t>
            </a:r>
          </a:p>
        </p:txBody>
      </p:sp>
      <p:sp>
        <p:nvSpPr>
          <p:cNvPr id="86" name="Rectangle 85">
            <a:extLst>
              <a:ext uri="{FF2B5EF4-FFF2-40B4-BE49-F238E27FC236}">
                <a16:creationId xmlns:a16="http://schemas.microsoft.com/office/drawing/2014/main" id="{85260103-6EBC-4685-A7D4-1B3857C5DB60}"/>
              </a:ext>
              <a:ext uri="{C183D7F6-B498-43B3-948B-1728B52AA6E4}">
                <adec:decorative xmlns:adec="http://schemas.microsoft.com/office/drawing/2017/decorative" val="1"/>
              </a:ext>
            </a:extLst>
          </p:cNvPr>
          <p:cNvSpPr/>
          <p:nvPr/>
        </p:nvSpPr>
        <p:spPr bwMode="gray">
          <a:xfrm>
            <a:off x="7840650" y="4469151"/>
            <a:ext cx="1585319" cy="1213045"/>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200" b="1" dirty="0">
                <a:solidFill>
                  <a:srgbClr val="000000"/>
                </a:solidFill>
                <a:latin typeface="+mj-lt"/>
              </a:rPr>
              <a:t>5.</a:t>
            </a:r>
          </a:p>
          <a:p>
            <a:pPr defTabSz="1219170">
              <a:spcBef>
                <a:spcPts val="600"/>
              </a:spcBef>
              <a:spcAft>
                <a:spcPts val="300"/>
              </a:spcAft>
              <a:buSzPct val="100000"/>
              <a:defRPr/>
            </a:pPr>
            <a:r>
              <a:rPr lang="en-US" sz="1200" dirty="0">
                <a:solidFill>
                  <a:srgbClr val="000000"/>
                </a:solidFill>
                <a:latin typeface="+mj-lt"/>
              </a:rPr>
              <a:t>Using the services and assistance, as appropriate, of such organizations as the Small Business Administration and the Minority Business Development Agency of the Department of Commerce; and </a:t>
            </a:r>
          </a:p>
        </p:txBody>
      </p:sp>
      <p:sp>
        <p:nvSpPr>
          <p:cNvPr id="87" name="Rectangle 86">
            <a:extLst>
              <a:ext uri="{FF2B5EF4-FFF2-40B4-BE49-F238E27FC236}">
                <a16:creationId xmlns:a16="http://schemas.microsoft.com/office/drawing/2014/main" id="{3D835EF8-A111-49A4-801F-136E78AC6D9C}"/>
              </a:ext>
              <a:ext uri="{C183D7F6-B498-43B3-948B-1728B52AA6E4}">
                <adec:decorative xmlns:adec="http://schemas.microsoft.com/office/drawing/2017/decorative" val="1"/>
              </a:ext>
            </a:extLst>
          </p:cNvPr>
          <p:cNvSpPr/>
          <p:nvPr/>
        </p:nvSpPr>
        <p:spPr bwMode="gray">
          <a:xfrm>
            <a:off x="9550811" y="3753796"/>
            <a:ext cx="1337472" cy="2528239"/>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200" b="1" dirty="0">
                <a:solidFill>
                  <a:srgbClr val="000000"/>
                </a:solidFill>
                <a:latin typeface="+mj-lt"/>
              </a:rPr>
              <a:t>6.</a:t>
            </a:r>
          </a:p>
          <a:p>
            <a:pPr defTabSz="1219170">
              <a:spcBef>
                <a:spcPts val="600"/>
              </a:spcBef>
              <a:spcAft>
                <a:spcPts val="300"/>
              </a:spcAft>
              <a:buSzPct val="100000"/>
              <a:defRPr/>
            </a:pPr>
            <a:r>
              <a:rPr lang="en-US" sz="1200" dirty="0">
                <a:solidFill>
                  <a:srgbClr val="000000"/>
                </a:solidFill>
                <a:latin typeface="+mj-lt"/>
              </a:rPr>
              <a:t>Requiring the prime contractor, if subcontracts are to be let, to take the affirmative steps listed in paragraphs (b)(1) through (5) of this section.</a:t>
            </a:r>
          </a:p>
        </p:txBody>
      </p:sp>
      <p:grpSp>
        <p:nvGrpSpPr>
          <p:cNvPr id="94" name="Group 93">
            <a:extLst>
              <a:ext uri="{FF2B5EF4-FFF2-40B4-BE49-F238E27FC236}">
                <a16:creationId xmlns:a16="http://schemas.microsoft.com/office/drawing/2014/main" id="{BC5F7E58-4257-42EB-97D4-59794DC95331}"/>
              </a:ext>
              <a:ext uri="{C183D7F6-B498-43B3-948B-1728B52AA6E4}">
                <adec:decorative xmlns:adec="http://schemas.microsoft.com/office/drawing/2017/decorative" val="1"/>
              </a:ext>
            </a:extLst>
          </p:cNvPr>
          <p:cNvGrpSpPr/>
          <p:nvPr/>
        </p:nvGrpSpPr>
        <p:grpSpPr>
          <a:xfrm>
            <a:off x="3509818" y="2187137"/>
            <a:ext cx="236246" cy="333022"/>
            <a:chOff x="8191500" y="149226"/>
            <a:chExt cx="387350" cy="539750"/>
          </a:xfrm>
        </p:grpSpPr>
        <p:sp>
          <p:nvSpPr>
            <p:cNvPr id="95" name="Freeform 361">
              <a:extLst>
                <a:ext uri="{FF2B5EF4-FFF2-40B4-BE49-F238E27FC236}">
                  <a16:creationId xmlns:a16="http://schemas.microsoft.com/office/drawing/2014/main" id="{1E49E9BD-4F56-4FFB-81AC-1C5BFEB828CF}"/>
                </a:ext>
              </a:extLst>
            </p:cNvPr>
            <p:cNvSpPr>
              <a:spLocks noEditPoints="1"/>
            </p:cNvSpPr>
            <p:nvPr/>
          </p:nvSpPr>
          <p:spPr bwMode="auto">
            <a:xfrm>
              <a:off x="8274050" y="149226"/>
              <a:ext cx="222250" cy="136525"/>
            </a:xfrm>
            <a:custGeom>
              <a:avLst/>
              <a:gdLst>
                <a:gd name="T0" fmla="*/ 18 w 97"/>
                <a:gd name="T1" fmla="*/ 59 h 59"/>
                <a:gd name="T2" fmla="*/ 79 w 97"/>
                <a:gd name="T3" fmla="*/ 59 h 59"/>
                <a:gd name="T4" fmla="*/ 97 w 97"/>
                <a:gd name="T5" fmla="*/ 40 h 59"/>
                <a:gd name="T6" fmla="*/ 97 w 97"/>
                <a:gd name="T7" fmla="*/ 39 h 59"/>
                <a:gd name="T8" fmla="*/ 79 w 97"/>
                <a:gd name="T9" fmla="*/ 21 h 59"/>
                <a:gd name="T10" fmla="*/ 71 w 97"/>
                <a:gd name="T11" fmla="*/ 21 h 59"/>
                <a:gd name="T12" fmla="*/ 71 w 97"/>
                <a:gd name="T13" fmla="*/ 19 h 59"/>
                <a:gd name="T14" fmla="*/ 52 w 97"/>
                <a:gd name="T15" fmla="*/ 0 h 59"/>
                <a:gd name="T16" fmla="*/ 45 w 97"/>
                <a:gd name="T17" fmla="*/ 0 h 59"/>
                <a:gd name="T18" fmla="*/ 27 w 97"/>
                <a:gd name="T19" fmla="*/ 19 h 59"/>
                <a:gd name="T20" fmla="*/ 27 w 97"/>
                <a:gd name="T21" fmla="*/ 21 h 59"/>
                <a:gd name="T22" fmla="*/ 18 w 97"/>
                <a:gd name="T23" fmla="*/ 21 h 59"/>
                <a:gd name="T24" fmla="*/ 0 w 97"/>
                <a:gd name="T25" fmla="*/ 39 h 59"/>
                <a:gd name="T26" fmla="*/ 0 w 97"/>
                <a:gd name="T27" fmla="*/ 40 h 59"/>
                <a:gd name="T28" fmla="*/ 18 w 97"/>
                <a:gd name="T29" fmla="*/ 59 h 59"/>
                <a:gd name="T30" fmla="*/ 9 w 97"/>
                <a:gd name="T31" fmla="*/ 39 h 59"/>
                <a:gd name="T32" fmla="*/ 18 w 97"/>
                <a:gd name="T33" fmla="*/ 30 h 59"/>
                <a:gd name="T34" fmla="*/ 32 w 97"/>
                <a:gd name="T35" fmla="*/ 30 h 59"/>
                <a:gd name="T36" fmla="*/ 36 w 97"/>
                <a:gd name="T37" fmla="*/ 25 h 59"/>
                <a:gd name="T38" fmla="*/ 36 w 97"/>
                <a:gd name="T39" fmla="*/ 19 h 59"/>
                <a:gd name="T40" fmla="*/ 45 w 97"/>
                <a:gd name="T41" fmla="*/ 10 h 59"/>
                <a:gd name="T42" fmla="*/ 52 w 97"/>
                <a:gd name="T43" fmla="*/ 10 h 59"/>
                <a:gd name="T44" fmla="*/ 61 w 97"/>
                <a:gd name="T45" fmla="*/ 19 h 59"/>
                <a:gd name="T46" fmla="*/ 61 w 97"/>
                <a:gd name="T47" fmla="*/ 25 h 59"/>
                <a:gd name="T48" fmla="*/ 66 w 97"/>
                <a:gd name="T49" fmla="*/ 30 h 59"/>
                <a:gd name="T50" fmla="*/ 79 w 97"/>
                <a:gd name="T51" fmla="*/ 30 h 59"/>
                <a:gd name="T52" fmla="*/ 88 w 97"/>
                <a:gd name="T53" fmla="*/ 39 h 59"/>
                <a:gd name="T54" fmla="*/ 88 w 97"/>
                <a:gd name="T55" fmla="*/ 40 h 59"/>
                <a:gd name="T56" fmla="*/ 79 w 97"/>
                <a:gd name="T57" fmla="*/ 49 h 59"/>
                <a:gd name="T58" fmla="*/ 18 w 97"/>
                <a:gd name="T59" fmla="*/ 49 h 59"/>
                <a:gd name="T60" fmla="*/ 9 w 97"/>
                <a:gd name="T61" fmla="*/ 40 h 59"/>
                <a:gd name="T62" fmla="*/ 9 w 97"/>
                <a:gd name="T6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59">
                  <a:moveTo>
                    <a:pt x="18" y="59"/>
                  </a:moveTo>
                  <a:cubicBezTo>
                    <a:pt x="79" y="59"/>
                    <a:pt x="79" y="59"/>
                    <a:pt x="79" y="59"/>
                  </a:cubicBezTo>
                  <a:cubicBezTo>
                    <a:pt x="89" y="59"/>
                    <a:pt x="97" y="50"/>
                    <a:pt x="97" y="40"/>
                  </a:cubicBezTo>
                  <a:cubicBezTo>
                    <a:pt x="97" y="39"/>
                    <a:pt x="97" y="39"/>
                    <a:pt x="97" y="39"/>
                  </a:cubicBezTo>
                  <a:cubicBezTo>
                    <a:pt x="97" y="29"/>
                    <a:pt x="89" y="21"/>
                    <a:pt x="79" y="21"/>
                  </a:cubicBezTo>
                  <a:cubicBezTo>
                    <a:pt x="71" y="21"/>
                    <a:pt x="71" y="21"/>
                    <a:pt x="71" y="21"/>
                  </a:cubicBezTo>
                  <a:cubicBezTo>
                    <a:pt x="71" y="19"/>
                    <a:pt x="71" y="19"/>
                    <a:pt x="71" y="19"/>
                  </a:cubicBezTo>
                  <a:cubicBezTo>
                    <a:pt x="71" y="9"/>
                    <a:pt x="62" y="0"/>
                    <a:pt x="52" y="0"/>
                  </a:cubicBezTo>
                  <a:cubicBezTo>
                    <a:pt x="45" y="0"/>
                    <a:pt x="45" y="0"/>
                    <a:pt x="45" y="0"/>
                  </a:cubicBezTo>
                  <a:cubicBezTo>
                    <a:pt x="35" y="0"/>
                    <a:pt x="27" y="9"/>
                    <a:pt x="27" y="19"/>
                  </a:cubicBezTo>
                  <a:cubicBezTo>
                    <a:pt x="27" y="21"/>
                    <a:pt x="27" y="21"/>
                    <a:pt x="27" y="21"/>
                  </a:cubicBezTo>
                  <a:cubicBezTo>
                    <a:pt x="18" y="21"/>
                    <a:pt x="18" y="21"/>
                    <a:pt x="18" y="21"/>
                  </a:cubicBezTo>
                  <a:cubicBezTo>
                    <a:pt x="8" y="21"/>
                    <a:pt x="0" y="29"/>
                    <a:pt x="0" y="39"/>
                  </a:cubicBezTo>
                  <a:cubicBezTo>
                    <a:pt x="0" y="40"/>
                    <a:pt x="0" y="40"/>
                    <a:pt x="0" y="40"/>
                  </a:cubicBezTo>
                  <a:cubicBezTo>
                    <a:pt x="0" y="50"/>
                    <a:pt x="8" y="59"/>
                    <a:pt x="18" y="59"/>
                  </a:cubicBezTo>
                  <a:close/>
                  <a:moveTo>
                    <a:pt x="9" y="39"/>
                  </a:moveTo>
                  <a:cubicBezTo>
                    <a:pt x="9" y="34"/>
                    <a:pt x="13" y="30"/>
                    <a:pt x="18" y="30"/>
                  </a:cubicBezTo>
                  <a:cubicBezTo>
                    <a:pt x="32" y="30"/>
                    <a:pt x="32" y="30"/>
                    <a:pt x="32" y="30"/>
                  </a:cubicBezTo>
                  <a:cubicBezTo>
                    <a:pt x="34" y="30"/>
                    <a:pt x="36" y="28"/>
                    <a:pt x="36" y="25"/>
                  </a:cubicBezTo>
                  <a:cubicBezTo>
                    <a:pt x="36" y="19"/>
                    <a:pt x="36" y="19"/>
                    <a:pt x="36" y="19"/>
                  </a:cubicBezTo>
                  <a:cubicBezTo>
                    <a:pt x="36" y="14"/>
                    <a:pt x="40" y="10"/>
                    <a:pt x="45" y="10"/>
                  </a:cubicBezTo>
                  <a:cubicBezTo>
                    <a:pt x="52" y="10"/>
                    <a:pt x="52" y="10"/>
                    <a:pt x="52" y="10"/>
                  </a:cubicBezTo>
                  <a:cubicBezTo>
                    <a:pt x="57" y="10"/>
                    <a:pt x="61" y="14"/>
                    <a:pt x="61" y="19"/>
                  </a:cubicBezTo>
                  <a:cubicBezTo>
                    <a:pt x="61" y="25"/>
                    <a:pt x="61" y="25"/>
                    <a:pt x="61" y="25"/>
                  </a:cubicBezTo>
                  <a:cubicBezTo>
                    <a:pt x="61" y="28"/>
                    <a:pt x="63" y="30"/>
                    <a:pt x="66" y="30"/>
                  </a:cubicBezTo>
                  <a:cubicBezTo>
                    <a:pt x="79" y="30"/>
                    <a:pt x="79" y="30"/>
                    <a:pt x="79" y="30"/>
                  </a:cubicBezTo>
                  <a:cubicBezTo>
                    <a:pt x="84" y="30"/>
                    <a:pt x="88" y="34"/>
                    <a:pt x="88" y="39"/>
                  </a:cubicBezTo>
                  <a:cubicBezTo>
                    <a:pt x="88" y="40"/>
                    <a:pt x="88" y="40"/>
                    <a:pt x="88" y="40"/>
                  </a:cubicBezTo>
                  <a:cubicBezTo>
                    <a:pt x="88" y="45"/>
                    <a:pt x="84" y="49"/>
                    <a:pt x="79" y="49"/>
                  </a:cubicBezTo>
                  <a:cubicBezTo>
                    <a:pt x="18" y="49"/>
                    <a:pt x="18" y="49"/>
                    <a:pt x="18" y="49"/>
                  </a:cubicBezTo>
                  <a:cubicBezTo>
                    <a:pt x="13" y="49"/>
                    <a:pt x="9" y="45"/>
                    <a:pt x="9" y="40"/>
                  </a:cubicBezTo>
                  <a:lnTo>
                    <a:pt x="9" y="3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6" name="Oval 362">
              <a:extLst>
                <a:ext uri="{FF2B5EF4-FFF2-40B4-BE49-F238E27FC236}">
                  <a16:creationId xmlns:a16="http://schemas.microsoft.com/office/drawing/2014/main" id="{52DE2B7C-F6A5-407A-A818-B0C1098D0A28}"/>
                </a:ext>
              </a:extLst>
            </p:cNvPr>
            <p:cNvSpPr>
              <a:spLocks noChangeArrowheads="1"/>
            </p:cNvSpPr>
            <p:nvPr/>
          </p:nvSpPr>
          <p:spPr bwMode="auto">
            <a:xfrm>
              <a:off x="8377238" y="190501"/>
              <a:ext cx="17463" cy="19050"/>
            </a:xfrm>
            <a:prstGeom prst="ellipse">
              <a:avLst/>
            </a:pr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7" name="Freeform 363">
              <a:extLst>
                <a:ext uri="{FF2B5EF4-FFF2-40B4-BE49-F238E27FC236}">
                  <a16:creationId xmlns:a16="http://schemas.microsoft.com/office/drawing/2014/main" id="{0A7ACC9E-297C-4CEA-8E30-153C875F33AA}"/>
                </a:ext>
              </a:extLst>
            </p:cNvPr>
            <p:cNvSpPr>
              <a:spLocks/>
            </p:cNvSpPr>
            <p:nvPr/>
          </p:nvSpPr>
          <p:spPr bwMode="auto">
            <a:xfrm>
              <a:off x="8191500" y="209551"/>
              <a:ext cx="387350" cy="479425"/>
            </a:xfrm>
            <a:custGeom>
              <a:avLst/>
              <a:gdLst>
                <a:gd name="T0" fmla="*/ 165 w 169"/>
                <a:gd name="T1" fmla="*/ 0 h 209"/>
                <a:gd name="T2" fmla="*/ 143 w 169"/>
                <a:gd name="T3" fmla="*/ 0 h 209"/>
                <a:gd name="T4" fmla="*/ 138 w 169"/>
                <a:gd name="T5" fmla="*/ 5 h 209"/>
                <a:gd name="T6" fmla="*/ 143 w 169"/>
                <a:gd name="T7" fmla="*/ 9 h 209"/>
                <a:gd name="T8" fmla="*/ 160 w 169"/>
                <a:gd name="T9" fmla="*/ 9 h 209"/>
                <a:gd name="T10" fmla="*/ 160 w 169"/>
                <a:gd name="T11" fmla="*/ 200 h 209"/>
                <a:gd name="T12" fmla="*/ 10 w 169"/>
                <a:gd name="T13" fmla="*/ 200 h 209"/>
                <a:gd name="T14" fmla="*/ 10 w 169"/>
                <a:gd name="T15" fmla="*/ 9 h 209"/>
                <a:gd name="T16" fmla="*/ 27 w 169"/>
                <a:gd name="T17" fmla="*/ 9 h 209"/>
                <a:gd name="T18" fmla="*/ 31 w 169"/>
                <a:gd name="T19" fmla="*/ 5 h 209"/>
                <a:gd name="T20" fmla="*/ 27 w 169"/>
                <a:gd name="T21" fmla="*/ 0 h 209"/>
                <a:gd name="T22" fmla="*/ 5 w 169"/>
                <a:gd name="T23" fmla="*/ 0 h 209"/>
                <a:gd name="T24" fmla="*/ 0 w 169"/>
                <a:gd name="T25" fmla="*/ 5 h 209"/>
                <a:gd name="T26" fmla="*/ 0 w 169"/>
                <a:gd name="T27" fmla="*/ 205 h 209"/>
                <a:gd name="T28" fmla="*/ 5 w 169"/>
                <a:gd name="T29" fmla="*/ 209 h 209"/>
                <a:gd name="T30" fmla="*/ 165 w 169"/>
                <a:gd name="T31" fmla="*/ 209 h 209"/>
                <a:gd name="T32" fmla="*/ 169 w 169"/>
                <a:gd name="T33" fmla="*/ 205 h 209"/>
                <a:gd name="T34" fmla="*/ 169 w 169"/>
                <a:gd name="T35" fmla="*/ 5 h 209"/>
                <a:gd name="T36" fmla="*/ 165 w 169"/>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09">
                  <a:moveTo>
                    <a:pt x="165" y="0"/>
                  </a:moveTo>
                  <a:cubicBezTo>
                    <a:pt x="143" y="0"/>
                    <a:pt x="143" y="0"/>
                    <a:pt x="143" y="0"/>
                  </a:cubicBezTo>
                  <a:cubicBezTo>
                    <a:pt x="140" y="0"/>
                    <a:pt x="138" y="2"/>
                    <a:pt x="138" y="5"/>
                  </a:cubicBezTo>
                  <a:cubicBezTo>
                    <a:pt x="138" y="7"/>
                    <a:pt x="140" y="9"/>
                    <a:pt x="143" y="9"/>
                  </a:cubicBezTo>
                  <a:cubicBezTo>
                    <a:pt x="160" y="9"/>
                    <a:pt x="160" y="9"/>
                    <a:pt x="160" y="9"/>
                  </a:cubicBezTo>
                  <a:cubicBezTo>
                    <a:pt x="160" y="200"/>
                    <a:pt x="160" y="200"/>
                    <a:pt x="160" y="200"/>
                  </a:cubicBezTo>
                  <a:cubicBezTo>
                    <a:pt x="10" y="200"/>
                    <a:pt x="10" y="200"/>
                    <a:pt x="10" y="200"/>
                  </a:cubicBezTo>
                  <a:cubicBezTo>
                    <a:pt x="10" y="9"/>
                    <a:pt x="10" y="9"/>
                    <a:pt x="10" y="9"/>
                  </a:cubicBezTo>
                  <a:cubicBezTo>
                    <a:pt x="27" y="9"/>
                    <a:pt x="27" y="9"/>
                    <a:pt x="27" y="9"/>
                  </a:cubicBezTo>
                  <a:cubicBezTo>
                    <a:pt x="29" y="9"/>
                    <a:pt x="31" y="7"/>
                    <a:pt x="31" y="5"/>
                  </a:cubicBezTo>
                  <a:cubicBezTo>
                    <a:pt x="31" y="2"/>
                    <a:pt x="29" y="0"/>
                    <a:pt x="27" y="0"/>
                  </a:cubicBezTo>
                  <a:cubicBezTo>
                    <a:pt x="5" y="0"/>
                    <a:pt x="5" y="0"/>
                    <a:pt x="5" y="0"/>
                  </a:cubicBezTo>
                  <a:cubicBezTo>
                    <a:pt x="2" y="0"/>
                    <a:pt x="0" y="2"/>
                    <a:pt x="0" y="5"/>
                  </a:cubicBezTo>
                  <a:cubicBezTo>
                    <a:pt x="0" y="205"/>
                    <a:pt x="0" y="205"/>
                    <a:pt x="0" y="205"/>
                  </a:cubicBezTo>
                  <a:cubicBezTo>
                    <a:pt x="0" y="207"/>
                    <a:pt x="2" y="209"/>
                    <a:pt x="5" y="209"/>
                  </a:cubicBezTo>
                  <a:cubicBezTo>
                    <a:pt x="165" y="209"/>
                    <a:pt x="165" y="209"/>
                    <a:pt x="165" y="209"/>
                  </a:cubicBezTo>
                  <a:cubicBezTo>
                    <a:pt x="167" y="209"/>
                    <a:pt x="169" y="207"/>
                    <a:pt x="169" y="205"/>
                  </a:cubicBezTo>
                  <a:cubicBezTo>
                    <a:pt x="169" y="5"/>
                    <a:pt x="169" y="5"/>
                    <a:pt x="169" y="5"/>
                  </a:cubicBezTo>
                  <a:cubicBezTo>
                    <a:pt x="169" y="2"/>
                    <a:pt x="167" y="0"/>
                    <a:pt x="165"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8" name="Freeform 364">
              <a:extLst>
                <a:ext uri="{FF2B5EF4-FFF2-40B4-BE49-F238E27FC236}">
                  <a16:creationId xmlns:a16="http://schemas.microsoft.com/office/drawing/2014/main" id="{C8CE3663-B264-4950-AD6E-E7FEC779A583}"/>
                </a:ext>
              </a:extLst>
            </p:cNvPr>
            <p:cNvSpPr>
              <a:spLocks/>
            </p:cNvSpPr>
            <p:nvPr/>
          </p:nvSpPr>
          <p:spPr bwMode="auto">
            <a:xfrm>
              <a:off x="8278813" y="374651"/>
              <a:ext cx="219075" cy="192088"/>
            </a:xfrm>
            <a:custGeom>
              <a:avLst/>
              <a:gdLst>
                <a:gd name="T0" fmla="*/ 87 w 96"/>
                <a:gd name="T1" fmla="*/ 2 h 84"/>
                <a:gd name="T2" fmla="*/ 29 w 96"/>
                <a:gd name="T3" fmla="*/ 73 h 84"/>
                <a:gd name="T4" fmla="*/ 9 w 96"/>
                <a:gd name="T5" fmla="*/ 50 h 84"/>
                <a:gd name="T6" fmla="*/ 2 w 96"/>
                <a:gd name="T7" fmla="*/ 50 h 84"/>
                <a:gd name="T8" fmla="*/ 2 w 96"/>
                <a:gd name="T9" fmla="*/ 56 h 84"/>
                <a:gd name="T10" fmla="*/ 26 w 96"/>
                <a:gd name="T11" fmla="*/ 83 h 84"/>
                <a:gd name="T12" fmla="*/ 29 w 96"/>
                <a:gd name="T13" fmla="*/ 84 h 84"/>
                <a:gd name="T14" fmla="*/ 29 w 96"/>
                <a:gd name="T15" fmla="*/ 84 h 84"/>
                <a:gd name="T16" fmla="*/ 33 w 96"/>
                <a:gd name="T17" fmla="*/ 83 h 84"/>
                <a:gd name="T18" fmla="*/ 94 w 96"/>
                <a:gd name="T19" fmla="*/ 8 h 84"/>
                <a:gd name="T20" fmla="*/ 94 w 96"/>
                <a:gd name="T21" fmla="*/ 1 h 84"/>
                <a:gd name="T22" fmla="*/ 87 w 96"/>
                <a:gd name="T23"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84">
                  <a:moveTo>
                    <a:pt x="87" y="2"/>
                  </a:moveTo>
                  <a:cubicBezTo>
                    <a:pt x="29" y="73"/>
                    <a:pt x="29" y="73"/>
                    <a:pt x="29" y="73"/>
                  </a:cubicBezTo>
                  <a:cubicBezTo>
                    <a:pt x="9" y="50"/>
                    <a:pt x="9" y="50"/>
                    <a:pt x="9" y="50"/>
                  </a:cubicBezTo>
                  <a:cubicBezTo>
                    <a:pt x="7" y="48"/>
                    <a:pt x="4" y="48"/>
                    <a:pt x="2" y="50"/>
                  </a:cubicBezTo>
                  <a:cubicBezTo>
                    <a:pt x="1" y="52"/>
                    <a:pt x="0" y="55"/>
                    <a:pt x="2" y="56"/>
                  </a:cubicBezTo>
                  <a:cubicBezTo>
                    <a:pt x="26" y="83"/>
                    <a:pt x="26" y="83"/>
                    <a:pt x="26" y="83"/>
                  </a:cubicBezTo>
                  <a:cubicBezTo>
                    <a:pt x="27" y="84"/>
                    <a:pt x="28" y="84"/>
                    <a:pt x="29" y="84"/>
                  </a:cubicBezTo>
                  <a:cubicBezTo>
                    <a:pt x="29" y="84"/>
                    <a:pt x="29" y="84"/>
                    <a:pt x="29" y="84"/>
                  </a:cubicBezTo>
                  <a:cubicBezTo>
                    <a:pt x="31" y="84"/>
                    <a:pt x="32" y="84"/>
                    <a:pt x="33" y="83"/>
                  </a:cubicBezTo>
                  <a:cubicBezTo>
                    <a:pt x="94" y="8"/>
                    <a:pt x="94" y="8"/>
                    <a:pt x="94" y="8"/>
                  </a:cubicBezTo>
                  <a:cubicBezTo>
                    <a:pt x="96" y="6"/>
                    <a:pt x="96" y="3"/>
                    <a:pt x="94" y="1"/>
                  </a:cubicBezTo>
                  <a:cubicBezTo>
                    <a:pt x="92" y="0"/>
                    <a:pt x="89" y="0"/>
                    <a:pt x="87" y="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grpSp>
        <p:nvGrpSpPr>
          <p:cNvPr id="99" name="Group 98">
            <a:extLst>
              <a:ext uri="{FF2B5EF4-FFF2-40B4-BE49-F238E27FC236}">
                <a16:creationId xmlns:a16="http://schemas.microsoft.com/office/drawing/2014/main" id="{65F56BD9-C4DF-4928-AB97-C29E90741D9E}"/>
              </a:ext>
              <a:ext uri="{C183D7F6-B498-43B3-948B-1728B52AA6E4}">
                <adec:decorative xmlns:adec="http://schemas.microsoft.com/office/drawing/2017/decorative" val="1"/>
              </a:ext>
            </a:extLst>
          </p:cNvPr>
          <p:cNvGrpSpPr/>
          <p:nvPr/>
        </p:nvGrpSpPr>
        <p:grpSpPr>
          <a:xfrm>
            <a:off x="1829347" y="2207567"/>
            <a:ext cx="297204" cy="312933"/>
            <a:chOff x="1311275" y="6561138"/>
            <a:chExt cx="539750" cy="568325"/>
          </a:xfrm>
        </p:grpSpPr>
        <p:sp>
          <p:nvSpPr>
            <p:cNvPr id="100" name="Freeform 58">
              <a:extLst>
                <a:ext uri="{FF2B5EF4-FFF2-40B4-BE49-F238E27FC236}">
                  <a16:creationId xmlns:a16="http://schemas.microsoft.com/office/drawing/2014/main" id="{1BEAD462-6DE9-4223-B10A-83F7E973C596}"/>
                </a:ext>
              </a:extLst>
            </p:cNvPr>
            <p:cNvSpPr>
              <a:spLocks/>
            </p:cNvSpPr>
            <p:nvPr/>
          </p:nvSpPr>
          <p:spPr bwMode="auto">
            <a:xfrm>
              <a:off x="1524000" y="7043738"/>
              <a:ext cx="327025" cy="23813"/>
            </a:xfrm>
            <a:custGeom>
              <a:avLst/>
              <a:gdLst>
                <a:gd name="T0" fmla="*/ 128 w 133"/>
                <a:gd name="T1" fmla="*/ 0 h 10"/>
                <a:gd name="T2" fmla="*/ 5 w 133"/>
                <a:gd name="T3" fmla="*/ 0 h 10"/>
                <a:gd name="T4" fmla="*/ 0 w 133"/>
                <a:gd name="T5" fmla="*/ 5 h 10"/>
                <a:gd name="T6" fmla="*/ 5 w 133"/>
                <a:gd name="T7" fmla="*/ 10 h 10"/>
                <a:gd name="T8" fmla="*/ 128 w 133"/>
                <a:gd name="T9" fmla="*/ 10 h 10"/>
                <a:gd name="T10" fmla="*/ 133 w 133"/>
                <a:gd name="T11" fmla="*/ 5 h 10"/>
                <a:gd name="T12" fmla="*/ 128 w 13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33" h="10">
                  <a:moveTo>
                    <a:pt x="128" y="0"/>
                  </a:moveTo>
                  <a:cubicBezTo>
                    <a:pt x="5" y="0"/>
                    <a:pt x="5" y="0"/>
                    <a:pt x="5" y="0"/>
                  </a:cubicBezTo>
                  <a:cubicBezTo>
                    <a:pt x="3" y="0"/>
                    <a:pt x="0" y="2"/>
                    <a:pt x="0" y="5"/>
                  </a:cubicBezTo>
                  <a:cubicBezTo>
                    <a:pt x="0" y="8"/>
                    <a:pt x="3" y="10"/>
                    <a:pt x="5" y="10"/>
                  </a:cubicBezTo>
                  <a:cubicBezTo>
                    <a:pt x="128" y="10"/>
                    <a:pt x="128" y="10"/>
                    <a:pt x="128" y="10"/>
                  </a:cubicBezTo>
                  <a:cubicBezTo>
                    <a:pt x="131" y="10"/>
                    <a:pt x="133" y="8"/>
                    <a:pt x="133" y="5"/>
                  </a:cubicBezTo>
                  <a:cubicBezTo>
                    <a:pt x="133" y="2"/>
                    <a:pt x="131" y="0"/>
                    <a:pt x="128"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1" name="Freeform 59">
              <a:extLst>
                <a:ext uri="{FF2B5EF4-FFF2-40B4-BE49-F238E27FC236}">
                  <a16:creationId xmlns:a16="http://schemas.microsoft.com/office/drawing/2014/main" id="{C9FAD336-DC90-4074-A806-986BEB7ADFF1}"/>
                </a:ext>
              </a:extLst>
            </p:cNvPr>
            <p:cNvSpPr>
              <a:spLocks/>
            </p:cNvSpPr>
            <p:nvPr/>
          </p:nvSpPr>
          <p:spPr bwMode="auto">
            <a:xfrm>
              <a:off x="1524000" y="6840538"/>
              <a:ext cx="327025" cy="22225"/>
            </a:xfrm>
            <a:custGeom>
              <a:avLst/>
              <a:gdLst>
                <a:gd name="T0" fmla="*/ 128 w 133"/>
                <a:gd name="T1" fmla="*/ 0 h 9"/>
                <a:gd name="T2" fmla="*/ 5 w 133"/>
                <a:gd name="T3" fmla="*/ 0 h 9"/>
                <a:gd name="T4" fmla="*/ 0 w 133"/>
                <a:gd name="T5" fmla="*/ 5 h 9"/>
                <a:gd name="T6" fmla="*/ 5 w 133"/>
                <a:gd name="T7" fmla="*/ 9 h 9"/>
                <a:gd name="T8" fmla="*/ 128 w 133"/>
                <a:gd name="T9" fmla="*/ 9 h 9"/>
                <a:gd name="T10" fmla="*/ 133 w 133"/>
                <a:gd name="T11" fmla="*/ 5 h 9"/>
                <a:gd name="T12" fmla="*/ 128 w 13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3" h="9">
                  <a:moveTo>
                    <a:pt x="128" y="0"/>
                  </a:moveTo>
                  <a:cubicBezTo>
                    <a:pt x="5" y="0"/>
                    <a:pt x="5" y="0"/>
                    <a:pt x="5" y="0"/>
                  </a:cubicBezTo>
                  <a:cubicBezTo>
                    <a:pt x="3" y="0"/>
                    <a:pt x="0" y="2"/>
                    <a:pt x="0" y="5"/>
                  </a:cubicBezTo>
                  <a:cubicBezTo>
                    <a:pt x="0" y="7"/>
                    <a:pt x="3" y="9"/>
                    <a:pt x="5" y="9"/>
                  </a:cubicBezTo>
                  <a:cubicBezTo>
                    <a:pt x="128" y="9"/>
                    <a:pt x="128" y="9"/>
                    <a:pt x="128" y="9"/>
                  </a:cubicBezTo>
                  <a:cubicBezTo>
                    <a:pt x="131" y="9"/>
                    <a:pt x="133" y="7"/>
                    <a:pt x="133" y="5"/>
                  </a:cubicBezTo>
                  <a:cubicBezTo>
                    <a:pt x="133" y="2"/>
                    <a:pt x="131" y="0"/>
                    <a:pt x="128"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2" name="Freeform 60">
              <a:extLst>
                <a:ext uri="{FF2B5EF4-FFF2-40B4-BE49-F238E27FC236}">
                  <a16:creationId xmlns:a16="http://schemas.microsoft.com/office/drawing/2014/main" id="{121C4124-9C16-41C2-B9F8-BA932F3EF87A}"/>
                </a:ext>
              </a:extLst>
            </p:cNvPr>
            <p:cNvSpPr>
              <a:spLocks/>
            </p:cNvSpPr>
            <p:nvPr/>
          </p:nvSpPr>
          <p:spPr bwMode="auto">
            <a:xfrm>
              <a:off x="1524000" y="6638925"/>
              <a:ext cx="327025" cy="22225"/>
            </a:xfrm>
            <a:custGeom>
              <a:avLst/>
              <a:gdLst>
                <a:gd name="T0" fmla="*/ 5 w 133"/>
                <a:gd name="T1" fmla="*/ 9 h 9"/>
                <a:gd name="T2" fmla="*/ 128 w 133"/>
                <a:gd name="T3" fmla="*/ 9 h 9"/>
                <a:gd name="T4" fmla="*/ 133 w 133"/>
                <a:gd name="T5" fmla="*/ 5 h 9"/>
                <a:gd name="T6" fmla="*/ 128 w 133"/>
                <a:gd name="T7" fmla="*/ 0 h 9"/>
                <a:gd name="T8" fmla="*/ 5 w 133"/>
                <a:gd name="T9" fmla="*/ 0 h 9"/>
                <a:gd name="T10" fmla="*/ 0 w 133"/>
                <a:gd name="T11" fmla="*/ 5 h 9"/>
                <a:gd name="T12" fmla="*/ 5 w 13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33" h="9">
                  <a:moveTo>
                    <a:pt x="5" y="9"/>
                  </a:moveTo>
                  <a:cubicBezTo>
                    <a:pt x="128" y="9"/>
                    <a:pt x="128" y="9"/>
                    <a:pt x="128" y="9"/>
                  </a:cubicBezTo>
                  <a:cubicBezTo>
                    <a:pt x="131" y="9"/>
                    <a:pt x="133" y="7"/>
                    <a:pt x="133" y="5"/>
                  </a:cubicBezTo>
                  <a:cubicBezTo>
                    <a:pt x="133" y="2"/>
                    <a:pt x="131" y="0"/>
                    <a:pt x="128" y="0"/>
                  </a:cubicBezTo>
                  <a:cubicBezTo>
                    <a:pt x="5" y="0"/>
                    <a:pt x="5" y="0"/>
                    <a:pt x="5" y="0"/>
                  </a:cubicBezTo>
                  <a:cubicBezTo>
                    <a:pt x="3" y="0"/>
                    <a:pt x="0" y="2"/>
                    <a:pt x="0" y="5"/>
                  </a:cubicBezTo>
                  <a:cubicBezTo>
                    <a:pt x="0" y="7"/>
                    <a:pt x="3" y="9"/>
                    <a:pt x="5" y="9"/>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3" name="Freeform 61">
              <a:extLst>
                <a:ext uri="{FF2B5EF4-FFF2-40B4-BE49-F238E27FC236}">
                  <a16:creationId xmlns:a16="http://schemas.microsoft.com/office/drawing/2014/main" id="{0E5D4028-596A-4E27-B6D7-DA7E776F7F12}"/>
                </a:ext>
              </a:extLst>
            </p:cNvPr>
            <p:cNvSpPr>
              <a:spLocks noEditPoints="1"/>
            </p:cNvSpPr>
            <p:nvPr/>
          </p:nvSpPr>
          <p:spPr bwMode="auto">
            <a:xfrm>
              <a:off x="1314450" y="6780213"/>
              <a:ext cx="147637" cy="147638"/>
            </a:xfrm>
            <a:custGeom>
              <a:avLst/>
              <a:gdLst>
                <a:gd name="T0" fmla="*/ 55 w 60"/>
                <a:gd name="T1" fmla="*/ 0 h 60"/>
                <a:gd name="T2" fmla="*/ 4 w 60"/>
                <a:gd name="T3" fmla="*/ 0 h 60"/>
                <a:gd name="T4" fmla="*/ 0 w 60"/>
                <a:gd name="T5" fmla="*/ 4 h 60"/>
                <a:gd name="T6" fmla="*/ 0 w 60"/>
                <a:gd name="T7" fmla="*/ 55 h 60"/>
                <a:gd name="T8" fmla="*/ 4 w 60"/>
                <a:gd name="T9" fmla="*/ 60 h 60"/>
                <a:gd name="T10" fmla="*/ 55 w 60"/>
                <a:gd name="T11" fmla="*/ 60 h 60"/>
                <a:gd name="T12" fmla="*/ 60 w 60"/>
                <a:gd name="T13" fmla="*/ 55 h 60"/>
                <a:gd name="T14" fmla="*/ 60 w 60"/>
                <a:gd name="T15" fmla="*/ 4 h 60"/>
                <a:gd name="T16" fmla="*/ 55 w 60"/>
                <a:gd name="T17" fmla="*/ 0 h 60"/>
                <a:gd name="T18" fmla="*/ 50 w 60"/>
                <a:gd name="T19" fmla="*/ 50 h 60"/>
                <a:gd name="T20" fmla="*/ 9 w 60"/>
                <a:gd name="T21" fmla="*/ 50 h 60"/>
                <a:gd name="T22" fmla="*/ 9 w 60"/>
                <a:gd name="T23" fmla="*/ 9 h 60"/>
                <a:gd name="T24" fmla="*/ 50 w 60"/>
                <a:gd name="T25" fmla="*/ 9 h 60"/>
                <a:gd name="T26" fmla="*/ 50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5" y="0"/>
                  </a:moveTo>
                  <a:cubicBezTo>
                    <a:pt x="4" y="0"/>
                    <a:pt x="4" y="0"/>
                    <a:pt x="4" y="0"/>
                  </a:cubicBezTo>
                  <a:cubicBezTo>
                    <a:pt x="2" y="0"/>
                    <a:pt x="0" y="2"/>
                    <a:pt x="0" y="4"/>
                  </a:cubicBezTo>
                  <a:cubicBezTo>
                    <a:pt x="0" y="55"/>
                    <a:pt x="0" y="55"/>
                    <a:pt x="0" y="55"/>
                  </a:cubicBezTo>
                  <a:cubicBezTo>
                    <a:pt x="0" y="58"/>
                    <a:pt x="2" y="60"/>
                    <a:pt x="4" y="60"/>
                  </a:cubicBezTo>
                  <a:cubicBezTo>
                    <a:pt x="55" y="60"/>
                    <a:pt x="55" y="60"/>
                    <a:pt x="55" y="60"/>
                  </a:cubicBezTo>
                  <a:cubicBezTo>
                    <a:pt x="58" y="60"/>
                    <a:pt x="60" y="58"/>
                    <a:pt x="60" y="55"/>
                  </a:cubicBezTo>
                  <a:cubicBezTo>
                    <a:pt x="60" y="4"/>
                    <a:pt x="60" y="4"/>
                    <a:pt x="60" y="4"/>
                  </a:cubicBezTo>
                  <a:cubicBezTo>
                    <a:pt x="60" y="2"/>
                    <a:pt x="58" y="0"/>
                    <a:pt x="55" y="0"/>
                  </a:cubicBezTo>
                  <a:close/>
                  <a:moveTo>
                    <a:pt x="50" y="50"/>
                  </a:moveTo>
                  <a:cubicBezTo>
                    <a:pt x="9" y="50"/>
                    <a:pt x="9" y="50"/>
                    <a:pt x="9" y="50"/>
                  </a:cubicBezTo>
                  <a:cubicBezTo>
                    <a:pt x="9" y="9"/>
                    <a:pt x="9" y="9"/>
                    <a:pt x="9" y="9"/>
                  </a:cubicBezTo>
                  <a:cubicBezTo>
                    <a:pt x="50" y="9"/>
                    <a:pt x="50" y="9"/>
                    <a:pt x="50" y="9"/>
                  </a:cubicBezTo>
                  <a:lnTo>
                    <a:pt x="50" y="50"/>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4" name="Freeform 62">
              <a:extLst>
                <a:ext uri="{FF2B5EF4-FFF2-40B4-BE49-F238E27FC236}">
                  <a16:creationId xmlns:a16="http://schemas.microsoft.com/office/drawing/2014/main" id="{C33AE307-B8F1-4836-8117-E899882899E3}"/>
                </a:ext>
              </a:extLst>
            </p:cNvPr>
            <p:cNvSpPr>
              <a:spLocks noEditPoints="1"/>
            </p:cNvSpPr>
            <p:nvPr/>
          </p:nvSpPr>
          <p:spPr bwMode="auto">
            <a:xfrm>
              <a:off x="1314450" y="6981825"/>
              <a:ext cx="147637" cy="147638"/>
            </a:xfrm>
            <a:custGeom>
              <a:avLst/>
              <a:gdLst>
                <a:gd name="T0" fmla="*/ 55 w 60"/>
                <a:gd name="T1" fmla="*/ 0 h 60"/>
                <a:gd name="T2" fmla="*/ 4 w 60"/>
                <a:gd name="T3" fmla="*/ 0 h 60"/>
                <a:gd name="T4" fmla="*/ 0 w 60"/>
                <a:gd name="T5" fmla="*/ 5 h 60"/>
                <a:gd name="T6" fmla="*/ 0 w 60"/>
                <a:gd name="T7" fmla="*/ 55 h 60"/>
                <a:gd name="T8" fmla="*/ 4 w 60"/>
                <a:gd name="T9" fmla="*/ 60 h 60"/>
                <a:gd name="T10" fmla="*/ 55 w 60"/>
                <a:gd name="T11" fmla="*/ 60 h 60"/>
                <a:gd name="T12" fmla="*/ 60 w 60"/>
                <a:gd name="T13" fmla="*/ 55 h 60"/>
                <a:gd name="T14" fmla="*/ 60 w 60"/>
                <a:gd name="T15" fmla="*/ 5 h 60"/>
                <a:gd name="T16" fmla="*/ 55 w 60"/>
                <a:gd name="T17" fmla="*/ 0 h 60"/>
                <a:gd name="T18" fmla="*/ 50 w 60"/>
                <a:gd name="T19" fmla="*/ 50 h 60"/>
                <a:gd name="T20" fmla="*/ 9 w 60"/>
                <a:gd name="T21" fmla="*/ 50 h 60"/>
                <a:gd name="T22" fmla="*/ 9 w 60"/>
                <a:gd name="T23" fmla="*/ 9 h 60"/>
                <a:gd name="T24" fmla="*/ 50 w 60"/>
                <a:gd name="T25" fmla="*/ 9 h 60"/>
                <a:gd name="T26" fmla="*/ 50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5" y="0"/>
                  </a:moveTo>
                  <a:cubicBezTo>
                    <a:pt x="4" y="0"/>
                    <a:pt x="4" y="0"/>
                    <a:pt x="4" y="0"/>
                  </a:cubicBezTo>
                  <a:cubicBezTo>
                    <a:pt x="2" y="0"/>
                    <a:pt x="0" y="2"/>
                    <a:pt x="0" y="5"/>
                  </a:cubicBezTo>
                  <a:cubicBezTo>
                    <a:pt x="0" y="55"/>
                    <a:pt x="0" y="55"/>
                    <a:pt x="0" y="55"/>
                  </a:cubicBezTo>
                  <a:cubicBezTo>
                    <a:pt x="0" y="58"/>
                    <a:pt x="2" y="60"/>
                    <a:pt x="4" y="60"/>
                  </a:cubicBezTo>
                  <a:cubicBezTo>
                    <a:pt x="55" y="60"/>
                    <a:pt x="55" y="60"/>
                    <a:pt x="55" y="60"/>
                  </a:cubicBezTo>
                  <a:cubicBezTo>
                    <a:pt x="58" y="60"/>
                    <a:pt x="60" y="58"/>
                    <a:pt x="60" y="55"/>
                  </a:cubicBezTo>
                  <a:cubicBezTo>
                    <a:pt x="60" y="5"/>
                    <a:pt x="60" y="5"/>
                    <a:pt x="60" y="5"/>
                  </a:cubicBezTo>
                  <a:cubicBezTo>
                    <a:pt x="60" y="2"/>
                    <a:pt x="58" y="0"/>
                    <a:pt x="55" y="0"/>
                  </a:cubicBezTo>
                  <a:close/>
                  <a:moveTo>
                    <a:pt x="50" y="50"/>
                  </a:moveTo>
                  <a:cubicBezTo>
                    <a:pt x="9" y="50"/>
                    <a:pt x="9" y="50"/>
                    <a:pt x="9" y="50"/>
                  </a:cubicBezTo>
                  <a:cubicBezTo>
                    <a:pt x="9" y="9"/>
                    <a:pt x="9" y="9"/>
                    <a:pt x="9" y="9"/>
                  </a:cubicBezTo>
                  <a:cubicBezTo>
                    <a:pt x="50" y="9"/>
                    <a:pt x="50" y="9"/>
                    <a:pt x="50" y="9"/>
                  </a:cubicBezTo>
                  <a:lnTo>
                    <a:pt x="50" y="50"/>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5" name="Freeform 63">
              <a:extLst>
                <a:ext uri="{FF2B5EF4-FFF2-40B4-BE49-F238E27FC236}">
                  <a16:creationId xmlns:a16="http://schemas.microsoft.com/office/drawing/2014/main" id="{6A19BE99-418D-457D-BD98-7D70E5D5884C}"/>
                </a:ext>
              </a:extLst>
            </p:cNvPr>
            <p:cNvSpPr>
              <a:spLocks/>
            </p:cNvSpPr>
            <p:nvPr/>
          </p:nvSpPr>
          <p:spPr bwMode="auto">
            <a:xfrm>
              <a:off x="1311275" y="6561138"/>
              <a:ext cx="182562" cy="158750"/>
            </a:xfrm>
            <a:custGeom>
              <a:avLst/>
              <a:gdLst>
                <a:gd name="T0" fmla="*/ 65 w 74"/>
                <a:gd name="T1" fmla="*/ 2 h 65"/>
                <a:gd name="T2" fmla="*/ 23 w 74"/>
                <a:gd name="T3" fmla="*/ 53 h 65"/>
                <a:gd name="T4" fmla="*/ 9 w 74"/>
                <a:gd name="T5" fmla="*/ 38 h 65"/>
                <a:gd name="T6" fmla="*/ 2 w 74"/>
                <a:gd name="T7" fmla="*/ 37 h 65"/>
                <a:gd name="T8" fmla="*/ 2 w 74"/>
                <a:gd name="T9" fmla="*/ 44 h 65"/>
                <a:gd name="T10" fmla="*/ 19 w 74"/>
                <a:gd name="T11" fmla="*/ 64 h 65"/>
                <a:gd name="T12" fmla="*/ 23 w 74"/>
                <a:gd name="T13" fmla="*/ 65 h 65"/>
                <a:gd name="T14" fmla="*/ 23 w 74"/>
                <a:gd name="T15" fmla="*/ 65 h 65"/>
                <a:gd name="T16" fmla="*/ 27 w 74"/>
                <a:gd name="T17" fmla="*/ 64 h 65"/>
                <a:gd name="T18" fmla="*/ 72 w 74"/>
                <a:gd name="T19" fmla="*/ 8 h 65"/>
                <a:gd name="T20" fmla="*/ 72 w 74"/>
                <a:gd name="T21" fmla="*/ 1 h 65"/>
                <a:gd name="T22" fmla="*/ 65 w 74"/>
                <a:gd name="T23"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65">
                  <a:moveTo>
                    <a:pt x="65" y="2"/>
                  </a:moveTo>
                  <a:cubicBezTo>
                    <a:pt x="23" y="53"/>
                    <a:pt x="23" y="53"/>
                    <a:pt x="23" y="53"/>
                  </a:cubicBezTo>
                  <a:cubicBezTo>
                    <a:pt x="9" y="38"/>
                    <a:pt x="9" y="38"/>
                    <a:pt x="9" y="38"/>
                  </a:cubicBezTo>
                  <a:cubicBezTo>
                    <a:pt x="7" y="36"/>
                    <a:pt x="4" y="36"/>
                    <a:pt x="2" y="37"/>
                  </a:cubicBezTo>
                  <a:cubicBezTo>
                    <a:pt x="0" y="39"/>
                    <a:pt x="0" y="42"/>
                    <a:pt x="2" y="44"/>
                  </a:cubicBezTo>
                  <a:cubicBezTo>
                    <a:pt x="19" y="64"/>
                    <a:pt x="19" y="64"/>
                    <a:pt x="19" y="64"/>
                  </a:cubicBezTo>
                  <a:cubicBezTo>
                    <a:pt x="20" y="65"/>
                    <a:pt x="22" y="65"/>
                    <a:pt x="23" y="65"/>
                  </a:cubicBezTo>
                  <a:cubicBezTo>
                    <a:pt x="23" y="65"/>
                    <a:pt x="23" y="65"/>
                    <a:pt x="23" y="65"/>
                  </a:cubicBezTo>
                  <a:cubicBezTo>
                    <a:pt x="25" y="65"/>
                    <a:pt x="26" y="65"/>
                    <a:pt x="27" y="64"/>
                  </a:cubicBezTo>
                  <a:cubicBezTo>
                    <a:pt x="72" y="8"/>
                    <a:pt x="72" y="8"/>
                    <a:pt x="72" y="8"/>
                  </a:cubicBezTo>
                  <a:cubicBezTo>
                    <a:pt x="74" y="6"/>
                    <a:pt x="74" y="3"/>
                    <a:pt x="72" y="1"/>
                  </a:cubicBezTo>
                  <a:cubicBezTo>
                    <a:pt x="70" y="0"/>
                    <a:pt x="67" y="0"/>
                    <a:pt x="65" y="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
        <p:nvSpPr>
          <p:cNvPr id="106" name="Freeform 502">
            <a:extLst>
              <a:ext uri="{FF2B5EF4-FFF2-40B4-BE49-F238E27FC236}">
                <a16:creationId xmlns:a16="http://schemas.microsoft.com/office/drawing/2014/main" id="{7515ECD2-563C-4A0A-B4B4-AC2B9EBC24D3}"/>
              </a:ext>
              <a:ext uri="{C183D7F6-B498-43B3-948B-1728B52AA6E4}">
                <adec:decorative xmlns:adec="http://schemas.microsoft.com/office/drawing/2017/decorative" val="1"/>
              </a:ext>
            </a:extLst>
          </p:cNvPr>
          <p:cNvSpPr>
            <a:spLocks noEditPoints="1"/>
          </p:cNvSpPr>
          <p:nvPr/>
        </p:nvSpPr>
        <p:spPr bwMode="auto">
          <a:xfrm>
            <a:off x="5156753" y="2178389"/>
            <a:ext cx="251539" cy="370640"/>
          </a:xfrm>
          <a:custGeom>
            <a:avLst/>
            <a:gdLst>
              <a:gd name="T0" fmla="*/ 83 w 166"/>
              <a:gd name="T1" fmla="*/ 0 h 241"/>
              <a:gd name="T2" fmla="*/ 0 w 166"/>
              <a:gd name="T3" fmla="*/ 32 h 241"/>
              <a:gd name="T4" fmla="*/ 0 w 166"/>
              <a:gd name="T5" fmla="*/ 34 h 241"/>
              <a:gd name="T6" fmla="*/ 0 w 166"/>
              <a:gd name="T7" fmla="*/ 35 h 241"/>
              <a:gd name="T8" fmla="*/ 0 w 166"/>
              <a:gd name="T9" fmla="*/ 35 h 241"/>
              <a:gd name="T10" fmla="*/ 0 w 166"/>
              <a:gd name="T11" fmla="*/ 207 h 241"/>
              <a:gd name="T12" fmla="*/ 1 w 166"/>
              <a:gd name="T13" fmla="*/ 211 h 241"/>
              <a:gd name="T14" fmla="*/ 83 w 166"/>
              <a:gd name="T15" fmla="*/ 241 h 241"/>
              <a:gd name="T16" fmla="*/ 165 w 166"/>
              <a:gd name="T17" fmla="*/ 211 h 241"/>
              <a:gd name="T18" fmla="*/ 166 w 166"/>
              <a:gd name="T19" fmla="*/ 207 h 241"/>
              <a:gd name="T20" fmla="*/ 166 w 166"/>
              <a:gd name="T21" fmla="*/ 36 h 241"/>
              <a:gd name="T22" fmla="*/ 83 w 166"/>
              <a:gd name="T23" fmla="*/ 0 h 241"/>
              <a:gd name="T24" fmla="*/ 83 w 166"/>
              <a:gd name="T25" fmla="*/ 64 h 241"/>
              <a:gd name="T26" fmla="*/ 156 w 166"/>
              <a:gd name="T27" fmla="*/ 46 h 241"/>
              <a:gd name="T28" fmla="*/ 156 w 166"/>
              <a:gd name="T29" fmla="*/ 89 h 241"/>
              <a:gd name="T30" fmla="*/ 155 w 166"/>
              <a:gd name="T31" fmla="*/ 91 h 241"/>
              <a:gd name="T32" fmla="*/ 155 w 166"/>
              <a:gd name="T33" fmla="*/ 91 h 241"/>
              <a:gd name="T34" fmla="*/ 83 w 166"/>
              <a:gd name="T35" fmla="*/ 112 h 241"/>
              <a:gd name="T36" fmla="*/ 10 w 166"/>
              <a:gd name="T37" fmla="*/ 91 h 241"/>
              <a:gd name="T38" fmla="*/ 10 w 166"/>
              <a:gd name="T39" fmla="*/ 91 h 241"/>
              <a:gd name="T40" fmla="*/ 10 w 166"/>
              <a:gd name="T41" fmla="*/ 47 h 241"/>
              <a:gd name="T42" fmla="*/ 83 w 166"/>
              <a:gd name="T43" fmla="*/ 64 h 241"/>
              <a:gd name="T44" fmla="*/ 10 w 166"/>
              <a:gd name="T45" fmla="*/ 105 h 241"/>
              <a:gd name="T46" fmla="*/ 83 w 166"/>
              <a:gd name="T47" fmla="*/ 122 h 241"/>
              <a:gd name="T48" fmla="*/ 156 w 166"/>
              <a:gd name="T49" fmla="*/ 104 h 241"/>
              <a:gd name="T50" fmla="*/ 156 w 166"/>
              <a:gd name="T51" fmla="*/ 147 h 241"/>
              <a:gd name="T52" fmla="*/ 155 w 166"/>
              <a:gd name="T53" fmla="*/ 149 h 241"/>
              <a:gd name="T54" fmla="*/ 155 w 166"/>
              <a:gd name="T55" fmla="*/ 149 h 241"/>
              <a:gd name="T56" fmla="*/ 83 w 166"/>
              <a:gd name="T57" fmla="*/ 170 h 241"/>
              <a:gd name="T58" fmla="*/ 10 w 166"/>
              <a:gd name="T59" fmla="*/ 149 h 241"/>
              <a:gd name="T60" fmla="*/ 10 w 166"/>
              <a:gd name="T61" fmla="*/ 149 h 241"/>
              <a:gd name="T62" fmla="*/ 10 w 166"/>
              <a:gd name="T63" fmla="*/ 105 h 241"/>
              <a:gd name="T64" fmla="*/ 83 w 166"/>
              <a:gd name="T65" fmla="*/ 10 h 241"/>
              <a:gd name="T66" fmla="*/ 156 w 166"/>
              <a:gd name="T67" fmla="*/ 32 h 241"/>
              <a:gd name="T68" fmla="*/ 155 w 166"/>
              <a:gd name="T69" fmla="*/ 33 h 241"/>
              <a:gd name="T70" fmla="*/ 155 w 166"/>
              <a:gd name="T71" fmla="*/ 33 h 241"/>
              <a:gd name="T72" fmla="*/ 83 w 166"/>
              <a:gd name="T73" fmla="*/ 55 h 241"/>
              <a:gd name="T74" fmla="*/ 10 w 166"/>
              <a:gd name="T75" fmla="*/ 34 h 241"/>
              <a:gd name="T76" fmla="*/ 83 w 166"/>
              <a:gd name="T77" fmla="*/ 10 h 241"/>
              <a:gd name="T78" fmla="*/ 156 w 166"/>
              <a:gd name="T79" fmla="*/ 208 h 241"/>
              <a:gd name="T80" fmla="*/ 156 w 166"/>
              <a:gd name="T81" fmla="*/ 208 h 241"/>
              <a:gd name="T82" fmla="*/ 83 w 166"/>
              <a:gd name="T83" fmla="*/ 231 h 241"/>
              <a:gd name="T84" fmla="*/ 10 w 166"/>
              <a:gd name="T85" fmla="*/ 208 h 241"/>
              <a:gd name="T86" fmla="*/ 10 w 166"/>
              <a:gd name="T87" fmla="*/ 208 h 241"/>
              <a:gd name="T88" fmla="*/ 10 w 166"/>
              <a:gd name="T89" fmla="*/ 207 h 241"/>
              <a:gd name="T90" fmla="*/ 10 w 166"/>
              <a:gd name="T91" fmla="*/ 163 h 241"/>
              <a:gd name="T92" fmla="*/ 83 w 166"/>
              <a:gd name="T93" fmla="*/ 180 h 241"/>
              <a:gd name="T94" fmla="*/ 156 w 166"/>
              <a:gd name="T95" fmla="*/ 162 h 241"/>
              <a:gd name="T96" fmla="*/ 156 w 166"/>
              <a:gd name="T97" fmla="*/ 207 h 241"/>
              <a:gd name="T98" fmla="*/ 156 w 166"/>
              <a:gd name="T99" fmla="*/ 20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 h="241">
                <a:moveTo>
                  <a:pt x="83" y="0"/>
                </a:moveTo>
                <a:cubicBezTo>
                  <a:pt x="44" y="0"/>
                  <a:pt x="4" y="10"/>
                  <a:pt x="0" y="32"/>
                </a:cubicBezTo>
                <a:cubicBezTo>
                  <a:pt x="0" y="32"/>
                  <a:pt x="0" y="33"/>
                  <a:pt x="0" y="34"/>
                </a:cubicBezTo>
                <a:cubicBezTo>
                  <a:pt x="0" y="34"/>
                  <a:pt x="0" y="34"/>
                  <a:pt x="0" y="35"/>
                </a:cubicBezTo>
                <a:cubicBezTo>
                  <a:pt x="0" y="35"/>
                  <a:pt x="0" y="35"/>
                  <a:pt x="0" y="35"/>
                </a:cubicBezTo>
                <a:cubicBezTo>
                  <a:pt x="0" y="207"/>
                  <a:pt x="0" y="207"/>
                  <a:pt x="0" y="207"/>
                </a:cubicBezTo>
                <a:cubicBezTo>
                  <a:pt x="0" y="208"/>
                  <a:pt x="0" y="209"/>
                  <a:pt x="1" y="211"/>
                </a:cubicBezTo>
                <a:cubicBezTo>
                  <a:pt x="6" y="233"/>
                  <a:pt x="48" y="241"/>
                  <a:pt x="83" y="241"/>
                </a:cubicBezTo>
                <a:cubicBezTo>
                  <a:pt x="117" y="241"/>
                  <a:pt x="160" y="233"/>
                  <a:pt x="165" y="211"/>
                </a:cubicBezTo>
                <a:cubicBezTo>
                  <a:pt x="166" y="209"/>
                  <a:pt x="166" y="208"/>
                  <a:pt x="166" y="207"/>
                </a:cubicBezTo>
                <a:cubicBezTo>
                  <a:pt x="166" y="36"/>
                  <a:pt x="166" y="36"/>
                  <a:pt x="166" y="36"/>
                </a:cubicBezTo>
                <a:cubicBezTo>
                  <a:pt x="166" y="11"/>
                  <a:pt x="124" y="0"/>
                  <a:pt x="83" y="0"/>
                </a:cubicBezTo>
                <a:close/>
                <a:moveTo>
                  <a:pt x="83" y="64"/>
                </a:moveTo>
                <a:cubicBezTo>
                  <a:pt x="117" y="64"/>
                  <a:pt x="143" y="56"/>
                  <a:pt x="156" y="46"/>
                </a:cubicBezTo>
                <a:cubicBezTo>
                  <a:pt x="156" y="89"/>
                  <a:pt x="156" y="89"/>
                  <a:pt x="156" y="89"/>
                </a:cubicBezTo>
                <a:cubicBezTo>
                  <a:pt x="156" y="90"/>
                  <a:pt x="156" y="90"/>
                  <a:pt x="155" y="91"/>
                </a:cubicBezTo>
                <a:cubicBezTo>
                  <a:pt x="155" y="91"/>
                  <a:pt x="155" y="91"/>
                  <a:pt x="155" y="91"/>
                </a:cubicBezTo>
                <a:cubicBezTo>
                  <a:pt x="154" y="96"/>
                  <a:pt x="129" y="112"/>
                  <a:pt x="83" y="112"/>
                </a:cubicBezTo>
                <a:cubicBezTo>
                  <a:pt x="36" y="112"/>
                  <a:pt x="11" y="96"/>
                  <a:pt x="10" y="91"/>
                </a:cubicBezTo>
                <a:cubicBezTo>
                  <a:pt x="10" y="91"/>
                  <a:pt x="10" y="91"/>
                  <a:pt x="10" y="91"/>
                </a:cubicBezTo>
                <a:cubicBezTo>
                  <a:pt x="10" y="47"/>
                  <a:pt x="10" y="47"/>
                  <a:pt x="10" y="47"/>
                </a:cubicBezTo>
                <a:cubicBezTo>
                  <a:pt x="23" y="56"/>
                  <a:pt x="49" y="64"/>
                  <a:pt x="83" y="64"/>
                </a:cubicBezTo>
                <a:close/>
                <a:moveTo>
                  <a:pt x="10" y="105"/>
                </a:moveTo>
                <a:cubicBezTo>
                  <a:pt x="23" y="114"/>
                  <a:pt x="49" y="122"/>
                  <a:pt x="83" y="122"/>
                </a:cubicBezTo>
                <a:cubicBezTo>
                  <a:pt x="117" y="122"/>
                  <a:pt x="143" y="114"/>
                  <a:pt x="156" y="104"/>
                </a:cubicBezTo>
                <a:cubicBezTo>
                  <a:pt x="156" y="147"/>
                  <a:pt x="156" y="147"/>
                  <a:pt x="156" y="147"/>
                </a:cubicBezTo>
                <a:cubicBezTo>
                  <a:pt x="156" y="147"/>
                  <a:pt x="156" y="148"/>
                  <a:pt x="155" y="149"/>
                </a:cubicBezTo>
                <a:cubicBezTo>
                  <a:pt x="155" y="149"/>
                  <a:pt x="155" y="149"/>
                  <a:pt x="155" y="149"/>
                </a:cubicBezTo>
                <a:cubicBezTo>
                  <a:pt x="154" y="154"/>
                  <a:pt x="129" y="170"/>
                  <a:pt x="83" y="170"/>
                </a:cubicBezTo>
                <a:cubicBezTo>
                  <a:pt x="36" y="170"/>
                  <a:pt x="11" y="154"/>
                  <a:pt x="10" y="149"/>
                </a:cubicBezTo>
                <a:cubicBezTo>
                  <a:pt x="10" y="149"/>
                  <a:pt x="10" y="149"/>
                  <a:pt x="10" y="149"/>
                </a:cubicBezTo>
                <a:lnTo>
                  <a:pt x="10" y="105"/>
                </a:lnTo>
                <a:close/>
                <a:moveTo>
                  <a:pt x="83" y="10"/>
                </a:moveTo>
                <a:cubicBezTo>
                  <a:pt x="116" y="10"/>
                  <a:pt x="151" y="18"/>
                  <a:pt x="156" y="32"/>
                </a:cubicBezTo>
                <a:cubicBezTo>
                  <a:pt x="156" y="33"/>
                  <a:pt x="156" y="33"/>
                  <a:pt x="155" y="33"/>
                </a:cubicBezTo>
                <a:cubicBezTo>
                  <a:pt x="155" y="33"/>
                  <a:pt x="155" y="33"/>
                  <a:pt x="155" y="33"/>
                </a:cubicBezTo>
                <a:cubicBezTo>
                  <a:pt x="154" y="39"/>
                  <a:pt x="129" y="55"/>
                  <a:pt x="83" y="55"/>
                </a:cubicBezTo>
                <a:cubicBezTo>
                  <a:pt x="37" y="55"/>
                  <a:pt x="12" y="39"/>
                  <a:pt x="10" y="34"/>
                </a:cubicBezTo>
                <a:cubicBezTo>
                  <a:pt x="12" y="18"/>
                  <a:pt x="49" y="10"/>
                  <a:pt x="83" y="10"/>
                </a:cubicBezTo>
                <a:close/>
                <a:moveTo>
                  <a:pt x="156" y="208"/>
                </a:moveTo>
                <a:cubicBezTo>
                  <a:pt x="156" y="208"/>
                  <a:pt x="156" y="208"/>
                  <a:pt x="156" y="208"/>
                </a:cubicBezTo>
                <a:cubicBezTo>
                  <a:pt x="153" y="222"/>
                  <a:pt x="122" y="231"/>
                  <a:pt x="83" y="231"/>
                </a:cubicBezTo>
                <a:cubicBezTo>
                  <a:pt x="44" y="231"/>
                  <a:pt x="13" y="222"/>
                  <a:pt x="10" y="208"/>
                </a:cubicBezTo>
                <a:cubicBezTo>
                  <a:pt x="10" y="208"/>
                  <a:pt x="10" y="208"/>
                  <a:pt x="10" y="208"/>
                </a:cubicBezTo>
                <a:cubicBezTo>
                  <a:pt x="10" y="207"/>
                  <a:pt x="10" y="207"/>
                  <a:pt x="10" y="207"/>
                </a:cubicBezTo>
                <a:cubicBezTo>
                  <a:pt x="10" y="163"/>
                  <a:pt x="10" y="163"/>
                  <a:pt x="10" y="163"/>
                </a:cubicBezTo>
                <a:cubicBezTo>
                  <a:pt x="23" y="172"/>
                  <a:pt x="49" y="180"/>
                  <a:pt x="83" y="180"/>
                </a:cubicBezTo>
                <a:cubicBezTo>
                  <a:pt x="117" y="180"/>
                  <a:pt x="143" y="171"/>
                  <a:pt x="156" y="162"/>
                </a:cubicBezTo>
                <a:cubicBezTo>
                  <a:pt x="156" y="207"/>
                  <a:pt x="156" y="207"/>
                  <a:pt x="156" y="207"/>
                </a:cubicBezTo>
                <a:cubicBezTo>
                  <a:pt x="156" y="207"/>
                  <a:pt x="156" y="207"/>
                  <a:pt x="156" y="208"/>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nvGrpSpPr>
          <p:cNvPr id="107" name="Group 106">
            <a:extLst>
              <a:ext uri="{FF2B5EF4-FFF2-40B4-BE49-F238E27FC236}">
                <a16:creationId xmlns:a16="http://schemas.microsoft.com/office/drawing/2014/main" id="{630B4261-ECA5-4789-8DFF-7AF35A240D19}"/>
              </a:ext>
              <a:ext uri="{C183D7F6-B498-43B3-948B-1728B52AA6E4}">
                <adec:decorative xmlns:adec="http://schemas.microsoft.com/office/drawing/2017/decorative" val="1"/>
              </a:ext>
            </a:extLst>
          </p:cNvPr>
          <p:cNvGrpSpPr/>
          <p:nvPr/>
        </p:nvGrpSpPr>
        <p:grpSpPr>
          <a:xfrm>
            <a:off x="6780835" y="2171776"/>
            <a:ext cx="295405" cy="321470"/>
            <a:chOff x="1662113" y="1679575"/>
            <a:chExt cx="485775" cy="528638"/>
          </a:xfrm>
        </p:grpSpPr>
        <p:sp>
          <p:nvSpPr>
            <p:cNvPr id="108" name="Freeform 24">
              <a:extLst>
                <a:ext uri="{FF2B5EF4-FFF2-40B4-BE49-F238E27FC236}">
                  <a16:creationId xmlns:a16="http://schemas.microsoft.com/office/drawing/2014/main" id="{78A9C5DC-35F9-4928-BF2C-EE918652DEBF}"/>
                </a:ext>
              </a:extLst>
            </p:cNvPr>
            <p:cNvSpPr>
              <a:spLocks noEditPoints="1"/>
            </p:cNvSpPr>
            <p:nvPr/>
          </p:nvSpPr>
          <p:spPr bwMode="auto">
            <a:xfrm>
              <a:off x="1662113" y="1679575"/>
              <a:ext cx="485775" cy="528638"/>
            </a:xfrm>
            <a:custGeom>
              <a:avLst/>
              <a:gdLst>
                <a:gd name="T0" fmla="*/ 215 w 220"/>
                <a:gd name="T1" fmla="*/ 54 h 240"/>
                <a:gd name="T2" fmla="*/ 161 w 220"/>
                <a:gd name="T3" fmla="*/ 54 h 240"/>
                <a:gd name="T4" fmla="*/ 126 w 220"/>
                <a:gd name="T5" fmla="*/ 25 h 240"/>
                <a:gd name="T6" fmla="*/ 127 w 220"/>
                <a:gd name="T7" fmla="*/ 18 h 240"/>
                <a:gd name="T8" fmla="*/ 110 w 220"/>
                <a:gd name="T9" fmla="*/ 0 h 240"/>
                <a:gd name="T10" fmla="*/ 92 w 220"/>
                <a:gd name="T11" fmla="*/ 18 h 240"/>
                <a:gd name="T12" fmla="*/ 94 w 220"/>
                <a:gd name="T13" fmla="*/ 25 h 240"/>
                <a:gd name="T14" fmla="*/ 59 w 220"/>
                <a:gd name="T15" fmla="*/ 54 h 240"/>
                <a:gd name="T16" fmla="*/ 5 w 220"/>
                <a:gd name="T17" fmla="*/ 54 h 240"/>
                <a:gd name="T18" fmla="*/ 0 w 220"/>
                <a:gd name="T19" fmla="*/ 58 h 240"/>
                <a:gd name="T20" fmla="*/ 0 w 220"/>
                <a:gd name="T21" fmla="*/ 235 h 240"/>
                <a:gd name="T22" fmla="*/ 5 w 220"/>
                <a:gd name="T23" fmla="*/ 240 h 240"/>
                <a:gd name="T24" fmla="*/ 215 w 220"/>
                <a:gd name="T25" fmla="*/ 240 h 240"/>
                <a:gd name="T26" fmla="*/ 220 w 220"/>
                <a:gd name="T27" fmla="*/ 235 h 240"/>
                <a:gd name="T28" fmla="*/ 220 w 220"/>
                <a:gd name="T29" fmla="*/ 58 h 240"/>
                <a:gd name="T30" fmla="*/ 215 w 220"/>
                <a:gd name="T31" fmla="*/ 54 h 240"/>
                <a:gd name="T32" fmla="*/ 110 w 220"/>
                <a:gd name="T33" fmla="*/ 10 h 240"/>
                <a:gd name="T34" fmla="*/ 118 w 220"/>
                <a:gd name="T35" fmla="*/ 18 h 240"/>
                <a:gd name="T36" fmla="*/ 110 w 220"/>
                <a:gd name="T37" fmla="*/ 25 h 240"/>
                <a:gd name="T38" fmla="*/ 102 w 220"/>
                <a:gd name="T39" fmla="*/ 18 h 240"/>
                <a:gd name="T40" fmla="*/ 110 w 220"/>
                <a:gd name="T41" fmla="*/ 10 h 240"/>
                <a:gd name="T42" fmla="*/ 100 w 220"/>
                <a:gd name="T43" fmla="*/ 32 h 240"/>
                <a:gd name="T44" fmla="*/ 110 w 220"/>
                <a:gd name="T45" fmla="*/ 35 h 240"/>
                <a:gd name="T46" fmla="*/ 120 w 220"/>
                <a:gd name="T47" fmla="*/ 32 h 240"/>
                <a:gd name="T48" fmla="*/ 146 w 220"/>
                <a:gd name="T49" fmla="*/ 54 h 240"/>
                <a:gd name="T50" fmla="*/ 74 w 220"/>
                <a:gd name="T51" fmla="*/ 54 h 240"/>
                <a:gd name="T52" fmla="*/ 100 w 220"/>
                <a:gd name="T53" fmla="*/ 32 h 240"/>
                <a:gd name="T54" fmla="*/ 210 w 220"/>
                <a:gd name="T55" fmla="*/ 230 h 240"/>
                <a:gd name="T56" fmla="*/ 10 w 220"/>
                <a:gd name="T57" fmla="*/ 230 h 240"/>
                <a:gd name="T58" fmla="*/ 10 w 220"/>
                <a:gd name="T59" fmla="*/ 98 h 240"/>
                <a:gd name="T60" fmla="*/ 210 w 220"/>
                <a:gd name="T61" fmla="*/ 98 h 240"/>
                <a:gd name="T62" fmla="*/ 210 w 220"/>
                <a:gd name="T63" fmla="*/ 230 h 240"/>
                <a:gd name="T64" fmla="*/ 210 w 220"/>
                <a:gd name="T65" fmla="*/ 89 h 240"/>
                <a:gd name="T66" fmla="*/ 10 w 220"/>
                <a:gd name="T67" fmla="*/ 89 h 240"/>
                <a:gd name="T68" fmla="*/ 10 w 220"/>
                <a:gd name="T69" fmla="*/ 63 h 240"/>
                <a:gd name="T70" fmla="*/ 210 w 220"/>
                <a:gd name="T71" fmla="*/ 63 h 240"/>
                <a:gd name="T72" fmla="*/ 210 w 220"/>
                <a:gd name="T73" fmla="*/ 8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0" h="240">
                  <a:moveTo>
                    <a:pt x="215" y="54"/>
                  </a:moveTo>
                  <a:cubicBezTo>
                    <a:pt x="161" y="54"/>
                    <a:pt x="161" y="54"/>
                    <a:pt x="161" y="54"/>
                  </a:cubicBezTo>
                  <a:cubicBezTo>
                    <a:pt x="126" y="25"/>
                    <a:pt x="126" y="25"/>
                    <a:pt x="126" y="25"/>
                  </a:cubicBezTo>
                  <a:cubicBezTo>
                    <a:pt x="127" y="23"/>
                    <a:pt x="127" y="20"/>
                    <a:pt x="127" y="18"/>
                  </a:cubicBezTo>
                  <a:cubicBezTo>
                    <a:pt x="127" y="8"/>
                    <a:pt x="119" y="0"/>
                    <a:pt x="110" y="0"/>
                  </a:cubicBezTo>
                  <a:cubicBezTo>
                    <a:pt x="100" y="0"/>
                    <a:pt x="92" y="8"/>
                    <a:pt x="92" y="18"/>
                  </a:cubicBezTo>
                  <a:cubicBezTo>
                    <a:pt x="92" y="20"/>
                    <a:pt x="93" y="23"/>
                    <a:pt x="94" y="25"/>
                  </a:cubicBezTo>
                  <a:cubicBezTo>
                    <a:pt x="59" y="54"/>
                    <a:pt x="59" y="54"/>
                    <a:pt x="59" y="54"/>
                  </a:cubicBezTo>
                  <a:cubicBezTo>
                    <a:pt x="5" y="54"/>
                    <a:pt x="5" y="54"/>
                    <a:pt x="5" y="54"/>
                  </a:cubicBezTo>
                  <a:cubicBezTo>
                    <a:pt x="2" y="54"/>
                    <a:pt x="0" y="56"/>
                    <a:pt x="0" y="58"/>
                  </a:cubicBezTo>
                  <a:cubicBezTo>
                    <a:pt x="0" y="235"/>
                    <a:pt x="0" y="235"/>
                    <a:pt x="0" y="235"/>
                  </a:cubicBezTo>
                  <a:cubicBezTo>
                    <a:pt x="0" y="238"/>
                    <a:pt x="2" y="240"/>
                    <a:pt x="5" y="240"/>
                  </a:cubicBezTo>
                  <a:cubicBezTo>
                    <a:pt x="215" y="240"/>
                    <a:pt x="215" y="240"/>
                    <a:pt x="215" y="240"/>
                  </a:cubicBezTo>
                  <a:cubicBezTo>
                    <a:pt x="218" y="240"/>
                    <a:pt x="220" y="238"/>
                    <a:pt x="220" y="235"/>
                  </a:cubicBezTo>
                  <a:cubicBezTo>
                    <a:pt x="220" y="58"/>
                    <a:pt x="220" y="58"/>
                    <a:pt x="220" y="58"/>
                  </a:cubicBezTo>
                  <a:cubicBezTo>
                    <a:pt x="220" y="56"/>
                    <a:pt x="218" y="54"/>
                    <a:pt x="215" y="54"/>
                  </a:cubicBezTo>
                  <a:close/>
                  <a:moveTo>
                    <a:pt x="110" y="10"/>
                  </a:moveTo>
                  <a:cubicBezTo>
                    <a:pt x="114" y="10"/>
                    <a:pt x="118" y="13"/>
                    <a:pt x="118" y="18"/>
                  </a:cubicBezTo>
                  <a:cubicBezTo>
                    <a:pt x="118" y="22"/>
                    <a:pt x="114" y="25"/>
                    <a:pt x="110" y="25"/>
                  </a:cubicBezTo>
                  <a:cubicBezTo>
                    <a:pt x="106" y="25"/>
                    <a:pt x="102" y="22"/>
                    <a:pt x="102" y="18"/>
                  </a:cubicBezTo>
                  <a:cubicBezTo>
                    <a:pt x="102" y="13"/>
                    <a:pt x="106" y="10"/>
                    <a:pt x="110" y="10"/>
                  </a:cubicBezTo>
                  <a:close/>
                  <a:moveTo>
                    <a:pt x="100" y="32"/>
                  </a:moveTo>
                  <a:cubicBezTo>
                    <a:pt x="103" y="34"/>
                    <a:pt x="106" y="35"/>
                    <a:pt x="110" y="35"/>
                  </a:cubicBezTo>
                  <a:cubicBezTo>
                    <a:pt x="113" y="35"/>
                    <a:pt x="117" y="34"/>
                    <a:pt x="120" y="32"/>
                  </a:cubicBezTo>
                  <a:cubicBezTo>
                    <a:pt x="146" y="54"/>
                    <a:pt x="146" y="54"/>
                    <a:pt x="146" y="54"/>
                  </a:cubicBezTo>
                  <a:cubicBezTo>
                    <a:pt x="74" y="54"/>
                    <a:pt x="74" y="54"/>
                    <a:pt x="74" y="54"/>
                  </a:cubicBezTo>
                  <a:lnTo>
                    <a:pt x="100" y="32"/>
                  </a:lnTo>
                  <a:close/>
                  <a:moveTo>
                    <a:pt x="210" y="230"/>
                  </a:moveTo>
                  <a:cubicBezTo>
                    <a:pt x="10" y="230"/>
                    <a:pt x="10" y="230"/>
                    <a:pt x="10" y="230"/>
                  </a:cubicBezTo>
                  <a:cubicBezTo>
                    <a:pt x="10" y="98"/>
                    <a:pt x="10" y="98"/>
                    <a:pt x="10" y="98"/>
                  </a:cubicBezTo>
                  <a:cubicBezTo>
                    <a:pt x="210" y="98"/>
                    <a:pt x="210" y="98"/>
                    <a:pt x="210" y="98"/>
                  </a:cubicBezTo>
                  <a:lnTo>
                    <a:pt x="210" y="230"/>
                  </a:lnTo>
                  <a:close/>
                  <a:moveTo>
                    <a:pt x="210" y="89"/>
                  </a:moveTo>
                  <a:cubicBezTo>
                    <a:pt x="10" y="89"/>
                    <a:pt x="10" y="89"/>
                    <a:pt x="10" y="89"/>
                  </a:cubicBezTo>
                  <a:cubicBezTo>
                    <a:pt x="10" y="63"/>
                    <a:pt x="10" y="63"/>
                    <a:pt x="10" y="63"/>
                  </a:cubicBezTo>
                  <a:cubicBezTo>
                    <a:pt x="210" y="63"/>
                    <a:pt x="210" y="63"/>
                    <a:pt x="210" y="63"/>
                  </a:cubicBezTo>
                  <a:lnTo>
                    <a:pt x="210" y="8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9" name="Freeform 25">
              <a:extLst>
                <a:ext uri="{FF2B5EF4-FFF2-40B4-BE49-F238E27FC236}">
                  <a16:creationId xmlns:a16="http://schemas.microsoft.com/office/drawing/2014/main" id="{13A37DB5-7790-41B1-A516-442D8EED3996}"/>
                </a:ext>
              </a:extLst>
            </p:cNvPr>
            <p:cNvSpPr>
              <a:spLocks/>
            </p:cNvSpPr>
            <p:nvPr/>
          </p:nvSpPr>
          <p:spPr bwMode="auto">
            <a:xfrm>
              <a:off x="1944688" y="1935163"/>
              <a:ext cx="28575" cy="28575"/>
            </a:xfrm>
            <a:custGeom>
              <a:avLst/>
              <a:gdLst>
                <a:gd name="T0" fmla="*/ 5 w 13"/>
                <a:gd name="T1" fmla="*/ 13 h 13"/>
                <a:gd name="T2" fmla="*/ 8 w 13"/>
                <a:gd name="T3" fmla="*/ 13 h 13"/>
                <a:gd name="T4" fmla="*/ 13 w 13"/>
                <a:gd name="T5" fmla="*/ 8 h 13"/>
                <a:gd name="T6" fmla="*/ 13 w 13"/>
                <a:gd name="T7" fmla="*/ 5 h 13"/>
                <a:gd name="T8" fmla="*/ 8 w 13"/>
                <a:gd name="T9" fmla="*/ 0 h 13"/>
                <a:gd name="T10" fmla="*/ 5 w 13"/>
                <a:gd name="T11" fmla="*/ 0 h 13"/>
                <a:gd name="T12" fmla="*/ 0 w 13"/>
                <a:gd name="T13" fmla="*/ 5 h 13"/>
                <a:gd name="T14" fmla="*/ 0 w 13"/>
                <a:gd name="T15" fmla="*/ 8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2"/>
                    <a:pt x="10" y="0"/>
                    <a:pt x="8" y="0"/>
                  </a:cubicBezTo>
                  <a:cubicBezTo>
                    <a:pt x="5" y="0"/>
                    <a:pt x="5" y="0"/>
                    <a:pt x="5" y="0"/>
                  </a:cubicBezTo>
                  <a:cubicBezTo>
                    <a:pt x="2" y="0"/>
                    <a:pt x="0" y="2"/>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0" name="Freeform 26">
              <a:extLst>
                <a:ext uri="{FF2B5EF4-FFF2-40B4-BE49-F238E27FC236}">
                  <a16:creationId xmlns:a16="http://schemas.microsoft.com/office/drawing/2014/main" id="{7A186F85-D10E-43D3-8DB3-7689D82D8E03}"/>
                </a:ext>
              </a:extLst>
            </p:cNvPr>
            <p:cNvSpPr>
              <a:spLocks/>
            </p:cNvSpPr>
            <p:nvPr/>
          </p:nvSpPr>
          <p:spPr bwMode="auto">
            <a:xfrm>
              <a:off x="2001838" y="1935163"/>
              <a:ext cx="26988" cy="28575"/>
            </a:xfrm>
            <a:custGeom>
              <a:avLst/>
              <a:gdLst>
                <a:gd name="T0" fmla="*/ 4 w 12"/>
                <a:gd name="T1" fmla="*/ 13 h 13"/>
                <a:gd name="T2" fmla="*/ 7 w 12"/>
                <a:gd name="T3" fmla="*/ 13 h 13"/>
                <a:gd name="T4" fmla="*/ 12 w 12"/>
                <a:gd name="T5" fmla="*/ 8 h 13"/>
                <a:gd name="T6" fmla="*/ 12 w 12"/>
                <a:gd name="T7" fmla="*/ 5 h 13"/>
                <a:gd name="T8" fmla="*/ 7 w 12"/>
                <a:gd name="T9" fmla="*/ 0 h 13"/>
                <a:gd name="T10" fmla="*/ 4 w 12"/>
                <a:gd name="T11" fmla="*/ 0 h 13"/>
                <a:gd name="T12" fmla="*/ 0 w 12"/>
                <a:gd name="T13" fmla="*/ 5 h 13"/>
                <a:gd name="T14" fmla="*/ 0 w 12"/>
                <a:gd name="T15" fmla="*/ 8 h 13"/>
                <a:gd name="T16" fmla="*/ 4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4" y="13"/>
                  </a:moveTo>
                  <a:cubicBezTo>
                    <a:pt x="7" y="13"/>
                    <a:pt x="7" y="13"/>
                    <a:pt x="7" y="13"/>
                  </a:cubicBezTo>
                  <a:cubicBezTo>
                    <a:pt x="10" y="13"/>
                    <a:pt x="12" y="10"/>
                    <a:pt x="12" y="8"/>
                  </a:cubicBezTo>
                  <a:cubicBezTo>
                    <a:pt x="12" y="5"/>
                    <a:pt x="12" y="5"/>
                    <a:pt x="12" y="5"/>
                  </a:cubicBezTo>
                  <a:cubicBezTo>
                    <a:pt x="12" y="2"/>
                    <a:pt x="10" y="0"/>
                    <a:pt x="7" y="0"/>
                  </a:cubicBezTo>
                  <a:cubicBezTo>
                    <a:pt x="4" y="0"/>
                    <a:pt x="4" y="0"/>
                    <a:pt x="4" y="0"/>
                  </a:cubicBezTo>
                  <a:cubicBezTo>
                    <a:pt x="2" y="0"/>
                    <a:pt x="0" y="2"/>
                    <a:pt x="0" y="5"/>
                  </a:cubicBezTo>
                  <a:cubicBezTo>
                    <a:pt x="0" y="8"/>
                    <a:pt x="0" y="8"/>
                    <a:pt x="0" y="8"/>
                  </a:cubicBezTo>
                  <a:cubicBezTo>
                    <a:pt x="0" y="10"/>
                    <a:pt x="2" y="13"/>
                    <a:pt x="4"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1" name="Freeform 27">
              <a:extLst>
                <a:ext uri="{FF2B5EF4-FFF2-40B4-BE49-F238E27FC236}">
                  <a16:creationId xmlns:a16="http://schemas.microsoft.com/office/drawing/2014/main" id="{610FEC34-30FB-47DF-A80A-6499A4196A8D}"/>
                </a:ext>
              </a:extLst>
            </p:cNvPr>
            <p:cNvSpPr>
              <a:spLocks/>
            </p:cNvSpPr>
            <p:nvPr/>
          </p:nvSpPr>
          <p:spPr bwMode="auto">
            <a:xfrm>
              <a:off x="2057400" y="1935163"/>
              <a:ext cx="25400" cy="28575"/>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2"/>
                    <a:pt x="10" y="0"/>
                    <a:pt x="7" y="0"/>
                  </a:cubicBezTo>
                  <a:cubicBezTo>
                    <a:pt x="5" y="0"/>
                    <a:pt x="5" y="0"/>
                    <a:pt x="5" y="0"/>
                  </a:cubicBezTo>
                  <a:cubicBezTo>
                    <a:pt x="2" y="0"/>
                    <a:pt x="0" y="2"/>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2" name="Freeform 28">
              <a:extLst>
                <a:ext uri="{FF2B5EF4-FFF2-40B4-BE49-F238E27FC236}">
                  <a16:creationId xmlns:a16="http://schemas.microsoft.com/office/drawing/2014/main" id="{E91E7664-98F4-4516-8AFE-E85A0D38154A}"/>
                </a:ext>
              </a:extLst>
            </p:cNvPr>
            <p:cNvSpPr>
              <a:spLocks/>
            </p:cNvSpPr>
            <p:nvPr/>
          </p:nvSpPr>
          <p:spPr bwMode="auto">
            <a:xfrm>
              <a:off x="1722438" y="1998663"/>
              <a:ext cx="25400" cy="26988"/>
            </a:xfrm>
            <a:custGeom>
              <a:avLst/>
              <a:gdLst>
                <a:gd name="T0" fmla="*/ 5 w 12"/>
                <a:gd name="T1" fmla="*/ 12 h 12"/>
                <a:gd name="T2" fmla="*/ 7 w 12"/>
                <a:gd name="T3" fmla="*/ 12 h 12"/>
                <a:gd name="T4" fmla="*/ 12 w 12"/>
                <a:gd name="T5" fmla="*/ 7 h 12"/>
                <a:gd name="T6" fmla="*/ 12 w 12"/>
                <a:gd name="T7" fmla="*/ 4 h 12"/>
                <a:gd name="T8" fmla="*/ 7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3" name="Freeform 29">
              <a:extLst>
                <a:ext uri="{FF2B5EF4-FFF2-40B4-BE49-F238E27FC236}">
                  <a16:creationId xmlns:a16="http://schemas.microsoft.com/office/drawing/2014/main" id="{82D468DF-9764-4A29-B035-20972B741362}"/>
                </a:ext>
              </a:extLst>
            </p:cNvPr>
            <p:cNvSpPr>
              <a:spLocks/>
            </p:cNvSpPr>
            <p:nvPr/>
          </p:nvSpPr>
          <p:spPr bwMode="auto">
            <a:xfrm>
              <a:off x="1776413" y="1998663"/>
              <a:ext cx="26988" cy="26988"/>
            </a:xfrm>
            <a:custGeom>
              <a:avLst/>
              <a:gdLst>
                <a:gd name="T0" fmla="*/ 5 w 12"/>
                <a:gd name="T1" fmla="*/ 12 h 12"/>
                <a:gd name="T2" fmla="*/ 8 w 12"/>
                <a:gd name="T3" fmla="*/ 12 h 12"/>
                <a:gd name="T4" fmla="*/ 12 w 12"/>
                <a:gd name="T5" fmla="*/ 7 h 12"/>
                <a:gd name="T6" fmla="*/ 12 w 12"/>
                <a:gd name="T7" fmla="*/ 4 h 12"/>
                <a:gd name="T8" fmla="*/ 8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8" y="12"/>
                    <a:pt x="8" y="12"/>
                    <a:pt x="8" y="12"/>
                  </a:cubicBezTo>
                  <a:cubicBezTo>
                    <a:pt x="10" y="12"/>
                    <a:pt x="12" y="10"/>
                    <a:pt x="12" y="7"/>
                  </a:cubicBezTo>
                  <a:cubicBezTo>
                    <a:pt x="12" y="4"/>
                    <a:pt x="12" y="4"/>
                    <a:pt x="12" y="4"/>
                  </a:cubicBezTo>
                  <a:cubicBezTo>
                    <a:pt x="12" y="2"/>
                    <a:pt x="10" y="0"/>
                    <a:pt x="8"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4" name="Freeform 30">
              <a:extLst>
                <a:ext uri="{FF2B5EF4-FFF2-40B4-BE49-F238E27FC236}">
                  <a16:creationId xmlns:a16="http://schemas.microsoft.com/office/drawing/2014/main" id="{ADD76A43-3E44-4017-8F29-7855FB8208D1}"/>
                </a:ext>
              </a:extLst>
            </p:cNvPr>
            <p:cNvSpPr>
              <a:spLocks/>
            </p:cNvSpPr>
            <p:nvPr/>
          </p:nvSpPr>
          <p:spPr bwMode="auto">
            <a:xfrm>
              <a:off x="1833563" y="1998663"/>
              <a:ext cx="26988" cy="26988"/>
            </a:xfrm>
            <a:custGeom>
              <a:avLst/>
              <a:gdLst>
                <a:gd name="T0" fmla="*/ 4 w 12"/>
                <a:gd name="T1" fmla="*/ 12 h 12"/>
                <a:gd name="T2" fmla="*/ 7 w 12"/>
                <a:gd name="T3" fmla="*/ 12 h 12"/>
                <a:gd name="T4" fmla="*/ 12 w 12"/>
                <a:gd name="T5" fmla="*/ 7 h 12"/>
                <a:gd name="T6" fmla="*/ 12 w 12"/>
                <a:gd name="T7" fmla="*/ 4 h 12"/>
                <a:gd name="T8" fmla="*/ 7 w 12"/>
                <a:gd name="T9" fmla="*/ 0 h 12"/>
                <a:gd name="T10" fmla="*/ 4 w 12"/>
                <a:gd name="T11" fmla="*/ 0 h 12"/>
                <a:gd name="T12" fmla="*/ 0 w 12"/>
                <a:gd name="T13" fmla="*/ 4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4"/>
                    <a:pt x="12" y="4"/>
                    <a:pt x="12" y="4"/>
                  </a:cubicBezTo>
                  <a:cubicBezTo>
                    <a:pt x="12" y="2"/>
                    <a:pt x="10" y="0"/>
                    <a:pt x="7" y="0"/>
                  </a:cubicBezTo>
                  <a:cubicBezTo>
                    <a:pt x="4" y="0"/>
                    <a:pt x="4" y="0"/>
                    <a:pt x="4" y="0"/>
                  </a:cubicBezTo>
                  <a:cubicBezTo>
                    <a:pt x="2" y="0"/>
                    <a:pt x="0" y="2"/>
                    <a:pt x="0" y="4"/>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5" name="Freeform 31">
              <a:extLst>
                <a:ext uri="{FF2B5EF4-FFF2-40B4-BE49-F238E27FC236}">
                  <a16:creationId xmlns:a16="http://schemas.microsoft.com/office/drawing/2014/main" id="{A9A924C7-A93D-4000-9725-0656F49C7C6D}"/>
                </a:ext>
              </a:extLst>
            </p:cNvPr>
            <p:cNvSpPr>
              <a:spLocks/>
            </p:cNvSpPr>
            <p:nvPr/>
          </p:nvSpPr>
          <p:spPr bwMode="auto">
            <a:xfrm>
              <a:off x="1889125" y="1998663"/>
              <a:ext cx="26988" cy="26988"/>
            </a:xfrm>
            <a:custGeom>
              <a:avLst/>
              <a:gdLst>
                <a:gd name="T0" fmla="*/ 5 w 12"/>
                <a:gd name="T1" fmla="*/ 12 h 12"/>
                <a:gd name="T2" fmla="*/ 7 w 12"/>
                <a:gd name="T3" fmla="*/ 12 h 12"/>
                <a:gd name="T4" fmla="*/ 12 w 12"/>
                <a:gd name="T5" fmla="*/ 7 h 12"/>
                <a:gd name="T6" fmla="*/ 12 w 12"/>
                <a:gd name="T7" fmla="*/ 4 h 12"/>
                <a:gd name="T8" fmla="*/ 7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6" name="Freeform 32">
              <a:extLst>
                <a:ext uri="{FF2B5EF4-FFF2-40B4-BE49-F238E27FC236}">
                  <a16:creationId xmlns:a16="http://schemas.microsoft.com/office/drawing/2014/main" id="{C6D474C8-B0C9-4D73-961C-3ED8AC389883}"/>
                </a:ext>
              </a:extLst>
            </p:cNvPr>
            <p:cNvSpPr>
              <a:spLocks/>
            </p:cNvSpPr>
            <p:nvPr/>
          </p:nvSpPr>
          <p:spPr bwMode="auto">
            <a:xfrm>
              <a:off x="1944688" y="1998663"/>
              <a:ext cx="28575" cy="26988"/>
            </a:xfrm>
            <a:custGeom>
              <a:avLst/>
              <a:gdLst>
                <a:gd name="T0" fmla="*/ 5 w 13"/>
                <a:gd name="T1" fmla="*/ 12 h 12"/>
                <a:gd name="T2" fmla="*/ 8 w 13"/>
                <a:gd name="T3" fmla="*/ 12 h 12"/>
                <a:gd name="T4" fmla="*/ 13 w 13"/>
                <a:gd name="T5" fmla="*/ 7 h 12"/>
                <a:gd name="T6" fmla="*/ 13 w 13"/>
                <a:gd name="T7" fmla="*/ 4 h 12"/>
                <a:gd name="T8" fmla="*/ 8 w 13"/>
                <a:gd name="T9" fmla="*/ 0 h 12"/>
                <a:gd name="T10" fmla="*/ 5 w 13"/>
                <a:gd name="T11" fmla="*/ 0 h 12"/>
                <a:gd name="T12" fmla="*/ 0 w 13"/>
                <a:gd name="T13" fmla="*/ 4 h 12"/>
                <a:gd name="T14" fmla="*/ 0 w 13"/>
                <a:gd name="T15" fmla="*/ 7 h 12"/>
                <a:gd name="T16" fmla="*/ 5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5" y="12"/>
                  </a:moveTo>
                  <a:cubicBezTo>
                    <a:pt x="8" y="12"/>
                    <a:pt x="8" y="12"/>
                    <a:pt x="8" y="12"/>
                  </a:cubicBezTo>
                  <a:cubicBezTo>
                    <a:pt x="10" y="12"/>
                    <a:pt x="13" y="10"/>
                    <a:pt x="13" y="7"/>
                  </a:cubicBezTo>
                  <a:cubicBezTo>
                    <a:pt x="13" y="4"/>
                    <a:pt x="13" y="4"/>
                    <a:pt x="13" y="4"/>
                  </a:cubicBezTo>
                  <a:cubicBezTo>
                    <a:pt x="13" y="2"/>
                    <a:pt x="10" y="0"/>
                    <a:pt x="8"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7" name="Freeform 33">
              <a:extLst>
                <a:ext uri="{FF2B5EF4-FFF2-40B4-BE49-F238E27FC236}">
                  <a16:creationId xmlns:a16="http://schemas.microsoft.com/office/drawing/2014/main" id="{95D94636-75C9-43F0-8CA2-8A7212D6BC87}"/>
                </a:ext>
              </a:extLst>
            </p:cNvPr>
            <p:cNvSpPr>
              <a:spLocks/>
            </p:cNvSpPr>
            <p:nvPr/>
          </p:nvSpPr>
          <p:spPr bwMode="auto">
            <a:xfrm>
              <a:off x="2001838" y="1998663"/>
              <a:ext cx="26988" cy="26988"/>
            </a:xfrm>
            <a:custGeom>
              <a:avLst/>
              <a:gdLst>
                <a:gd name="T0" fmla="*/ 4 w 12"/>
                <a:gd name="T1" fmla="*/ 12 h 12"/>
                <a:gd name="T2" fmla="*/ 7 w 12"/>
                <a:gd name="T3" fmla="*/ 12 h 12"/>
                <a:gd name="T4" fmla="*/ 12 w 12"/>
                <a:gd name="T5" fmla="*/ 7 h 12"/>
                <a:gd name="T6" fmla="*/ 12 w 12"/>
                <a:gd name="T7" fmla="*/ 4 h 12"/>
                <a:gd name="T8" fmla="*/ 7 w 12"/>
                <a:gd name="T9" fmla="*/ 0 h 12"/>
                <a:gd name="T10" fmla="*/ 4 w 12"/>
                <a:gd name="T11" fmla="*/ 0 h 12"/>
                <a:gd name="T12" fmla="*/ 0 w 12"/>
                <a:gd name="T13" fmla="*/ 4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4"/>
                    <a:pt x="12" y="4"/>
                    <a:pt x="12" y="4"/>
                  </a:cubicBezTo>
                  <a:cubicBezTo>
                    <a:pt x="12" y="2"/>
                    <a:pt x="10" y="0"/>
                    <a:pt x="7" y="0"/>
                  </a:cubicBezTo>
                  <a:cubicBezTo>
                    <a:pt x="4" y="0"/>
                    <a:pt x="4" y="0"/>
                    <a:pt x="4" y="0"/>
                  </a:cubicBezTo>
                  <a:cubicBezTo>
                    <a:pt x="2" y="0"/>
                    <a:pt x="0" y="2"/>
                    <a:pt x="0" y="4"/>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8" name="Freeform 34">
              <a:extLst>
                <a:ext uri="{FF2B5EF4-FFF2-40B4-BE49-F238E27FC236}">
                  <a16:creationId xmlns:a16="http://schemas.microsoft.com/office/drawing/2014/main" id="{CCE8AFF6-6C12-4EAE-A5D8-36A8201BA84D}"/>
                </a:ext>
              </a:extLst>
            </p:cNvPr>
            <p:cNvSpPr>
              <a:spLocks/>
            </p:cNvSpPr>
            <p:nvPr/>
          </p:nvSpPr>
          <p:spPr bwMode="auto">
            <a:xfrm>
              <a:off x="2057400" y="1998663"/>
              <a:ext cx="25400" cy="26988"/>
            </a:xfrm>
            <a:custGeom>
              <a:avLst/>
              <a:gdLst>
                <a:gd name="T0" fmla="*/ 5 w 12"/>
                <a:gd name="T1" fmla="*/ 12 h 12"/>
                <a:gd name="T2" fmla="*/ 7 w 12"/>
                <a:gd name="T3" fmla="*/ 12 h 12"/>
                <a:gd name="T4" fmla="*/ 12 w 12"/>
                <a:gd name="T5" fmla="*/ 7 h 12"/>
                <a:gd name="T6" fmla="*/ 12 w 12"/>
                <a:gd name="T7" fmla="*/ 4 h 12"/>
                <a:gd name="T8" fmla="*/ 7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9" name="Freeform 35">
              <a:extLst>
                <a:ext uri="{FF2B5EF4-FFF2-40B4-BE49-F238E27FC236}">
                  <a16:creationId xmlns:a16="http://schemas.microsoft.com/office/drawing/2014/main" id="{104391F7-F3F2-49CB-8107-62EAF4B28862}"/>
                </a:ext>
              </a:extLst>
            </p:cNvPr>
            <p:cNvSpPr>
              <a:spLocks/>
            </p:cNvSpPr>
            <p:nvPr/>
          </p:nvSpPr>
          <p:spPr bwMode="auto">
            <a:xfrm>
              <a:off x="1722438" y="2060575"/>
              <a:ext cx="25400" cy="26988"/>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0" name="Freeform 36">
              <a:extLst>
                <a:ext uri="{FF2B5EF4-FFF2-40B4-BE49-F238E27FC236}">
                  <a16:creationId xmlns:a16="http://schemas.microsoft.com/office/drawing/2014/main" id="{66C80D5A-11CF-4693-B5FC-D7A3568A8F60}"/>
                </a:ext>
              </a:extLst>
            </p:cNvPr>
            <p:cNvSpPr>
              <a:spLocks/>
            </p:cNvSpPr>
            <p:nvPr/>
          </p:nvSpPr>
          <p:spPr bwMode="auto">
            <a:xfrm>
              <a:off x="1776413" y="2060575"/>
              <a:ext cx="26988" cy="26988"/>
            </a:xfrm>
            <a:custGeom>
              <a:avLst/>
              <a:gdLst>
                <a:gd name="T0" fmla="*/ 5 w 12"/>
                <a:gd name="T1" fmla="*/ 12 h 12"/>
                <a:gd name="T2" fmla="*/ 8 w 12"/>
                <a:gd name="T3" fmla="*/ 12 h 12"/>
                <a:gd name="T4" fmla="*/ 12 w 12"/>
                <a:gd name="T5" fmla="*/ 7 h 12"/>
                <a:gd name="T6" fmla="*/ 12 w 12"/>
                <a:gd name="T7" fmla="*/ 5 h 12"/>
                <a:gd name="T8" fmla="*/ 8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8" y="12"/>
                    <a:pt x="8" y="12"/>
                    <a:pt x="8" y="12"/>
                  </a:cubicBezTo>
                  <a:cubicBezTo>
                    <a:pt x="10" y="12"/>
                    <a:pt x="12" y="10"/>
                    <a:pt x="12" y="7"/>
                  </a:cubicBezTo>
                  <a:cubicBezTo>
                    <a:pt x="12" y="5"/>
                    <a:pt x="12" y="5"/>
                    <a:pt x="12" y="5"/>
                  </a:cubicBezTo>
                  <a:cubicBezTo>
                    <a:pt x="12"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1" name="Freeform 37">
              <a:extLst>
                <a:ext uri="{FF2B5EF4-FFF2-40B4-BE49-F238E27FC236}">
                  <a16:creationId xmlns:a16="http://schemas.microsoft.com/office/drawing/2014/main" id="{57A0AD99-876C-4BAA-B00E-EDCC03F4DAF2}"/>
                </a:ext>
              </a:extLst>
            </p:cNvPr>
            <p:cNvSpPr>
              <a:spLocks/>
            </p:cNvSpPr>
            <p:nvPr/>
          </p:nvSpPr>
          <p:spPr bwMode="auto">
            <a:xfrm>
              <a:off x="1833563" y="2060575"/>
              <a:ext cx="26988" cy="26988"/>
            </a:xfrm>
            <a:custGeom>
              <a:avLst/>
              <a:gdLst>
                <a:gd name="T0" fmla="*/ 4 w 12"/>
                <a:gd name="T1" fmla="*/ 12 h 12"/>
                <a:gd name="T2" fmla="*/ 7 w 12"/>
                <a:gd name="T3" fmla="*/ 12 h 12"/>
                <a:gd name="T4" fmla="*/ 12 w 12"/>
                <a:gd name="T5" fmla="*/ 7 h 12"/>
                <a:gd name="T6" fmla="*/ 12 w 12"/>
                <a:gd name="T7" fmla="*/ 5 h 12"/>
                <a:gd name="T8" fmla="*/ 7 w 12"/>
                <a:gd name="T9" fmla="*/ 0 h 12"/>
                <a:gd name="T10" fmla="*/ 4 w 12"/>
                <a:gd name="T11" fmla="*/ 0 h 12"/>
                <a:gd name="T12" fmla="*/ 0 w 12"/>
                <a:gd name="T13" fmla="*/ 5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5"/>
                    <a:pt x="12" y="5"/>
                    <a:pt x="12" y="5"/>
                  </a:cubicBezTo>
                  <a:cubicBezTo>
                    <a:pt x="12" y="2"/>
                    <a:pt x="10" y="0"/>
                    <a:pt x="7" y="0"/>
                  </a:cubicBezTo>
                  <a:cubicBezTo>
                    <a:pt x="4" y="0"/>
                    <a:pt x="4" y="0"/>
                    <a:pt x="4" y="0"/>
                  </a:cubicBezTo>
                  <a:cubicBezTo>
                    <a:pt x="2" y="0"/>
                    <a:pt x="0" y="2"/>
                    <a:pt x="0" y="5"/>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2" name="Freeform 38">
              <a:extLst>
                <a:ext uri="{FF2B5EF4-FFF2-40B4-BE49-F238E27FC236}">
                  <a16:creationId xmlns:a16="http://schemas.microsoft.com/office/drawing/2014/main" id="{585C8F22-B4D9-4DF2-8D5F-FF66891E6CB7}"/>
                </a:ext>
              </a:extLst>
            </p:cNvPr>
            <p:cNvSpPr>
              <a:spLocks/>
            </p:cNvSpPr>
            <p:nvPr/>
          </p:nvSpPr>
          <p:spPr bwMode="auto">
            <a:xfrm>
              <a:off x="1889125" y="2060575"/>
              <a:ext cx="26988" cy="26988"/>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3" name="Freeform 39">
              <a:extLst>
                <a:ext uri="{FF2B5EF4-FFF2-40B4-BE49-F238E27FC236}">
                  <a16:creationId xmlns:a16="http://schemas.microsoft.com/office/drawing/2014/main" id="{2878C971-120F-4429-A8ED-F85416ACED93}"/>
                </a:ext>
              </a:extLst>
            </p:cNvPr>
            <p:cNvSpPr>
              <a:spLocks/>
            </p:cNvSpPr>
            <p:nvPr/>
          </p:nvSpPr>
          <p:spPr bwMode="auto">
            <a:xfrm>
              <a:off x="1944688" y="2060575"/>
              <a:ext cx="28575" cy="26988"/>
            </a:xfrm>
            <a:custGeom>
              <a:avLst/>
              <a:gdLst>
                <a:gd name="T0" fmla="*/ 5 w 13"/>
                <a:gd name="T1" fmla="*/ 12 h 12"/>
                <a:gd name="T2" fmla="*/ 8 w 13"/>
                <a:gd name="T3" fmla="*/ 12 h 12"/>
                <a:gd name="T4" fmla="*/ 13 w 13"/>
                <a:gd name="T5" fmla="*/ 7 h 12"/>
                <a:gd name="T6" fmla="*/ 13 w 13"/>
                <a:gd name="T7" fmla="*/ 5 h 12"/>
                <a:gd name="T8" fmla="*/ 8 w 13"/>
                <a:gd name="T9" fmla="*/ 0 h 12"/>
                <a:gd name="T10" fmla="*/ 5 w 13"/>
                <a:gd name="T11" fmla="*/ 0 h 12"/>
                <a:gd name="T12" fmla="*/ 0 w 13"/>
                <a:gd name="T13" fmla="*/ 5 h 12"/>
                <a:gd name="T14" fmla="*/ 0 w 13"/>
                <a:gd name="T15" fmla="*/ 7 h 12"/>
                <a:gd name="T16" fmla="*/ 5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5" y="12"/>
                  </a:moveTo>
                  <a:cubicBezTo>
                    <a:pt x="8" y="12"/>
                    <a:pt x="8" y="12"/>
                    <a:pt x="8" y="12"/>
                  </a:cubicBezTo>
                  <a:cubicBezTo>
                    <a:pt x="10" y="12"/>
                    <a:pt x="13" y="10"/>
                    <a:pt x="13" y="7"/>
                  </a:cubicBezTo>
                  <a:cubicBezTo>
                    <a:pt x="13" y="5"/>
                    <a:pt x="13" y="5"/>
                    <a:pt x="13" y="5"/>
                  </a:cubicBezTo>
                  <a:cubicBezTo>
                    <a:pt x="13"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4" name="Freeform 40">
              <a:extLst>
                <a:ext uri="{FF2B5EF4-FFF2-40B4-BE49-F238E27FC236}">
                  <a16:creationId xmlns:a16="http://schemas.microsoft.com/office/drawing/2014/main" id="{3FE2EFA7-3BAC-41A3-A791-815A3998920B}"/>
                </a:ext>
              </a:extLst>
            </p:cNvPr>
            <p:cNvSpPr>
              <a:spLocks/>
            </p:cNvSpPr>
            <p:nvPr/>
          </p:nvSpPr>
          <p:spPr bwMode="auto">
            <a:xfrm>
              <a:off x="2001838" y="2060575"/>
              <a:ext cx="26988" cy="26988"/>
            </a:xfrm>
            <a:custGeom>
              <a:avLst/>
              <a:gdLst>
                <a:gd name="T0" fmla="*/ 4 w 12"/>
                <a:gd name="T1" fmla="*/ 12 h 12"/>
                <a:gd name="T2" fmla="*/ 7 w 12"/>
                <a:gd name="T3" fmla="*/ 12 h 12"/>
                <a:gd name="T4" fmla="*/ 12 w 12"/>
                <a:gd name="T5" fmla="*/ 7 h 12"/>
                <a:gd name="T6" fmla="*/ 12 w 12"/>
                <a:gd name="T7" fmla="*/ 5 h 12"/>
                <a:gd name="T8" fmla="*/ 7 w 12"/>
                <a:gd name="T9" fmla="*/ 0 h 12"/>
                <a:gd name="T10" fmla="*/ 4 w 12"/>
                <a:gd name="T11" fmla="*/ 0 h 12"/>
                <a:gd name="T12" fmla="*/ 0 w 12"/>
                <a:gd name="T13" fmla="*/ 5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5"/>
                    <a:pt x="12" y="5"/>
                    <a:pt x="12" y="5"/>
                  </a:cubicBezTo>
                  <a:cubicBezTo>
                    <a:pt x="12" y="2"/>
                    <a:pt x="10" y="0"/>
                    <a:pt x="7" y="0"/>
                  </a:cubicBezTo>
                  <a:cubicBezTo>
                    <a:pt x="4" y="0"/>
                    <a:pt x="4" y="0"/>
                    <a:pt x="4" y="0"/>
                  </a:cubicBezTo>
                  <a:cubicBezTo>
                    <a:pt x="2" y="0"/>
                    <a:pt x="0" y="2"/>
                    <a:pt x="0" y="5"/>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5" name="Freeform 41">
              <a:extLst>
                <a:ext uri="{FF2B5EF4-FFF2-40B4-BE49-F238E27FC236}">
                  <a16:creationId xmlns:a16="http://schemas.microsoft.com/office/drawing/2014/main" id="{FEBEAE2C-B967-4987-933B-81B01148ECD6}"/>
                </a:ext>
              </a:extLst>
            </p:cNvPr>
            <p:cNvSpPr>
              <a:spLocks/>
            </p:cNvSpPr>
            <p:nvPr/>
          </p:nvSpPr>
          <p:spPr bwMode="auto">
            <a:xfrm>
              <a:off x="2057400" y="2060575"/>
              <a:ext cx="25400" cy="26988"/>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6" name="Freeform 42">
              <a:extLst>
                <a:ext uri="{FF2B5EF4-FFF2-40B4-BE49-F238E27FC236}">
                  <a16:creationId xmlns:a16="http://schemas.microsoft.com/office/drawing/2014/main" id="{1E3656F2-3139-45EB-8120-E8604CBA1032}"/>
                </a:ext>
              </a:extLst>
            </p:cNvPr>
            <p:cNvSpPr>
              <a:spLocks/>
            </p:cNvSpPr>
            <p:nvPr/>
          </p:nvSpPr>
          <p:spPr bwMode="auto">
            <a:xfrm>
              <a:off x="1722438" y="2122488"/>
              <a:ext cx="25400" cy="28575"/>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3"/>
                    <a:pt x="10" y="0"/>
                    <a:pt x="7"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7" name="Freeform 43">
              <a:extLst>
                <a:ext uri="{FF2B5EF4-FFF2-40B4-BE49-F238E27FC236}">
                  <a16:creationId xmlns:a16="http://schemas.microsoft.com/office/drawing/2014/main" id="{A75AAAAC-CB5C-4172-BE1C-7E988DB91D4A}"/>
                </a:ext>
              </a:extLst>
            </p:cNvPr>
            <p:cNvSpPr>
              <a:spLocks/>
            </p:cNvSpPr>
            <p:nvPr/>
          </p:nvSpPr>
          <p:spPr bwMode="auto">
            <a:xfrm>
              <a:off x="1776413" y="2122488"/>
              <a:ext cx="26988" cy="28575"/>
            </a:xfrm>
            <a:custGeom>
              <a:avLst/>
              <a:gdLst>
                <a:gd name="T0" fmla="*/ 5 w 12"/>
                <a:gd name="T1" fmla="*/ 13 h 13"/>
                <a:gd name="T2" fmla="*/ 8 w 12"/>
                <a:gd name="T3" fmla="*/ 13 h 13"/>
                <a:gd name="T4" fmla="*/ 12 w 12"/>
                <a:gd name="T5" fmla="*/ 8 h 13"/>
                <a:gd name="T6" fmla="*/ 12 w 12"/>
                <a:gd name="T7" fmla="*/ 5 h 13"/>
                <a:gd name="T8" fmla="*/ 8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8" y="13"/>
                    <a:pt x="8" y="13"/>
                    <a:pt x="8" y="13"/>
                  </a:cubicBezTo>
                  <a:cubicBezTo>
                    <a:pt x="10" y="13"/>
                    <a:pt x="12" y="10"/>
                    <a:pt x="12" y="8"/>
                  </a:cubicBezTo>
                  <a:cubicBezTo>
                    <a:pt x="12" y="5"/>
                    <a:pt x="12" y="5"/>
                    <a:pt x="12" y="5"/>
                  </a:cubicBezTo>
                  <a:cubicBezTo>
                    <a:pt x="12" y="3"/>
                    <a:pt x="10" y="0"/>
                    <a:pt x="8"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8" name="Freeform 44">
              <a:extLst>
                <a:ext uri="{FF2B5EF4-FFF2-40B4-BE49-F238E27FC236}">
                  <a16:creationId xmlns:a16="http://schemas.microsoft.com/office/drawing/2014/main" id="{D2705625-1EA2-4AD7-BB3D-6177EC9C2AD1}"/>
                </a:ext>
              </a:extLst>
            </p:cNvPr>
            <p:cNvSpPr>
              <a:spLocks/>
            </p:cNvSpPr>
            <p:nvPr/>
          </p:nvSpPr>
          <p:spPr bwMode="auto">
            <a:xfrm>
              <a:off x="1833563" y="2122488"/>
              <a:ext cx="26988" cy="28575"/>
            </a:xfrm>
            <a:custGeom>
              <a:avLst/>
              <a:gdLst>
                <a:gd name="T0" fmla="*/ 4 w 12"/>
                <a:gd name="T1" fmla="*/ 13 h 13"/>
                <a:gd name="T2" fmla="*/ 7 w 12"/>
                <a:gd name="T3" fmla="*/ 13 h 13"/>
                <a:gd name="T4" fmla="*/ 12 w 12"/>
                <a:gd name="T5" fmla="*/ 8 h 13"/>
                <a:gd name="T6" fmla="*/ 12 w 12"/>
                <a:gd name="T7" fmla="*/ 5 h 13"/>
                <a:gd name="T8" fmla="*/ 7 w 12"/>
                <a:gd name="T9" fmla="*/ 0 h 13"/>
                <a:gd name="T10" fmla="*/ 4 w 12"/>
                <a:gd name="T11" fmla="*/ 0 h 13"/>
                <a:gd name="T12" fmla="*/ 0 w 12"/>
                <a:gd name="T13" fmla="*/ 5 h 13"/>
                <a:gd name="T14" fmla="*/ 0 w 12"/>
                <a:gd name="T15" fmla="*/ 8 h 13"/>
                <a:gd name="T16" fmla="*/ 4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4" y="13"/>
                  </a:moveTo>
                  <a:cubicBezTo>
                    <a:pt x="7" y="13"/>
                    <a:pt x="7" y="13"/>
                    <a:pt x="7" y="13"/>
                  </a:cubicBezTo>
                  <a:cubicBezTo>
                    <a:pt x="10" y="13"/>
                    <a:pt x="12" y="10"/>
                    <a:pt x="12" y="8"/>
                  </a:cubicBezTo>
                  <a:cubicBezTo>
                    <a:pt x="12" y="5"/>
                    <a:pt x="12" y="5"/>
                    <a:pt x="12" y="5"/>
                  </a:cubicBezTo>
                  <a:cubicBezTo>
                    <a:pt x="12" y="3"/>
                    <a:pt x="10" y="0"/>
                    <a:pt x="7" y="0"/>
                  </a:cubicBezTo>
                  <a:cubicBezTo>
                    <a:pt x="4" y="0"/>
                    <a:pt x="4" y="0"/>
                    <a:pt x="4" y="0"/>
                  </a:cubicBezTo>
                  <a:cubicBezTo>
                    <a:pt x="2" y="0"/>
                    <a:pt x="0" y="3"/>
                    <a:pt x="0" y="5"/>
                  </a:cubicBezTo>
                  <a:cubicBezTo>
                    <a:pt x="0" y="8"/>
                    <a:pt x="0" y="8"/>
                    <a:pt x="0" y="8"/>
                  </a:cubicBezTo>
                  <a:cubicBezTo>
                    <a:pt x="0" y="10"/>
                    <a:pt x="2" y="13"/>
                    <a:pt x="4"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9" name="Freeform 45">
              <a:extLst>
                <a:ext uri="{FF2B5EF4-FFF2-40B4-BE49-F238E27FC236}">
                  <a16:creationId xmlns:a16="http://schemas.microsoft.com/office/drawing/2014/main" id="{D9EF87D4-B23B-42FE-8166-036E70A8B397}"/>
                </a:ext>
              </a:extLst>
            </p:cNvPr>
            <p:cNvSpPr>
              <a:spLocks/>
            </p:cNvSpPr>
            <p:nvPr/>
          </p:nvSpPr>
          <p:spPr bwMode="auto">
            <a:xfrm>
              <a:off x="1889125" y="2122488"/>
              <a:ext cx="26988" cy="28575"/>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3"/>
                    <a:pt x="10" y="0"/>
                    <a:pt x="7"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30" name="Freeform 46">
              <a:extLst>
                <a:ext uri="{FF2B5EF4-FFF2-40B4-BE49-F238E27FC236}">
                  <a16:creationId xmlns:a16="http://schemas.microsoft.com/office/drawing/2014/main" id="{41080B03-B594-44A3-B3D4-1D7E0E9268FD}"/>
                </a:ext>
              </a:extLst>
            </p:cNvPr>
            <p:cNvSpPr>
              <a:spLocks/>
            </p:cNvSpPr>
            <p:nvPr/>
          </p:nvSpPr>
          <p:spPr bwMode="auto">
            <a:xfrm>
              <a:off x="1944688" y="2122488"/>
              <a:ext cx="28575" cy="28575"/>
            </a:xfrm>
            <a:custGeom>
              <a:avLst/>
              <a:gdLst>
                <a:gd name="T0" fmla="*/ 5 w 13"/>
                <a:gd name="T1" fmla="*/ 13 h 13"/>
                <a:gd name="T2" fmla="*/ 8 w 13"/>
                <a:gd name="T3" fmla="*/ 13 h 13"/>
                <a:gd name="T4" fmla="*/ 13 w 13"/>
                <a:gd name="T5" fmla="*/ 8 h 13"/>
                <a:gd name="T6" fmla="*/ 13 w 13"/>
                <a:gd name="T7" fmla="*/ 5 h 13"/>
                <a:gd name="T8" fmla="*/ 8 w 13"/>
                <a:gd name="T9" fmla="*/ 0 h 13"/>
                <a:gd name="T10" fmla="*/ 5 w 13"/>
                <a:gd name="T11" fmla="*/ 0 h 13"/>
                <a:gd name="T12" fmla="*/ 0 w 13"/>
                <a:gd name="T13" fmla="*/ 5 h 13"/>
                <a:gd name="T14" fmla="*/ 0 w 13"/>
                <a:gd name="T15" fmla="*/ 8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3"/>
                    <a:pt x="10" y="0"/>
                    <a:pt x="8"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grpSp>
        <p:nvGrpSpPr>
          <p:cNvPr id="131" name="Group 130">
            <a:extLst>
              <a:ext uri="{FF2B5EF4-FFF2-40B4-BE49-F238E27FC236}">
                <a16:creationId xmlns:a16="http://schemas.microsoft.com/office/drawing/2014/main" id="{B133A505-A56E-401F-9FEA-3CDA72212BEA}"/>
              </a:ext>
              <a:ext uri="{C183D7F6-B498-43B3-948B-1728B52AA6E4}">
                <adec:decorative xmlns:adec="http://schemas.microsoft.com/office/drawing/2017/decorative" val="1"/>
              </a:ext>
            </a:extLst>
          </p:cNvPr>
          <p:cNvGrpSpPr/>
          <p:nvPr/>
        </p:nvGrpSpPr>
        <p:grpSpPr>
          <a:xfrm>
            <a:off x="8393858" y="2218480"/>
            <a:ext cx="359911" cy="259762"/>
            <a:chOff x="7635876" y="1039813"/>
            <a:chExt cx="547687" cy="395288"/>
          </a:xfrm>
        </p:grpSpPr>
        <p:sp>
          <p:nvSpPr>
            <p:cNvPr id="132" name="Freeform 371">
              <a:extLst>
                <a:ext uri="{FF2B5EF4-FFF2-40B4-BE49-F238E27FC236}">
                  <a16:creationId xmlns:a16="http://schemas.microsoft.com/office/drawing/2014/main" id="{FA6DE750-6452-4CF8-81D9-9FFCDF2FDA18}"/>
                </a:ext>
              </a:extLst>
            </p:cNvPr>
            <p:cNvSpPr>
              <a:spLocks noEditPoints="1"/>
            </p:cNvSpPr>
            <p:nvPr/>
          </p:nvSpPr>
          <p:spPr bwMode="auto">
            <a:xfrm>
              <a:off x="7635876" y="1039813"/>
              <a:ext cx="398463"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33" name="Freeform 372">
              <a:extLst>
                <a:ext uri="{FF2B5EF4-FFF2-40B4-BE49-F238E27FC236}">
                  <a16:creationId xmlns:a16="http://schemas.microsoft.com/office/drawing/2014/main" id="{8F49A64F-2FDF-41EE-B6C5-FB5C7FE1E963}"/>
                </a:ext>
              </a:extLst>
            </p:cNvPr>
            <p:cNvSpPr>
              <a:spLocks/>
            </p:cNvSpPr>
            <p:nvPr/>
          </p:nvSpPr>
          <p:spPr bwMode="auto">
            <a:xfrm>
              <a:off x="7932738"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Tree>
    <p:extLst>
      <p:ext uri="{BB962C8B-B14F-4D97-AF65-F5344CB8AC3E}">
        <p14:creationId xmlns:p14="http://schemas.microsoft.com/office/powerpoint/2010/main" val="978797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B57B19-D735-4167-B73E-BF6A8E00051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9492" y="3151460"/>
            <a:ext cx="5064034" cy="3374594"/>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Purchase Order and / or Invoices</a:t>
            </a:r>
          </a:p>
        </p:txBody>
      </p:sp>
      <p:sp>
        <p:nvSpPr>
          <p:cNvPr id="7" name="Freeform 11" descr="Role play quote: &quot;We cannot seem to locate your purchase orders in your files for the items in our sample.&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Purchase orders are more like a “nice to have”. Things get busy around here…&quot;">
            <a:extLst>
              <a:ext uri="{FF2B5EF4-FFF2-40B4-BE49-F238E27FC236}">
                <a16:creationId xmlns:a16="http://schemas.microsoft.com/office/drawing/2014/main" id="{593CFA84-7422-4AE5-8634-AFD2B6AF691D}"/>
              </a:ext>
            </a:extLst>
          </p:cNvPr>
          <p:cNvSpPr>
            <a:spLocks noEditPoints="1"/>
          </p:cNvSpPr>
          <p:nvPr/>
        </p:nvSpPr>
        <p:spPr bwMode="auto">
          <a:xfrm flipH="1">
            <a:off x="8394744"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931212"/>
            <a:ext cx="3039096" cy="1323439"/>
          </a:xfrm>
          <a:prstGeom prst="rect">
            <a:avLst/>
          </a:prstGeom>
          <a:noFill/>
        </p:spPr>
        <p:txBody>
          <a:bodyPr wrap="square" rtlCol="0">
            <a:spAutoFit/>
          </a:bodyPr>
          <a:lstStyle/>
          <a:p>
            <a:pPr algn="ctr"/>
            <a:r>
              <a:rPr lang="en-US" sz="2000" dirty="0">
                <a:solidFill>
                  <a:schemeClr val="bg1"/>
                </a:solidFill>
                <a:latin typeface="+mj-lt"/>
              </a:rPr>
              <a:t>We cannot seem to locate your purchase orders in your files for the items in our sample.</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8854123" y="1079984"/>
            <a:ext cx="2360023" cy="1323439"/>
          </a:xfrm>
          <a:prstGeom prst="rect">
            <a:avLst/>
          </a:prstGeom>
          <a:noFill/>
        </p:spPr>
        <p:txBody>
          <a:bodyPr wrap="square" rtlCol="0">
            <a:spAutoFit/>
          </a:bodyPr>
          <a:lstStyle/>
          <a:p>
            <a:pPr algn="ctr"/>
            <a:r>
              <a:rPr lang="en-US" sz="2000" dirty="0">
                <a:solidFill>
                  <a:schemeClr val="bg1"/>
                </a:solidFill>
                <a:latin typeface="+mj-lt"/>
              </a:rPr>
              <a:t>Purchase orders are more like a “nice to have”. Things get busy around here…</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975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725728"/>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901703"/>
            <a:ext cx="4050967"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PO and/or Invoices</a:t>
            </a:r>
          </a:p>
        </p:txBody>
      </p:sp>
      <p:sp>
        <p:nvSpPr>
          <p:cNvPr id="24" name="Rectangle 23">
            <a:extLst>
              <a:ext uri="{FF2B5EF4-FFF2-40B4-BE49-F238E27FC236}">
                <a16:creationId xmlns:a16="http://schemas.microsoft.com/office/drawing/2014/main" id="{7835B347-365F-434F-9105-BE078A3F1AB5}"/>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65% </a:t>
            </a:r>
            <a:r>
              <a:rPr lang="en-US" sz="2000">
                <a:solidFill>
                  <a:srgbClr val="000000"/>
                </a:solidFill>
                <a:latin typeface="Open Sans"/>
              </a:rPr>
              <a:t>of LEAs monitored did count not produce purchase orders or invoices when requested.</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412EDE9F-5C7C-4F2B-BE1C-F243D5DE5F8B}"/>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ferencing the No PO and/or Invoices Observation can be found in 2 CFR 200.403(g)">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200.403(g)</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PO and/or Invoices Observation: Failure to follow required internal purchasing procedures could result in deobligation or loss of the Subrecipient’s funding.">
            <a:extLst>
              <a:ext uri="{FF2B5EF4-FFF2-40B4-BE49-F238E27FC236}">
                <a16:creationId xmlns:a16="http://schemas.microsoft.com/office/drawing/2014/main" id="{A275329F-ADD2-4903-A5A5-8123D35C0D96}"/>
              </a:ext>
            </a:extLst>
          </p:cNvPr>
          <p:cNvGrpSpPr/>
          <p:nvPr/>
        </p:nvGrpSpPr>
        <p:grpSpPr>
          <a:xfrm>
            <a:off x="6594807" y="2357005"/>
            <a:ext cx="4937760" cy="1708160"/>
            <a:chOff x="6662872" y="2349545"/>
            <a:chExt cx="4952597" cy="1708160"/>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internal purchasing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the Subrecipient’s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No PO and/or Invoices Observation: The Subrecipient must adequately document all costs claimed against the Federal award.">
            <a:extLst>
              <a:ext uri="{FF2B5EF4-FFF2-40B4-BE49-F238E27FC236}">
                <a16:creationId xmlns:a16="http://schemas.microsoft.com/office/drawing/2014/main" id="{491BDE72-4EA8-45B1-A4C4-E994D6D101F6}"/>
              </a:ext>
            </a:extLst>
          </p:cNvPr>
          <p:cNvGrpSpPr/>
          <p:nvPr/>
        </p:nvGrpSpPr>
        <p:grpSpPr>
          <a:xfrm>
            <a:off x="6594807" y="4273984"/>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adequately document all costs claimed against the Federal award.</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47689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B57B19-D735-4167-B73E-BF6A8E00051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610563" y="3151460"/>
            <a:ext cx="5061891" cy="3374594"/>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Let’s have a knowledge check!</a:t>
            </a:r>
            <a:endPar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endParaRPr>
          </a:p>
        </p:txBody>
      </p:sp>
      <p:sp>
        <p:nvSpPr>
          <p:cNvPr id="7" name="Freeform 11" descr="Role play quote: &quot;It feels like we covered a lot. Hard to believe that Federal grants come with so many requirement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So many requirements…let’s see how much we know so we can stay in compliance!&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931212"/>
            <a:ext cx="3039096" cy="1323439"/>
          </a:xfrm>
          <a:prstGeom prst="rect">
            <a:avLst/>
          </a:prstGeom>
          <a:noFill/>
        </p:spPr>
        <p:txBody>
          <a:bodyPr wrap="square" rtlCol="0">
            <a:spAutoFit/>
          </a:bodyPr>
          <a:lstStyle/>
          <a:p>
            <a:pPr algn="ctr"/>
            <a:r>
              <a:rPr lang="en-US" sz="2000" dirty="0">
                <a:solidFill>
                  <a:schemeClr val="bg1"/>
                </a:solidFill>
                <a:latin typeface="+mj-lt"/>
              </a:rPr>
              <a:t>It feels like we covered a lot. Hard to believe that Federal grants come with so many requirements!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926095"/>
            <a:ext cx="2360023" cy="1631216"/>
          </a:xfrm>
          <a:prstGeom prst="rect">
            <a:avLst/>
          </a:prstGeom>
          <a:noFill/>
        </p:spPr>
        <p:txBody>
          <a:bodyPr wrap="square" rtlCol="0">
            <a:spAutoFit/>
          </a:bodyPr>
          <a:lstStyle/>
          <a:p>
            <a:pPr algn="ctr"/>
            <a:r>
              <a:rPr lang="en-US" sz="2000" dirty="0">
                <a:solidFill>
                  <a:schemeClr val="bg1"/>
                </a:solidFill>
                <a:latin typeface="+mj-lt"/>
              </a:rPr>
              <a:t>So many requirements…let’s see how much we know so we can stay in compliance!</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409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Isosceles Triangle 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D59A8D-1A91-44B9-A6A2-54DA5228D92F}"/>
              </a:ext>
            </a:extLst>
          </p:cNvPr>
          <p:cNvSpPr txBox="1">
            <a:spLocks noGrp="1"/>
          </p:cNvSpPr>
          <p:nvPr>
            <p:ph type="title" idx="4294967295"/>
          </p:nvPr>
        </p:nvSpPr>
        <p:spPr>
          <a:xfrm>
            <a:off x="3389916" y="383819"/>
            <a:ext cx="621351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Top 10 ESSER Observations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6" name="Chart 25" descr="Top 10 ESSER Observations Chart indicating the Percentage of LEA's that have received each specific Observation.">
            <a:extLst>
              <a:ext uri="{FF2B5EF4-FFF2-40B4-BE49-F238E27FC236}">
                <a16:creationId xmlns:a16="http://schemas.microsoft.com/office/drawing/2014/main" id="{778E5163-C2F5-4191-8DCB-4188EC195520}"/>
              </a:ext>
            </a:extLst>
          </p:cNvPr>
          <p:cNvGraphicFramePr>
            <a:graphicFrameLocks/>
          </p:cNvGraphicFramePr>
          <p:nvPr>
            <p:extLst>
              <p:ext uri="{D42A27DB-BD31-4B8C-83A1-F6EECF244321}">
                <p14:modId xmlns:p14="http://schemas.microsoft.com/office/powerpoint/2010/main" val="731955269"/>
              </p:ext>
            </p:extLst>
          </p:nvPr>
        </p:nvGraphicFramePr>
        <p:xfrm>
          <a:off x="643467" y="1084506"/>
          <a:ext cx="10905066" cy="5571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625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25710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1</a:t>
            </a:r>
          </a:p>
        </p:txBody>
      </p:sp>
      <p:grpSp>
        <p:nvGrpSpPr>
          <p:cNvPr id="2" name="Group 1" descr="Question 1: Why should I use a PO?">
            <a:extLst>
              <a:ext uri="{FF2B5EF4-FFF2-40B4-BE49-F238E27FC236}">
                <a16:creationId xmlns:a16="http://schemas.microsoft.com/office/drawing/2014/main" id="{9F444F99-C47D-43EC-916E-65CB9814157B}"/>
              </a:ext>
            </a:extLst>
          </p:cNvPr>
          <p:cNvGrpSpPr/>
          <p:nvPr/>
        </p:nvGrpSpPr>
        <p:grpSpPr>
          <a:xfrm>
            <a:off x="-656870" y="1900785"/>
            <a:ext cx="6622472" cy="2457121"/>
            <a:chOff x="-656870" y="1900785"/>
            <a:chExt cx="6622472" cy="2457121"/>
          </a:xfrm>
        </p:grpSpPr>
        <p:sp>
          <p:nvSpPr>
            <p:cNvPr id="42" name="Freeform 11">
              <a:extLst>
                <a:ext uri="{FF2B5EF4-FFF2-40B4-BE49-F238E27FC236}">
                  <a16:creationId xmlns:a16="http://schemas.microsoft.com/office/drawing/2014/main" id="{4A520C19-E731-4CE9-BD68-19AE666D7BAB}"/>
                </a:ext>
              </a:extLst>
            </p:cNvPr>
            <p:cNvSpPr>
              <a:spLocks noEditPoints="1"/>
            </p:cNvSpPr>
            <p:nvPr/>
          </p:nvSpPr>
          <p:spPr bwMode="auto">
            <a:xfrm flipH="1">
              <a:off x="942483" y="1900785"/>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43" name="TextBox 42">
              <a:extLst>
                <a:ext uri="{FF2B5EF4-FFF2-40B4-BE49-F238E27FC236}">
                  <a16:creationId xmlns:a16="http://schemas.microsoft.com/office/drawing/2014/main" id="{0B4E4BFF-BA33-46E8-85E2-4BD62A29B92A}"/>
                </a:ext>
              </a:extLst>
            </p:cNvPr>
            <p:cNvSpPr txBox="1"/>
            <p:nvPr/>
          </p:nvSpPr>
          <p:spPr>
            <a:xfrm>
              <a:off x="-656870" y="2663649"/>
              <a:ext cx="6622472" cy="369332"/>
            </a:xfrm>
            <a:prstGeom prst="rect">
              <a:avLst/>
            </a:prstGeom>
            <a:noFill/>
          </p:spPr>
          <p:txBody>
            <a:bodyPr wrap="square">
              <a:spAutoFit/>
            </a:bodyPr>
            <a:lstStyle/>
            <a:p>
              <a:pPr algn="ctr"/>
              <a:r>
                <a:rPr lang="en-US" sz="1800" b="1"/>
                <a:t>Why should I use a PO? </a:t>
              </a:r>
            </a:p>
          </p:txBody>
        </p:sp>
      </p:grpSp>
      <p:sp>
        <p:nvSpPr>
          <p:cNvPr id="21" name="Oval 20">
            <a:extLst>
              <a:ext uri="{FF2B5EF4-FFF2-40B4-BE49-F238E27FC236}">
                <a16:creationId xmlns:a16="http://schemas.microsoft.com/office/drawing/2014/main" id="{0BFE1E0D-55B1-4391-83D5-C5EDB5497122}"/>
              </a:ext>
            </a:extLst>
          </p:cNvPr>
          <p:cNvSpPr/>
          <p:nvPr/>
        </p:nvSpPr>
        <p:spPr>
          <a:xfrm>
            <a:off x="5413827" y="840058"/>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sp>
        <p:nvSpPr>
          <p:cNvPr id="33" name="Rectangle 32">
            <a:extLst>
              <a:ext uri="{FF2B5EF4-FFF2-40B4-BE49-F238E27FC236}">
                <a16:creationId xmlns:a16="http://schemas.microsoft.com/office/drawing/2014/main" id="{DAE9D82D-7A7B-4B21-AA7B-43F8A46E2471}"/>
              </a:ext>
            </a:extLst>
          </p:cNvPr>
          <p:cNvSpPr/>
          <p:nvPr/>
        </p:nvSpPr>
        <p:spPr>
          <a:xfrm>
            <a:off x="6374762" y="878177"/>
            <a:ext cx="5212080" cy="400110"/>
          </a:xfrm>
          <a:prstGeom prst="rect">
            <a:avLst/>
          </a:prstGeom>
        </p:spPr>
        <p:txBody>
          <a:bodyPr wrap="square" lIns="0" rIns="0">
            <a:spAutoFit/>
          </a:bodyPr>
          <a:lstStyle/>
          <a:p>
            <a:pPr defTabSz="1019175"/>
            <a:r>
              <a:rPr lang="en-US" sz="2000">
                <a:solidFill>
                  <a:schemeClr val="tx1"/>
                </a:solidFill>
                <a:latin typeface="+mj-lt"/>
              </a:rPr>
              <a:t>Because my purchasing policy says I do</a:t>
            </a:r>
          </a:p>
        </p:txBody>
      </p:sp>
      <p:sp>
        <p:nvSpPr>
          <p:cNvPr id="22" name="Oval 21">
            <a:extLst>
              <a:ext uri="{FF2B5EF4-FFF2-40B4-BE49-F238E27FC236}">
                <a16:creationId xmlns:a16="http://schemas.microsoft.com/office/drawing/2014/main" id="{1D2A9148-9FF6-4A7E-865E-84E4566A25EB}"/>
              </a:ext>
            </a:extLst>
          </p:cNvPr>
          <p:cNvSpPr/>
          <p:nvPr/>
        </p:nvSpPr>
        <p:spPr>
          <a:xfrm>
            <a:off x="5413827" y="1822744"/>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sp>
        <p:nvSpPr>
          <p:cNvPr id="34" name="Rectangle 33">
            <a:extLst>
              <a:ext uri="{FF2B5EF4-FFF2-40B4-BE49-F238E27FC236}">
                <a16:creationId xmlns:a16="http://schemas.microsoft.com/office/drawing/2014/main" id="{923AE04C-03C5-4EED-B45A-E73CCCD7FF04}"/>
              </a:ext>
            </a:extLst>
          </p:cNvPr>
          <p:cNvSpPr/>
          <p:nvPr/>
        </p:nvSpPr>
        <p:spPr>
          <a:xfrm>
            <a:off x="6374762" y="1867896"/>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It is a good internal control</a:t>
            </a:r>
            <a:r>
              <a:rPr kumimoji="0" lang="en-US" sz="2000" i="0" u="none" strike="noStrike" kern="1200" cap="none" spc="0" normalizeH="0" baseline="0" noProof="0">
                <a:ln>
                  <a:noFill/>
                </a:ln>
                <a:solidFill>
                  <a:prstClr val="black"/>
                </a:solidFill>
                <a:effectLst/>
                <a:uLnTx/>
                <a:uFillTx/>
                <a:latin typeface="+mj-lt"/>
              </a:rPr>
              <a:t>	</a:t>
            </a:r>
          </a:p>
        </p:txBody>
      </p:sp>
      <p:sp>
        <p:nvSpPr>
          <p:cNvPr id="23" name="Oval 22">
            <a:extLst>
              <a:ext uri="{FF2B5EF4-FFF2-40B4-BE49-F238E27FC236}">
                <a16:creationId xmlns:a16="http://schemas.microsoft.com/office/drawing/2014/main" id="{3858765F-5455-4F89-A5E9-1666F6023916}"/>
              </a:ext>
            </a:extLst>
          </p:cNvPr>
          <p:cNvSpPr/>
          <p:nvPr/>
        </p:nvSpPr>
        <p:spPr>
          <a:xfrm>
            <a:off x="5413827" y="2805430"/>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sp>
        <p:nvSpPr>
          <p:cNvPr id="35" name="Rectangle 34">
            <a:extLst>
              <a:ext uri="{FF2B5EF4-FFF2-40B4-BE49-F238E27FC236}">
                <a16:creationId xmlns:a16="http://schemas.microsoft.com/office/drawing/2014/main" id="{50DE5E62-8944-499E-8A70-0EDB9A3115DF}"/>
              </a:ext>
            </a:extLst>
          </p:cNvPr>
          <p:cNvSpPr/>
          <p:nvPr/>
        </p:nvSpPr>
        <p:spPr>
          <a:xfrm>
            <a:off x="6361280" y="2857615"/>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It helps to mitigate risk</a:t>
            </a:r>
            <a:endParaRPr kumimoji="0" lang="en-US" sz="2000" i="0" u="none" strike="noStrike" kern="1200" cap="none" spc="0" normalizeH="0" baseline="0" noProof="0">
              <a:ln>
                <a:noFill/>
              </a:ln>
              <a:solidFill>
                <a:prstClr val="black"/>
              </a:solidFill>
              <a:effectLst/>
              <a:uLnTx/>
              <a:uFillTx/>
              <a:latin typeface="+mj-lt"/>
            </a:endParaRPr>
          </a:p>
        </p:txBody>
      </p:sp>
      <p:sp>
        <p:nvSpPr>
          <p:cNvPr id="24" name="Oval 23">
            <a:extLst>
              <a:ext uri="{FF2B5EF4-FFF2-40B4-BE49-F238E27FC236}">
                <a16:creationId xmlns:a16="http://schemas.microsoft.com/office/drawing/2014/main" id="{9CDF06BC-D5E1-4FFB-B02F-316862868FAC}"/>
              </a:ext>
            </a:extLst>
          </p:cNvPr>
          <p:cNvSpPr/>
          <p:nvPr/>
        </p:nvSpPr>
        <p:spPr>
          <a:xfrm>
            <a:off x="5413827" y="378811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sp>
        <p:nvSpPr>
          <p:cNvPr id="36" name="Rectangle 35">
            <a:extLst>
              <a:ext uri="{FF2B5EF4-FFF2-40B4-BE49-F238E27FC236}">
                <a16:creationId xmlns:a16="http://schemas.microsoft.com/office/drawing/2014/main" id="{4B73951F-6065-4397-96BB-97212CF9B797}"/>
              </a:ext>
            </a:extLst>
          </p:cNvPr>
          <p:cNvSpPr/>
          <p:nvPr/>
        </p:nvSpPr>
        <p:spPr>
          <a:xfrm>
            <a:off x="6361280" y="3847334"/>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It helps document my approval process</a:t>
            </a:r>
            <a:endParaRPr kumimoji="0" lang="en-US" sz="2000" i="0" u="none" strike="noStrike" kern="1200" cap="none" spc="0" normalizeH="0" baseline="0" noProof="0">
              <a:ln>
                <a:noFill/>
              </a:ln>
              <a:solidFill>
                <a:prstClr val="black"/>
              </a:solidFill>
              <a:effectLst/>
              <a:uLnTx/>
              <a:uFillTx/>
              <a:latin typeface="+mj-lt"/>
            </a:endParaRPr>
          </a:p>
        </p:txBody>
      </p:sp>
      <p:sp>
        <p:nvSpPr>
          <p:cNvPr id="19" name="Oval 18">
            <a:extLst>
              <a:ext uri="{FF2B5EF4-FFF2-40B4-BE49-F238E27FC236}">
                <a16:creationId xmlns:a16="http://schemas.microsoft.com/office/drawing/2014/main" id="{B80772A8-8AD2-4D62-9661-820472AEE371}"/>
              </a:ext>
            </a:extLst>
          </p:cNvPr>
          <p:cNvSpPr/>
          <p:nvPr/>
        </p:nvSpPr>
        <p:spPr>
          <a:xfrm>
            <a:off x="5413827" y="4770802"/>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E</a:t>
            </a:r>
          </a:p>
        </p:txBody>
      </p:sp>
      <p:sp>
        <p:nvSpPr>
          <p:cNvPr id="18" name="Rectangle 17">
            <a:extLst>
              <a:ext uri="{FF2B5EF4-FFF2-40B4-BE49-F238E27FC236}">
                <a16:creationId xmlns:a16="http://schemas.microsoft.com/office/drawing/2014/main" id="{19D92634-60FA-4361-85EB-63DB02FEFBB5}"/>
              </a:ext>
            </a:extLst>
          </p:cNvPr>
          <p:cNvSpPr/>
          <p:nvPr/>
        </p:nvSpPr>
        <p:spPr>
          <a:xfrm>
            <a:off x="6361280" y="4837054"/>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All of the above</a:t>
            </a:r>
            <a:endParaRPr kumimoji="0" lang="en-US" sz="2000" i="0" u="none" strike="noStrike" kern="1200" cap="none" spc="0" normalizeH="0" baseline="0" noProof="0">
              <a:ln>
                <a:noFill/>
              </a:ln>
              <a:solidFill>
                <a:prstClr val="black"/>
              </a:solidFill>
              <a:effectLst/>
              <a:uLnTx/>
              <a:uFillTx/>
              <a:latin typeface="+mj-lt"/>
            </a:endParaRPr>
          </a:p>
        </p:txBody>
      </p:sp>
      <p:sp>
        <p:nvSpPr>
          <p:cNvPr id="16" name="Oval 15" descr="Correct Answer Choice: Answer Choice E">
            <a:extLst>
              <a:ext uri="{FF2B5EF4-FFF2-40B4-BE49-F238E27FC236}">
                <a16:creationId xmlns:a16="http://schemas.microsoft.com/office/drawing/2014/main" id="{37E332F9-DF7F-464B-AB99-98F498CCBB6B}"/>
              </a:ext>
            </a:extLst>
          </p:cNvPr>
          <p:cNvSpPr/>
          <p:nvPr/>
        </p:nvSpPr>
        <p:spPr>
          <a:xfrm>
            <a:off x="5043350" y="4447890"/>
            <a:ext cx="5991497" cy="11692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B50EAAAE-B045-4211-B499-D10B2F022AB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7819" y="4467798"/>
            <a:ext cx="914400" cy="914400"/>
          </a:xfrm>
          <a:prstGeom prst="rect">
            <a:avLst/>
          </a:prstGeom>
        </p:spPr>
      </p:pic>
    </p:spTree>
    <p:extLst>
      <p:ext uri="{BB962C8B-B14F-4D97-AF65-F5344CB8AC3E}">
        <p14:creationId xmlns:p14="http://schemas.microsoft.com/office/powerpoint/2010/main" val="31838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3" grpId="0"/>
      <p:bldP spid="22" grpId="0" animBg="1"/>
      <p:bldP spid="34" grpId="0"/>
      <p:bldP spid="23" grpId="0" animBg="1"/>
      <p:bldP spid="35" grpId="0"/>
      <p:bldP spid="24" grpId="0" animBg="1"/>
      <p:bldP spid="36" grpId="0"/>
      <p:bldP spid="19" grpId="0" animBg="1"/>
      <p:bldP spid="18" grpId="0"/>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682955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2</a:t>
            </a:r>
          </a:p>
        </p:txBody>
      </p:sp>
      <p:grpSp>
        <p:nvGrpSpPr>
          <p:cNvPr id="4" name="Group 3" descr="Question 2: When do you need quotes for goods?">
            <a:extLst>
              <a:ext uri="{FF2B5EF4-FFF2-40B4-BE49-F238E27FC236}">
                <a16:creationId xmlns:a16="http://schemas.microsoft.com/office/drawing/2014/main" id="{BDCD2AFC-ED18-4380-BA4B-3B28914E74B2}"/>
              </a:ext>
            </a:extLst>
          </p:cNvPr>
          <p:cNvGrpSpPr/>
          <p:nvPr/>
        </p:nvGrpSpPr>
        <p:grpSpPr>
          <a:xfrm>
            <a:off x="-212316" y="1997196"/>
            <a:ext cx="5424749" cy="2457121"/>
            <a:chOff x="-212316"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212316" y="2589169"/>
              <a:ext cx="5424749" cy="646331"/>
            </a:xfrm>
            <a:prstGeom prst="rect">
              <a:avLst/>
            </a:prstGeom>
            <a:noFill/>
          </p:spPr>
          <p:txBody>
            <a:bodyPr wrap="square">
              <a:spAutoFit/>
            </a:bodyPr>
            <a:lstStyle/>
            <a:p>
              <a:pPr algn="ctr"/>
              <a:r>
                <a:rPr lang="en-US" sz="1800" b="1"/>
                <a:t>When do you need </a:t>
              </a:r>
            </a:p>
            <a:p>
              <a:pPr algn="ctr"/>
              <a:r>
                <a:rPr lang="en-US" sz="1800" b="1"/>
                <a:t>quotes for goods?</a:t>
              </a:r>
            </a:p>
          </p:txBody>
        </p:sp>
      </p:grpSp>
      <p:grpSp>
        <p:nvGrpSpPr>
          <p:cNvPr id="3" name="Group 2" descr="Answer Choice A: When the Superintendent reminds me to obtain them">
            <a:extLst>
              <a:ext uri="{FF2B5EF4-FFF2-40B4-BE49-F238E27FC236}">
                <a16:creationId xmlns:a16="http://schemas.microsoft.com/office/drawing/2014/main" id="{4E68C17B-4C74-44F6-B21D-AF90B30F824A}"/>
              </a:ext>
            </a:extLst>
          </p:cNvPr>
          <p:cNvGrpSpPr/>
          <p:nvPr/>
        </p:nvGrpSpPr>
        <p:grpSpPr>
          <a:xfrm>
            <a:off x="5469691" y="816506"/>
            <a:ext cx="6103669" cy="776877"/>
            <a:chOff x="5469691" y="816506"/>
            <a:chExt cx="6103669" cy="776877"/>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707886"/>
            </a:xfrm>
            <a:prstGeom prst="rect">
              <a:avLst/>
            </a:prstGeom>
          </p:spPr>
          <p:txBody>
            <a:bodyPr wrap="square" lIns="0" rIns="0">
              <a:spAutoFit/>
            </a:bodyPr>
            <a:lstStyle/>
            <a:p>
              <a:pPr defTabSz="1019175"/>
              <a:r>
                <a:rPr lang="en-US" sz="2000">
                  <a:solidFill>
                    <a:prstClr val="black"/>
                  </a:solidFill>
                  <a:latin typeface="+mj-lt"/>
                </a:rPr>
                <a:t>When the Superintendent reminds me to obtain them</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When the cost of the procurement is over the Micro Purchase Threshold (Currently $10,000) but under the PA Threshold (Currently $22,500)">
            <a:extLst>
              <a:ext uri="{FF2B5EF4-FFF2-40B4-BE49-F238E27FC236}">
                <a16:creationId xmlns:a16="http://schemas.microsoft.com/office/drawing/2014/main" id="{C8D93BB1-6387-4A71-A0C6-BFA0C18B4FE1}"/>
              </a:ext>
            </a:extLst>
          </p:cNvPr>
          <p:cNvGrpSpPr/>
          <p:nvPr/>
        </p:nvGrpSpPr>
        <p:grpSpPr>
          <a:xfrm>
            <a:off x="5469691" y="2327443"/>
            <a:ext cx="6103669" cy="1084654"/>
            <a:chOff x="5469691" y="816506"/>
            <a:chExt cx="6103669" cy="1084654"/>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1015663"/>
            </a:xfrm>
            <a:prstGeom prst="rect">
              <a:avLst/>
            </a:prstGeom>
          </p:spPr>
          <p:txBody>
            <a:bodyPr wrap="square" lIns="0" rIns="0">
              <a:spAutoFit/>
            </a:bodyPr>
            <a:lstStyle/>
            <a:p>
              <a:pPr defTabSz="1019175"/>
              <a:r>
                <a:rPr lang="en-US" sz="2000">
                  <a:solidFill>
                    <a:prstClr val="black"/>
                  </a:solidFill>
                  <a:latin typeface="+mj-lt"/>
                </a:rPr>
                <a:t>When the cost of the procurement is over the Micro Purchase Threshold (Currently $10,000) but under the PA Threshold (Currently $22,500)</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When the purchase is over the Simplified Acquisition Threshold">
            <a:extLst>
              <a:ext uri="{FF2B5EF4-FFF2-40B4-BE49-F238E27FC236}">
                <a16:creationId xmlns:a16="http://schemas.microsoft.com/office/drawing/2014/main" id="{09C0128E-5A34-4062-92B4-D315AF872E69}"/>
              </a:ext>
            </a:extLst>
          </p:cNvPr>
          <p:cNvGrpSpPr/>
          <p:nvPr/>
        </p:nvGrpSpPr>
        <p:grpSpPr>
          <a:xfrm>
            <a:off x="5469691" y="3964726"/>
            <a:ext cx="6103669" cy="776877"/>
            <a:chOff x="5469691" y="816506"/>
            <a:chExt cx="6103669" cy="776877"/>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707886"/>
            </a:xfrm>
            <a:prstGeom prst="rect">
              <a:avLst/>
            </a:prstGeom>
          </p:spPr>
          <p:txBody>
            <a:bodyPr wrap="square" lIns="0" rIns="0">
              <a:spAutoFit/>
            </a:bodyPr>
            <a:lstStyle/>
            <a:p>
              <a:pPr defTabSz="1019175"/>
              <a:r>
                <a:rPr lang="en-US" sz="2000">
                  <a:solidFill>
                    <a:prstClr val="black"/>
                  </a:solidFill>
                  <a:latin typeface="+mj-lt"/>
                </a:rPr>
                <a:t>When</a:t>
              </a:r>
              <a:r>
                <a:rPr lang="en-US" sz="2000" b="1">
                  <a:solidFill>
                    <a:schemeClr val="tx1"/>
                  </a:solidFill>
                </a:rPr>
                <a:t> </a:t>
              </a:r>
              <a:r>
                <a:rPr lang="en-US" sz="2000">
                  <a:solidFill>
                    <a:prstClr val="black"/>
                  </a:solidFill>
                  <a:latin typeface="+mj-lt"/>
                </a:rPr>
                <a:t>the purchase is over the Simplified Acquisition Threshold</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When the purchase is for Chromebooks or Ipads">
            <a:extLst>
              <a:ext uri="{FF2B5EF4-FFF2-40B4-BE49-F238E27FC236}">
                <a16:creationId xmlns:a16="http://schemas.microsoft.com/office/drawing/2014/main" id="{CD787315-99B1-4ABF-BD1B-47BB1C886267}"/>
              </a:ext>
            </a:extLst>
          </p:cNvPr>
          <p:cNvGrpSpPr/>
          <p:nvPr/>
        </p:nvGrpSpPr>
        <p:grpSpPr>
          <a:xfrm>
            <a:off x="5469691" y="5184879"/>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When</a:t>
              </a:r>
              <a:r>
                <a:rPr lang="en-US" sz="2000" b="1">
                  <a:solidFill>
                    <a:schemeClr val="tx1"/>
                  </a:solidFill>
                </a:rPr>
                <a:t> </a:t>
              </a:r>
              <a:r>
                <a:rPr lang="en-US" sz="2000">
                  <a:solidFill>
                    <a:prstClr val="black"/>
                  </a:solidFill>
                  <a:latin typeface="+mj-lt"/>
                </a:rPr>
                <a:t>the purchase is for Chromebooks or </a:t>
              </a:r>
              <a:r>
                <a:rPr lang="en-US" sz="2000" err="1">
                  <a:solidFill>
                    <a:prstClr val="black"/>
                  </a:solidFill>
                  <a:latin typeface="+mj-lt"/>
                </a:rPr>
                <a:t>Ipads</a:t>
              </a:r>
              <a:endParaRPr lang="en-US" sz="2000">
                <a:solidFill>
                  <a:prstClr val="black"/>
                </a:solidFill>
                <a:latin typeface="+mj-lt"/>
              </a:endParaRP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5" name="Graphic 44">
            <a:extLst>
              <a:ext uri="{FF2B5EF4-FFF2-40B4-BE49-F238E27FC236}">
                <a16:creationId xmlns:a16="http://schemas.microsoft.com/office/drawing/2014/main" id="{99D5E0EB-55DC-467F-89BB-FCD7F764C5E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7819" y="4635998"/>
            <a:ext cx="914400" cy="914400"/>
          </a:xfrm>
          <a:prstGeom prst="rect">
            <a:avLst/>
          </a:prstGeom>
        </p:spPr>
      </p:pic>
      <p:sp>
        <p:nvSpPr>
          <p:cNvPr id="49" name="Oval 48" descr="Correct Answer Choice: Answer Choice B">
            <a:extLst>
              <a:ext uri="{FF2B5EF4-FFF2-40B4-BE49-F238E27FC236}">
                <a16:creationId xmlns:a16="http://schemas.microsoft.com/office/drawing/2014/main" id="{B2E34153-54A0-4B35-B2A8-4DD5483BE93E}"/>
              </a:ext>
            </a:extLst>
          </p:cNvPr>
          <p:cNvSpPr/>
          <p:nvPr/>
        </p:nvSpPr>
        <p:spPr>
          <a:xfrm>
            <a:off x="4955176" y="1852225"/>
            <a:ext cx="6714310" cy="19360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3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217706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3</a:t>
            </a:r>
          </a:p>
        </p:txBody>
      </p:sp>
      <p:grpSp>
        <p:nvGrpSpPr>
          <p:cNvPr id="4" name="Group 3" descr="Question 3: When are you able to Sole Source?">
            <a:extLst>
              <a:ext uri="{FF2B5EF4-FFF2-40B4-BE49-F238E27FC236}">
                <a16:creationId xmlns:a16="http://schemas.microsoft.com/office/drawing/2014/main" id="{BDCD2AFC-ED18-4380-BA4B-3B28914E74B2}"/>
              </a:ext>
            </a:extLst>
          </p:cNvPr>
          <p:cNvGrpSpPr/>
          <p:nvPr/>
        </p:nvGrpSpPr>
        <p:grpSpPr>
          <a:xfrm>
            <a:off x="-212316" y="1997196"/>
            <a:ext cx="5424749" cy="2457121"/>
            <a:chOff x="-212316"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212316" y="2589169"/>
              <a:ext cx="5424749" cy="646331"/>
            </a:xfrm>
            <a:prstGeom prst="rect">
              <a:avLst/>
            </a:prstGeom>
            <a:noFill/>
          </p:spPr>
          <p:txBody>
            <a:bodyPr wrap="square">
              <a:spAutoFit/>
            </a:bodyPr>
            <a:lstStyle/>
            <a:p>
              <a:pPr algn="ctr"/>
              <a:r>
                <a:rPr lang="en-US" sz="1800" b="1"/>
                <a:t>When </a:t>
              </a:r>
              <a:r>
                <a:rPr lang="en-US" b="1"/>
                <a:t>are you able </a:t>
              </a:r>
            </a:p>
            <a:p>
              <a:pPr algn="ctr"/>
              <a:r>
                <a:rPr lang="en-US" b="1"/>
                <a:t>to Sole Source?</a:t>
              </a:r>
              <a:endParaRPr lang="en-US" sz="1800" b="1"/>
            </a:p>
          </p:txBody>
        </p:sp>
      </p:grpSp>
      <p:grpSp>
        <p:nvGrpSpPr>
          <p:cNvPr id="3" name="Group 2" descr="Answer Choice A: Dollar amount under the micro purchase threshold">
            <a:extLst>
              <a:ext uri="{FF2B5EF4-FFF2-40B4-BE49-F238E27FC236}">
                <a16:creationId xmlns:a16="http://schemas.microsoft.com/office/drawing/2014/main" id="{4E68C17B-4C74-44F6-B21D-AF90B30F824A}"/>
              </a:ext>
            </a:extLst>
          </p:cNvPr>
          <p:cNvGrpSpPr/>
          <p:nvPr/>
        </p:nvGrpSpPr>
        <p:grpSpPr>
          <a:xfrm>
            <a:off x="5469691" y="816506"/>
            <a:ext cx="6103669" cy="523452"/>
            <a:chOff x="5469691" y="816506"/>
            <a:chExt cx="6103669" cy="523452"/>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Dollar amount under the micro purchase threshold</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The item is available only from a single source">
            <a:extLst>
              <a:ext uri="{FF2B5EF4-FFF2-40B4-BE49-F238E27FC236}">
                <a16:creationId xmlns:a16="http://schemas.microsoft.com/office/drawing/2014/main" id="{C8D93BB1-6387-4A71-A0C6-BFA0C18B4FE1}"/>
              </a:ext>
            </a:extLst>
          </p:cNvPr>
          <p:cNvGrpSpPr/>
          <p:nvPr/>
        </p:nvGrpSpPr>
        <p:grpSpPr>
          <a:xfrm>
            <a:off x="5469691" y="1839681"/>
            <a:ext cx="6103669" cy="523452"/>
            <a:chOff x="5469691" y="816506"/>
            <a:chExt cx="6103669" cy="523452"/>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The item is available only from a single source</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Competition is deemed inadequate">
            <a:extLst>
              <a:ext uri="{FF2B5EF4-FFF2-40B4-BE49-F238E27FC236}">
                <a16:creationId xmlns:a16="http://schemas.microsoft.com/office/drawing/2014/main" id="{09C0128E-5A34-4062-92B4-D315AF872E69}"/>
              </a:ext>
            </a:extLst>
          </p:cNvPr>
          <p:cNvGrpSpPr/>
          <p:nvPr/>
        </p:nvGrpSpPr>
        <p:grpSpPr>
          <a:xfrm>
            <a:off x="5469691" y="2862856"/>
            <a:ext cx="6103669" cy="523452"/>
            <a:chOff x="5469691" y="816506"/>
            <a:chExt cx="6103669" cy="523452"/>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Competition is deemed inadequate</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Public Emergency">
            <a:extLst>
              <a:ext uri="{FF2B5EF4-FFF2-40B4-BE49-F238E27FC236}">
                <a16:creationId xmlns:a16="http://schemas.microsoft.com/office/drawing/2014/main" id="{CD787315-99B1-4ABF-BD1B-47BB1C886267}"/>
              </a:ext>
            </a:extLst>
          </p:cNvPr>
          <p:cNvGrpSpPr/>
          <p:nvPr/>
        </p:nvGrpSpPr>
        <p:grpSpPr>
          <a:xfrm>
            <a:off x="5469691" y="3886031"/>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Public Emergency</a:t>
              </a: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grpSp>
        <p:nvGrpSpPr>
          <p:cNvPr id="26" name="Group 25" descr="Answer Choice E: Expressly authorized by PDE">
            <a:extLst>
              <a:ext uri="{FF2B5EF4-FFF2-40B4-BE49-F238E27FC236}">
                <a16:creationId xmlns:a16="http://schemas.microsoft.com/office/drawing/2014/main" id="{81553688-A5EB-4115-BAC8-E7087499381A}"/>
              </a:ext>
            </a:extLst>
          </p:cNvPr>
          <p:cNvGrpSpPr/>
          <p:nvPr/>
        </p:nvGrpSpPr>
        <p:grpSpPr>
          <a:xfrm>
            <a:off x="5469691" y="4909206"/>
            <a:ext cx="6103669" cy="523452"/>
            <a:chOff x="5469691" y="816506"/>
            <a:chExt cx="6103669" cy="523452"/>
          </a:xfrm>
        </p:grpSpPr>
        <p:sp>
          <p:nvSpPr>
            <p:cNvPr id="27" name="Rectangle 26">
              <a:extLst>
                <a:ext uri="{FF2B5EF4-FFF2-40B4-BE49-F238E27FC236}">
                  <a16:creationId xmlns:a16="http://schemas.microsoft.com/office/drawing/2014/main" id="{F9628116-4619-449C-8EE1-DF1367CCF3D0}"/>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Expressly authorized by PDE</a:t>
              </a:r>
            </a:p>
          </p:txBody>
        </p:sp>
        <p:sp>
          <p:nvSpPr>
            <p:cNvPr id="28" name="Oval 27">
              <a:extLst>
                <a:ext uri="{FF2B5EF4-FFF2-40B4-BE49-F238E27FC236}">
                  <a16:creationId xmlns:a16="http://schemas.microsoft.com/office/drawing/2014/main" id="{5616FA81-44B3-4B56-9D01-11840AD012E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E</a:t>
              </a:r>
            </a:p>
          </p:txBody>
        </p:sp>
      </p:grpSp>
      <p:grpSp>
        <p:nvGrpSpPr>
          <p:cNvPr id="29" name="Group 28" descr="Answer Choice F: Any of the above">
            <a:extLst>
              <a:ext uri="{FF2B5EF4-FFF2-40B4-BE49-F238E27FC236}">
                <a16:creationId xmlns:a16="http://schemas.microsoft.com/office/drawing/2014/main" id="{DFB5EB8F-65D3-4D10-BCC2-09B74DABE77B}"/>
              </a:ext>
            </a:extLst>
          </p:cNvPr>
          <p:cNvGrpSpPr/>
          <p:nvPr/>
        </p:nvGrpSpPr>
        <p:grpSpPr>
          <a:xfrm>
            <a:off x="5469691" y="5932381"/>
            <a:ext cx="6103669" cy="523452"/>
            <a:chOff x="5469691" y="816506"/>
            <a:chExt cx="6103669" cy="523452"/>
          </a:xfrm>
        </p:grpSpPr>
        <p:sp>
          <p:nvSpPr>
            <p:cNvPr id="30" name="Rectangle 29">
              <a:extLst>
                <a:ext uri="{FF2B5EF4-FFF2-40B4-BE49-F238E27FC236}">
                  <a16:creationId xmlns:a16="http://schemas.microsoft.com/office/drawing/2014/main" id="{5665830A-BA70-4DC8-B331-F1383947BA43}"/>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Any one of the above</a:t>
              </a:r>
            </a:p>
          </p:txBody>
        </p:sp>
        <p:sp>
          <p:nvSpPr>
            <p:cNvPr id="31" name="Oval 30">
              <a:extLst>
                <a:ext uri="{FF2B5EF4-FFF2-40B4-BE49-F238E27FC236}">
                  <a16:creationId xmlns:a16="http://schemas.microsoft.com/office/drawing/2014/main" id="{B18CAED5-966B-4A12-9459-EDD2238D71D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F</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descr="Correct Answer Choice: Answer Choice F">
            <a:extLst>
              <a:ext uri="{FF2B5EF4-FFF2-40B4-BE49-F238E27FC236}">
                <a16:creationId xmlns:a16="http://schemas.microsoft.com/office/drawing/2014/main" id="{B2E34153-54A0-4B35-B2A8-4DD5483BE93E}"/>
              </a:ext>
            </a:extLst>
          </p:cNvPr>
          <p:cNvSpPr/>
          <p:nvPr/>
        </p:nvSpPr>
        <p:spPr>
          <a:xfrm>
            <a:off x="5011910" y="5551722"/>
            <a:ext cx="4360690" cy="11919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CE7D2EFE-21C9-47CC-A7F5-03208D27E11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47904" y="4532205"/>
            <a:ext cx="914400" cy="914400"/>
          </a:xfrm>
          <a:prstGeom prst="rect">
            <a:avLst/>
          </a:prstGeom>
        </p:spPr>
      </p:pic>
    </p:spTree>
    <p:extLst>
      <p:ext uri="{BB962C8B-B14F-4D97-AF65-F5344CB8AC3E}">
        <p14:creationId xmlns:p14="http://schemas.microsoft.com/office/powerpoint/2010/main" val="334573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81696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C5C036-2E45-41AE-B379-00F1DC1B92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13703" y="0"/>
            <a:ext cx="10278297" cy="6858000"/>
          </a:xfrm>
          <a:prstGeom prst="rect">
            <a:avLst/>
          </a:prstGeom>
        </p:spPr>
      </p:pic>
      <p:sp>
        <p:nvSpPr>
          <p:cNvPr id="11" name="Rectangle 10">
            <a:extLst>
              <a:ext uri="{FF2B5EF4-FFF2-40B4-BE49-F238E27FC236}">
                <a16:creationId xmlns:a16="http://schemas.microsoft.com/office/drawing/2014/main" id="{1CCF3895-3F80-4D9E-85CB-27419336D72F}"/>
              </a:ext>
              <a:ext uri="{C183D7F6-B498-43B3-948B-1728B52AA6E4}">
                <adec:decorative xmlns:adec="http://schemas.microsoft.com/office/drawing/2017/decorative" val="1"/>
              </a:ext>
            </a:extLst>
          </p:cNvPr>
          <p:cNvSpPr/>
          <p:nvPr/>
        </p:nvSpPr>
        <p:spPr>
          <a:xfrm>
            <a:off x="0" y="0"/>
            <a:ext cx="3412503"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9BF3B58-ADD4-4F97-908E-61A731ABEEDC}"/>
              </a:ext>
            </a:extLst>
          </p:cNvPr>
          <p:cNvSpPr txBox="1">
            <a:spLocks noGrp="1"/>
          </p:cNvSpPr>
          <p:nvPr>
            <p:ph type="title" idx="4294967295"/>
          </p:nvPr>
        </p:nvSpPr>
        <p:spPr>
          <a:xfrm>
            <a:off x="221780" y="140038"/>
            <a:ext cx="4125913" cy="6577923"/>
          </a:xfrm>
          <a:prstGeom prst="rect">
            <a:avLst/>
          </a:prstGeom>
          <a:solidFill>
            <a:schemeClr val="lt1"/>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r>
              <a:rPr kumimoji="0" lang="en-US" sz="3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What are “Observations”?</a:t>
            </a:r>
          </a:p>
        </p:txBody>
      </p:sp>
    </p:spTree>
    <p:extLst>
      <p:ext uri="{BB962C8B-B14F-4D97-AF65-F5344CB8AC3E}">
        <p14:creationId xmlns:p14="http://schemas.microsoft.com/office/powerpoint/2010/main" val="1243758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9337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4</a:t>
            </a:r>
          </a:p>
        </p:txBody>
      </p:sp>
      <p:grpSp>
        <p:nvGrpSpPr>
          <p:cNvPr id="4" name="Group 3" descr="Question 4: Where do I check to see if my contractor is suspended or debarred?">
            <a:extLst>
              <a:ext uri="{FF2B5EF4-FFF2-40B4-BE49-F238E27FC236}">
                <a16:creationId xmlns:a16="http://schemas.microsoft.com/office/drawing/2014/main" id="{BDCD2AFC-ED18-4380-BA4B-3B28914E74B2}"/>
              </a:ext>
            </a:extLst>
          </p:cNvPr>
          <p:cNvGrpSpPr/>
          <p:nvPr/>
        </p:nvGrpSpPr>
        <p:grpSpPr>
          <a:xfrm>
            <a:off x="-178329" y="1997196"/>
            <a:ext cx="5424749" cy="2457121"/>
            <a:chOff x="-178329"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178329" y="2525978"/>
              <a:ext cx="5424749" cy="923330"/>
            </a:xfrm>
            <a:prstGeom prst="rect">
              <a:avLst/>
            </a:prstGeom>
            <a:noFill/>
          </p:spPr>
          <p:txBody>
            <a:bodyPr wrap="square">
              <a:spAutoFit/>
            </a:bodyPr>
            <a:lstStyle/>
            <a:p>
              <a:pPr algn="ctr"/>
              <a:r>
                <a:rPr lang="en-US" sz="1800" b="1"/>
                <a:t>Where do I check to see</a:t>
              </a:r>
            </a:p>
            <a:p>
              <a:pPr algn="ctr"/>
              <a:r>
                <a:rPr lang="en-US" sz="1800" b="1"/>
                <a:t>If my contractor is suspended</a:t>
              </a:r>
            </a:p>
            <a:p>
              <a:pPr algn="ctr"/>
              <a:r>
                <a:rPr lang="en-US" sz="1800" b="1"/>
                <a:t>or debarred?</a:t>
              </a:r>
            </a:p>
          </p:txBody>
        </p:sp>
      </p:grpSp>
      <p:grpSp>
        <p:nvGrpSpPr>
          <p:cNvPr id="3" name="Group 2" descr="Answer Choice A: https://www.education.pa.gov">
            <a:extLst>
              <a:ext uri="{FF2B5EF4-FFF2-40B4-BE49-F238E27FC236}">
                <a16:creationId xmlns:a16="http://schemas.microsoft.com/office/drawing/2014/main" id="{4E68C17B-4C74-44F6-B21D-AF90B30F824A}"/>
              </a:ext>
            </a:extLst>
          </p:cNvPr>
          <p:cNvGrpSpPr/>
          <p:nvPr/>
        </p:nvGrpSpPr>
        <p:grpSpPr>
          <a:xfrm>
            <a:off x="5469691" y="816506"/>
            <a:ext cx="6103669" cy="523452"/>
            <a:chOff x="5469691" y="816506"/>
            <a:chExt cx="6103669" cy="523452"/>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https://www.education.pa.gov</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https://oese.ed.gov">
            <a:extLst>
              <a:ext uri="{FF2B5EF4-FFF2-40B4-BE49-F238E27FC236}">
                <a16:creationId xmlns:a16="http://schemas.microsoft.com/office/drawing/2014/main" id="{C8D93BB1-6387-4A71-A0C6-BFA0C18B4FE1}"/>
              </a:ext>
            </a:extLst>
          </p:cNvPr>
          <p:cNvGrpSpPr/>
          <p:nvPr/>
        </p:nvGrpSpPr>
        <p:grpSpPr>
          <a:xfrm>
            <a:off x="5469691" y="2327443"/>
            <a:ext cx="6103669" cy="523452"/>
            <a:chOff x="5469691" y="816506"/>
            <a:chExt cx="6103669" cy="523452"/>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https://oese.ed.gov</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https://sam.gov">
            <a:extLst>
              <a:ext uri="{FF2B5EF4-FFF2-40B4-BE49-F238E27FC236}">
                <a16:creationId xmlns:a16="http://schemas.microsoft.com/office/drawing/2014/main" id="{09C0128E-5A34-4062-92B4-D315AF872E69}"/>
              </a:ext>
            </a:extLst>
          </p:cNvPr>
          <p:cNvGrpSpPr/>
          <p:nvPr/>
        </p:nvGrpSpPr>
        <p:grpSpPr>
          <a:xfrm>
            <a:off x="5430171" y="3720582"/>
            <a:ext cx="6103669" cy="523452"/>
            <a:chOff x="5469691" y="816506"/>
            <a:chExt cx="6103669" cy="523452"/>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https://sam.gov</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www.crookedcontractor.com">
            <a:extLst>
              <a:ext uri="{FF2B5EF4-FFF2-40B4-BE49-F238E27FC236}">
                <a16:creationId xmlns:a16="http://schemas.microsoft.com/office/drawing/2014/main" id="{CD787315-99B1-4ABF-BD1B-47BB1C886267}"/>
              </a:ext>
            </a:extLst>
          </p:cNvPr>
          <p:cNvGrpSpPr/>
          <p:nvPr/>
        </p:nvGrpSpPr>
        <p:grpSpPr>
          <a:xfrm>
            <a:off x="5469691" y="5184879"/>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www.crookedcontractor.com</a:t>
              </a: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descr="Correct Answer Choice: Answer C https://sam.gov">
            <a:extLst>
              <a:ext uri="{FF2B5EF4-FFF2-40B4-BE49-F238E27FC236}">
                <a16:creationId xmlns:a16="http://schemas.microsoft.com/office/drawing/2014/main" id="{B2E34153-54A0-4B35-B2A8-4DD5483BE93E}"/>
              </a:ext>
            </a:extLst>
          </p:cNvPr>
          <p:cNvSpPr/>
          <p:nvPr/>
        </p:nvSpPr>
        <p:spPr>
          <a:xfrm>
            <a:off x="4552418" y="3520284"/>
            <a:ext cx="5550667" cy="100984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D39857BB-D050-4965-9343-C1FDCAC1A38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37724" y="4453254"/>
            <a:ext cx="914400" cy="914400"/>
          </a:xfrm>
          <a:prstGeom prst="rect">
            <a:avLst/>
          </a:prstGeom>
        </p:spPr>
      </p:pic>
    </p:spTree>
    <p:extLst>
      <p:ext uri="{BB962C8B-B14F-4D97-AF65-F5344CB8AC3E}">
        <p14:creationId xmlns:p14="http://schemas.microsoft.com/office/powerpoint/2010/main" val="76969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97936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5</a:t>
            </a:r>
          </a:p>
        </p:txBody>
      </p:sp>
      <p:grpSp>
        <p:nvGrpSpPr>
          <p:cNvPr id="4" name="Group 3" descr="Question 5: Where can you find required contract terms and conditions?">
            <a:extLst>
              <a:ext uri="{FF2B5EF4-FFF2-40B4-BE49-F238E27FC236}">
                <a16:creationId xmlns:a16="http://schemas.microsoft.com/office/drawing/2014/main" id="{BDCD2AFC-ED18-4380-BA4B-3B28914E74B2}"/>
              </a:ext>
            </a:extLst>
          </p:cNvPr>
          <p:cNvGrpSpPr/>
          <p:nvPr/>
        </p:nvGrpSpPr>
        <p:grpSpPr>
          <a:xfrm>
            <a:off x="-130119" y="1997196"/>
            <a:ext cx="5424749" cy="2457121"/>
            <a:chOff x="-130119"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130119" y="2505670"/>
              <a:ext cx="5424749" cy="923330"/>
            </a:xfrm>
            <a:prstGeom prst="rect">
              <a:avLst/>
            </a:prstGeom>
            <a:noFill/>
          </p:spPr>
          <p:txBody>
            <a:bodyPr wrap="square">
              <a:spAutoFit/>
            </a:bodyPr>
            <a:lstStyle/>
            <a:p>
              <a:pPr algn="ctr"/>
              <a:r>
                <a:rPr lang="en-US" sz="1800" b="1"/>
                <a:t>Where can you find required</a:t>
              </a:r>
            </a:p>
            <a:p>
              <a:pPr algn="ctr"/>
              <a:r>
                <a:rPr lang="en-US" sz="1800" b="1"/>
                <a:t>contract terms and</a:t>
              </a:r>
            </a:p>
            <a:p>
              <a:pPr algn="ctr"/>
              <a:r>
                <a:rPr lang="en-US" sz="1800" b="1"/>
                <a:t>conditions?</a:t>
              </a:r>
            </a:p>
          </p:txBody>
        </p:sp>
      </p:grpSp>
      <p:grpSp>
        <p:nvGrpSpPr>
          <p:cNvPr id="3" name="Group 2" descr="Answer Choice A: 2 CFR 200.327">
            <a:extLst>
              <a:ext uri="{FF2B5EF4-FFF2-40B4-BE49-F238E27FC236}">
                <a16:creationId xmlns:a16="http://schemas.microsoft.com/office/drawing/2014/main" id="{4E68C17B-4C74-44F6-B21D-AF90B30F824A}"/>
              </a:ext>
            </a:extLst>
          </p:cNvPr>
          <p:cNvGrpSpPr/>
          <p:nvPr/>
        </p:nvGrpSpPr>
        <p:grpSpPr>
          <a:xfrm>
            <a:off x="5469691" y="816506"/>
            <a:ext cx="6103669" cy="523452"/>
            <a:chOff x="5469691" y="816506"/>
            <a:chExt cx="6103669" cy="523452"/>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2 CFR 200.327</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2 CFR 200.320 (a)">
            <a:extLst>
              <a:ext uri="{FF2B5EF4-FFF2-40B4-BE49-F238E27FC236}">
                <a16:creationId xmlns:a16="http://schemas.microsoft.com/office/drawing/2014/main" id="{C8D93BB1-6387-4A71-A0C6-BFA0C18B4FE1}"/>
              </a:ext>
            </a:extLst>
          </p:cNvPr>
          <p:cNvGrpSpPr/>
          <p:nvPr/>
        </p:nvGrpSpPr>
        <p:grpSpPr>
          <a:xfrm>
            <a:off x="5469691" y="1839681"/>
            <a:ext cx="6103669" cy="523452"/>
            <a:chOff x="5469691" y="816506"/>
            <a:chExt cx="6103669" cy="523452"/>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2 CFR 200.320 (a)</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2 CFR 200 Appendix II">
            <a:extLst>
              <a:ext uri="{FF2B5EF4-FFF2-40B4-BE49-F238E27FC236}">
                <a16:creationId xmlns:a16="http://schemas.microsoft.com/office/drawing/2014/main" id="{09C0128E-5A34-4062-92B4-D315AF872E69}"/>
              </a:ext>
            </a:extLst>
          </p:cNvPr>
          <p:cNvGrpSpPr/>
          <p:nvPr/>
        </p:nvGrpSpPr>
        <p:grpSpPr>
          <a:xfrm>
            <a:off x="5469691" y="2862856"/>
            <a:ext cx="6103669" cy="523452"/>
            <a:chOff x="5469691" y="816506"/>
            <a:chExt cx="6103669" cy="523452"/>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2 CFR 200 Appendix II</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34 CFR 76.665">
            <a:extLst>
              <a:ext uri="{FF2B5EF4-FFF2-40B4-BE49-F238E27FC236}">
                <a16:creationId xmlns:a16="http://schemas.microsoft.com/office/drawing/2014/main" id="{CD787315-99B1-4ABF-BD1B-47BB1C886267}"/>
              </a:ext>
            </a:extLst>
          </p:cNvPr>
          <p:cNvGrpSpPr/>
          <p:nvPr/>
        </p:nvGrpSpPr>
        <p:grpSpPr>
          <a:xfrm>
            <a:off x="5469691" y="3886031"/>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34 CFR 76.665</a:t>
              </a: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grpSp>
        <p:nvGrpSpPr>
          <p:cNvPr id="26" name="Group 25" descr="Answer Choice E: Combination of Choice A and Choice C">
            <a:extLst>
              <a:ext uri="{FF2B5EF4-FFF2-40B4-BE49-F238E27FC236}">
                <a16:creationId xmlns:a16="http://schemas.microsoft.com/office/drawing/2014/main" id="{81553688-A5EB-4115-BAC8-E7087499381A}"/>
              </a:ext>
            </a:extLst>
          </p:cNvPr>
          <p:cNvGrpSpPr/>
          <p:nvPr/>
        </p:nvGrpSpPr>
        <p:grpSpPr>
          <a:xfrm>
            <a:off x="5469691" y="4909206"/>
            <a:ext cx="6103669" cy="523452"/>
            <a:chOff x="5469691" y="816506"/>
            <a:chExt cx="6103669" cy="523452"/>
          </a:xfrm>
        </p:grpSpPr>
        <p:sp>
          <p:nvSpPr>
            <p:cNvPr id="27" name="Rectangle 26">
              <a:extLst>
                <a:ext uri="{FF2B5EF4-FFF2-40B4-BE49-F238E27FC236}">
                  <a16:creationId xmlns:a16="http://schemas.microsoft.com/office/drawing/2014/main" id="{F9628116-4619-449C-8EE1-DF1367CCF3D0}"/>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A and C</a:t>
              </a:r>
            </a:p>
          </p:txBody>
        </p:sp>
        <p:sp>
          <p:nvSpPr>
            <p:cNvPr id="28" name="Oval 27">
              <a:extLst>
                <a:ext uri="{FF2B5EF4-FFF2-40B4-BE49-F238E27FC236}">
                  <a16:creationId xmlns:a16="http://schemas.microsoft.com/office/drawing/2014/main" id="{5616FA81-44B3-4B56-9D01-11840AD012E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E</a:t>
              </a:r>
            </a:p>
          </p:txBody>
        </p:sp>
      </p:grpSp>
      <p:grpSp>
        <p:nvGrpSpPr>
          <p:cNvPr id="29" name="Group 28" descr="Answer Choice F: Combination of Answer Choice C and Answer Choice D">
            <a:extLst>
              <a:ext uri="{FF2B5EF4-FFF2-40B4-BE49-F238E27FC236}">
                <a16:creationId xmlns:a16="http://schemas.microsoft.com/office/drawing/2014/main" id="{DFB5EB8F-65D3-4D10-BCC2-09B74DABE77B}"/>
              </a:ext>
            </a:extLst>
          </p:cNvPr>
          <p:cNvGrpSpPr/>
          <p:nvPr/>
        </p:nvGrpSpPr>
        <p:grpSpPr>
          <a:xfrm>
            <a:off x="5469691" y="5932381"/>
            <a:ext cx="6103669" cy="523452"/>
            <a:chOff x="5469691" y="816506"/>
            <a:chExt cx="6103669" cy="523452"/>
          </a:xfrm>
        </p:grpSpPr>
        <p:sp>
          <p:nvSpPr>
            <p:cNvPr id="30" name="Rectangle 29">
              <a:extLst>
                <a:ext uri="{FF2B5EF4-FFF2-40B4-BE49-F238E27FC236}">
                  <a16:creationId xmlns:a16="http://schemas.microsoft.com/office/drawing/2014/main" id="{5665830A-BA70-4DC8-B331-F1383947BA43}"/>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C and D</a:t>
              </a:r>
            </a:p>
          </p:txBody>
        </p:sp>
        <p:sp>
          <p:nvSpPr>
            <p:cNvPr id="31" name="Oval 30">
              <a:extLst>
                <a:ext uri="{FF2B5EF4-FFF2-40B4-BE49-F238E27FC236}">
                  <a16:creationId xmlns:a16="http://schemas.microsoft.com/office/drawing/2014/main" id="{B18CAED5-966B-4A12-9459-EDD2238D71D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F</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descr="Correct Answer: Answer Choice E">
            <a:extLst>
              <a:ext uri="{FF2B5EF4-FFF2-40B4-BE49-F238E27FC236}">
                <a16:creationId xmlns:a16="http://schemas.microsoft.com/office/drawing/2014/main" id="{B2E34153-54A0-4B35-B2A8-4DD5483BE93E}"/>
              </a:ext>
            </a:extLst>
          </p:cNvPr>
          <p:cNvSpPr/>
          <p:nvPr/>
        </p:nvSpPr>
        <p:spPr>
          <a:xfrm>
            <a:off x="4792835" y="4582263"/>
            <a:ext cx="4360690" cy="11919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378CA43D-A5BD-4176-89DD-AC8EDE61565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89307" y="4413129"/>
            <a:ext cx="914400" cy="914400"/>
          </a:xfrm>
          <a:prstGeom prst="rect">
            <a:avLst/>
          </a:prstGeom>
        </p:spPr>
      </p:pic>
    </p:spTree>
    <p:extLst>
      <p:ext uri="{BB962C8B-B14F-4D97-AF65-F5344CB8AC3E}">
        <p14:creationId xmlns:p14="http://schemas.microsoft.com/office/powerpoint/2010/main" val="412405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D510-C2B5-4E95-AC5E-71B442FD7A25}"/>
              </a:ext>
            </a:extLst>
          </p:cNvPr>
          <p:cNvSpPr>
            <a:spLocks noGrp="1"/>
          </p:cNvSpPr>
          <p:nvPr>
            <p:ph type="title"/>
          </p:nvPr>
        </p:nvSpPr>
        <p:spPr>
          <a:xfrm>
            <a:off x="1643865" y="2661007"/>
            <a:ext cx="9102903" cy="1068512"/>
          </a:xfrm>
        </p:spPr>
        <p:txBody>
          <a:bodyPr/>
          <a:lstStyle/>
          <a:p>
            <a:r>
              <a:rPr lang="en-US" sz="6600" b="1" dirty="0">
                <a:latin typeface="Brush Script MT" panose="03060802040406070304" pitchFamily="66" charset="0"/>
              </a:rPr>
              <a:t>Thank You for Joining us Today!</a:t>
            </a:r>
          </a:p>
        </p:txBody>
      </p:sp>
    </p:spTree>
    <p:extLst>
      <p:ext uri="{BB962C8B-B14F-4D97-AF65-F5344CB8AC3E}">
        <p14:creationId xmlns:p14="http://schemas.microsoft.com/office/powerpoint/2010/main" val="98260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97CC3CA8-7298-456A-9EED-14E166BB056C}"/>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509379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1" name="Object 20" hidden="1">
                        <a:extLst>
                          <a:ext uri="{FF2B5EF4-FFF2-40B4-BE49-F238E27FC236}">
                            <a16:creationId xmlns:a16="http://schemas.microsoft.com/office/drawing/2014/main" id="{97CC3CA8-7298-456A-9EED-14E166BB056C}"/>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4F506573-A45B-43A9-BB14-49F324450171}"/>
              </a:ext>
              <a:ext uri="{C183D7F6-B498-43B3-948B-1728B52AA6E4}">
                <adec:decorative xmlns:adec="http://schemas.microsoft.com/office/drawing/2017/decorative" val="1"/>
              </a:ext>
            </a:extLst>
          </p:cNvPr>
          <p:cNvSpPr/>
          <p:nvPr/>
        </p:nvSpPr>
        <p:spPr>
          <a:xfrm>
            <a:off x="1545167" y="825500"/>
            <a:ext cx="9059333" cy="51011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id="{7A34B9BD-4FBE-43C2-A7C4-7AFFFB51FB5C}"/>
              </a:ext>
            </a:extLst>
          </p:cNvPr>
          <p:cNvSpPr txBox="1"/>
          <p:nvPr/>
        </p:nvSpPr>
        <p:spPr>
          <a:xfrm>
            <a:off x="982134" y="1253066"/>
            <a:ext cx="1146468"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a:noFill/>
                </a:ln>
                <a:solidFill>
                  <a:srgbClr val="00B0F0"/>
                </a:solidFill>
                <a:effectLst/>
                <a:uLnTx/>
                <a:uFillTx/>
                <a:latin typeface="Arial"/>
                <a:ea typeface="+mn-ea"/>
                <a:cs typeface="Arial"/>
              </a:rPr>
              <a:t>“</a:t>
            </a:r>
          </a:p>
        </p:txBody>
      </p:sp>
      <p:sp>
        <p:nvSpPr>
          <p:cNvPr id="14" name="Title 13">
            <a:extLst>
              <a:ext uri="{FF2B5EF4-FFF2-40B4-BE49-F238E27FC236}">
                <a16:creationId xmlns:a16="http://schemas.microsoft.com/office/drawing/2014/main" id="{BA68254A-7138-48F6-BBA0-D55F0A19284B}"/>
              </a:ext>
            </a:extLst>
          </p:cNvPr>
          <p:cNvSpPr txBox="1">
            <a:spLocks noGrp="1"/>
          </p:cNvSpPr>
          <p:nvPr>
            <p:ph type="title" idx="4294967295"/>
          </p:nvPr>
        </p:nvSpPr>
        <p:spPr>
          <a:xfrm>
            <a:off x="2736353" y="2211662"/>
            <a:ext cx="6805538" cy="232884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4400" b="1" i="1"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Observe ‘what is’ with undivided awareness.</a:t>
            </a:r>
          </a:p>
          <a:p>
            <a:pPr marL="0" marR="0" lvl="0" indent="0" algn="r" defTabSz="914400"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      </a:t>
            </a:r>
            <a:br>
              <a:rPr kumimoji="0" lang="en-US" sz="2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br>
            <a:r>
              <a:rPr kumimoji="0" lang="en-US" sz="2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 - Bruce Lee</a:t>
            </a:r>
          </a:p>
          <a:p>
            <a:pPr marL="0" marR="0" lvl="0" indent="0" algn="r" defTabSz="914400"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Martial Artist, Actor</a:t>
            </a:r>
          </a:p>
        </p:txBody>
      </p:sp>
      <p:sp>
        <p:nvSpPr>
          <p:cNvPr id="16" name="TextBox 15">
            <a:extLst>
              <a:ext uri="{FF2B5EF4-FFF2-40B4-BE49-F238E27FC236}">
                <a16:creationId xmlns:a16="http://schemas.microsoft.com/office/drawing/2014/main" id="{4CF2BC7A-8805-40B4-8B45-D6FE7C6C6152}"/>
              </a:ext>
            </a:extLst>
          </p:cNvPr>
          <p:cNvSpPr txBox="1"/>
          <p:nvPr/>
        </p:nvSpPr>
        <p:spPr>
          <a:xfrm>
            <a:off x="10075334" y="3742277"/>
            <a:ext cx="1146468"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a:noFill/>
                </a:ln>
                <a:solidFill>
                  <a:srgbClr val="00B0F0"/>
                </a:solidFill>
                <a:effectLst/>
                <a:uLnTx/>
                <a:uFillTx/>
                <a:latin typeface="Arial"/>
                <a:ea typeface="+mn-ea"/>
                <a:cs typeface="Arial"/>
              </a:rPr>
              <a:t>”</a:t>
            </a:r>
          </a:p>
        </p:txBody>
      </p:sp>
      <p:sp>
        <p:nvSpPr>
          <p:cNvPr id="17" name="Rectangle 2">
            <a:extLst>
              <a:ext uri="{FF2B5EF4-FFF2-40B4-BE49-F238E27FC236}">
                <a16:creationId xmlns:a16="http://schemas.microsoft.com/office/drawing/2014/main" id="{8615E8B7-CDCC-4F73-A252-87C18DB51112}"/>
              </a:ext>
              <a:ext uri="{C183D7F6-B498-43B3-948B-1728B52AA6E4}">
                <adec:decorative xmlns:adec="http://schemas.microsoft.com/office/drawing/2017/decorative" val="1"/>
              </a:ext>
            </a:extLst>
          </p:cNvPr>
          <p:cNvSpPr/>
          <p:nvPr/>
        </p:nvSpPr>
        <p:spPr>
          <a:xfrm>
            <a:off x="1540932" y="829733"/>
            <a:ext cx="9076267" cy="309880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8" name="Rectangle 2" descr="Quote above is from Bruce Lee - Martial Artist and Actor.">
            <a:extLst>
              <a:ext uri="{FF2B5EF4-FFF2-40B4-BE49-F238E27FC236}">
                <a16:creationId xmlns:a16="http://schemas.microsoft.com/office/drawing/2014/main" id="{737C706C-3212-446A-BFAC-DD88671FAED7}"/>
              </a:ext>
            </a:extLst>
          </p:cNvPr>
          <p:cNvSpPr/>
          <p:nvPr/>
        </p:nvSpPr>
        <p:spPr>
          <a:xfrm rot="10800000">
            <a:off x="1540932" y="2810928"/>
            <a:ext cx="9076267" cy="309880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59866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237701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390404" y="2082297"/>
            <a:ext cx="3822299" cy="1248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What Are Observations?</a:t>
            </a:r>
          </a:p>
        </p:txBody>
      </p:sp>
      <p:sp>
        <p:nvSpPr>
          <p:cNvPr id="4" name="Text Placeholder 2">
            <a:extLst>
              <a:ext uri="{FF2B5EF4-FFF2-40B4-BE49-F238E27FC236}">
                <a16:creationId xmlns:a16="http://schemas.microsoft.com/office/drawing/2014/main" id="{975FBDD3-3D56-4AF1-AF35-75ABF9208EB0}"/>
              </a:ext>
            </a:extLst>
          </p:cNvPr>
          <p:cNvSpPr txBox="1">
            <a:spLocks/>
          </p:cNvSpPr>
          <p:nvPr/>
        </p:nvSpPr>
        <p:spPr>
          <a:xfrm>
            <a:off x="4494724" y="0"/>
            <a:ext cx="7536313" cy="6150288"/>
          </a:xfrm>
          <a:prstGeom prst="rect">
            <a:avLst/>
          </a:prstGeom>
        </p:spPr>
        <p:txBody>
          <a:bodyPr vert="horz" lIns="91440" tIns="45720" rIns="91440" bIns="45720" rtlCol="0" anchor="ctr">
            <a:noAutofit/>
          </a:bodyPr>
          <a:lstStyle>
            <a:defPPr>
              <a:defRPr lang="en-US"/>
            </a:defPPr>
            <a:lvl1pPr indent="0">
              <a:lnSpc>
                <a:spcPct val="110000"/>
              </a:lnSpc>
              <a:spcBef>
                <a:spcPts val="1000"/>
              </a:spcBef>
              <a:buClr>
                <a:schemeClr val="accent5"/>
              </a:buClr>
              <a:buSzPct val="75000"/>
              <a:buFont typeface="Arial" panose="020B0604020202020204" pitchFamily="34" charset="0"/>
              <a:buNone/>
              <a:defRPr sz="2000" baseline="0">
                <a:solidFill>
                  <a:srgbClr val="FFFFFF"/>
                </a:solidFill>
                <a:cs typeface="Frutiger Next Pro Light"/>
              </a:defRPr>
            </a:lvl1pPr>
            <a:lvl2pPr marL="685800" indent="-228600">
              <a:lnSpc>
                <a:spcPct val="100000"/>
              </a:lnSpc>
              <a:spcBef>
                <a:spcPts val="500"/>
              </a:spcBef>
              <a:buClr>
                <a:schemeClr val="accent5"/>
              </a:buClr>
              <a:buSzPct val="75000"/>
              <a:buFont typeface="Arial" panose="020B0604020202020204" pitchFamily="34" charset="0"/>
              <a:buChar char="•"/>
              <a:defRPr>
                <a:solidFill>
                  <a:srgbClr val="E7E7E8"/>
                </a:solidFill>
              </a:defRPr>
            </a:lvl2pPr>
            <a:lvl3pPr marL="1143000" indent="-228600">
              <a:lnSpc>
                <a:spcPct val="100000"/>
              </a:lnSpc>
              <a:spcBef>
                <a:spcPts val="500"/>
              </a:spcBef>
              <a:buClr>
                <a:schemeClr val="accent5"/>
              </a:buClr>
              <a:buSzPct val="75000"/>
              <a:buFont typeface="Arial" panose="020B0604020202020204" pitchFamily="34" charset="0"/>
              <a:buChar char="•"/>
              <a:defRPr sz="1600">
                <a:solidFill>
                  <a:srgbClr val="E7E7E8"/>
                </a:solidFill>
              </a:defRPr>
            </a:lvl3pPr>
            <a:lvl4pPr marL="1600200" indent="-228600">
              <a:lnSpc>
                <a:spcPct val="100000"/>
              </a:lnSpc>
              <a:spcBef>
                <a:spcPts val="500"/>
              </a:spcBef>
              <a:buClr>
                <a:schemeClr val="accent5"/>
              </a:buClr>
              <a:buSzPct val="75000"/>
              <a:buFont typeface="Arial" panose="020B0604020202020204" pitchFamily="34" charset="0"/>
              <a:buChar char="•"/>
              <a:defRPr sz="1400">
                <a:solidFill>
                  <a:srgbClr val="E7E7E8"/>
                </a:solidFill>
              </a:defRPr>
            </a:lvl4pPr>
            <a:lvl5pPr marL="2057400" indent="-228600">
              <a:lnSpc>
                <a:spcPct val="100000"/>
              </a:lnSpc>
              <a:spcBef>
                <a:spcPts val="500"/>
              </a:spcBef>
              <a:buClr>
                <a:schemeClr val="accent5"/>
              </a:buClr>
              <a:buSzPct val="75000"/>
              <a:buFont typeface="Arial" panose="020B0604020202020204" pitchFamily="34" charset="0"/>
              <a:buChar char="•"/>
              <a:defRPr sz="1400">
                <a:solidFill>
                  <a:srgbClr val="E7E7E8"/>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lang="en-US" sz="3200" b="1">
                <a:solidFill>
                  <a:srgbClr val="000000"/>
                </a:solidFill>
                <a:latin typeface="+mj-lt"/>
              </a:rPr>
              <a:t>Statements of significant details </a:t>
            </a:r>
            <a:r>
              <a:rPr lang="en-US">
                <a:solidFill>
                  <a:srgbClr val="000000"/>
                </a:solidFill>
                <a:latin typeface="+mj-lt"/>
                <a:ea typeface="Open Sans Extrabold" charset="0"/>
                <a:cs typeface="Open Sans Extrabold" charset="0"/>
              </a:rPr>
              <a:t>based on what monitors have seen, heard, or noticed.</a:t>
            </a: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endParaRPr kumimoji="0" lang="en-US" sz="4000" b="0" i="0" u="none" strike="noStrike" kern="1200" cap="none" spc="0" normalizeH="0" baseline="0" noProof="0">
              <a:ln>
                <a:noFill/>
              </a:ln>
              <a:solidFill>
                <a:srgbClr val="000000"/>
              </a:solidFill>
              <a:effectLst/>
              <a:uLnTx/>
              <a:uFillTx/>
              <a:latin typeface="+mj-lt"/>
              <a:ea typeface="Chronicle Display Light" charset="0"/>
              <a:cs typeface="Chronicle Display Light" charset="0"/>
            </a:endParaRP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lang="en-US">
                <a:solidFill>
                  <a:srgbClr val="000000"/>
                </a:solidFill>
                <a:latin typeface="+mj-lt"/>
                <a:ea typeface="Open Sans Extrabold" charset="0"/>
                <a:cs typeface="Open Sans Extrabold" charset="0"/>
              </a:rPr>
              <a:t>Based on how what we have seen compares to </a:t>
            </a:r>
            <a:r>
              <a:rPr lang="en-US" sz="3200" b="1">
                <a:solidFill>
                  <a:srgbClr val="000000"/>
                </a:solidFill>
                <a:latin typeface="+mj-lt"/>
              </a:rPr>
              <a:t>leading practices, relevant guidance, and regulations</a:t>
            </a:r>
            <a:r>
              <a:rPr kumimoji="0" lang="en-US" sz="3600" b="0" i="0" u="none" strike="noStrike" kern="1200" cap="none" spc="0" normalizeH="0" baseline="0" noProof="0">
                <a:ln>
                  <a:noFill/>
                </a:ln>
                <a:solidFill>
                  <a:srgbClr val="000000"/>
                </a:solidFill>
                <a:effectLst/>
                <a:uLnTx/>
                <a:uFillTx/>
                <a:latin typeface="+mj-lt"/>
                <a:ea typeface="+mn-ea"/>
              </a:rPr>
              <a:t>.</a:t>
            </a: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endParaRPr kumimoji="0" lang="en-US" sz="4000" b="0" i="0" u="none" strike="noStrike" kern="1200" cap="none" spc="0" normalizeH="0" baseline="0" noProof="0">
              <a:ln>
                <a:noFill/>
              </a:ln>
              <a:solidFill>
                <a:srgbClr val="000000"/>
              </a:solidFill>
              <a:effectLst/>
              <a:uLnTx/>
              <a:uFillTx/>
              <a:latin typeface="+mj-lt"/>
              <a:ea typeface="+mn-ea"/>
            </a:endParaRP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kumimoji="0" lang="en-US" i="0" u="none" strike="noStrike" kern="1200" cap="none" spc="0" normalizeH="0" baseline="0" noProof="0">
                <a:ln>
                  <a:noFill/>
                </a:ln>
                <a:solidFill>
                  <a:srgbClr val="000000"/>
                </a:solidFill>
                <a:effectLst/>
                <a:uLnTx/>
                <a:uFillTx/>
                <a:latin typeface="+mj-lt"/>
                <a:ea typeface="Open Sans Extrabold" charset="0"/>
                <a:cs typeface="Open Sans Extrabold" charset="0"/>
              </a:rPr>
              <a:t>Definitely, absolutely, </a:t>
            </a:r>
            <a:r>
              <a:rPr lang="en-US" sz="3200" b="1">
                <a:solidFill>
                  <a:srgbClr val="000000"/>
                </a:solidFill>
                <a:latin typeface="+mj-lt"/>
              </a:rPr>
              <a:t>not an </a:t>
            </a:r>
            <a:r>
              <a:rPr kumimoji="0" lang="en-US" sz="3200" b="1" i="0" u="none" strike="noStrike" kern="1200" cap="none" spc="0" normalizeH="0" baseline="0" noProof="0">
                <a:ln>
                  <a:noFill/>
                </a:ln>
                <a:solidFill>
                  <a:srgbClr val="000000"/>
                </a:solidFill>
                <a:effectLst/>
                <a:uLnTx/>
                <a:uFillTx/>
                <a:latin typeface="+mj-lt"/>
                <a:ea typeface="+mn-ea"/>
              </a:rPr>
              <a:t>audit finding</a:t>
            </a:r>
            <a:r>
              <a:rPr kumimoji="0" lang="en-US" sz="3200" i="0" u="none" strike="noStrike" kern="1200" cap="none" spc="0" normalizeH="0" baseline="0" noProof="0">
                <a:ln>
                  <a:noFill/>
                </a:ln>
                <a:solidFill>
                  <a:srgbClr val="000000"/>
                </a:solidFill>
                <a:effectLst/>
                <a:uLnTx/>
                <a:uFillTx/>
                <a:latin typeface="+mj-lt"/>
                <a:ea typeface="+mn-ea"/>
              </a:rPr>
              <a:t>.</a:t>
            </a:r>
            <a:endParaRPr kumimoji="0" lang="en-US" sz="3600" i="0" u="none" strike="noStrike" kern="1200" cap="none" spc="0" normalizeH="0" baseline="0" noProof="0">
              <a:ln>
                <a:noFill/>
              </a:ln>
              <a:solidFill>
                <a:srgbClr val="000000"/>
              </a:solidFill>
              <a:effectLst/>
              <a:uLnTx/>
              <a:uFillTx/>
              <a:latin typeface="+mj-lt"/>
              <a:ea typeface="+mn-ea"/>
            </a:endParaRPr>
          </a:p>
        </p:txBody>
      </p:sp>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9767F3-5CCA-412C-A536-D9200432A52A}"/>
              </a:ext>
            </a:extLst>
          </p:cNvPr>
          <p:cNvSpPr txBox="1"/>
          <p:nvPr/>
        </p:nvSpPr>
        <p:spPr>
          <a:xfrm>
            <a:off x="1840297" y="6015211"/>
            <a:ext cx="85114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kumimoji="0" lang="en-US" sz="2000" b="0" u="none" strike="noStrike" kern="1200" cap="none" spc="0" normalizeH="0" baseline="0" noProof="0">
                <a:ln>
                  <a:noFill/>
                </a:ln>
                <a:solidFill>
                  <a:srgbClr val="000000"/>
                </a:solidFill>
                <a:effectLst/>
                <a:uLnTx/>
                <a:uFillTx/>
                <a:latin typeface="+mj-lt"/>
                <a:ea typeface="Open Sans Extrabold" charset="0"/>
                <a:cs typeface="Open Sans Extrabold" charset="0"/>
              </a:rPr>
              <a:t>Observations are part of PDE’s approach to </a:t>
            </a:r>
            <a:r>
              <a:rPr lang="en-US" sz="2000">
                <a:solidFill>
                  <a:srgbClr val="000000"/>
                </a:solidFill>
                <a:latin typeface="+mj-lt"/>
                <a:ea typeface="Open Sans Extrabold" charset="0"/>
                <a:cs typeface="Open Sans Extrabold" charset="0"/>
              </a:rPr>
              <a:t>standardized subrecipient monitoring.</a:t>
            </a:r>
          </a:p>
        </p:txBody>
      </p:sp>
    </p:spTree>
    <p:extLst>
      <p:ext uri="{BB962C8B-B14F-4D97-AF65-F5344CB8AC3E}">
        <p14:creationId xmlns:p14="http://schemas.microsoft.com/office/powerpoint/2010/main" val="278033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019235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C5C036-2E45-41AE-B379-00F1DC1B92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13703" y="0"/>
            <a:ext cx="10278297" cy="6858000"/>
          </a:xfrm>
          <a:prstGeom prst="rect">
            <a:avLst/>
          </a:prstGeom>
        </p:spPr>
      </p:pic>
      <p:sp>
        <p:nvSpPr>
          <p:cNvPr id="11" name="Rectangle 10">
            <a:extLst>
              <a:ext uri="{FF2B5EF4-FFF2-40B4-BE49-F238E27FC236}">
                <a16:creationId xmlns:a16="http://schemas.microsoft.com/office/drawing/2014/main" id="{1CCF3895-3F80-4D9E-85CB-27419336D72F}"/>
              </a:ext>
              <a:ext uri="{C183D7F6-B498-43B3-948B-1728B52AA6E4}">
                <adec:decorative xmlns:adec="http://schemas.microsoft.com/office/drawing/2017/decorative" val="1"/>
              </a:ext>
            </a:extLst>
          </p:cNvPr>
          <p:cNvSpPr/>
          <p:nvPr/>
        </p:nvSpPr>
        <p:spPr>
          <a:xfrm>
            <a:off x="0" y="0"/>
            <a:ext cx="3412503"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9BF3B58-ADD4-4F97-908E-61A731ABEEDC}"/>
              </a:ext>
            </a:extLst>
          </p:cNvPr>
          <p:cNvSpPr txBox="1">
            <a:spLocks noGrp="1"/>
          </p:cNvSpPr>
          <p:nvPr>
            <p:ph type="title" idx="4294967295"/>
          </p:nvPr>
        </p:nvSpPr>
        <p:spPr>
          <a:xfrm>
            <a:off x="221780" y="140038"/>
            <a:ext cx="4125913" cy="6577923"/>
          </a:xfrm>
          <a:prstGeom prst="rect">
            <a:avLst/>
          </a:prstGeom>
          <a:solidFill>
            <a:schemeClr val="lt1"/>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r>
              <a:rPr kumimoji="0" lang="en-US" sz="3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What is their structure and content?</a:t>
            </a:r>
          </a:p>
        </p:txBody>
      </p:sp>
    </p:spTree>
    <p:extLst>
      <p:ext uri="{BB962C8B-B14F-4D97-AF65-F5344CB8AC3E}">
        <p14:creationId xmlns:p14="http://schemas.microsoft.com/office/powerpoint/2010/main" val="158790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15642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390404" y="2082297"/>
            <a:ext cx="3822299" cy="1248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Structure </a:t>
            </a:r>
            <a:b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&amp; Content</a:t>
            </a:r>
          </a:p>
        </p:txBody>
      </p:sp>
      <p:sp>
        <p:nvSpPr>
          <p:cNvPr id="9" name="TextBox 8">
            <a:extLst>
              <a:ext uri="{FF2B5EF4-FFF2-40B4-BE49-F238E27FC236}">
                <a16:creationId xmlns:a16="http://schemas.microsoft.com/office/drawing/2014/main" id="{62781733-82D8-4287-965C-68F7B8DB10B2}"/>
              </a:ext>
            </a:extLst>
          </p:cNvPr>
          <p:cNvSpPr txBox="1"/>
          <p:nvPr/>
        </p:nvSpPr>
        <p:spPr>
          <a:xfrm>
            <a:off x="793321" y="3522957"/>
            <a:ext cx="3419382" cy="2554545"/>
          </a:xfrm>
          <a:prstGeom prst="rect">
            <a:avLst/>
          </a:prstGeom>
          <a:noFill/>
        </p:spPr>
        <p:txBody>
          <a:bodyPr wrap="square">
            <a:spAutoFit/>
          </a:bodyPr>
          <a:lstStyle/>
          <a:p>
            <a:pPr algn="r"/>
            <a:r>
              <a:rPr lang="en-US" sz="2000" spc="0">
                <a:solidFill>
                  <a:prstClr val="black"/>
                </a:solidFill>
                <a:latin typeface="+mj-lt"/>
              </a:rPr>
              <a:t>Observations are the main components of the Final Results Letter (FRL). FRLs are issued following an in-person or virtual monitoring review. Observ</a:t>
            </a:r>
            <a:r>
              <a:rPr lang="en-US" sz="2000">
                <a:solidFill>
                  <a:prstClr val="black"/>
                </a:solidFill>
                <a:latin typeface="+mj-lt"/>
              </a:rPr>
              <a:t>ations are structured in a table format with the following elements:</a:t>
            </a:r>
            <a:endParaRPr lang="en-US" sz="2000" spc="0">
              <a:solidFill>
                <a:prstClr val="black"/>
              </a:solidFill>
              <a:latin typeface="+mj-lt"/>
            </a:endParaRPr>
          </a:p>
        </p:txBody>
      </p:sp>
      <p:grpSp>
        <p:nvGrpSpPr>
          <p:cNvPr id="10" name="Group 9">
            <a:extLst>
              <a:ext uri="{FF2B5EF4-FFF2-40B4-BE49-F238E27FC236}">
                <a16:creationId xmlns:a16="http://schemas.microsoft.com/office/drawing/2014/main" id="{2822DBDC-D5C0-4985-ACFB-34ED08F24430}"/>
              </a:ext>
              <a:ext uri="{C183D7F6-B498-43B3-948B-1728B52AA6E4}">
                <adec:decorative xmlns:adec="http://schemas.microsoft.com/office/drawing/2017/decorative" val="1"/>
              </a:ext>
            </a:extLst>
          </p:cNvPr>
          <p:cNvGrpSpPr/>
          <p:nvPr/>
        </p:nvGrpSpPr>
        <p:grpSpPr>
          <a:xfrm>
            <a:off x="5335132" y="729896"/>
            <a:ext cx="731520" cy="731521"/>
            <a:chOff x="7186613" y="4868863"/>
            <a:chExt cx="796925" cy="800101"/>
          </a:xfrm>
          <a:solidFill>
            <a:schemeClr val="accent1"/>
          </a:solidFill>
        </p:grpSpPr>
        <p:sp>
          <p:nvSpPr>
            <p:cNvPr id="11" name="Freeform 57">
              <a:extLst>
                <a:ext uri="{FF2B5EF4-FFF2-40B4-BE49-F238E27FC236}">
                  <a16:creationId xmlns:a16="http://schemas.microsoft.com/office/drawing/2014/main" id="{37C5F881-55CD-4A92-B305-FAC8158F27CD}"/>
                </a:ext>
              </a:extLst>
            </p:cNvPr>
            <p:cNvSpPr>
              <a:spLocks noEditPoints="1"/>
            </p:cNvSpPr>
            <p:nvPr/>
          </p:nvSpPr>
          <p:spPr bwMode="auto">
            <a:xfrm>
              <a:off x="7343775" y="5300663"/>
              <a:ext cx="214313" cy="2143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4 h 64"/>
                <a:gd name="T12" fmla="*/ 9 w 64"/>
                <a:gd name="T13" fmla="*/ 32 h 64"/>
                <a:gd name="T14" fmla="*/ 32 w 64"/>
                <a:gd name="T15" fmla="*/ 9 h 64"/>
                <a:gd name="T16" fmla="*/ 54 w 64"/>
                <a:gd name="T17" fmla="*/ 32 h 64"/>
                <a:gd name="T18" fmla="*/ 32 w 64"/>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50" y="64"/>
                    <a:pt x="64" y="49"/>
                    <a:pt x="64" y="32"/>
                  </a:cubicBezTo>
                  <a:cubicBezTo>
                    <a:pt x="64" y="14"/>
                    <a:pt x="50" y="0"/>
                    <a:pt x="32" y="0"/>
                  </a:cubicBezTo>
                  <a:close/>
                  <a:moveTo>
                    <a:pt x="32" y="54"/>
                  </a:moveTo>
                  <a:cubicBezTo>
                    <a:pt x="19" y="54"/>
                    <a:pt x="9" y="44"/>
                    <a:pt x="9" y="32"/>
                  </a:cubicBezTo>
                  <a:cubicBezTo>
                    <a:pt x="9" y="19"/>
                    <a:pt x="19" y="9"/>
                    <a:pt x="32" y="9"/>
                  </a:cubicBezTo>
                  <a:cubicBezTo>
                    <a:pt x="44" y="9"/>
                    <a:pt x="54" y="19"/>
                    <a:pt x="54" y="32"/>
                  </a:cubicBezTo>
                  <a:cubicBezTo>
                    <a:pt x="54" y="44"/>
                    <a:pt x="44" y="54"/>
                    <a:pt x="32" y="54"/>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 name="Freeform 58">
              <a:extLst>
                <a:ext uri="{FF2B5EF4-FFF2-40B4-BE49-F238E27FC236}">
                  <a16:creationId xmlns:a16="http://schemas.microsoft.com/office/drawing/2014/main" id="{6D1620A3-06E6-48DA-B3D3-C7E045A81DA0}"/>
                </a:ext>
              </a:extLst>
            </p:cNvPr>
            <p:cNvSpPr>
              <a:spLocks noEditPoints="1"/>
            </p:cNvSpPr>
            <p:nvPr/>
          </p:nvSpPr>
          <p:spPr bwMode="auto">
            <a:xfrm>
              <a:off x="7186613" y="5143501"/>
              <a:ext cx="525463" cy="525463"/>
            </a:xfrm>
            <a:custGeom>
              <a:avLst/>
              <a:gdLst>
                <a:gd name="T0" fmla="*/ 136 w 157"/>
                <a:gd name="T1" fmla="*/ 61 h 157"/>
                <a:gd name="T2" fmla="*/ 141 w 157"/>
                <a:gd name="T3" fmla="*/ 37 h 157"/>
                <a:gd name="T4" fmla="*/ 126 w 157"/>
                <a:gd name="T5" fmla="*/ 16 h 157"/>
                <a:gd name="T6" fmla="*/ 107 w 157"/>
                <a:gd name="T7" fmla="*/ 26 h 157"/>
                <a:gd name="T8" fmla="*/ 94 w 157"/>
                <a:gd name="T9" fmla="*/ 5 h 157"/>
                <a:gd name="T10" fmla="*/ 68 w 157"/>
                <a:gd name="T11" fmla="*/ 1 h 157"/>
                <a:gd name="T12" fmla="*/ 62 w 157"/>
                <a:gd name="T13" fmla="*/ 22 h 157"/>
                <a:gd name="T14" fmla="*/ 37 w 157"/>
                <a:gd name="T15" fmla="*/ 16 h 157"/>
                <a:gd name="T16" fmla="*/ 24 w 157"/>
                <a:gd name="T17" fmla="*/ 23 h 157"/>
                <a:gd name="T18" fmla="*/ 16 w 157"/>
                <a:gd name="T19" fmla="*/ 31 h 157"/>
                <a:gd name="T20" fmla="*/ 27 w 157"/>
                <a:gd name="T21" fmla="*/ 51 h 157"/>
                <a:gd name="T22" fmla="*/ 5 w 157"/>
                <a:gd name="T23" fmla="*/ 64 h 157"/>
                <a:gd name="T24" fmla="*/ 0 w 157"/>
                <a:gd name="T25" fmla="*/ 78 h 157"/>
                <a:gd name="T26" fmla="*/ 1 w 157"/>
                <a:gd name="T27" fmla="*/ 89 h 157"/>
                <a:gd name="T28" fmla="*/ 22 w 157"/>
                <a:gd name="T29" fmla="*/ 96 h 157"/>
                <a:gd name="T30" fmla="*/ 16 w 157"/>
                <a:gd name="T31" fmla="*/ 120 h 157"/>
                <a:gd name="T32" fmla="*/ 23 w 157"/>
                <a:gd name="T33" fmla="*/ 133 h 157"/>
                <a:gd name="T34" fmla="*/ 32 w 157"/>
                <a:gd name="T35" fmla="*/ 141 h 157"/>
                <a:gd name="T36" fmla="*/ 51 w 157"/>
                <a:gd name="T37" fmla="*/ 131 h 157"/>
                <a:gd name="T38" fmla="*/ 64 w 157"/>
                <a:gd name="T39" fmla="*/ 152 h 157"/>
                <a:gd name="T40" fmla="*/ 79 w 157"/>
                <a:gd name="T41" fmla="*/ 157 h 157"/>
                <a:gd name="T42" fmla="*/ 94 w 157"/>
                <a:gd name="T43" fmla="*/ 152 h 157"/>
                <a:gd name="T44" fmla="*/ 107 w 157"/>
                <a:gd name="T45" fmla="*/ 131 h 157"/>
                <a:gd name="T46" fmla="*/ 126 w 157"/>
                <a:gd name="T47" fmla="*/ 141 h 157"/>
                <a:gd name="T48" fmla="*/ 141 w 157"/>
                <a:gd name="T49" fmla="*/ 120 h 157"/>
                <a:gd name="T50" fmla="*/ 136 w 157"/>
                <a:gd name="T51" fmla="*/ 96 h 157"/>
                <a:gd name="T52" fmla="*/ 156 w 157"/>
                <a:gd name="T53" fmla="*/ 89 h 157"/>
                <a:gd name="T54" fmla="*/ 156 w 157"/>
                <a:gd name="T55" fmla="*/ 68 h 157"/>
                <a:gd name="T56" fmla="*/ 147 w 157"/>
                <a:gd name="T57" fmla="*/ 85 h 157"/>
                <a:gd name="T58" fmla="*/ 127 w 157"/>
                <a:gd name="T59" fmla="*/ 90 h 157"/>
                <a:gd name="T60" fmla="*/ 122 w 157"/>
                <a:gd name="T61" fmla="*/ 110 h 157"/>
                <a:gd name="T62" fmla="*/ 123 w 157"/>
                <a:gd name="T63" fmla="*/ 131 h 157"/>
                <a:gd name="T64" fmla="*/ 105 w 157"/>
                <a:gd name="T65" fmla="*/ 121 h 157"/>
                <a:gd name="T66" fmla="*/ 87 w 157"/>
                <a:gd name="T67" fmla="*/ 131 h 157"/>
                <a:gd name="T68" fmla="*/ 73 w 157"/>
                <a:gd name="T69" fmla="*/ 147 h 157"/>
                <a:gd name="T70" fmla="*/ 67 w 157"/>
                <a:gd name="T71" fmla="*/ 127 h 157"/>
                <a:gd name="T72" fmla="*/ 48 w 157"/>
                <a:gd name="T73" fmla="*/ 121 h 157"/>
                <a:gd name="T74" fmla="*/ 31 w 157"/>
                <a:gd name="T75" fmla="*/ 128 h 157"/>
                <a:gd name="T76" fmla="*/ 26 w 157"/>
                <a:gd name="T77" fmla="*/ 123 h 157"/>
                <a:gd name="T78" fmla="*/ 36 w 157"/>
                <a:gd name="T79" fmla="*/ 105 h 157"/>
                <a:gd name="T80" fmla="*/ 27 w 157"/>
                <a:gd name="T81" fmla="*/ 87 h 157"/>
                <a:gd name="T82" fmla="*/ 10 w 157"/>
                <a:gd name="T83" fmla="*/ 80 h 157"/>
                <a:gd name="T84" fmla="*/ 10 w 157"/>
                <a:gd name="T85" fmla="*/ 73 h 157"/>
                <a:gd name="T86" fmla="*/ 31 w 157"/>
                <a:gd name="T87" fmla="*/ 67 h 157"/>
                <a:gd name="T88" fmla="*/ 36 w 157"/>
                <a:gd name="T89" fmla="*/ 47 h 157"/>
                <a:gd name="T90" fmla="*/ 30 w 157"/>
                <a:gd name="T91" fmla="*/ 31 h 157"/>
                <a:gd name="T92" fmla="*/ 35 w 157"/>
                <a:gd name="T93" fmla="*/ 26 h 157"/>
                <a:gd name="T94" fmla="*/ 53 w 157"/>
                <a:gd name="T95" fmla="*/ 36 h 157"/>
                <a:gd name="T96" fmla="*/ 71 w 157"/>
                <a:gd name="T97" fmla="*/ 26 h 157"/>
                <a:gd name="T98" fmla="*/ 85 w 157"/>
                <a:gd name="T99" fmla="*/ 10 h 157"/>
                <a:gd name="T100" fmla="*/ 91 w 157"/>
                <a:gd name="T101" fmla="*/ 30 h 157"/>
                <a:gd name="T102" fmla="*/ 110 w 157"/>
                <a:gd name="T103" fmla="*/ 36 h 157"/>
                <a:gd name="T104" fmla="*/ 131 w 157"/>
                <a:gd name="T105" fmla="*/ 34 h 157"/>
                <a:gd name="T106" fmla="*/ 121 w 157"/>
                <a:gd name="T107" fmla="*/ 53 h 157"/>
                <a:gd name="T108" fmla="*/ 131 w 157"/>
                <a:gd name="T109" fmla="*/ 71 h 157"/>
                <a:gd name="T110" fmla="*/ 148 w 157"/>
                <a:gd name="T11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57">
                  <a:moveTo>
                    <a:pt x="152" y="64"/>
                  </a:moveTo>
                  <a:cubicBezTo>
                    <a:pt x="136" y="61"/>
                    <a:pt x="136" y="61"/>
                    <a:pt x="136" y="61"/>
                  </a:cubicBezTo>
                  <a:cubicBezTo>
                    <a:pt x="134" y="58"/>
                    <a:pt x="133" y="54"/>
                    <a:pt x="131" y="51"/>
                  </a:cubicBezTo>
                  <a:cubicBezTo>
                    <a:pt x="141" y="37"/>
                    <a:pt x="141" y="37"/>
                    <a:pt x="141" y="37"/>
                  </a:cubicBezTo>
                  <a:cubicBezTo>
                    <a:pt x="143" y="35"/>
                    <a:pt x="143" y="33"/>
                    <a:pt x="141" y="31"/>
                  </a:cubicBezTo>
                  <a:cubicBezTo>
                    <a:pt x="137" y="26"/>
                    <a:pt x="132" y="20"/>
                    <a:pt x="126" y="16"/>
                  </a:cubicBezTo>
                  <a:cubicBezTo>
                    <a:pt x="124" y="15"/>
                    <a:pt x="122" y="15"/>
                    <a:pt x="120" y="16"/>
                  </a:cubicBezTo>
                  <a:cubicBezTo>
                    <a:pt x="107" y="26"/>
                    <a:pt x="107" y="26"/>
                    <a:pt x="107" y="26"/>
                  </a:cubicBezTo>
                  <a:cubicBezTo>
                    <a:pt x="103" y="25"/>
                    <a:pt x="100" y="23"/>
                    <a:pt x="96" y="22"/>
                  </a:cubicBezTo>
                  <a:cubicBezTo>
                    <a:pt x="94" y="5"/>
                    <a:pt x="94" y="5"/>
                    <a:pt x="94" y="5"/>
                  </a:cubicBezTo>
                  <a:cubicBezTo>
                    <a:pt x="94" y="3"/>
                    <a:pt x="92" y="1"/>
                    <a:pt x="90" y="1"/>
                  </a:cubicBezTo>
                  <a:cubicBezTo>
                    <a:pt x="82" y="0"/>
                    <a:pt x="75" y="0"/>
                    <a:pt x="68" y="1"/>
                  </a:cubicBezTo>
                  <a:cubicBezTo>
                    <a:pt x="66" y="1"/>
                    <a:pt x="64" y="3"/>
                    <a:pt x="64" y="5"/>
                  </a:cubicBezTo>
                  <a:cubicBezTo>
                    <a:pt x="62" y="22"/>
                    <a:pt x="62" y="22"/>
                    <a:pt x="62" y="22"/>
                  </a:cubicBezTo>
                  <a:cubicBezTo>
                    <a:pt x="58" y="23"/>
                    <a:pt x="54" y="25"/>
                    <a:pt x="51" y="26"/>
                  </a:cubicBezTo>
                  <a:cubicBezTo>
                    <a:pt x="37" y="16"/>
                    <a:pt x="37" y="16"/>
                    <a:pt x="37" y="16"/>
                  </a:cubicBezTo>
                  <a:cubicBezTo>
                    <a:pt x="36" y="15"/>
                    <a:pt x="33" y="15"/>
                    <a:pt x="32" y="16"/>
                  </a:cubicBezTo>
                  <a:cubicBezTo>
                    <a:pt x="29" y="18"/>
                    <a:pt x="26" y="20"/>
                    <a:pt x="24" y="23"/>
                  </a:cubicBezTo>
                  <a:cubicBezTo>
                    <a:pt x="23" y="24"/>
                    <a:pt x="23" y="24"/>
                    <a:pt x="23" y="24"/>
                  </a:cubicBezTo>
                  <a:cubicBezTo>
                    <a:pt x="20" y="26"/>
                    <a:pt x="18" y="29"/>
                    <a:pt x="16" y="31"/>
                  </a:cubicBezTo>
                  <a:cubicBezTo>
                    <a:pt x="15" y="33"/>
                    <a:pt x="15" y="35"/>
                    <a:pt x="16" y="37"/>
                  </a:cubicBezTo>
                  <a:cubicBezTo>
                    <a:pt x="27" y="51"/>
                    <a:pt x="27" y="51"/>
                    <a:pt x="27" y="51"/>
                  </a:cubicBezTo>
                  <a:cubicBezTo>
                    <a:pt x="25" y="54"/>
                    <a:pt x="23" y="58"/>
                    <a:pt x="22" y="61"/>
                  </a:cubicBezTo>
                  <a:cubicBezTo>
                    <a:pt x="5" y="64"/>
                    <a:pt x="5" y="64"/>
                    <a:pt x="5" y="64"/>
                  </a:cubicBezTo>
                  <a:cubicBezTo>
                    <a:pt x="3" y="64"/>
                    <a:pt x="2" y="66"/>
                    <a:pt x="1" y="68"/>
                  </a:cubicBezTo>
                  <a:cubicBezTo>
                    <a:pt x="1" y="71"/>
                    <a:pt x="1" y="74"/>
                    <a:pt x="0" y="78"/>
                  </a:cubicBezTo>
                  <a:cubicBezTo>
                    <a:pt x="0" y="80"/>
                    <a:pt x="0" y="80"/>
                    <a:pt x="0" y="80"/>
                  </a:cubicBezTo>
                  <a:cubicBezTo>
                    <a:pt x="1" y="83"/>
                    <a:pt x="1" y="86"/>
                    <a:pt x="1" y="89"/>
                  </a:cubicBezTo>
                  <a:cubicBezTo>
                    <a:pt x="2" y="92"/>
                    <a:pt x="3" y="93"/>
                    <a:pt x="5" y="94"/>
                  </a:cubicBezTo>
                  <a:cubicBezTo>
                    <a:pt x="22" y="96"/>
                    <a:pt x="22" y="96"/>
                    <a:pt x="22" y="96"/>
                  </a:cubicBezTo>
                  <a:cubicBezTo>
                    <a:pt x="23" y="100"/>
                    <a:pt x="25" y="103"/>
                    <a:pt x="27" y="107"/>
                  </a:cubicBezTo>
                  <a:cubicBezTo>
                    <a:pt x="16" y="120"/>
                    <a:pt x="16" y="120"/>
                    <a:pt x="16" y="120"/>
                  </a:cubicBezTo>
                  <a:cubicBezTo>
                    <a:pt x="15" y="122"/>
                    <a:pt x="15" y="124"/>
                    <a:pt x="16" y="126"/>
                  </a:cubicBezTo>
                  <a:cubicBezTo>
                    <a:pt x="18" y="128"/>
                    <a:pt x="20" y="131"/>
                    <a:pt x="23" y="133"/>
                  </a:cubicBezTo>
                  <a:cubicBezTo>
                    <a:pt x="24" y="135"/>
                    <a:pt x="24" y="135"/>
                    <a:pt x="24" y="135"/>
                  </a:cubicBezTo>
                  <a:cubicBezTo>
                    <a:pt x="26" y="137"/>
                    <a:pt x="29" y="139"/>
                    <a:pt x="32" y="141"/>
                  </a:cubicBezTo>
                  <a:cubicBezTo>
                    <a:pt x="33" y="142"/>
                    <a:pt x="36" y="142"/>
                    <a:pt x="37" y="141"/>
                  </a:cubicBezTo>
                  <a:cubicBezTo>
                    <a:pt x="51" y="131"/>
                    <a:pt x="51" y="131"/>
                    <a:pt x="51" y="131"/>
                  </a:cubicBezTo>
                  <a:cubicBezTo>
                    <a:pt x="54" y="133"/>
                    <a:pt x="58" y="134"/>
                    <a:pt x="62" y="135"/>
                  </a:cubicBezTo>
                  <a:cubicBezTo>
                    <a:pt x="64" y="152"/>
                    <a:pt x="64" y="152"/>
                    <a:pt x="64" y="152"/>
                  </a:cubicBezTo>
                  <a:cubicBezTo>
                    <a:pt x="64" y="154"/>
                    <a:pt x="66" y="156"/>
                    <a:pt x="68" y="156"/>
                  </a:cubicBezTo>
                  <a:cubicBezTo>
                    <a:pt x="72" y="157"/>
                    <a:pt x="75" y="157"/>
                    <a:pt x="79" y="157"/>
                  </a:cubicBezTo>
                  <a:cubicBezTo>
                    <a:pt x="82" y="157"/>
                    <a:pt x="86" y="157"/>
                    <a:pt x="90" y="156"/>
                  </a:cubicBezTo>
                  <a:cubicBezTo>
                    <a:pt x="92" y="156"/>
                    <a:pt x="94" y="154"/>
                    <a:pt x="94" y="152"/>
                  </a:cubicBezTo>
                  <a:cubicBezTo>
                    <a:pt x="96" y="135"/>
                    <a:pt x="96" y="135"/>
                    <a:pt x="96" y="135"/>
                  </a:cubicBezTo>
                  <a:cubicBezTo>
                    <a:pt x="100" y="134"/>
                    <a:pt x="103" y="133"/>
                    <a:pt x="107" y="131"/>
                  </a:cubicBezTo>
                  <a:cubicBezTo>
                    <a:pt x="120" y="141"/>
                    <a:pt x="120" y="141"/>
                    <a:pt x="120" y="141"/>
                  </a:cubicBezTo>
                  <a:cubicBezTo>
                    <a:pt x="122" y="142"/>
                    <a:pt x="124" y="142"/>
                    <a:pt x="126" y="141"/>
                  </a:cubicBezTo>
                  <a:cubicBezTo>
                    <a:pt x="132" y="137"/>
                    <a:pt x="137" y="132"/>
                    <a:pt x="141" y="126"/>
                  </a:cubicBezTo>
                  <a:cubicBezTo>
                    <a:pt x="143" y="124"/>
                    <a:pt x="143" y="122"/>
                    <a:pt x="141" y="120"/>
                  </a:cubicBezTo>
                  <a:cubicBezTo>
                    <a:pt x="131" y="107"/>
                    <a:pt x="131" y="107"/>
                    <a:pt x="131" y="107"/>
                  </a:cubicBezTo>
                  <a:cubicBezTo>
                    <a:pt x="133" y="103"/>
                    <a:pt x="134" y="99"/>
                    <a:pt x="136" y="96"/>
                  </a:cubicBezTo>
                  <a:cubicBezTo>
                    <a:pt x="152" y="94"/>
                    <a:pt x="152" y="94"/>
                    <a:pt x="152" y="94"/>
                  </a:cubicBezTo>
                  <a:cubicBezTo>
                    <a:pt x="154" y="93"/>
                    <a:pt x="156" y="92"/>
                    <a:pt x="156" y="89"/>
                  </a:cubicBezTo>
                  <a:cubicBezTo>
                    <a:pt x="157" y="86"/>
                    <a:pt x="157" y="82"/>
                    <a:pt x="157" y="79"/>
                  </a:cubicBezTo>
                  <a:cubicBezTo>
                    <a:pt x="157" y="75"/>
                    <a:pt x="157" y="71"/>
                    <a:pt x="156" y="68"/>
                  </a:cubicBezTo>
                  <a:cubicBezTo>
                    <a:pt x="156" y="66"/>
                    <a:pt x="154" y="64"/>
                    <a:pt x="152" y="64"/>
                  </a:cubicBezTo>
                  <a:close/>
                  <a:moveTo>
                    <a:pt x="147" y="85"/>
                  </a:moveTo>
                  <a:cubicBezTo>
                    <a:pt x="131" y="87"/>
                    <a:pt x="131" y="87"/>
                    <a:pt x="131" y="87"/>
                  </a:cubicBezTo>
                  <a:cubicBezTo>
                    <a:pt x="129" y="87"/>
                    <a:pt x="128" y="88"/>
                    <a:pt x="127" y="90"/>
                  </a:cubicBezTo>
                  <a:cubicBezTo>
                    <a:pt x="126" y="95"/>
                    <a:pt x="124" y="100"/>
                    <a:pt x="121" y="104"/>
                  </a:cubicBezTo>
                  <a:cubicBezTo>
                    <a:pt x="120" y="106"/>
                    <a:pt x="120" y="108"/>
                    <a:pt x="122" y="110"/>
                  </a:cubicBezTo>
                  <a:cubicBezTo>
                    <a:pt x="131" y="123"/>
                    <a:pt x="131" y="123"/>
                    <a:pt x="131" y="123"/>
                  </a:cubicBezTo>
                  <a:cubicBezTo>
                    <a:pt x="129" y="126"/>
                    <a:pt x="126" y="129"/>
                    <a:pt x="123" y="131"/>
                  </a:cubicBezTo>
                  <a:cubicBezTo>
                    <a:pt x="110" y="121"/>
                    <a:pt x="110" y="121"/>
                    <a:pt x="110" y="121"/>
                  </a:cubicBezTo>
                  <a:cubicBezTo>
                    <a:pt x="109" y="120"/>
                    <a:pt x="106" y="120"/>
                    <a:pt x="105" y="121"/>
                  </a:cubicBezTo>
                  <a:cubicBezTo>
                    <a:pt x="100" y="124"/>
                    <a:pt x="96" y="126"/>
                    <a:pt x="91" y="127"/>
                  </a:cubicBezTo>
                  <a:cubicBezTo>
                    <a:pt x="89" y="127"/>
                    <a:pt x="87" y="129"/>
                    <a:pt x="87" y="131"/>
                  </a:cubicBezTo>
                  <a:cubicBezTo>
                    <a:pt x="85" y="147"/>
                    <a:pt x="85" y="147"/>
                    <a:pt x="85" y="147"/>
                  </a:cubicBezTo>
                  <a:cubicBezTo>
                    <a:pt x="81" y="147"/>
                    <a:pt x="77" y="147"/>
                    <a:pt x="73" y="147"/>
                  </a:cubicBezTo>
                  <a:cubicBezTo>
                    <a:pt x="71" y="131"/>
                    <a:pt x="71" y="131"/>
                    <a:pt x="71" y="131"/>
                  </a:cubicBezTo>
                  <a:cubicBezTo>
                    <a:pt x="71" y="129"/>
                    <a:pt x="69" y="127"/>
                    <a:pt x="67" y="127"/>
                  </a:cubicBezTo>
                  <a:cubicBezTo>
                    <a:pt x="62" y="126"/>
                    <a:pt x="57" y="124"/>
                    <a:pt x="53" y="121"/>
                  </a:cubicBezTo>
                  <a:cubicBezTo>
                    <a:pt x="51" y="120"/>
                    <a:pt x="49" y="120"/>
                    <a:pt x="48" y="121"/>
                  </a:cubicBezTo>
                  <a:cubicBezTo>
                    <a:pt x="35" y="131"/>
                    <a:pt x="35" y="131"/>
                    <a:pt x="35" y="131"/>
                  </a:cubicBezTo>
                  <a:cubicBezTo>
                    <a:pt x="33" y="130"/>
                    <a:pt x="32" y="129"/>
                    <a:pt x="31" y="128"/>
                  </a:cubicBezTo>
                  <a:cubicBezTo>
                    <a:pt x="30" y="127"/>
                    <a:pt x="30" y="127"/>
                    <a:pt x="30" y="127"/>
                  </a:cubicBezTo>
                  <a:cubicBezTo>
                    <a:pt x="28" y="125"/>
                    <a:pt x="27" y="124"/>
                    <a:pt x="26" y="123"/>
                  </a:cubicBezTo>
                  <a:cubicBezTo>
                    <a:pt x="36" y="110"/>
                    <a:pt x="36" y="110"/>
                    <a:pt x="36" y="110"/>
                  </a:cubicBezTo>
                  <a:cubicBezTo>
                    <a:pt x="37" y="108"/>
                    <a:pt x="38" y="106"/>
                    <a:pt x="36" y="105"/>
                  </a:cubicBezTo>
                  <a:cubicBezTo>
                    <a:pt x="34" y="100"/>
                    <a:pt x="32" y="95"/>
                    <a:pt x="31" y="90"/>
                  </a:cubicBezTo>
                  <a:cubicBezTo>
                    <a:pt x="30" y="88"/>
                    <a:pt x="28" y="87"/>
                    <a:pt x="27" y="87"/>
                  </a:cubicBezTo>
                  <a:cubicBezTo>
                    <a:pt x="10" y="84"/>
                    <a:pt x="10" y="84"/>
                    <a:pt x="10" y="84"/>
                  </a:cubicBezTo>
                  <a:cubicBezTo>
                    <a:pt x="10" y="83"/>
                    <a:pt x="10" y="81"/>
                    <a:pt x="10" y="80"/>
                  </a:cubicBezTo>
                  <a:cubicBezTo>
                    <a:pt x="10" y="78"/>
                    <a:pt x="10" y="78"/>
                    <a:pt x="10" y="78"/>
                  </a:cubicBezTo>
                  <a:cubicBezTo>
                    <a:pt x="10" y="76"/>
                    <a:pt x="10" y="74"/>
                    <a:pt x="10" y="73"/>
                  </a:cubicBezTo>
                  <a:cubicBezTo>
                    <a:pt x="27" y="71"/>
                    <a:pt x="27" y="71"/>
                    <a:pt x="27" y="71"/>
                  </a:cubicBezTo>
                  <a:cubicBezTo>
                    <a:pt x="28" y="70"/>
                    <a:pt x="30" y="69"/>
                    <a:pt x="31" y="67"/>
                  </a:cubicBezTo>
                  <a:cubicBezTo>
                    <a:pt x="32" y="62"/>
                    <a:pt x="34" y="57"/>
                    <a:pt x="36" y="53"/>
                  </a:cubicBezTo>
                  <a:cubicBezTo>
                    <a:pt x="38" y="51"/>
                    <a:pt x="37" y="49"/>
                    <a:pt x="36" y="47"/>
                  </a:cubicBezTo>
                  <a:cubicBezTo>
                    <a:pt x="26" y="34"/>
                    <a:pt x="26" y="34"/>
                    <a:pt x="26" y="34"/>
                  </a:cubicBezTo>
                  <a:cubicBezTo>
                    <a:pt x="27" y="33"/>
                    <a:pt x="28" y="32"/>
                    <a:pt x="30" y="31"/>
                  </a:cubicBezTo>
                  <a:cubicBezTo>
                    <a:pt x="31" y="29"/>
                    <a:pt x="31" y="29"/>
                    <a:pt x="31" y="29"/>
                  </a:cubicBezTo>
                  <a:cubicBezTo>
                    <a:pt x="32" y="28"/>
                    <a:pt x="33" y="27"/>
                    <a:pt x="35" y="26"/>
                  </a:cubicBezTo>
                  <a:cubicBezTo>
                    <a:pt x="48" y="36"/>
                    <a:pt x="48" y="36"/>
                    <a:pt x="48" y="36"/>
                  </a:cubicBezTo>
                  <a:cubicBezTo>
                    <a:pt x="49" y="37"/>
                    <a:pt x="51" y="37"/>
                    <a:pt x="53" y="36"/>
                  </a:cubicBezTo>
                  <a:cubicBezTo>
                    <a:pt x="57" y="34"/>
                    <a:pt x="62" y="32"/>
                    <a:pt x="67" y="30"/>
                  </a:cubicBezTo>
                  <a:cubicBezTo>
                    <a:pt x="69" y="30"/>
                    <a:pt x="71" y="28"/>
                    <a:pt x="71" y="26"/>
                  </a:cubicBezTo>
                  <a:cubicBezTo>
                    <a:pt x="73" y="10"/>
                    <a:pt x="73" y="10"/>
                    <a:pt x="73" y="10"/>
                  </a:cubicBezTo>
                  <a:cubicBezTo>
                    <a:pt x="77" y="10"/>
                    <a:pt x="81" y="10"/>
                    <a:pt x="85" y="10"/>
                  </a:cubicBezTo>
                  <a:cubicBezTo>
                    <a:pt x="87" y="26"/>
                    <a:pt x="87" y="26"/>
                    <a:pt x="87" y="26"/>
                  </a:cubicBezTo>
                  <a:cubicBezTo>
                    <a:pt x="87" y="28"/>
                    <a:pt x="89" y="30"/>
                    <a:pt x="91" y="30"/>
                  </a:cubicBezTo>
                  <a:cubicBezTo>
                    <a:pt x="96" y="32"/>
                    <a:pt x="100" y="34"/>
                    <a:pt x="105" y="36"/>
                  </a:cubicBezTo>
                  <a:cubicBezTo>
                    <a:pt x="106" y="37"/>
                    <a:pt x="109" y="37"/>
                    <a:pt x="110" y="36"/>
                  </a:cubicBezTo>
                  <a:cubicBezTo>
                    <a:pt x="123" y="26"/>
                    <a:pt x="123" y="26"/>
                    <a:pt x="123" y="26"/>
                  </a:cubicBezTo>
                  <a:cubicBezTo>
                    <a:pt x="126" y="29"/>
                    <a:pt x="129" y="31"/>
                    <a:pt x="131" y="34"/>
                  </a:cubicBezTo>
                  <a:cubicBezTo>
                    <a:pt x="122" y="47"/>
                    <a:pt x="122" y="47"/>
                    <a:pt x="122" y="47"/>
                  </a:cubicBezTo>
                  <a:cubicBezTo>
                    <a:pt x="120" y="49"/>
                    <a:pt x="120" y="51"/>
                    <a:pt x="121" y="53"/>
                  </a:cubicBezTo>
                  <a:cubicBezTo>
                    <a:pt x="124" y="57"/>
                    <a:pt x="126" y="62"/>
                    <a:pt x="127" y="67"/>
                  </a:cubicBezTo>
                  <a:cubicBezTo>
                    <a:pt x="128" y="69"/>
                    <a:pt x="129" y="70"/>
                    <a:pt x="131" y="71"/>
                  </a:cubicBezTo>
                  <a:cubicBezTo>
                    <a:pt x="147" y="73"/>
                    <a:pt x="147" y="73"/>
                    <a:pt x="147" y="73"/>
                  </a:cubicBezTo>
                  <a:cubicBezTo>
                    <a:pt x="148" y="75"/>
                    <a:pt x="148" y="77"/>
                    <a:pt x="148" y="79"/>
                  </a:cubicBezTo>
                  <a:cubicBezTo>
                    <a:pt x="148" y="81"/>
                    <a:pt x="148" y="83"/>
                    <a:pt x="147" y="85"/>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3" name="Freeform 59">
              <a:extLst>
                <a:ext uri="{FF2B5EF4-FFF2-40B4-BE49-F238E27FC236}">
                  <a16:creationId xmlns:a16="http://schemas.microsoft.com/office/drawing/2014/main" id="{036D012E-FD8C-4B6E-8662-9077786A0654}"/>
                </a:ext>
              </a:extLst>
            </p:cNvPr>
            <p:cNvSpPr>
              <a:spLocks noEditPoints="1"/>
            </p:cNvSpPr>
            <p:nvPr/>
          </p:nvSpPr>
          <p:spPr bwMode="auto">
            <a:xfrm>
              <a:off x="7718425" y="4983163"/>
              <a:ext cx="153988" cy="153988"/>
            </a:xfrm>
            <a:custGeom>
              <a:avLst/>
              <a:gdLst>
                <a:gd name="T0" fmla="*/ 31 w 46"/>
                <a:gd name="T1" fmla="*/ 2 h 46"/>
                <a:gd name="T2" fmla="*/ 23 w 46"/>
                <a:gd name="T3" fmla="*/ 0 h 46"/>
                <a:gd name="T4" fmla="*/ 2 w 46"/>
                <a:gd name="T5" fmla="*/ 14 h 46"/>
                <a:gd name="T6" fmla="*/ 2 w 46"/>
                <a:gd name="T7" fmla="*/ 32 h 46"/>
                <a:gd name="T8" fmla="*/ 14 w 46"/>
                <a:gd name="T9" fmla="*/ 44 h 46"/>
                <a:gd name="T10" fmla="*/ 23 w 46"/>
                <a:gd name="T11" fmla="*/ 46 h 46"/>
                <a:gd name="T12" fmla="*/ 43 w 46"/>
                <a:gd name="T13" fmla="*/ 32 h 46"/>
                <a:gd name="T14" fmla="*/ 43 w 46"/>
                <a:gd name="T15" fmla="*/ 14 h 46"/>
                <a:gd name="T16" fmla="*/ 31 w 46"/>
                <a:gd name="T17" fmla="*/ 2 h 46"/>
                <a:gd name="T18" fmla="*/ 35 w 46"/>
                <a:gd name="T19" fmla="*/ 28 h 46"/>
                <a:gd name="T20" fmla="*/ 23 w 46"/>
                <a:gd name="T21" fmla="*/ 36 h 46"/>
                <a:gd name="T22" fmla="*/ 18 w 46"/>
                <a:gd name="T23" fmla="*/ 35 h 46"/>
                <a:gd name="T24" fmla="*/ 11 w 46"/>
                <a:gd name="T25" fmla="*/ 28 h 46"/>
                <a:gd name="T26" fmla="*/ 11 w 46"/>
                <a:gd name="T27" fmla="*/ 18 h 46"/>
                <a:gd name="T28" fmla="*/ 23 w 46"/>
                <a:gd name="T29" fmla="*/ 10 h 46"/>
                <a:gd name="T30" fmla="*/ 28 w 46"/>
                <a:gd name="T31" fmla="*/ 11 h 46"/>
                <a:gd name="T32" fmla="*/ 35 w 46"/>
                <a:gd name="T33" fmla="*/ 18 h 46"/>
                <a:gd name="T34" fmla="*/ 35 w 46"/>
                <a:gd name="T3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31" y="2"/>
                  </a:moveTo>
                  <a:cubicBezTo>
                    <a:pt x="28" y="1"/>
                    <a:pt x="26" y="0"/>
                    <a:pt x="23" y="0"/>
                  </a:cubicBezTo>
                  <a:cubicBezTo>
                    <a:pt x="13" y="0"/>
                    <a:pt x="5" y="6"/>
                    <a:pt x="2" y="14"/>
                  </a:cubicBezTo>
                  <a:cubicBezTo>
                    <a:pt x="0" y="20"/>
                    <a:pt x="0" y="26"/>
                    <a:pt x="2" y="32"/>
                  </a:cubicBezTo>
                  <a:cubicBezTo>
                    <a:pt x="4" y="37"/>
                    <a:pt x="9" y="42"/>
                    <a:pt x="14" y="44"/>
                  </a:cubicBezTo>
                  <a:cubicBezTo>
                    <a:pt x="17" y="45"/>
                    <a:pt x="20" y="46"/>
                    <a:pt x="23" y="46"/>
                  </a:cubicBezTo>
                  <a:cubicBezTo>
                    <a:pt x="32" y="46"/>
                    <a:pt x="40" y="40"/>
                    <a:pt x="43" y="32"/>
                  </a:cubicBezTo>
                  <a:cubicBezTo>
                    <a:pt x="46" y="26"/>
                    <a:pt x="46" y="20"/>
                    <a:pt x="43" y="14"/>
                  </a:cubicBezTo>
                  <a:cubicBezTo>
                    <a:pt x="41" y="9"/>
                    <a:pt x="37" y="4"/>
                    <a:pt x="31" y="2"/>
                  </a:cubicBezTo>
                  <a:close/>
                  <a:moveTo>
                    <a:pt x="35" y="28"/>
                  </a:moveTo>
                  <a:cubicBezTo>
                    <a:pt x="33" y="33"/>
                    <a:pt x="28" y="36"/>
                    <a:pt x="23" y="36"/>
                  </a:cubicBezTo>
                  <a:cubicBezTo>
                    <a:pt x="21" y="36"/>
                    <a:pt x="19" y="36"/>
                    <a:pt x="18" y="35"/>
                  </a:cubicBezTo>
                  <a:cubicBezTo>
                    <a:pt x="15" y="34"/>
                    <a:pt x="12" y="31"/>
                    <a:pt x="11" y="28"/>
                  </a:cubicBezTo>
                  <a:cubicBezTo>
                    <a:pt x="9" y="25"/>
                    <a:pt x="9" y="21"/>
                    <a:pt x="11" y="18"/>
                  </a:cubicBezTo>
                  <a:cubicBezTo>
                    <a:pt x="13" y="13"/>
                    <a:pt x="17" y="10"/>
                    <a:pt x="23" y="10"/>
                  </a:cubicBezTo>
                  <a:cubicBezTo>
                    <a:pt x="24" y="10"/>
                    <a:pt x="26" y="10"/>
                    <a:pt x="28" y="11"/>
                  </a:cubicBezTo>
                  <a:cubicBezTo>
                    <a:pt x="31" y="12"/>
                    <a:pt x="33" y="15"/>
                    <a:pt x="35" y="18"/>
                  </a:cubicBezTo>
                  <a:cubicBezTo>
                    <a:pt x="36" y="21"/>
                    <a:pt x="36" y="25"/>
                    <a:pt x="35" y="28"/>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4" name="Freeform 60">
              <a:extLst>
                <a:ext uri="{FF2B5EF4-FFF2-40B4-BE49-F238E27FC236}">
                  <a16:creationId xmlns:a16="http://schemas.microsoft.com/office/drawing/2014/main" id="{1EA6FD67-ABDF-43F0-9954-089CEA71CBBF}"/>
                </a:ext>
              </a:extLst>
            </p:cNvPr>
            <p:cNvSpPr>
              <a:spLocks noEditPoints="1"/>
            </p:cNvSpPr>
            <p:nvPr/>
          </p:nvSpPr>
          <p:spPr bwMode="auto">
            <a:xfrm>
              <a:off x="7605713" y="4868863"/>
              <a:ext cx="377825" cy="381000"/>
            </a:xfrm>
            <a:custGeom>
              <a:avLst/>
              <a:gdLst>
                <a:gd name="T0" fmla="*/ 101 w 113"/>
                <a:gd name="T1" fmla="*/ 60 h 114"/>
                <a:gd name="T2" fmla="*/ 110 w 113"/>
                <a:gd name="T3" fmla="*/ 48 h 114"/>
                <a:gd name="T4" fmla="*/ 106 w 113"/>
                <a:gd name="T5" fmla="*/ 27 h 114"/>
                <a:gd name="T6" fmla="*/ 90 w 113"/>
                <a:gd name="T7" fmla="*/ 28 h 114"/>
                <a:gd name="T8" fmla="*/ 88 w 113"/>
                <a:gd name="T9" fmla="*/ 12 h 114"/>
                <a:gd name="T10" fmla="*/ 79 w 113"/>
                <a:gd name="T11" fmla="*/ 3 h 114"/>
                <a:gd name="T12" fmla="*/ 66 w 113"/>
                <a:gd name="T13" fmla="*/ 3 h 114"/>
                <a:gd name="T14" fmla="*/ 53 w 113"/>
                <a:gd name="T15" fmla="*/ 13 h 114"/>
                <a:gd name="T16" fmla="*/ 42 w 113"/>
                <a:gd name="T17" fmla="*/ 1 h 114"/>
                <a:gd name="T18" fmla="*/ 34 w 113"/>
                <a:gd name="T19" fmla="*/ 4 h 114"/>
                <a:gd name="T20" fmla="*/ 25 w 113"/>
                <a:gd name="T21" fmla="*/ 13 h 114"/>
                <a:gd name="T22" fmla="*/ 23 w 113"/>
                <a:gd name="T23" fmla="*/ 29 h 114"/>
                <a:gd name="T24" fmla="*/ 7 w 113"/>
                <a:gd name="T25" fmla="*/ 28 h 114"/>
                <a:gd name="T26" fmla="*/ 3 w 113"/>
                <a:gd name="T27" fmla="*/ 36 h 114"/>
                <a:gd name="T28" fmla="*/ 3 w 113"/>
                <a:gd name="T29" fmla="*/ 48 h 114"/>
                <a:gd name="T30" fmla="*/ 13 w 113"/>
                <a:gd name="T31" fmla="*/ 61 h 114"/>
                <a:gd name="T32" fmla="*/ 1 w 113"/>
                <a:gd name="T33" fmla="*/ 72 h 114"/>
                <a:gd name="T34" fmla="*/ 3 w 113"/>
                <a:gd name="T35" fmla="*/ 80 h 114"/>
                <a:gd name="T36" fmla="*/ 12 w 113"/>
                <a:gd name="T37" fmla="*/ 89 h 114"/>
                <a:gd name="T38" fmla="*/ 28 w 113"/>
                <a:gd name="T39" fmla="*/ 91 h 114"/>
                <a:gd name="T40" fmla="*/ 28 w 113"/>
                <a:gd name="T41" fmla="*/ 107 h 114"/>
                <a:gd name="T42" fmla="*/ 42 w 113"/>
                <a:gd name="T43" fmla="*/ 113 h 114"/>
                <a:gd name="T44" fmla="*/ 48 w 113"/>
                <a:gd name="T45" fmla="*/ 111 h 114"/>
                <a:gd name="T46" fmla="*/ 60 w 113"/>
                <a:gd name="T47" fmla="*/ 101 h 114"/>
                <a:gd name="T48" fmla="*/ 71 w 113"/>
                <a:gd name="T49" fmla="*/ 113 h 114"/>
                <a:gd name="T50" fmla="*/ 88 w 113"/>
                <a:gd name="T51" fmla="*/ 101 h 114"/>
                <a:gd name="T52" fmla="*/ 90 w 113"/>
                <a:gd name="T53" fmla="*/ 85 h 114"/>
                <a:gd name="T54" fmla="*/ 107 w 113"/>
                <a:gd name="T55" fmla="*/ 86 h 114"/>
                <a:gd name="T56" fmla="*/ 113 w 113"/>
                <a:gd name="T57" fmla="*/ 71 h 114"/>
                <a:gd name="T58" fmla="*/ 101 w 113"/>
                <a:gd name="T59" fmla="*/ 75 h 114"/>
                <a:gd name="T60" fmla="*/ 90 w 113"/>
                <a:gd name="T61" fmla="*/ 75 h 114"/>
                <a:gd name="T62" fmla="*/ 77 w 113"/>
                <a:gd name="T63" fmla="*/ 85 h 114"/>
                <a:gd name="T64" fmla="*/ 78 w 113"/>
                <a:gd name="T65" fmla="*/ 100 h 114"/>
                <a:gd name="T66" fmla="*/ 67 w 113"/>
                <a:gd name="T67" fmla="*/ 93 h 114"/>
                <a:gd name="T68" fmla="*/ 51 w 113"/>
                <a:gd name="T69" fmla="*/ 91 h 114"/>
                <a:gd name="T70" fmla="*/ 41 w 113"/>
                <a:gd name="T71" fmla="*/ 103 h 114"/>
                <a:gd name="T72" fmla="*/ 36 w 113"/>
                <a:gd name="T73" fmla="*/ 100 h 114"/>
                <a:gd name="T74" fmla="*/ 36 w 113"/>
                <a:gd name="T75" fmla="*/ 85 h 114"/>
                <a:gd name="T76" fmla="*/ 24 w 113"/>
                <a:gd name="T77" fmla="*/ 76 h 114"/>
                <a:gd name="T78" fmla="*/ 12 w 113"/>
                <a:gd name="T79" fmla="*/ 76 h 114"/>
                <a:gd name="T80" fmla="*/ 11 w 113"/>
                <a:gd name="T81" fmla="*/ 73 h 114"/>
                <a:gd name="T82" fmla="*/ 23 w 113"/>
                <a:gd name="T83" fmla="*/ 63 h 114"/>
                <a:gd name="T84" fmla="*/ 20 w 113"/>
                <a:gd name="T85" fmla="*/ 47 h 114"/>
                <a:gd name="T86" fmla="*/ 12 w 113"/>
                <a:gd name="T87" fmla="*/ 39 h 114"/>
                <a:gd name="T88" fmla="*/ 13 w 113"/>
                <a:gd name="T89" fmla="*/ 36 h 114"/>
                <a:gd name="T90" fmla="*/ 29 w 113"/>
                <a:gd name="T91" fmla="*/ 37 h 114"/>
                <a:gd name="T92" fmla="*/ 38 w 113"/>
                <a:gd name="T93" fmla="*/ 24 h 114"/>
                <a:gd name="T94" fmla="*/ 37 w 113"/>
                <a:gd name="T95" fmla="*/ 13 h 114"/>
                <a:gd name="T96" fmla="*/ 41 w 113"/>
                <a:gd name="T97" fmla="*/ 11 h 114"/>
                <a:gd name="T98" fmla="*/ 51 w 113"/>
                <a:gd name="T99" fmla="*/ 23 h 114"/>
                <a:gd name="T100" fmla="*/ 67 w 113"/>
                <a:gd name="T101" fmla="*/ 21 h 114"/>
                <a:gd name="T102" fmla="*/ 75 w 113"/>
                <a:gd name="T103" fmla="*/ 12 h 114"/>
                <a:gd name="T104" fmla="*/ 75 w 113"/>
                <a:gd name="T105" fmla="*/ 24 h 114"/>
                <a:gd name="T106" fmla="*/ 84 w 113"/>
                <a:gd name="T107" fmla="*/ 37 h 114"/>
                <a:gd name="T108" fmla="*/ 100 w 113"/>
                <a:gd name="T109" fmla="*/ 36 h 114"/>
                <a:gd name="T110" fmla="*/ 93 w 113"/>
                <a:gd name="T111" fmla="*/ 47 h 114"/>
                <a:gd name="T112" fmla="*/ 91 w 113"/>
                <a:gd name="T113" fmla="*/ 62 h 114"/>
                <a:gd name="T114" fmla="*/ 102 w 113"/>
                <a:gd name="T115"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 h="114">
                  <a:moveTo>
                    <a:pt x="110" y="66"/>
                  </a:moveTo>
                  <a:cubicBezTo>
                    <a:pt x="101" y="60"/>
                    <a:pt x="101" y="60"/>
                    <a:pt x="101" y="60"/>
                  </a:cubicBezTo>
                  <a:cubicBezTo>
                    <a:pt x="101" y="58"/>
                    <a:pt x="101" y="56"/>
                    <a:pt x="101" y="53"/>
                  </a:cubicBezTo>
                  <a:cubicBezTo>
                    <a:pt x="110" y="48"/>
                    <a:pt x="110" y="48"/>
                    <a:pt x="110" y="48"/>
                  </a:cubicBezTo>
                  <a:cubicBezTo>
                    <a:pt x="112" y="47"/>
                    <a:pt x="113" y="44"/>
                    <a:pt x="113" y="42"/>
                  </a:cubicBezTo>
                  <a:cubicBezTo>
                    <a:pt x="111" y="37"/>
                    <a:pt x="109" y="32"/>
                    <a:pt x="106" y="27"/>
                  </a:cubicBezTo>
                  <a:cubicBezTo>
                    <a:pt x="105" y="26"/>
                    <a:pt x="103" y="25"/>
                    <a:pt x="101" y="25"/>
                  </a:cubicBezTo>
                  <a:cubicBezTo>
                    <a:pt x="90" y="28"/>
                    <a:pt x="90" y="28"/>
                    <a:pt x="90" y="28"/>
                  </a:cubicBezTo>
                  <a:cubicBezTo>
                    <a:pt x="89" y="26"/>
                    <a:pt x="87" y="25"/>
                    <a:pt x="85" y="23"/>
                  </a:cubicBezTo>
                  <a:cubicBezTo>
                    <a:pt x="88" y="12"/>
                    <a:pt x="88" y="12"/>
                    <a:pt x="88" y="12"/>
                  </a:cubicBezTo>
                  <a:cubicBezTo>
                    <a:pt x="89" y="10"/>
                    <a:pt x="88" y="8"/>
                    <a:pt x="86" y="7"/>
                  </a:cubicBezTo>
                  <a:cubicBezTo>
                    <a:pt x="83" y="6"/>
                    <a:pt x="81" y="4"/>
                    <a:pt x="79" y="3"/>
                  </a:cubicBezTo>
                  <a:cubicBezTo>
                    <a:pt x="76" y="2"/>
                    <a:pt x="74" y="2"/>
                    <a:pt x="71" y="1"/>
                  </a:cubicBezTo>
                  <a:cubicBezTo>
                    <a:pt x="69" y="0"/>
                    <a:pt x="67" y="1"/>
                    <a:pt x="66" y="3"/>
                  </a:cubicBezTo>
                  <a:cubicBezTo>
                    <a:pt x="60" y="13"/>
                    <a:pt x="60" y="13"/>
                    <a:pt x="60" y="13"/>
                  </a:cubicBezTo>
                  <a:cubicBezTo>
                    <a:pt x="58" y="13"/>
                    <a:pt x="55" y="13"/>
                    <a:pt x="53" y="13"/>
                  </a:cubicBezTo>
                  <a:cubicBezTo>
                    <a:pt x="47" y="3"/>
                    <a:pt x="47" y="3"/>
                    <a:pt x="47" y="3"/>
                  </a:cubicBezTo>
                  <a:cubicBezTo>
                    <a:pt x="46" y="1"/>
                    <a:pt x="44" y="0"/>
                    <a:pt x="42" y="1"/>
                  </a:cubicBezTo>
                  <a:cubicBezTo>
                    <a:pt x="39" y="2"/>
                    <a:pt x="37" y="2"/>
                    <a:pt x="35" y="3"/>
                  </a:cubicBezTo>
                  <a:cubicBezTo>
                    <a:pt x="34" y="4"/>
                    <a:pt x="34" y="4"/>
                    <a:pt x="34" y="4"/>
                  </a:cubicBezTo>
                  <a:cubicBezTo>
                    <a:pt x="31" y="5"/>
                    <a:pt x="29" y="6"/>
                    <a:pt x="27" y="7"/>
                  </a:cubicBezTo>
                  <a:cubicBezTo>
                    <a:pt x="25" y="8"/>
                    <a:pt x="24" y="10"/>
                    <a:pt x="25" y="13"/>
                  </a:cubicBezTo>
                  <a:cubicBezTo>
                    <a:pt x="28" y="24"/>
                    <a:pt x="28" y="24"/>
                    <a:pt x="28" y="24"/>
                  </a:cubicBezTo>
                  <a:cubicBezTo>
                    <a:pt x="26" y="25"/>
                    <a:pt x="24" y="27"/>
                    <a:pt x="23" y="29"/>
                  </a:cubicBezTo>
                  <a:cubicBezTo>
                    <a:pt x="12" y="26"/>
                    <a:pt x="12" y="26"/>
                    <a:pt x="12" y="26"/>
                  </a:cubicBezTo>
                  <a:cubicBezTo>
                    <a:pt x="10" y="25"/>
                    <a:pt x="8" y="26"/>
                    <a:pt x="7" y="28"/>
                  </a:cubicBezTo>
                  <a:cubicBezTo>
                    <a:pt x="5" y="30"/>
                    <a:pt x="4" y="32"/>
                    <a:pt x="3" y="34"/>
                  </a:cubicBezTo>
                  <a:cubicBezTo>
                    <a:pt x="3" y="36"/>
                    <a:pt x="3" y="36"/>
                    <a:pt x="3" y="36"/>
                  </a:cubicBezTo>
                  <a:cubicBezTo>
                    <a:pt x="2" y="38"/>
                    <a:pt x="1" y="40"/>
                    <a:pt x="1" y="43"/>
                  </a:cubicBezTo>
                  <a:cubicBezTo>
                    <a:pt x="0" y="45"/>
                    <a:pt x="1" y="47"/>
                    <a:pt x="3" y="48"/>
                  </a:cubicBezTo>
                  <a:cubicBezTo>
                    <a:pt x="13" y="54"/>
                    <a:pt x="13" y="54"/>
                    <a:pt x="13" y="54"/>
                  </a:cubicBezTo>
                  <a:cubicBezTo>
                    <a:pt x="12" y="56"/>
                    <a:pt x="12" y="58"/>
                    <a:pt x="13" y="61"/>
                  </a:cubicBezTo>
                  <a:cubicBezTo>
                    <a:pt x="3" y="66"/>
                    <a:pt x="3" y="66"/>
                    <a:pt x="3" y="66"/>
                  </a:cubicBezTo>
                  <a:cubicBezTo>
                    <a:pt x="1" y="68"/>
                    <a:pt x="0" y="70"/>
                    <a:pt x="1" y="72"/>
                  </a:cubicBezTo>
                  <a:cubicBezTo>
                    <a:pt x="1" y="74"/>
                    <a:pt x="2" y="77"/>
                    <a:pt x="3" y="79"/>
                  </a:cubicBezTo>
                  <a:cubicBezTo>
                    <a:pt x="3" y="80"/>
                    <a:pt x="3" y="80"/>
                    <a:pt x="3" y="80"/>
                  </a:cubicBezTo>
                  <a:cubicBezTo>
                    <a:pt x="4" y="82"/>
                    <a:pt x="6" y="84"/>
                    <a:pt x="7" y="87"/>
                  </a:cubicBezTo>
                  <a:cubicBezTo>
                    <a:pt x="8" y="88"/>
                    <a:pt x="10" y="89"/>
                    <a:pt x="12" y="89"/>
                  </a:cubicBezTo>
                  <a:cubicBezTo>
                    <a:pt x="23" y="86"/>
                    <a:pt x="23" y="86"/>
                    <a:pt x="23" y="86"/>
                  </a:cubicBezTo>
                  <a:cubicBezTo>
                    <a:pt x="25" y="88"/>
                    <a:pt x="26" y="89"/>
                    <a:pt x="28" y="91"/>
                  </a:cubicBezTo>
                  <a:cubicBezTo>
                    <a:pt x="25" y="102"/>
                    <a:pt x="25" y="102"/>
                    <a:pt x="25" y="102"/>
                  </a:cubicBezTo>
                  <a:cubicBezTo>
                    <a:pt x="25" y="104"/>
                    <a:pt x="26" y="106"/>
                    <a:pt x="28" y="107"/>
                  </a:cubicBezTo>
                  <a:cubicBezTo>
                    <a:pt x="30" y="108"/>
                    <a:pt x="32" y="110"/>
                    <a:pt x="35" y="111"/>
                  </a:cubicBezTo>
                  <a:cubicBezTo>
                    <a:pt x="37" y="112"/>
                    <a:pt x="40" y="112"/>
                    <a:pt x="42" y="113"/>
                  </a:cubicBezTo>
                  <a:cubicBezTo>
                    <a:pt x="43" y="113"/>
                    <a:pt x="43" y="113"/>
                    <a:pt x="44" y="113"/>
                  </a:cubicBezTo>
                  <a:cubicBezTo>
                    <a:pt x="45" y="113"/>
                    <a:pt x="47" y="112"/>
                    <a:pt x="48" y="111"/>
                  </a:cubicBezTo>
                  <a:cubicBezTo>
                    <a:pt x="53" y="101"/>
                    <a:pt x="53" y="101"/>
                    <a:pt x="53" y="101"/>
                  </a:cubicBezTo>
                  <a:cubicBezTo>
                    <a:pt x="56" y="101"/>
                    <a:pt x="58" y="101"/>
                    <a:pt x="60" y="101"/>
                  </a:cubicBezTo>
                  <a:cubicBezTo>
                    <a:pt x="66" y="111"/>
                    <a:pt x="66" y="111"/>
                    <a:pt x="66" y="111"/>
                  </a:cubicBezTo>
                  <a:cubicBezTo>
                    <a:pt x="67" y="113"/>
                    <a:pt x="69" y="114"/>
                    <a:pt x="71" y="113"/>
                  </a:cubicBezTo>
                  <a:cubicBezTo>
                    <a:pt x="77" y="112"/>
                    <a:pt x="82" y="110"/>
                    <a:pt x="86" y="107"/>
                  </a:cubicBezTo>
                  <a:cubicBezTo>
                    <a:pt x="88" y="106"/>
                    <a:pt x="89" y="104"/>
                    <a:pt x="88" y="101"/>
                  </a:cubicBezTo>
                  <a:cubicBezTo>
                    <a:pt x="85" y="90"/>
                    <a:pt x="85" y="90"/>
                    <a:pt x="85" y="90"/>
                  </a:cubicBezTo>
                  <a:cubicBezTo>
                    <a:pt x="87" y="89"/>
                    <a:pt x="89" y="87"/>
                    <a:pt x="90" y="85"/>
                  </a:cubicBezTo>
                  <a:cubicBezTo>
                    <a:pt x="101" y="88"/>
                    <a:pt x="101" y="88"/>
                    <a:pt x="101" y="88"/>
                  </a:cubicBezTo>
                  <a:cubicBezTo>
                    <a:pt x="103" y="89"/>
                    <a:pt x="106" y="88"/>
                    <a:pt x="107" y="86"/>
                  </a:cubicBezTo>
                  <a:cubicBezTo>
                    <a:pt x="108" y="84"/>
                    <a:pt x="109" y="81"/>
                    <a:pt x="110" y="79"/>
                  </a:cubicBezTo>
                  <a:cubicBezTo>
                    <a:pt x="111" y="77"/>
                    <a:pt x="112" y="74"/>
                    <a:pt x="113" y="71"/>
                  </a:cubicBezTo>
                  <a:cubicBezTo>
                    <a:pt x="113" y="69"/>
                    <a:pt x="112" y="67"/>
                    <a:pt x="110" y="66"/>
                  </a:cubicBezTo>
                  <a:close/>
                  <a:moveTo>
                    <a:pt x="101" y="75"/>
                  </a:moveTo>
                  <a:cubicBezTo>
                    <a:pt x="101" y="76"/>
                    <a:pt x="101" y="77"/>
                    <a:pt x="100" y="78"/>
                  </a:cubicBezTo>
                  <a:cubicBezTo>
                    <a:pt x="90" y="75"/>
                    <a:pt x="90" y="75"/>
                    <a:pt x="90" y="75"/>
                  </a:cubicBezTo>
                  <a:cubicBezTo>
                    <a:pt x="88" y="75"/>
                    <a:pt x="86" y="76"/>
                    <a:pt x="85" y="77"/>
                  </a:cubicBezTo>
                  <a:cubicBezTo>
                    <a:pt x="83" y="80"/>
                    <a:pt x="80" y="83"/>
                    <a:pt x="77" y="85"/>
                  </a:cubicBezTo>
                  <a:cubicBezTo>
                    <a:pt x="75" y="86"/>
                    <a:pt x="75" y="88"/>
                    <a:pt x="75" y="90"/>
                  </a:cubicBezTo>
                  <a:cubicBezTo>
                    <a:pt x="78" y="100"/>
                    <a:pt x="78" y="100"/>
                    <a:pt x="78" y="100"/>
                  </a:cubicBezTo>
                  <a:cubicBezTo>
                    <a:pt x="76" y="101"/>
                    <a:pt x="74" y="102"/>
                    <a:pt x="72" y="103"/>
                  </a:cubicBezTo>
                  <a:cubicBezTo>
                    <a:pt x="67" y="93"/>
                    <a:pt x="67" y="93"/>
                    <a:pt x="67" y="93"/>
                  </a:cubicBezTo>
                  <a:cubicBezTo>
                    <a:pt x="66" y="92"/>
                    <a:pt x="64" y="91"/>
                    <a:pt x="62" y="91"/>
                  </a:cubicBezTo>
                  <a:cubicBezTo>
                    <a:pt x="59" y="92"/>
                    <a:pt x="55" y="92"/>
                    <a:pt x="51" y="91"/>
                  </a:cubicBezTo>
                  <a:cubicBezTo>
                    <a:pt x="49" y="91"/>
                    <a:pt x="48" y="92"/>
                    <a:pt x="47" y="93"/>
                  </a:cubicBezTo>
                  <a:cubicBezTo>
                    <a:pt x="41" y="103"/>
                    <a:pt x="41" y="103"/>
                    <a:pt x="41" y="103"/>
                  </a:cubicBezTo>
                  <a:cubicBezTo>
                    <a:pt x="40" y="102"/>
                    <a:pt x="39" y="102"/>
                    <a:pt x="38" y="102"/>
                  </a:cubicBezTo>
                  <a:cubicBezTo>
                    <a:pt x="37" y="101"/>
                    <a:pt x="36" y="101"/>
                    <a:pt x="36" y="100"/>
                  </a:cubicBezTo>
                  <a:cubicBezTo>
                    <a:pt x="38" y="90"/>
                    <a:pt x="38" y="90"/>
                    <a:pt x="38" y="90"/>
                  </a:cubicBezTo>
                  <a:cubicBezTo>
                    <a:pt x="39" y="88"/>
                    <a:pt x="38" y="86"/>
                    <a:pt x="36" y="85"/>
                  </a:cubicBezTo>
                  <a:cubicBezTo>
                    <a:pt x="34" y="83"/>
                    <a:pt x="31" y="80"/>
                    <a:pt x="29" y="77"/>
                  </a:cubicBezTo>
                  <a:cubicBezTo>
                    <a:pt x="28" y="76"/>
                    <a:pt x="26" y="75"/>
                    <a:pt x="24" y="76"/>
                  </a:cubicBezTo>
                  <a:cubicBezTo>
                    <a:pt x="13" y="78"/>
                    <a:pt x="13" y="78"/>
                    <a:pt x="13" y="78"/>
                  </a:cubicBezTo>
                  <a:cubicBezTo>
                    <a:pt x="13" y="78"/>
                    <a:pt x="13" y="77"/>
                    <a:pt x="12" y="76"/>
                  </a:cubicBezTo>
                  <a:cubicBezTo>
                    <a:pt x="12" y="75"/>
                    <a:pt x="12" y="75"/>
                    <a:pt x="12" y="75"/>
                  </a:cubicBezTo>
                  <a:cubicBezTo>
                    <a:pt x="12" y="74"/>
                    <a:pt x="11" y="74"/>
                    <a:pt x="11" y="73"/>
                  </a:cubicBezTo>
                  <a:cubicBezTo>
                    <a:pt x="20" y="67"/>
                    <a:pt x="20" y="67"/>
                    <a:pt x="20" y="67"/>
                  </a:cubicBezTo>
                  <a:cubicBezTo>
                    <a:pt x="22" y="66"/>
                    <a:pt x="23" y="64"/>
                    <a:pt x="23" y="63"/>
                  </a:cubicBezTo>
                  <a:cubicBezTo>
                    <a:pt x="22" y="59"/>
                    <a:pt x="22" y="55"/>
                    <a:pt x="23" y="52"/>
                  </a:cubicBezTo>
                  <a:cubicBezTo>
                    <a:pt x="23" y="50"/>
                    <a:pt x="22" y="48"/>
                    <a:pt x="20" y="47"/>
                  </a:cubicBezTo>
                  <a:cubicBezTo>
                    <a:pt x="11" y="42"/>
                    <a:pt x="11" y="42"/>
                    <a:pt x="11" y="42"/>
                  </a:cubicBezTo>
                  <a:cubicBezTo>
                    <a:pt x="11" y="41"/>
                    <a:pt x="11" y="40"/>
                    <a:pt x="12" y="39"/>
                  </a:cubicBezTo>
                  <a:cubicBezTo>
                    <a:pt x="12" y="38"/>
                    <a:pt x="12" y="38"/>
                    <a:pt x="12" y="38"/>
                  </a:cubicBezTo>
                  <a:cubicBezTo>
                    <a:pt x="13" y="37"/>
                    <a:pt x="13" y="37"/>
                    <a:pt x="13" y="36"/>
                  </a:cubicBezTo>
                  <a:cubicBezTo>
                    <a:pt x="24" y="39"/>
                    <a:pt x="24" y="39"/>
                    <a:pt x="24" y="39"/>
                  </a:cubicBezTo>
                  <a:cubicBezTo>
                    <a:pt x="25" y="39"/>
                    <a:pt x="27" y="38"/>
                    <a:pt x="29" y="37"/>
                  </a:cubicBezTo>
                  <a:cubicBezTo>
                    <a:pt x="31" y="34"/>
                    <a:pt x="33" y="31"/>
                    <a:pt x="36" y="29"/>
                  </a:cubicBezTo>
                  <a:cubicBezTo>
                    <a:pt x="38" y="28"/>
                    <a:pt x="39" y="26"/>
                    <a:pt x="38" y="24"/>
                  </a:cubicBezTo>
                  <a:cubicBezTo>
                    <a:pt x="35" y="14"/>
                    <a:pt x="35" y="14"/>
                    <a:pt x="35" y="14"/>
                  </a:cubicBezTo>
                  <a:cubicBezTo>
                    <a:pt x="36" y="13"/>
                    <a:pt x="37" y="13"/>
                    <a:pt x="37" y="13"/>
                  </a:cubicBezTo>
                  <a:cubicBezTo>
                    <a:pt x="38" y="12"/>
                    <a:pt x="38" y="12"/>
                    <a:pt x="38" y="12"/>
                  </a:cubicBezTo>
                  <a:cubicBezTo>
                    <a:pt x="39" y="12"/>
                    <a:pt x="40" y="12"/>
                    <a:pt x="41" y="11"/>
                  </a:cubicBezTo>
                  <a:cubicBezTo>
                    <a:pt x="46" y="21"/>
                    <a:pt x="46" y="21"/>
                    <a:pt x="46" y="21"/>
                  </a:cubicBezTo>
                  <a:cubicBezTo>
                    <a:pt x="47" y="22"/>
                    <a:pt x="49" y="23"/>
                    <a:pt x="51" y="23"/>
                  </a:cubicBezTo>
                  <a:cubicBezTo>
                    <a:pt x="55" y="22"/>
                    <a:pt x="58" y="22"/>
                    <a:pt x="62" y="23"/>
                  </a:cubicBezTo>
                  <a:cubicBezTo>
                    <a:pt x="64" y="23"/>
                    <a:pt x="66" y="22"/>
                    <a:pt x="67" y="21"/>
                  </a:cubicBezTo>
                  <a:cubicBezTo>
                    <a:pt x="72" y="11"/>
                    <a:pt x="72" y="11"/>
                    <a:pt x="72" y="11"/>
                  </a:cubicBezTo>
                  <a:cubicBezTo>
                    <a:pt x="73" y="12"/>
                    <a:pt x="74" y="12"/>
                    <a:pt x="75" y="12"/>
                  </a:cubicBezTo>
                  <a:cubicBezTo>
                    <a:pt x="76" y="13"/>
                    <a:pt x="77" y="13"/>
                    <a:pt x="78" y="14"/>
                  </a:cubicBezTo>
                  <a:cubicBezTo>
                    <a:pt x="75" y="24"/>
                    <a:pt x="75" y="24"/>
                    <a:pt x="75" y="24"/>
                  </a:cubicBezTo>
                  <a:cubicBezTo>
                    <a:pt x="75" y="26"/>
                    <a:pt x="75" y="28"/>
                    <a:pt x="77" y="29"/>
                  </a:cubicBezTo>
                  <a:cubicBezTo>
                    <a:pt x="80" y="31"/>
                    <a:pt x="82" y="34"/>
                    <a:pt x="84" y="37"/>
                  </a:cubicBezTo>
                  <a:cubicBezTo>
                    <a:pt x="86" y="38"/>
                    <a:pt x="88" y="39"/>
                    <a:pt x="90" y="38"/>
                  </a:cubicBezTo>
                  <a:cubicBezTo>
                    <a:pt x="100" y="36"/>
                    <a:pt x="100" y="36"/>
                    <a:pt x="100" y="36"/>
                  </a:cubicBezTo>
                  <a:cubicBezTo>
                    <a:pt x="101" y="37"/>
                    <a:pt x="102" y="39"/>
                    <a:pt x="102" y="41"/>
                  </a:cubicBezTo>
                  <a:cubicBezTo>
                    <a:pt x="93" y="47"/>
                    <a:pt x="93" y="47"/>
                    <a:pt x="93" y="47"/>
                  </a:cubicBezTo>
                  <a:cubicBezTo>
                    <a:pt x="91" y="48"/>
                    <a:pt x="90" y="50"/>
                    <a:pt x="91" y="52"/>
                  </a:cubicBezTo>
                  <a:cubicBezTo>
                    <a:pt x="91" y="55"/>
                    <a:pt x="91" y="59"/>
                    <a:pt x="91" y="62"/>
                  </a:cubicBezTo>
                  <a:cubicBezTo>
                    <a:pt x="90" y="64"/>
                    <a:pt x="91" y="66"/>
                    <a:pt x="93" y="67"/>
                  </a:cubicBezTo>
                  <a:cubicBezTo>
                    <a:pt x="102" y="72"/>
                    <a:pt x="102" y="72"/>
                    <a:pt x="102" y="72"/>
                  </a:cubicBezTo>
                  <a:cubicBezTo>
                    <a:pt x="102" y="73"/>
                    <a:pt x="102" y="74"/>
                    <a:pt x="101" y="75"/>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pic>
        <p:nvPicPr>
          <p:cNvPr id="15" name="Graphic 14">
            <a:extLst>
              <a:ext uri="{FF2B5EF4-FFF2-40B4-BE49-F238E27FC236}">
                <a16:creationId xmlns:a16="http://schemas.microsoft.com/office/drawing/2014/main" id="{E4824C54-A378-4164-9B1B-8C3841E9019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24015" y="1863441"/>
            <a:ext cx="731520" cy="731520"/>
          </a:xfrm>
          <a:prstGeom prst="rect">
            <a:avLst/>
          </a:prstGeom>
        </p:spPr>
      </p:pic>
      <p:pic>
        <p:nvPicPr>
          <p:cNvPr id="16" name="Graphic 15">
            <a:extLst>
              <a:ext uri="{FF2B5EF4-FFF2-40B4-BE49-F238E27FC236}">
                <a16:creationId xmlns:a16="http://schemas.microsoft.com/office/drawing/2014/main" id="{44E72E8E-198F-40B1-A7B6-DE0ADA2FD57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53847" y="4228020"/>
            <a:ext cx="731520" cy="731520"/>
          </a:xfrm>
          <a:prstGeom prst="rect">
            <a:avLst/>
          </a:prstGeom>
        </p:spPr>
      </p:pic>
      <p:pic>
        <p:nvPicPr>
          <p:cNvPr id="17" name="Graphic 16">
            <a:extLst>
              <a:ext uri="{FF2B5EF4-FFF2-40B4-BE49-F238E27FC236}">
                <a16:creationId xmlns:a16="http://schemas.microsoft.com/office/drawing/2014/main" id="{621F4A4A-6952-4339-B728-7CAB2940237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334903" y="5157931"/>
            <a:ext cx="731520" cy="731520"/>
          </a:xfrm>
          <a:prstGeom prst="rect">
            <a:avLst/>
          </a:prstGeom>
        </p:spPr>
      </p:pic>
      <p:sp>
        <p:nvSpPr>
          <p:cNvPr id="19" name="Arc 18">
            <a:extLst>
              <a:ext uri="{FF2B5EF4-FFF2-40B4-BE49-F238E27FC236}">
                <a16:creationId xmlns:a16="http://schemas.microsoft.com/office/drawing/2014/main" id="{854C5F19-A5F3-4D05-85E9-402A7E234765}"/>
              </a:ext>
              <a:ext uri="{C183D7F6-B498-43B3-948B-1728B52AA6E4}">
                <adec:decorative xmlns:adec="http://schemas.microsoft.com/office/drawing/2017/decorative" val="1"/>
              </a:ext>
            </a:extLst>
          </p:cNvPr>
          <p:cNvSpPr/>
          <p:nvPr/>
        </p:nvSpPr>
        <p:spPr>
          <a:xfrm rot="18821210">
            <a:off x="677067" y="1130092"/>
            <a:ext cx="4810182" cy="2970012"/>
          </a:xfrm>
          <a:prstGeom prst="arc">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01AA037-C4F3-4F63-842F-9E16C1D85D79}"/>
              </a:ext>
            </a:extLst>
          </p:cNvPr>
          <p:cNvSpPr txBox="1"/>
          <p:nvPr/>
        </p:nvSpPr>
        <p:spPr>
          <a:xfrm rot="19547155">
            <a:off x="1623460" y="878177"/>
            <a:ext cx="1542923" cy="400110"/>
          </a:xfrm>
          <a:prstGeom prst="rect">
            <a:avLst/>
          </a:prstGeom>
          <a:noFill/>
        </p:spPr>
        <p:txBody>
          <a:bodyPr wrap="none" rtlCol="0">
            <a:spAutoFit/>
          </a:bodyPr>
          <a:lstStyle/>
          <a:p>
            <a:r>
              <a:rPr lang="en-US" sz="2000" b="1">
                <a:latin typeface="+mj-lt"/>
              </a:rPr>
              <a:t>Identification</a:t>
            </a:r>
          </a:p>
        </p:txBody>
      </p:sp>
      <p:sp>
        <p:nvSpPr>
          <p:cNvPr id="21" name="Rectangle 20">
            <a:extLst>
              <a:ext uri="{FF2B5EF4-FFF2-40B4-BE49-F238E27FC236}">
                <a16:creationId xmlns:a16="http://schemas.microsoft.com/office/drawing/2014/main" id="{4035719D-A86E-47C4-A031-BB874BAAAD01}"/>
              </a:ext>
            </a:extLst>
          </p:cNvPr>
          <p:cNvSpPr/>
          <p:nvPr/>
        </p:nvSpPr>
        <p:spPr>
          <a:xfrm>
            <a:off x="6385650" y="671810"/>
            <a:ext cx="5212080" cy="733534"/>
          </a:xfrm>
          <a:prstGeom prst="rect">
            <a:avLst/>
          </a:prstGeom>
        </p:spPr>
        <p:txBody>
          <a:bodyPr wrap="square" lIns="0" rIns="0">
            <a:spAutoFit/>
          </a:bodyPr>
          <a:lstStyle/>
          <a:p>
            <a:pPr defTabSz="914126">
              <a:spcBef>
                <a:spcPts val="200"/>
              </a:spcBef>
              <a:buSzPct val="100000"/>
            </a:pPr>
            <a:r>
              <a:rPr lang="en-US" sz="2000" b="1">
                <a:solidFill>
                  <a:prstClr val="black"/>
                </a:solidFill>
                <a:latin typeface="+mj-lt"/>
              </a:rPr>
              <a:t>Applicable Program(s)</a:t>
            </a:r>
          </a:p>
          <a:p>
            <a:pPr defTabSz="914126">
              <a:spcBef>
                <a:spcPts val="200"/>
              </a:spcBef>
              <a:buSzPct val="100000"/>
            </a:pPr>
            <a:r>
              <a:rPr lang="en-US" sz="2000">
                <a:solidFill>
                  <a:prstClr val="black"/>
                </a:solidFill>
                <a:latin typeface="+mj-lt"/>
              </a:rPr>
              <a:t>ESSER I, II, and/or ARP ESSER</a:t>
            </a:r>
          </a:p>
        </p:txBody>
      </p:sp>
      <p:sp>
        <p:nvSpPr>
          <p:cNvPr id="22" name="Rectangle 21">
            <a:extLst>
              <a:ext uri="{FF2B5EF4-FFF2-40B4-BE49-F238E27FC236}">
                <a16:creationId xmlns:a16="http://schemas.microsoft.com/office/drawing/2014/main" id="{C7B1B81B-A425-4109-B534-BA19E12F9C1D}"/>
              </a:ext>
            </a:extLst>
          </p:cNvPr>
          <p:cNvSpPr/>
          <p:nvPr/>
        </p:nvSpPr>
        <p:spPr>
          <a:xfrm>
            <a:off x="6374762" y="1844026"/>
            <a:ext cx="5212080" cy="2272417"/>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Area of Review</a:t>
            </a:r>
          </a:p>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prstClr val="black"/>
                </a:solidFill>
                <a:effectLst/>
                <a:uLnTx/>
                <a:uFillTx/>
                <a:latin typeface="+mj-lt"/>
                <a:ea typeface="+mn-ea"/>
                <a:cs typeface="+mn-cs"/>
              </a:rPr>
              <a:t>10 administrative domains, including General / Entity Level Standards, Equipment and Property Management, Procurement, Salaries and Benefits, Supplies, Dues, and Fees, Equitable Shares, Financial Management, and Internal Controls / Purchasing.</a:t>
            </a:r>
          </a:p>
        </p:txBody>
      </p:sp>
      <p:sp>
        <p:nvSpPr>
          <p:cNvPr id="23" name="Rectangle 22">
            <a:extLst>
              <a:ext uri="{FF2B5EF4-FFF2-40B4-BE49-F238E27FC236}">
                <a16:creationId xmlns:a16="http://schemas.microsoft.com/office/drawing/2014/main" id="{62E07636-9F9E-4FA9-9554-E61FD9AA8D7F}"/>
              </a:ext>
            </a:extLst>
          </p:cNvPr>
          <p:cNvSpPr/>
          <p:nvPr/>
        </p:nvSpPr>
        <p:spPr>
          <a:xfrm>
            <a:off x="6385650" y="4228020"/>
            <a:ext cx="5212080" cy="73152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Observation</a:t>
            </a:r>
          </a:p>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prstClr val="black"/>
                </a:solidFill>
                <a:effectLst/>
                <a:uLnTx/>
                <a:uFillTx/>
                <a:latin typeface="+mj-lt"/>
                <a:ea typeface="+mn-ea"/>
                <a:cs typeface="+mn-cs"/>
              </a:rPr>
              <a:t>The “</a:t>
            </a:r>
            <a:r>
              <a:rPr lang="en-US" sz="2000">
                <a:solidFill>
                  <a:prstClr val="black"/>
                </a:solidFill>
                <a:latin typeface="+mj-lt"/>
              </a:rPr>
              <a:t>when” and “what”</a:t>
            </a: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
        <p:nvSpPr>
          <p:cNvPr id="24" name="Rectangle 23">
            <a:extLst>
              <a:ext uri="{FF2B5EF4-FFF2-40B4-BE49-F238E27FC236}">
                <a16:creationId xmlns:a16="http://schemas.microsoft.com/office/drawing/2014/main" id="{8AD6FCF3-7071-4DCC-B0D9-060CACFEF263}"/>
              </a:ext>
            </a:extLst>
          </p:cNvPr>
          <p:cNvSpPr/>
          <p:nvPr/>
        </p:nvSpPr>
        <p:spPr>
          <a:xfrm>
            <a:off x="6385650" y="5159240"/>
            <a:ext cx="5212080" cy="109728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Background Discussion</a:t>
            </a:r>
          </a:p>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prstClr val="black"/>
                </a:solidFill>
                <a:latin typeface="+mj-lt"/>
              </a:rPr>
              <a:t>The “why”, tailored to specific details (vendor, invoice, timesheet)</a:t>
            </a: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90714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390404" y="2082297"/>
            <a:ext cx="3822299" cy="1248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Structure </a:t>
            </a:r>
            <a:b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&amp; Content</a:t>
            </a:r>
          </a:p>
        </p:txBody>
      </p:sp>
      <p:sp>
        <p:nvSpPr>
          <p:cNvPr id="9" name="TextBox 8">
            <a:extLst>
              <a:ext uri="{FF2B5EF4-FFF2-40B4-BE49-F238E27FC236}">
                <a16:creationId xmlns:a16="http://schemas.microsoft.com/office/drawing/2014/main" id="{62781733-82D8-4287-965C-68F7B8DB10B2}"/>
              </a:ext>
            </a:extLst>
          </p:cNvPr>
          <p:cNvSpPr txBox="1"/>
          <p:nvPr/>
        </p:nvSpPr>
        <p:spPr>
          <a:xfrm>
            <a:off x="793321" y="3522957"/>
            <a:ext cx="3419382" cy="2554545"/>
          </a:xfrm>
          <a:prstGeom prst="rect">
            <a:avLst/>
          </a:prstGeom>
          <a:noFill/>
        </p:spPr>
        <p:txBody>
          <a:bodyPr wrap="square">
            <a:spAutoFit/>
          </a:bodyPr>
          <a:lstStyle/>
          <a:p>
            <a:pPr algn="r"/>
            <a:r>
              <a:rPr lang="en-US" sz="2000" spc="0" dirty="0">
                <a:solidFill>
                  <a:prstClr val="black"/>
                </a:solidFill>
                <a:latin typeface="+mj-lt"/>
              </a:rPr>
              <a:t>Observations are the main components of the Final Results Letter (FRL). FRLs are issued following an in-person or virtual monitoring review. Observ</a:t>
            </a:r>
            <a:r>
              <a:rPr lang="en-US" sz="2000" dirty="0">
                <a:solidFill>
                  <a:prstClr val="black"/>
                </a:solidFill>
                <a:latin typeface="+mj-lt"/>
              </a:rPr>
              <a:t>ations are structured in a table format with the following elements:</a:t>
            </a:r>
            <a:endParaRPr lang="en-US" sz="2000" spc="0" dirty="0">
              <a:solidFill>
                <a:prstClr val="black"/>
              </a:solidFill>
              <a:latin typeface="+mj-lt"/>
            </a:endParaRPr>
          </a:p>
        </p:txBody>
      </p:sp>
      <p:sp>
        <p:nvSpPr>
          <p:cNvPr id="20" name="TextBox 19">
            <a:extLst>
              <a:ext uri="{FF2B5EF4-FFF2-40B4-BE49-F238E27FC236}">
                <a16:creationId xmlns:a16="http://schemas.microsoft.com/office/drawing/2014/main" id="{901AA037-C4F3-4F63-842F-9E16C1D85D79}"/>
              </a:ext>
            </a:extLst>
          </p:cNvPr>
          <p:cNvSpPr txBox="1"/>
          <p:nvPr/>
        </p:nvSpPr>
        <p:spPr>
          <a:xfrm rot="19547155">
            <a:off x="1739231" y="878177"/>
            <a:ext cx="1311385" cy="400110"/>
          </a:xfrm>
          <a:prstGeom prst="rect">
            <a:avLst/>
          </a:prstGeom>
          <a:noFill/>
        </p:spPr>
        <p:txBody>
          <a:bodyPr wrap="none" rtlCol="0">
            <a:spAutoFit/>
          </a:bodyPr>
          <a:lstStyle/>
          <a:p>
            <a:r>
              <a:rPr lang="en-US" sz="2000" b="1">
                <a:latin typeface="+mj-lt"/>
              </a:rPr>
              <a:t>Implication</a:t>
            </a:r>
          </a:p>
        </p:txBody>
      </p:sp>
      <p:sp>
        <p:nvSpPr>
          <p:cNvPr id="33" name="Rectangle 32">
            <a:extLst>
              <a:ext uri="{FF2B5EF4-FFF2-40B4-BE49-F238E27FC236}">
                <a16:creationId xmlns:a16="http://schemas.microsoft.com/office/drawing/2014/main" id="{DAE9D82D-7A7B-4B21-AA7B-43F8A46E2471}"/>
              </a:ext>
            </a:extLst>
          </p:cNvPr>
          <p:cNvSpPr/>
          <p:nvPr/>
        </p:nvSpPr>
        <p:spPr>
          <a:xfrm>
            <a:off x="6361280" y="671810"/>
            <a:ext cx="5212080" cy="1041311"/>
          </a:xfrm>
          <a:prstGeom prst="rect">
            <a:avLst/>
          </a:prstGeom>
        </p:spPr>
        <p:txBody>
          <a:bodyPr wrap="square" lIns="0" rIns="0">
            <a:spAutoFit/>
          </a:bodyPr>
          <a:lstStyle/>
          <a:p>
            <a:pPr defTabSz="914126">
              <a:spcBef>
                <a:spcPts val="200"/>
              </a:spcBef>
              <a:buSzPct val="100000"/>
            </a:pPr>
            <a:r>
              <a:rPr lang="en-US" sz="2000" b="1">
                <a:solidFill>
                  <a:prstClr val="black"/>
                </a:solidFill>
                <a:latin typeface="+mj-lt"/>
              </a:rPr>
              <a:t>Regulatory Guidance</a:t>
            </a:r>
          </a:p>
          <a:p>
            <a:pPr defTabSz="914126">
              <a:spcBef>
                <a:spcPts val="200"/>
              </a:spcBef>
              <a:buSzPct val="100000"/>
            </a:pPr>
            <a:r>
              <a:rPr lang="en-US" sz="2000">
                <a:solidFill>
                  <a:prstClr val="black"/>
                </a:solidFill>
                <a:latin typeface="+mj-lt"/>
              </a:rPr>
              <a:t>Most commonly 2 CFR 200, but also some state guidance, or occasionally LEA policy</a:t>
            </a:r>
          </a:p>
        </p:txBody>
      </p:sp>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3621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Arc 18">
            <a:extLst>
              <a:ext uri="{FF2B5EF4-FFF2-40B4-BE49-F238E27FC236}">
                <a16:creationId xmlns:a16="http://schemas.microsoft.com/office/drawing/2014/main" id="{854C5F19-A5F3-4D05-85E9-402A7E234765}"/>
              </a:ext>
              <a:ext uri="{C183D7F6-B498-43B3-948B-1728B52AA6E4}">
                <adec:decorative xmlns:adec="http://schemas.microsoft.com/office/drawing/2017/decorative" val="1"/>
              </a:ext>
            </a:extLst>
          </p:cNvPr>
          <p:cNvSpPr/>
          <p:nvPr/>
        </p:nvSpPr>
        <p:spPr>
          <a:xfrm rot="18821210">
            <a:off x="677067" y="1130092"/>
            <a:ext cx="4810182" cy="2970012"/>
          </a:xfrm>
          <a:prstGeom prst="arc">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5" name="Graphic 24">
            <a:extLst>
              <a:ext uri="{FF2B5EF4-FFF2-40B4-BE49-F238E27FC236}">
                <a16:creationId xmlns:a16="http://schemas.microsoft.com/office/drawing/2014/main" id="{18741139-FA2F-41E0-A329-E8DE21DBCEE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79819" y="727858"/>
            <a:ext cx="731520" cy="731520"/>
          </a:xfrm>
          <a:prstGeom prst="rect">
            <a:avLst/>
          </a:prstGeom>
        </p:spPr>
      </p:pic>
      <p:pic>
        <p:nvPicPr>
          <p:cNvPr id="26" name="Graphic 25">
            <a:extLst>
              <a:ext uri="{FF2B5EF4-FFF2-40B4-BE49-F238E27FC236}">
                <a16:creationId xmlns:a16="http://schemas.microsoft.com/office/drawing/2014/main" id="{08450E41-1F42-4761-BA2B-7C4A8604C65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79819" y="2366583"/>
            <a:ext cx="731520" cy="733720"/>
          </a:xfrm>
          <a:prstGeom prst="rect">
            <a:avLst/>
          </a:prstGeom>
        </p:spPr>
      </p:pic>
      <p:pic>
        <p:nvPicPr>
          <p:cNvPr id="27" name="Graphic 26">
            <a:extLst>
              <a:ext uri="{FF2B5EF4-FFF2-40B4-BE49-F238E27FC236}">
                <a16:creationId xmlns:a16="http://schemas.microsoft.com/office/drawing/2014/main" id="{79034640-8273-4DE7-B5FB-B511DC2C8EF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379819" y="3547272"/>
            <a:ext cx="731520" cy="731520"/>
          </a:xfrm>
          <a:prstGeom prst="rect">
            <a:avLst/>
          </a:prstGeom>
        </p:spPr>
      </p:pic>
      <p:grpSp>
        <p:nvGrpSpPr>
          <p:cNvPr id="28" name="Group 27">
            <a:extLst>
              <a:ext uri="{FF2B5EF4-FFF2-40B4-BE49-F238E27FC236}">
                <a16:creationId xmlns:a16="http://schemas.microsoft.com/office/drawing/2014/main" id="{59E9C96B-916A-4497-A3BE-DF880A796D0A}"/>
              </a:ext>
              <a:ext uri="{C183D7F6-B498-43B3-948B-1728B52AA6E4}">
                <adec:decorative xmlns:adec="http://schemas.microsoft.com/office/drawing/2017/decorative" val="1"/>
              </a:ext>
            </a:extLst>
          </p:cNvPr>
          <p:cNvGrpSpPr/>
          <p:nvPr/>
        </p:nvGrpSpPr>
        <p:grpSpPr>
          <a:xfrm>
            <a:off x="5379819" y="5380000"/>
            <a:ext cx="731520" cy="580041"/>
            <a:chOff x="5916613" y="3068638"/>
            <a:chExt cx="555625" cy="455612"/>
          </a:xfrm>
          <a:solidFill>
            <a:schemeClr val="accent1"/>
          </a:solidFill>
        </p:grpSpPr>
        <p:sp>
          <p:nvSpPr>
            <p:cNvPr id="29" name="Freeform 194">
              <a:extLst>
                <a:ext uri="{FF2B5EF4-FFF2-40B4-BE49-F238E27FC236}">
                  <a16:creationId xmlns:a16="http://schemas.microsoft.com/office/drawing/2014/main" id="{65BA596F-1502-4094-93E0-273B58D9F99B}"/>
                </a:ext>
              </a:extLst>
            </p:cNvPr>
            <p:cNvSpPr>
              <a:spLocks noEditPoints="1"/>
            </p:cNvSpPr>
            <p:nvPr/>
          </p:nvSpPr>
          <p:spPr bwMode="auto">
            <a:xfrm>
              <a:off x="5916613" y="3068638"/>
              <a:ext cx="419100" cy="411163"/>
            </a:xfrm>
            <a:custGeom>
              <a:avLst/>
              <a:gdLst>
                <a:gd name="T0" fmla="*/ 178 w 178"/>
                <a:gd name="T1" fmla="*/ 66 h 175"/>
                <a:gd name="T2" fmla="*/ 117 w 178"/>
                <a:gd name="T3" fmla="*/ 0 h 175"/>
                <a:gd name="T4" fmla="*/ 61 w 178"/>
                <a:gd name="T5" fmla="*/ 0 h 175"/>
                <a:gd name="T6" fmla="*/ 0 w 178"/>
                <a:gd name="T7" fmla="*/ 66 h 175"/>
                <a:gd name="T8" fmla="*/ 46 w 178"/>
                <a:gd name="T9" fmla="*/ 130 h 175"/>
                <a:gd name="T10" fmla="*/ 46 w 178"/>
                <a:gd name="T11" fmla="*/ 170 h 175"/>
                <a:gd name="T12" fmla="*/ 49 w 178"/>
                <a:gd name="T13" fmla="*/ 174 h 175"/>
                <a:gd name="T14" fmla="*/ 51 w 178"/>
                <a:gd name="T15" fmla="*/ 175 h 175"/>
                <a:gd name="T16" fmla="*/ 54 w 178"/>
                <a:gd name="T17" fmla="*/ 174 h 175"/>
                <a:gd name="T18" fmla="*/ 101 w 178"/>
                <a:gd name="T19" fmla="*/ 132 h 175"/>
                <a:gd name="T20" fmla="*/ 117 w 178"/>
                <a:gd name="T21" fmla="*/ 132 h 175"/>
                <a:gd name="T22" fmla="*/ 178 w 178"/>
                <a:gd name="T23" fmla="*/ 66 h 175"/>
                <a:gd name="T24" fmla="*/ 99 w 178"/>
                <a:gd name="T25" fmla="*/ 123 h 175"/>
                <a:gd name="T26" fmla="*/ 96 w 178"/>
                <a:gd name="T27" fmla="*/ 124 h 175"/>
                <a:gd name="T28" fmla="*/ 55 w 178"/>
                <a:gd name="T29" fmla="*/ 159 h 175"/>
                <a:gd name="T30" fmla="*/ 55 w 178"/>
                <a:gd name="T31" fmla="*/ 126 h 175"/>
                <a:gd name="T32" fmla="*/ 52 w 178"/>
                <a:gd name="T33" fmla="*/ 122 h 175"/>
                <a:gd name="T34" fmla="*/ 9 w 178"/>
                <a:gd name="T35" fmla="*/ 66 h 175"/>
                <a:gd name="T36" fmla="*/ 61 w 178"/>
                <a:gd name="T37" fmla="*/ 10 h 175"/>
                <a:gd name="T38" fmla="*/ 117 w 178"/>
                <a:gd name="T39" fmla="*/ 10 h 175"/>
                <a:gd name="T40" fmla="*/ 168 w 178"/>
                <a:gd name="T41" fmla="*/ 66 h 175"/>
                <a:gd name="T42" fmla="*/ 117 w 178"/>
                <a:gd name="T43" fmla="*/ 123 h 175"/>
                <a:gd name="T44" fmla="*/ 99 w 178"/>
                <a:gd name="T45" fmla="*/ 1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175">
                  <a:moveTo>
                    <a:pt x="178" y="66"/>
                  </a:moveTo>
                  <a:cubicBezTo>
                    <a:pt x="178" y="30"/>
                    <a:pt x="150" y="0"/>
                    <a:pt x="117" y="0"/>
                  </a:cubicBezTo>
                  <a:cubicBezTo>
                    <a:pt x="61" y="0"/>
                    <a:pt x="61" y="0"/>
                    <a:pt x="61" y="0"/>
                  </a:cubicBezTo>
                  <a:cubicBezTo>
                    <a:pt x="27" y="0"/>
                    <a:pt x="0" y="30"/>
                    <a:pt x="0" y="66"/>
                  </a:cubicBezTo>
                  <a:cubicBezTo>
                    <a:pt x="0" y="97"/>
                    <a:pt x="19" y="123"/>
                    <a:pt x="46" y="130"/>
                  </a:cubicBezTo>
                  <a:cubicBezTo>
                    <a:pt x="46" y="170"/>
                    <a:pt x="46" y="170"/>
                    <a:pt x="46" y="170"/>
                  </a:cubicBezTo>
                  <a:cubicBezTo>
                    <a:pt x="46" y="172"/>
                    <a:pt x="47" y="174"/>
                    <a:pt x="49" y="174"/>
                  </a:cubicBezTo>
                  <a:cubicBezTo>
                    <a:pt x="49" y="175"/>
                    <a:pt x="50" y="175"/>
                    <a:pt x="51" y="175"/>
                  </a:cubicBezTo>
                  <a:cubicBezTo>
                    <a:pt x="52" y="175"/>
                    <a:pt x="53" y="174"/>
                    <a:pt x="54" y="174"/>
                  </a:cubicBezTo>
                  <a:cubicBezTo>
                    <a:pt x="101" y="132"/>
                    <a:pt x="101" y="132"/>
                    <a:pt x="101" y="132"/>
                  </a:cubicBezTo>
                  <a:cubicBezTo>
                    <a:pt x="117" y="132"/>
                    <a:pt x="117" y="132"/>
                    <a:pt x="117" y="132"/>
                  </a:cubicBezTo>
                  <a:cubicBezTo>
                    <a:pt x="150" y="132"/>
                    <a:pt x="178" y="103"/>
                    <a:pt x="178" y="66"/>
                  </a:cubicBezTo>
                  <a:close/>
                  <a:moveTo>
                    <a:pt x="99" y="123"/>
                  </a:moveTo>
                  <a:cubicBezTo>
                    <a:pt x="98" y="123"/>
                    <a:pt x="97" y="123"/>
                    <a:pt x="96" y="124"/>
                  </a:cubicBezTo>
                  <a:cubicBezTo>
                    <a:pt x="55" y="159"/>
                    <a:pt x="55" y="159"/>
                    <a:pt x="55" y="159"/>
                  </a:cubicBezTo>
                  <a:cubicBezTo>
                    <a:pt x="55" y="126"/>
                    <a:pt x="55" y="126"/>
                    <a:pt x="55" y="126"/>
                  </a:cubicBezTo>
                  <a:cubicBezTo>
                    <a:pt x="55" y="124"/>
                    <a:pt x="54" y="122"/>
                    <a:pt x="52" y="122"/>
                  </a:cubicBezTo>
                  <a:cubicBezTo>
                    <a:pt x="27" y="117"/>
                    <a:pt x="9" y="94"/>
                    <a:pt x="9" y="66"/>
                  </a:cubicBezTo>
                  <a:cubicBezTo>
                    <a:pt x="9" y="35"/>
                    <a:pt x="32" y="10"/>
                    <a:pt x="61" y="10"/>
                  </a:cubicBezTo>
                  <a:cubicBezTo>
                    <a:pt x="117" y="10"/>
                    <a:pt x="117" y="10"/>
                    <a:pt x="117" y="10"/>
                  </a:cubicBezTo>
                  <a:cubicBezTo>
                    <a:pt x="145" y="10"/>
                    <a:pt x="168" y="35"/>
                    <a:pt x="168" y="66"/>
                  </a:cubicBezTo>
                  <a:cubicBezTo>
                    <a:pt x="168" y="97"/>
                    <a:pt x="145" y="123"/>
                    <a:pt x="117" y="123"/>
                  </a:cubicBezTo>
                  <a:lnTo>
                    <a:pt x="99" y="123"/>
                  </a:ln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0" name="Freeform 195">
              <a:extLst>
                <a:ext uri="{FF2B5EF4-FFF2-40B4-BE49-F238E27FC236}">
                  <a16:creationId xmlns:a16="http://schemas.microsoft.com/office/drawing/2014/main" id="{B6B240B7-F97C-4AD0-9439-C916C3AFAC57}"/>
                </a:ext>
              </a:extLst>
            </p:cNvPr>
            <p:cNvSpPr>
              <a:spLocks/>
            </p:cNvSpPr>
            <p:nvPr/>
          </p:nvSpPr>
          <p:spPr bwMode="auto">
            <a:xfrm>
              <a:off x="6184900" y="3235325"/>
              <a:ext cx="287338" cy="288925"/>
            </a:xfrm>
            <a:custGeom>
              <a:avLst/>
              <a:gdLst>
                <a:gd name="T0" fmla="*/ 77 w 122"/>
                <a:gd name="T1" fmla="*/ 0 h 123"/>
                <a:gd name="T2" fmla="*/ 73 w 122"/>
                <a:gd name="T3" fmla="*/ 5 h 123"/>
                <a:gd name="T4" fmla="*/ 77 w 122"/>
                <a:gd name="T5" fmla="*/ 9 h 123"/>
                <a:gd name="T6" fmla="*/ 112 w 122"/>
                <a:gd name="T7" fmla="*/ 48 h 123"/>
                <a:gd name="T8" fmla="*/ 79 w 122"/>
                <a:gd name="T9" fmla="*/ 86 h 123"/>
                <a:gd name="T10" fmla="*/ 74 w 122"/>
                <a:gd name="T11" fmla="*/ 91 h 123"/>
                <a:gd name="T12" fmla="*/ 74 w 122"/>
                <a:gd name="T13" fmla="*/ 107 h 123"/>
                <a:gd name="T14" fmla="*/ 56 w 122"/>
                <a:gd name="T15" fmla="*/ 88 h 123"/>
                <a:gd name="T16" fmla="*/ 53 w 122"/>
                <a:gd name="T17" fmla="*/ 87 h 123"/>
                <a:gd name="T18" fmla="*/ 37 w 122"/>
                <a:gd name="T19" fmla="*/ 87 h 123"/>
                <a:gd name="T20" fmla="*/ 10 w 122"/>
                <a:gd name="T21" fmla="*/ 71 h 123"/>
                <a:gd name="T22" fmla="*/ 3 w 122"/>
                <a:gd name="T23" fmla="*/ 70 h 123"/>
                <a:gd name="T24" fmla="*/ 2 w 122"/>
                <a:gd name="T25" fmla="*/ 76 h 123"/>
                <a:gd name="T26" fmla="*/ 37 w 122"/>
                <a:gd name="T27" fmla="*/ 96 h 123"/>
                <a:gd name="T28" fmla="*/ 51 w 122"/>
                <a:gd name="T29" fmla="*/ 96 h 123"/>
                <a:gd name="T30" fmla="*/ 75 w 122"/>
                <a:gd name="T31" fmla="*/ 122 h 123"/>
                <a:gd name="T32" fmla="*/ 79 w 122"/>
                <a:gd name="T33" fmla="*/ 123 h 123"/>
                <a:gd name="T34" fmla="*/ 80 w 122"/>
                <a:gd name="T35" fmla="*/ 123 h 123"/>
                <a:gd name="T36" fmla="*/ 83 w 122"/>
                <a:gd name="T37" fmla="*/ 118 h 123"/>
                <a:gd name="T38" fmla="*/ 83 w 122"/>
                <a:gd name="T39" fmla="*/ 96 h 123"/>
                <a:gd name="T40" fmla="*/ 122 w 122"/>
                <a:gd name="T41" fmla="*/ 48 h 123"/>
                <a:gd name="T42" fmla="*/ 77 w 122"/>
                <a:gd name="T4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23">
                  <a:moveTo>
                    <a:pt x="77" y="0"/>
                  </a:moveTo>
                  <a:cubicBezTo>
                    <a:pt x="75" y="0"/>
                    <a:pt x="73" y="2"/>
                    <a:pt x="73" y="5"/>
                  </a:cubicBezTo>
                  <a:cubicBezTo>
                    <a:pt x="73" y="7"/>
                    <a:pt x="75" y="9"/>
                    <a:pt x="77" y="9"/>
                  </a:cubicBezTo>
                  <a:cubicBezTo>
                    <a:pt x="97" y="9"/>
                    <a:pt x="112" y="27"/>
                    <a:pt x="112" y="48"/>
                  </a:cubicBezTo>
                  <a:cubicBezTo>
                    <a:pt x="112" y="69"/>
                    <a:pt x="97" y="86"/>
                    <a:pt x="79" y="86"/>
                  </a:cubicBezTo>
                  <a:cubicBezTo>
                    <a:pt x="76" y="87"/>
                    <a:pt x="74" y="89"/>
                    <a:pt x="74" y="91"/>
                  </a:cubicBezTo>
                  <a:cubicBezTo>
                    <a:pt x="74" y="107"/>
                    <a:pt x="74" y="107"/>
                    <a:pt x="74" y="107"/>
                  </a:cubicBezTo>
                  <a:cubicBezTo>
                    <a:pt x="56" y="88"/>
                    <a:pt x="56" y="88"/>
                    <a:pt x="56" y="88"/>
                  </a:cubicBezTo>
                  <a:cubicBezTo>
                    <a:pt x="55" y="87"/>
                    <a:pt x="54" y="87"/>
                    <a:pt x="53" y="87"/>
                  </a:cubicBezTo>
                  <a:cubicBezTo>
                    <a:pt x="37" y="87"/>
                    <a:pt x="37" y="87"/>
                    <a:pt x="37" y="87"/>
                  </a:cubicBezTo>
                  <a:cubicBezTo>
                    <a:pt x="26" y="87"/>
                    <a:pt x="16" y="81"/>
                    <a:pt x="10" y="71"/>
                  </a:cubicBezTo>
                  <a:cubicBezTo>
                    <a:pt x="8" y="69"/>
                    <a:pt x="5" y="68"/>
                    <a:pt x="3" y="70"/>
                  </a:cubicBezTo>
                  <a:cubicBezTo>
                    <a:pt x="1" y="71"/>
                    <a:pt x="0" y="74"/>
                    <a:pt x="2" y="76"/>
                  </a:cubicBezTo>
                  <a:cubicBezTo>
                    <a:pt x="10" y="89"/>
                    <a:pt x="23" y="96"/>
                    <a:pt x="37" y="96"/>
                  </a:cubicBezTo>
                  <a:cubicBezTo>
                    <a:pt x="51" y="96"/>
                    <a:pt x="51" y="96"/>
                    <a:pt x="51" y="96"/>
                  </a:cubicBezTo>
                  <a:cubicBezTo>
                    <a:pt x="75" y="122"/>
                    <a:pt x="75" y="122"/>
                    <a:pt x="75" y="122"/>
                  </a:cubicBezTo>
                  <a:cubicBezTo>
                    <a:pt x="76" y="123"/>
                    <a:pt x="77" y="123"/>
                    <a:pt x="79" y="123"/>
                  </a:cubicBezTo>
                  <a:cubicBezTo>
                    <a:pt x="79" y="123"/>
                    <a:pt x="80" y="123"/>
                    <a:pt x="80" y="123"/>
                  </a:cubicBezTo>
                  <a:cubicBezTo>
                    <a:pt x="82" y="122"/>
                    <a:pt x="83" y="120"/>
                    <a:pt x="83" y="118"/>
                  </a:cubicBezTo>
                  <a:cubicBezTo>
                    <a:pt x="83" y="96"/>
                    <a:pt x="83" y="96"/>
                    <a:pt x="83" y="96"/>
                  </a:cubicBezTo>
                  <a:cubicBezTo>
                    <a:pt x="105" y="92"/>
                    <a:pt x="122" y="72"/>
                    <a:pt x="122" y="48"/>
                  </a:cubicBezTo>
                  <a:cubicBezTo>
                    <a:pt x="122" y="22"/>
                    <a:pt x="102" y="0"/>
                    <a:pt x="77" y="0"/>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1" name="Freeform 196">
              <a:extLst>
                <a:ext uri="{FF2B5EF4-FFF2-40B4-BE49-F238E27FC236}">
                  <a16:creationId xmlns:a16="http://schemas.microsoft.com/office/drawing/2014/main" id="{296F3E7E-F1F4-43EF-96EC-D2B5BE65EBAA}"/>
                </a:ext>
              </a:extLst>
            </p:cNvPr>
            <p:cNvSpPr>
              <a:spLocks/>
            </p:cNvSpPr>
            <p:nvPr/>
          </p:nvSpPr>
          <p:spPr bwMode="auto">
            <a:xfrm>
              <a:off x="6013450" y="3178175"/>
              <a:ext cx="223838" cy="23813"/>
            </a:xfrm>
            <a:custGeom>
              <a:avLst/>
              <a:gdLst>
                <a:gd name="T0" fmla="*/ 95 w 95"/>
                <a:gd name="T1" fmla="*/ 5 h 10"/>
                <a:gd name="T2" fmla="*/ 90 w 95"/>
                <a:gd name="T3" fmla="*/ 0 h 10"/>
                <a:gd name="T4" fmla="*/ 5 w 95"/>
                <a:gd name="T5" fmla="*/ 0 h 10"/>
                <a:gd name="T6" fmla="*/ 0 w 95"/>
                <a:gd name="T7" fmla="*/ 5 h 10"/>
                <a:gd name="T8" fmla="*/ 5 w 95"/>
                <a:gd name="T9" fmla="*/ 10 h 10"/>
                <a:gd name="T10" fmla="*/ 90 w 95"/>
                <a:gd name="T11" fmla="*/ 10 h 10"/>
                <a:gd name="T12" fmla="*/ 95 w 9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95" y="5"/>
                  </a:moveTo>
                  <a:cubicBezTo>
                    <a:pt x="95" y="2"/>
                    <a:pt x="93" y="0"/>
                    <a:pt x="90" y="0"/>
                  </a:cubicBezTo>
                  <a:cubicBezTo>
                    <a:pt x="5" y="0"/>
                    <a:pt x="5" y="0"/>
                    <a:pt x="5" y="0"/>
                  </a:cubicBezTo>
                  <a:cubicBezTo>
                    <a:pt x="2" y="0"/>
                    <a:pt x="0" y="2"/>
                    <a:pt x="0" y="5"/>
                  </a:cubicBezTo>
                  <a:cubicBezTo>
                    <a:pt x="0" y="8"/>
                    <a:pt x="2" y="10"/>
                    <a:pt x="5" y="10"/>
                  </a:cubicBezTo>
                  <a:cubicBezTo>
                    <a:pt x="90" y="10"/>
                    <a:pt x="90" y="10"/>
                    <a:pt x="90" y="10"/>
                  </a:cubicBezTo>
                  <a:cubicBezTo>
                    <a:pt x="93" y="10"/>
                    <a:pt x="95" y="8"/>
                    <a:pt x="95" y="5"/>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2" name="Freeform 197">
              <a:extLst>
                <a:ext uri="{FF2B5EF4-FFF2-40B4-BE49-F238E27FC236}">
                  <a16:creationId xmlns:a16="http://schemas.microsoft.com/office/drawing/2014/main" id="{643D0F44-4FBA-44E6-81A0-8D7E7D2B1E1B}"/>
                </a:ext>
              </a:extLst>
            </p:cNvPr>
            <p:cNvSpPr>
              <a:spLocks/>
            </p:cNvSpPr>
            <p:nvPr/>
          </p:nvSpPr>
          <p:spPr bwMode="auto">
            <a:xfrm>
              <a:off x="6013450" y="3249613"/>
              <a:ext cx="122238" cy="23813"/>
            </a:xfrm>
            <a:custGeom>
              <a:avLst/>
              <a:gdLst>
                <a:gd name="T0" fmla="*/ 47 w 52"/>
                <a:gd name="T1" fmla="*/ 0 h 10"/>
                <a:gd name="T2" fmla="*/ 5 w 52"/>
                <a:gd name="T3" fmla="*/ 0 h 10"/>
                <a:gd name="T4" fmla="*/ 0 w 52"/>
                <a:gd name="T5" fmla="*/ 5 h 10"/>
                <a:gd name="T6" fmla="*/ 5 w 52"/>
                <a:gd name="T7" fmla="*/ 10 h 10"/>
                <a:gd name="T8" fmla="*/ 47 w 52"/>
                <a:gd name="T9" fmla="*/ 10 h 10"/>
                <a:gd name="T10" fmla="*/ 52 w 52"/>
                <a:gd name="T11" fmla="*/ 5 h 10"/>
                <a:gd name="T12" fmla="*/ 47 w 5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47" y="0"/>
                  </a:moveTo>
                  <a:cubicBezTo>
                    <a:pt x="5" y="0"/>
                    <a:pt x="5" y="0"/>
                    <a:pt x="5" y="0"/>
                  </a:cubicBezTo>
                  <a:cubicBezTo>
                    <a:pt x="2" y="0"/>
                    <a:pt x="0" y="2"/>
                    <a:pt x="0" y="5"/>
                  </a:cubicBezTo>
                  <a:cubicBezTo>
                    <a:pt x="0" y="8"/>
                    <a:pt x="2" y="10"/>
                    <a:pt x="5" y="10"/>
                  </a:cubicBezTo>
                  <a:cubicBezTo>
                    <a:pt x="47" y="10"/>
                    <a:pt x="47" y="10"/>
                    <a:pt x="47" y="10"/>
                  </a:cubicBezTo>
                  <a:cubicBezTo>
                    <a:pt x="49" y="10"/>
                    <a:pt x="52" y="8"/>
                    <a:pt x="52" y="5"/>
                  </a:cubicBezTo>
                  <a:cubicBezTo>
                    <a:pt x="52" y="2"/>
                    <a:pt x="49" y="0"/>
                    <a:pt x="47" y="0"/>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
        <p:nvSpPr>
          <p:cNvPr id="34" name="Rectangle 33">
            <a:extLst>
              <a:ext uri="{FF2B5EF4-FFF2-40B4-BE49-F238E27FC236}">
                <a16:creationId xmlns:a16="http://schemas.microsoft.com/office/drawing/2014/main" id="{923AE04C-03C5-4EED-B45A-E73CCCD7FF04}"/>
              </a:ext>
            </a:extLst>
          </p:cNvPr>
          <p:cNvSpPr/>
          <p:nvPr/>
        </p:nvSpPr>
        <p:spPr>
          <a:xfrm>
            <a:off x="6361280" y="2396090"/>
            <a:ext cx="5212080" cy="82296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Associated Risk</a:t>
            </a:r>
          </a:p>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prstClr val="black"/>
                </a:solidFill>
                <a:latin typeface="+mj-lt"/>
              </a:rPr>
              <a:t>What could happen if the issue persists</a:t>
            </a:r>
            <a:r>
              <a:rPr kumimoji="0" lang="en-US" sz="2000" b="0" i="0" u="none" strike="noStrike" kern="1200" cap="none" spc="0" normalizeH="0" baseline="0" noProof="0">
                <a:ln>
                  <a:noFill/>
                </a:ln>
                <a:solidFill>
                  <a:prstClr val="black"/>
                </a:solidFill>
                <a:effectLst/>
                <a:uLnTx/>
                <a:uFillTx/>
                <a:latin typeface="+mj-lt"/>
                <a:ea typeface="+mn-ea"/>
                <a:cs typeface="+mn-cs"/>
              </a:rPr>
              <a:t>	</a:t>
            </a:r>
          </a:p>
        </p:txBody>
      </p:sp>
      <p:sp>
        <p:nvSpPr>
          <p:cNvPr id="35" name="Rectangle 34">
            <a:extLst>
              <a:ext uri="{FF2B5EF4-FFF2-40B4-BE49-F238E27FC236}">
                <a16:creationId xmlns:a16="http://schemas.microsoft.com/office/drawing/2014/main" id="{50DE5E62-8944-499E-8A70-0EDB9A3115DF}"/>
              </a:ext>
            </a:extLst>
          </p:cNvPr>
          <p:cNvSpPr/>
          <p:nvPr/>
        </p:nvSpPr>
        <p:spPr>
          <a:xfrm>
            <a:off x="6361280" y="3669068"/>
            <a:ext cx="5212080" cy="1041311"/>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Leading Practice</a:t>
            </a:r>
          </a:p>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prstClr val="black"/>
                </a:solidFill>
                <a:latin typeface="+mj-lt"/>
              </a:rPr>
              <a:t>How to avoid this observation (and its associated risk) in the future</a:t>
            </a: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
        <p:nvSpPr>
          <p:cNvPr id="36" name="Rectangle 35">
            <a:extLst>
              <a:ext uri="{FF2B5EF4-FFF2-40B4-BE49-F238E27FC236}">
                <a16:creationId xmlns:a16="http://schemas.microsoft.com/office/drawing/2014/main" id="{4B73951F-6065-4397-96BB-97212CF9B797}"/>
              </a:ext>
            </a:extLst>
          </p:cNvPr>
          <p:cNvSpPr/>
          <p:nvPr/>
        </p:nvSpPr>
        <p:spPr>
          <a:xfrm>
            <a:off x="6361280" y="5307806"/>
            <a:ext cx="5212080" cy="82296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Subrecipient’s Response</a:t>
            </a:r>
          </a:p>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prstClr val="black"/>
                </a:solidFill>
                <a:effectLst/>
                <a:uLnTx/>
                <a:uFillTx/>
                <a:latin typeface="+mj-lt"/>
                <a:ea typeface="+mn-ea"/>
                <a:cs typeface="+mn-cs"/>
              </a:rPr>
              <a:t>Addresses the LEAs stance on the observation</a:t>
            </a:r>
          </a:p>
        </p:txBody>
      </p:sp>
    </p:spTree>
    <p:extLst>
      <p:ext uri="{BB962C8B-B14F-4D97-AF65-F5344CB8AC3E}">
        <p14:creationId xmlns:p14="http://schemas.microsoft.com/office/powerpoint/2010/main" val="2260911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8AD189-94C2-4CAE-8638-43ABAFAF8F19}">
  <ds:schemaRef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4e5e2d33-68ff-42fd-81d6-1ece27b905a6"/>
    <ds:schemaRef ds:uri="600f56bb-d955-48ee-a325-392bb7b7209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DBA25B0-53AE-4886-8710-7D0E92BCB6DE}">
  <ds:schemaRefs>
    <ds:schemaRef ds:uri="http://schemas.microsoft.com/sharepoint/v3/contenttype/forms"/>
  </ds:schemaRefs>
</ds:datastoreItem>
</file>

<file path=customXml/itemProps3.xml><?xml version="1.0" encoding="utf-8"?>
<ds:datastoreItem xmlns:ds="http://schemas.openxmlformats.org/officeDocument/2006/customXml" ds:itemID="{F300A8F1-5506-4E06-945C-451D8CB107F2}"/>
</file>

<file path=docProps/app.xml><?xml version="1.0" encoding="utf-8"?>
<Properties xmlns="http://schemas.openxmlformats.org/officeDocument/2006/extended-properties" xmlns:vt="http://schemas.openxmlformats.org/officeDocument/2006/docPropsVTypes">
  <TotalTime>471</TotalTime>
  <Words>2945</Words>
  <Application>Microsoft Office PowerPoint</Application>
  <PresentationFormat>Widescreen</PresentationFormat>
  <Paragraphs>412</Paragraphs>
  <Slides>42</Slides>
  <Notes>20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Arial</vt:lpstr>
      <vt:lpstr>Brush Script MT</vt:lpstr>
      <vt:lpstr>Calibri</vt:lpstr>
      <vt:lpstr>Calibri Light</vt:lpstr>
      <vt:lpstr>Chronicle Display Black</vt:lpstr>
      <vt:lpstr>Montserrat</vt:lpstr>
      <vt:lpstr>Open Sans</vt:lpstr>
      <vt:lpstr>Open Sans Light</vt:lpstr>
      <vt:lpstr>Verdana</vt:lpstr>
      <vt:lpstr>Wingdings 2</vt:lpstr>
      <vt:lpstr>Office Theme</vt:lpstr>
      <vt:lpstr>think-cell Slide</vt:lpstr>
      <vt:lpstr>Commonwealth of Pennsylvania Department of Education</vt:lpstr>
      <vt:lpstr>Meet Your Facilitators PDE ESSER Monitoring Team</vt:lpstr>
      <vt:lpstr>Agenda</vt:lpstr>
      <vt:lpstr>   What are “Observations”?</vt:lpstr>
      <vt:lpstr>Observe ‘what is’ with undivided awareness.         - Bruce Lee Martial Artist, Actor</vt:lpstr>
      <vt:lpstr>What Are Observations?</vt:lpstr>
      <vt:lpstr>   What is their structure and content?</vt:lpstr>
      <vt:lpstr>Structure  &amp; Content</vt:lpstr>
      <vt:lpstr>Structure  &amp; Content</vt:lpstr>
      <vt:lpstr>   What are the Top 10 Most Common ESSER Observations?</vt:lpstr>
      <vt:lpstr>10.  Competitive Procurement (Services)</vt:lpstr>
      <vt:lpstr>10.  Competitive Procurement (Services)</vt:lpstr>
      <vt:lpstr>2 CFR § 200.320 Methods of procurement to be followed.</vt:lpstr>
      <vt:lpstr>9.  No / Bad Proof of Payment</vt:lpstr>
      <vt:lpstr>9.  No/Bad Proof of Payment</vt:lpstr>
      <vt:lpstr>8.  No policy against fraud, waste, and abuse</vt:lpstr>
      <vt:lpstr>8.  No policy against fraud, waste, and abuse</vt:lpstr>
      <vt:lpstr>7.  No SAM.gov Debarment Check</vt:lpstr>
      <vt:lpstr>7.  No SAM.gov Debarment Check</vt:lpstr>
      <vt:lpstr>6.  No Contract Terms and Conditions</vt:lpstr>
      <vt:lpstr>6.  No Contract Terms and Conditions</vt:lpstr>
      <vt:lpstr>5.  No Sole Source Justification</vt:lpstr>
      <vt:lpstr>5.  No Sole Source Justification</vt:lpstr>
      <vt:lpstr>What are the acceptable reasons to “Sole Source” ?</vt:lpstr>
      <vt:lpstr>4.  No Competitive Procurement (Goods)</vt:lpstr>
      <vt:lpstr>4.  Competitive Procurement (Goods)</vt:lpstr>
      <vt:lpstr>Competitive Procurement (State Guidance)</vt:lpstr>
      <vt:lpstr>3.  No Quotes (Services)</vt:lpstr>
      <vt:lpstr>3.  No Quotes (Services)</vt:lpstr>
      <vt:lpstr>2.  No Minority/Women Owned Business Engagement</vt:lpstr>
      <vt:lpstr>2.  No Minority/Women-Owned Business Enterprise Steps</vt:lpstr>
      <vt:lpstr>How to take required affirmative steps to include minority and women-owned business enterprises</vt:lpstr>
      <vt:lpstr>1.  No Purchase Order and / or Invoices</vt:lpstr>
      <vt:lpstr>1.  No PO and/or Invoices</vt:lpstr>
      <vt:lpstr>Let’s have a knowledge check!</vt:lpstr>
      <vt:lpstr>Top 10 ESSER Observations</vt:lpstr>
      <vt:lpstr>Question 1</vt:lpstr>
      <vt:lpstr>Question 2</vt:lpstr>
      <vt:lpstr>Question 3</vt:lpstr>
      <vt:lpstr>Question 4</vt:lpstr>
      <vt:lpstr>Question 5</vt:lpstr>
      <vt:lpstr>Thank You for Joining us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Observation Presentation</dc:title>
  <dc:creator>Simon, Joseph</dc:creator>
  <cp:lastModifiedBy>Hilary Seibert</cp:lastModifiedBy>
  <cp:revision>3</cp:revision>
  <dcterms:created xsi:type="dcterms:W3CDTF">2023-03-19T15:29:47Z</dcterms:created>
  <dcterms:modified xsi:type="dcterms:W3CDTF">2023-05-24T17:32:38Z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2023-03-19T15:29:47Z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16fe5aee-4e76-4d9c-8746-f54db163eb6a</vt:lpwstr>
  </property>
  <property fmtid="{D5CDD505-2E9C-101B-9397-08002B2CF9AE}" pid="8" name="MSIP_Label_ea60d57e-af5b-4752-ac57-3e4f28ca11dc_ContentBits">
    <vt:lpwstr>0</vt:lpwstr>
  </property>
  <property fmtid="{D5CDD505-2E9C-101B-9397-08002B2CF9AE}" pid="9" name="ContentTypeId">
    <vt:lpwstr>0x01010063A4E9D8B9AE294BB8664582FC3229C4</vt:lpwstr>
  </property>
  <property fmtid="{D5CDD505-2E9C-101B-9397-08002B2CF9AE}" pid="10" name="MediaServiceImageTags">
    <vt:lpwstr/>
  </property>
  <property fmtid="{D5CDD505-2E9C-101B-9397-08002B2CF9AE}" pid="11" name="MigrationSourceURL">
    <vt:lpwstr/>
  </property>
  <property fmtid="{D5CDD505-2E9C-101B-9397-08002B2CF9AE}" pid="12" name="Order">
    <vt:r8>1495600</vt:r8>
  </property>
  <property fmtid="{D5CDD505-2E9C-101B-9397-08002B2CF9AE}" pid="13" name="Category">
    <vt:lpwstr/>
  </property>
  <property fmtid="{D5CDD505-2E9C-101B-9397-08002B2CF9AE}" pid="14" name="xd_Signature">
    <vt:bool>false</vt:bool>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TemplateUrl">
    <vt:lpwstr/>
  </property>
</Properties>
</file>