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34" r:id="rId5"/>
    <p:sldId id="347" r:id="rId6"/>
    <p:sldId id="426" r:id="rId7"/>
    <p:sldId id="425" r:id="rId8"/>
    <p:sldId id="346" r:id="rId9"/>
    <p:sldId id="427" r:id="rId10"/>
    <p:sldId id="34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47A"/>
    <a:srgbClr val="DED500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4FF9A-95C3-6145-B940-7BCB628DACAB}" v="8" dt="2023-10-04T12:10:52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1" autoAdjust="0"/>
    <p:restoredTop sz="86395" autoAdjust="0"/>
  </p:normalViewPr>
  <p:slideViewPr>
    <p:cSldViewPr>
      <p:cViewPr varScale="1">
        <p:scale>
          <a:sx n="65" d="100"/>
          <a:sy n="65" d="100"/>
        </p:scale>
        <p:origin x="10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89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81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2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53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98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78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29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2588-B72F-8C4D-BAC8-F52865048541}" type="datetime1">
              <a:rPr lang="en-US" smtClean="0"/>
              <a:t>10/31/2023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AADC-6083-D84A-B7AF-0CD7CAA6479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1681-E165-6240-B263-F12264517961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ECE28-029B-E841-83E9-C9381127E024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6FBB-73B8-1249-B36F-8F9E46635888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D14E-94F3-1E4A-89EA-A8A86A78DCCA}" type="datetime1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95C1-E30A-CE44-BC32-5903E93F9D64}" type="datetime1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8C29-8D7F-B44B-BEC2-9E7CEA0889B1}" type="datetime1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3F0D-B386-2044-AE1D-6BB411FB747C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1C0C7-744E-7F4C-BFC1-5737C3D575C9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Pennsylvania Department of Education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9390A-9939-444F-96B1-EA222510310F}" type="datetime1">
              <a:rPr lang="en-US" smtClean="0"/>
              <a:t>10/31/2023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297B-58E6-632C-B4F1-7AD4C9C7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The Pennsylvania Dashboard for the…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E06D2-3638-D294-DEB6-C8799837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9D263-DA92-8E7E-5293-FC2F83940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/>
          </a:p>
        </p:txBody>
      </p:sp>
      <p:pic>
        <p:nvPicPr>
          <p:cNvPr id="6" name="Content Placeholder 8" descr="Arts Education Data Project">
            <a:extLst>
              <a:ext uri="{FF2B5EF4-FFF2-40B4-BE49-F238E27FC236}">
                <a16:creationId xmlns:a16="http://schemas.microsoft.com/office/drawing/2014/main" id="{87396A11-26B9-95EF-1B8B-8748246EB1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99" t="21788" r="41803" b="50894"/>
          <a:stretch/>
        </p:blipFill>
        <p:spPr>
          <a:xfrm>
            <a:off x="1736863" y="1447800"/>
            <a:ext cx="5670274" cy="43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0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C4C13-410A-435B-0595-B877EA8C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</a:t>
            </a:r>
            <a:r>
              <a:rPr lang="en-US" dirty="0"/>
              <a:t> &amp; Info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FB3D7-BA6F-3C78-B295-8E4D7652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AD4CD-E79B-BBF2-70AE-EC28CB9C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A21913-DAC7-5735-6843-B27E7FD28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1" t="28606" r="64758" b="52441"/>
          <a:stretch/>
        </p:blipFill>
        <p:spPr>
          <a:xfrm>
            <a:off x="916634" y="1524000"/>
            <a:ext cx="7310732" cy="413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5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5E6A-1D99-8C5B-F436-81ECB7492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 &amp; Info: Select and Hover!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138F0-3E02-77EA-EF95-30EC70D2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4EC6F-1D1E-E1E2-06AC-1EB2FFE8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A screenshot of a computer">
            <a:extLst>
              <a:ext uri="{FF2B5EF4-FFF2-40B4-BE49-F238E27FC236}">
                <a16:creationId xmlns:a16="http://schemas.microsoft.com/office/drawing/2014/main" id="{D8288931-DD83-16FA-514F-60B191E357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17048" r="16667" b="73518"/>
          <a:stretch/>
        </p:blipFill>
        <p:spPr>
          <a:xfrm>
            <a:off x="457201" y="2162036"/>
            <a:ext cx="8229600" cy="765314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450D672B-10D7-6C6C-F6AB-5929B5082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7800" y="4201064"/>
            <a:ext cx="6408496" cy="1168293"/>
          </a:xfrm>
          <a:prstGeom prst="wedgeRoundRectCallout">
            <a:avLst>
              <a:gd name="adj1" fmla="val -21676"/>
              <a:gd name="adj2" fmla="val -165797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Don’t be shy! </a:t>
            </a:r>
            <a:r>
              <a:rPr lang="en-US" dirty="0"/>
              <a:t>Try selecting or hovering over the data visualizations to reveal a wealth of useful information.</a:t>
            </a:r>
          </a:p>
        </p:txBody>
      </p:sp>
    </p:spTree>
    <p:extLst>
      <p:ext uri="{BB962C8B-B14F-4D97-AF65-F5344CB8AC3E}">
        <p14:creationId xmlns:p14="http://schemas.microsoft.com/office/powerpoint/2010/main" val="3579283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4C802-5994-C488-D26D-28516DDE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 &amp; Info: Help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DC970-6531-B961-3CC2-DB5D0654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5A3F1-3393-DBBC-1D05-63EFAAF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This is a screenshot of the Instructions and Information Help page for the Pennsylvania Dashboard of the Arts Education Data Project.">
            <a:extLst>
              <a:ext uri="{FF2B5EF4-FFF2-40B4-BE49-F238E27FC236}">
                <a16:creationId xmlns:a16="http://schemas.microsoft.com/office/drawing/2014/main" id="{E112A1D2-C2DA-3DA9-0C44-CC44FFB0EB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10784" r="17647" b="1372"/>
          <a:stretch/>
        </p:blipFill>
        <p:spPr>
          <a:xfrm>
            <a:off x="457200" y="1447800"/>
            <a:ext cx="5652406" cy="4724400"/>
          </a:xfrm>
          <a:prstGeom prst="rect">
            <a:avLst/>
          </a:prstGeom>
        </p:spPr>
      </p:pic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F9D8E65C-28FB-FD09-561C-7BC143214F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09" t="20854" r="15534" b="77385"/>
          <a:stretch/>
        </p:blipFill>
        <p:spPr>
          <a:xfrm>
            <a:off x="6553200" y="1600200"/>
            <a:ext cx="2133600" cy="990600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931EDA38-129D-ECA1-A5C5-6C84C71FC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53199" y="3079603"/>
            <a:ext cx="2140085" cy="1339997"/>
          </a:xfrm>
          <a:prstGeom prst="wedgeRoundRectCallout">
            <a:avLst>
              <a:gd name="adj1" fmla="val -23283"/>
              <a:gd name="adj2" fmla="val -8041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the Help button in the upper right-hand corner to better understand how this page presents data.</a:t>
            </a:r>
          </a:p>
        </p:txBody>
      </p:sp>
    </p:spTree>
    <p:extLst>
      <p:ext uri="{BB962C8B-B14F-4D97-AF65-F5344CB8AC3E}">
        <p14:creationId xmlns:p14="http://schemas.microsoft.com/office/powerpoint/2010/main" val="1740973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586D6-79EB-EFAE-1E3E-569239154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 &amp; Info: Symbols and Icons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9C9C7-BE64-4390-53F1-BB48855FB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1E299-BD48-189C-9B67-68E44CF2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AB320DA6-CF54-40CD-D23E-FC95D5F0E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515" y="1760057"/>
            <a:ext cx="8186970" cy="708463"/>
          </a:xfrm>
          <a:prstGeom prst="wedgeRoundRectCallout">
            <a:avLst>
              <a:gd name="adj1" fmla="val -37596"/>
              <a:gd name="adj2" fmla="val 145718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Symbols and Icons are important components of each tab’s webpage.</a:t>
            </a:r>
          </a:p>
        </p:txBody>
      </p:sp>
      <p:pic>
        <p:nvPicPr>
          <p:cNvPr id="7" name="Picture 6" descr="This is a screenshot of the Instructions and Information Symbols and Icons used to navigate the Pennsylvania Dashboard of the Arts Education Data Project.">
            <a:extLst>
              <a:ext uri="{FF2B5EF4-FFF2-40B4-BE49-F238E27FC236}">
                <a16:creationId xmlns:a16="http://schemas.microsoft.com/office/drawing/2014/main" id="{46781CBA-3894-3781-9C6B-EC68841DD7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3" t="26305" r="42233" b="52941"/>
          <a:stretch/>
        </p:blipFill>
        <p:spPr>
          <a:xfrm>
            <a:off x="609600" y="3188623"/>
            <a:ext cx="7765475" cy="250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085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AA93-5C84-932B-BD44-FF90D1DA7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 &amp; Info: Tips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8C8D7-86F4-60F5-C09B-74FC4710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17EFD-8FC9-F611-DAD1-6DADD84D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This is a screenshot of the Instructions and Information Tips used for navigatiing the Pennsylvania Dashboard of the Arts Education Data Project.">
            <a:extLst>
              <a:ext uri="{FF2B5EF4-FFF2-40B4-BE49-F238E27FC236}">
                <a16:creationId xmlns:a16="http://schemas.microsoft.com/office/drawing/2014/main" id="{A2722577-F461-41BE-CBCC-31FFAE4D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33232" r="15686" b="30015"/>
          <a:stretch/>
        </p:blipFill>
        <p:spPr>
          <a:xfrm>
            <a:off x="457200" y="2780777"/>
            <a:ext cx="8228059" cy="2897204"/>
          </a:xfrm>
          <a:prstGeom prst="rect">
            <a:avLst/>
          </a:prstGeom>
        </p:spPr>
      </p:pic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5906E5EC-1557-0FC9-1237-F616642A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5659" y="1524001"/>
            <a:ext cx="8229600" cy="578408"/>
          </a:xfrm>
          <a:prstGeom prst="wedgeRoundRectCallout">
            <a:avLst>
              <a:gd name="adj1" fmla="val -34774"/>
              <a:gd name="adj2" fmla="val 159031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Instructions &amp; Info tab provides tips for working with the data visualizations.</a:t>
            </a:r>
          </a:p>
        </p:txBody>
      </p:sp>
    </p:spTree>
    <p:extLst>
      <p:ext uri="{BB962C8B-B14F-4D97-AF65-F5344CB8AC3E}">
        <p14:creationId xmlns:p14="http://schemas.microsoft.com/office/powerpoint/2010/main" val="382691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C643-6ADB-C377-0E4E-BF3AC8F8C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Instructions &amp; Info: Definitions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05DA7-E114-8CA5-10EE-64072C25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176-147C-0D4D-A94D-1A3B1A5CBC53}" type="datetime1">
              <a:rPr lang="en-US" smtClean="0"/>
              <a:t>10/31/2023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65D8A-B685-6E46-516C-4EF3A7825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This is a screenshot of the Instructions and Information Definition button used in the Pennsylvania Dashboard of the Arts Education Data Project. The buttons are labeled as Free and Reduced Lunch, No Arts/Access, Student/Teacher Ratios, Majority Race/Ethnicity, and Requirements.">
            <a:extLst>
              <a:ext uri="{FF2B5EF4-FFF2-40B4-BE49-F238E27FC236}">
                <a16:creationId xmlns:a16="http://schemas.microsoft.com/office/drawing/2014/main" id="{14F9ABFF-8940-94AD-A692-C29AD16661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40" t="75054" r="11216" b="12638"/>
          <a:stretch/>
        </p:blipFill>
        <p:spPr>
          <a:xfrm>
            <a:off x="342900" y="1900417"/>
            <a:ext cx="8458200" cy="971549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0325D57-D35A-AEC5-6B55-32087E9E1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6352" y="3886200"/>
            <a:ext cx="5951296" cy="1168293"/>
          </a:xfrm>
          <a:prstGeom prst="wedgeRoundRectCallout">
            <a:avLst>
              <a:gd name="adj1" fmla="val 3067"/>
              <a:gd name="adj2" fmla="val -137960"/>
              <a:gd name="adj3" fmla="val 16667"/>
            </a:avLst>
          </a:prstGeom>
          <a:solidFill>
            <a:srgbClr val="06347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Select any of the five buttons to learn more about the definitions for these metrics.</a:t>
            </a:r>
          </a:p>
        </p:txBody>
      </p:sp>
    </p:spTree>
    <p:extLst>
      <p:ext uri="{BB962C8B-B14F-4D97-AF65-F5344CB8AC3E}">
        <p14:creationId xmlns:p14="http://schemas.microsoft.com/office/powerpoint/2010/main" val="450488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2A4EA4-2FD6-46CD-858F-1ABF09EFBD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45E959-B139-4928-B6C0-4290FBE61FC4}">
  <ds:schemaRefs>
    <ds:schemaRef ds:uri="f1c7bf0e-1cb0-48f8-99df-6e3f20f315b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FDA93FE-127B-4258-AD24-9EA607F93116}"/>
</file>

<file path=docProps/app.xml><?xml version="1.0" encoding="utf-8"?>
<Properties xmlns="http://schemas.openxmlformats.org/officeDocument/2006/extended-properties" xmlns:vt="http://schemas.openxmlformats.org/officeDocument/2006/docPropsVTypes">
  <TotalTime>38875</TotalTime>
  <Words>140</Words>
  <Application>Microsoft Office PowerPoint</Application>
  <PresentationFormat>On-screen Show (4:3)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The Pennsylvania Dashboard for the…</vt:lpstr>
      <vt:lpstr>Instructions &amp; Info</vt:lpstr>
      <vt:lpstr>Instructions &amp; Info: Select and Hover!</vt:lpstr>
      <vt:lpstr>Instructions &amp; Info: Help</vt:lpstr>
      <vt:lpstr>Instructions &amp; Info: Symbols and Icons</vt:lpstr>
      <vt:lpstr>Instructions &amp; Info: Tips</vt:lpstr>
      <vt:lpstr>Instructions &amp; Info: Definitions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PDE AEDP Instructions &amp; Info</dc:title>
  <dc:creator>pdeadmin</dc:creator>
  <cp:lastModifiedBy>Heimbach, Bunne</cp:lastModifiedBy>
  <cp:revision>137</cp:revision>
  <cp:lastPrinted>2023-04-30T01:38:09Z</cp:lastPrinted>
  <dcterms:created xsi:type="dcterms:W3CDTF">2017-02-01T18:23:33Z</dcterms:created>
  <dcterms:modified xsi:type="dcterms:W3CDTF">2023-10-31T11:36:53Z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33500</vt:r8>
  </property>
  <property fmtid="{D5CDD505-2E9C-101B-9397-08002B2CF9AE}" pid="3" name="_dlc_policyId">
    <vt:lpwstr>/InsidePDE/Documents</vt:lpwstr>
  </property>
  <property fmtid="{D5CDD505-2E9C-101B-9397-08002B2CF9AE}" pid="4" name="xd_ProgID">
    <vt:lpwstr/>
  </property>
  <property fmtid="{D5CDD505-2E9C-101B-9397-08002B2CF9AE}" pid="5" name="_CopySource">
    <vt:lpwstr>https://collab.pde.pa.gov/InsidePDE/Documents/Getting My Job Done/Accessibility/PDE PowerPoint Template - ADA Accessible.pptx</vt:lpwstr>
  </property>
  <property fmtid="{D5CDD505-2E9C-101B-9397-08002B2CF9AE}" pid="6" name="ContentTypeId">
    <vt:lpwstr>0x01010063A4E9D8B9AE294BB8664582FC3229C4</vt:lpwstr>
  </property>
  <property fmtid="{D5CDD505-2E9C-101B-9397-08002B2CF9AE}" pid="7" name="_SharedFileIndex">
    <vt:lpwstr/>
  </property>
  <property fmtid="{D5CDD505-2E9C-101B-9397-08002B2CF9AE}" pid="8" name="_SourceUrl">
    <vt:lpwstr/>
  </property>
  <property fmtid="{D5CDD505-2E9C-101B-9397-08002B2CF9AE}" pid="9" name="ItemRetentionFormula">
    <vt:lpwstr>&lt;formula id="Microsoft.Office.RecordsManagement.PolicyFeatures.Expiration.Formula.BuiltIn"&gt;&lt;number&gt;1&lt;/number&gt;&lt;property&gt;Post_x005f_x0020_End_x005f_x0020_Date&lt;/property&gt;&lt;propertyId&gt;00000000-0000-0000-0000-000000000000&lt;/propertyId&gt;&lt;period&gt;days&lt;/period&gt;&lt;/formula&gt;</vt:lpwstr>
  </property>
  <property fmtid="{D5CDD505-2E9C-101B-9397-08002B2CF9AE}" pid="10" name="TemplateUrl">
    <vt:lpwstr/>
  </property>
  <property fmtid="{D5CDD505-2E9C-101B-9397-08002B2CF9AE}" pid="11" name="MigrationSourceURL">
    <vt:lpwstr/>
  </property>
  <property fmtid="{D5CDD505-2E9C-101B-9397-08002B2CF9AE}" pid="12" name="Category">
    <vt:lpwstr/>
  </property>
  <property fmtid="{D5CDD505-2E9C-101B-9397-08002B2CF9AE}" pid="13" name="xd_Signature">
    <vt:bool>false</vt:bool>
  </property>
</Properties>
</file>