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334" r:id="rId5"/>
    <p:sldId id="327" r:id="rId6"/>
    <p:sldId id="328" r:id="rId7"/>
    <p:sldId id="429" r:id="rId8"/>
    <p:sldId id="336" r:id="rId9"/>
    <p:sldId id="329" r:id="rId10"/>
    <p:sldId id="330" r:id="rId11"/>
    <p:sldId id="332" r:id="rId12"/>
    <p:sldId id="331" r:id="rId13"/>
    <p:sldId id="33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47A"/>
    <a:srgbClr val="DED500"/>
    <a:srgbClr val="E9EDF4"/>
    <a:srgbClr val="D0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127326-5748-4291-C552-BDC41666CF31}" v="8" dt="2023-10-04T13:09:54.6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067" autoAdjust="0"/>
    <p:restoredTop sz="86395" autoAdjust="0"/>
  </p:normalViewPr>
  <p:slideViewPr>
    <p:cSldViewPr>
      <p:cViewPr varScale="1">
        <p:scale>
          <a:sx n="65" d="100"/>
          <a:sy n="65" d="100"/>
        </p:scale>
        <p:origin x="52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EBFCE-E1AD-4C66-8436-2B854631725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DDAA2-1C43-4F84-BCB8-BB799C3B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7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86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258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42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83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3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79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4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81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18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2588-B72F-8C4D-BAC8-F52865048541}" type="datetime1">
              <a:rPr lang="en-US" smtClean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1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6AADC-6083-D84A-B7AF-0CD7CAA64794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23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21681-E165-6240-B263-F12264517961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0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8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CE28-029B-E841-83E9-C9381127E024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6FBB-73B8-1249-B36F-8F9E46635888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7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D14E-94F3-1E4A-89EA-A8A86A78DCCA}" type="datetime1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8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9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8C29-8D7F-B44B-BEC2-9E7CEA0889B1}" type="datetime1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1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3F0D-B386-2044-AE1D-6BB411FB747C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06465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C0C7-744E-7F4C-BFC1-5737C3D575C9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19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Pennsylvania Department of Education 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97" y="5867400"/>
            <a:ext cx="23050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Blue Banner - decorative imag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9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9390A-9939-444F-96B1-EA222510310F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0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marL="173038" indent="0"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6297B-58E6-632C-B4F1-7AD4C9C7B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The Pennsylvania Dashboard for the…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E06D2-3638-D294-DEB6-C87998371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D9D263-DA92-8E7E-5293-FC2F8394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</a:t>
            </a:fld>
            <a:endParaRPr lang="en-US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87396A11-26B9-95EF-1B8B-8748246EB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99" t="21788" r="41803" b="50894"/>
          <a:stretch/>
        </p:blipFill>
        <p:spPr>
          <a:xfrm>
            <a:off x="1736863" y="1447800"/>
            <a:ext cx="5670274" cy="437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50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EF71E-D88E-76E5-4C6F-41B739720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Overview: Enrollment by Arts Discipline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52C72-D719-CBED-DBED-149B57F6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8280AE-EEE2-8639-C564-8514C4FDB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 descr="A screenshot of a computer">
            <a:extLst>
              <a:ext uri="{FF2B5EF4-FFF2-40B4-BE49-F238E27FC236}">
                <a16:creationId xmlns:a16="http://schemas.microsoft.com/office/drawing/2014/main" id="{BA314DE1-8B0A-23E4-8409-24E475A23D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5" t="47450" r="13726" b="12742"/>
          <a:stretch/>
        </p:blipFill>
        <p:spPr>
          <a:xfrm>
            <a:off x="533400" y="2585426"/>
            <a:ext cx="8135307" cy="30371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714FC2ED-98CF-C641-9F44-57E7A593C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3565" y="1389913"/>
            <a:ext cx="4934906" cy="406753"/>
          </a:xfrm>
          <a:prstGeom prst="wedgeRoundRectCallout">
            <a:avLst>
              <a:gd name="adj1" fmla="val 35422"/>
              <a:gd name="adj2" fmla="val 270959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This graph displays the % of students enrolled in each discipline.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47631A20-F9C9-8A55-8492-F0BECD0CC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199" y="1842868"/>
            <a:ext cx="2867891" cy="612648"/>
          </a:xfrm>
          <a:prstGeom prst="wedgeRoundRectCallout">
            <a:avLst>
              <a:gd name="adj1" fmla="val -16947"/>
              <a:gd name="adj2" fmla="val 121672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Hover or select the arts symbol to explore enrollment by grade level.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27ACF5BF-A9E7-254B-B41D-1287CF29A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400" y="5743702"/>
            <a:ext cx="2493818" cy="667666"/>
          </a:xfrm>
          <a:prstGeom prst="wedgeRoundRectCallout">
            <a:avLst>
              <a:gd name="adj1" fmla="val 5440"/>
              <a:gd name="adj2" fmla="val -89444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This is the number of identified courses within the discipline.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0854E659-0668-C080-0D49-2D82C9452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25091" y="5772554"/>
            <a:ext cx="2493818" cy="667666"/>
          </a:xfrm>
          <a:prstGeom prst="wedgeRoundRectCallout">
            <a:avLst>
              <a:gd name="adj1" fmla="val -24543"/>
              <a:gd name="adj2" fmla="val -213493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Hover over any dot to view the course name and number of students enrolled.</a:t>
            </a:r>
          </a:p>
        </p:txBody>
      </p:sp>
      <p:pic>
        <p:nvPicPr>
          <p:cNvPr id="14" name="Picture 13" descr="A screenshot of a computer">
            <a:extLst>
              <a:ext uri="{FF2B5EF4-FFF2-40B4-BE49-F238E27FC236}">
                <a16:creationId xmlns:a16="http://schemas.microsoft.com/office/drawing/2014/main" id="{13E26512-E912-F095-553B-2CA2011F1B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9" t="58824" r="14706" b="31224"/>
          <a:stretch/>
        </p:blipFill>
        <p:spPr>
          <a:xfrm>
            <a:off x="6487888" y="3532517"/>
            <a:ext cx="2122712" cy="1142999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B8D7D50F-4B07-99F2-523A-2F1379BD7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60556" y="1676400"/>
            <a:ext cx="2493818" cy="793542"/>
          </a:xfrm>
          <a:prstGeom prst="wedgeRoundRectCallout">
            <a:avLst>
              <a:gd name="adj1" fmla="val -8257"/>
              <a:gd name="adj2" fmla="val 285863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Use the drop-down to change the graph from school level to student level.</a:t>
            </a:r>
          </a:p>
        </p:txBody>
      </p:sp>
    </p:spTree>
    <p:extLst>
      <p:ext uri="{BB962C8B-B14F-4D97-AF65-F5344CB8AC3E}">
        <p14:creationId xmlns:p14="http://schemas.microsoft.com/office/powerpoint/2010/main" val="2552592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D53CD-05B0-EF62-730A-F896D0E62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A913-6CEE-BB7A-1A8A-C72C02B60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28500-F582-B547-7CB8-EF1B33BA5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</a:t>
            </a:fld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8B1B940-074F-A4D4-1DD1-3F5AFBF46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04" t="48720" r="57882" b="29392"/>
          <a:stretch/>
        </p:blipFill>
        <p:spPr>
          <a:xfrm>
            <a:off x="426721" y="1905000"/>
            <a:ext cx="822960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0506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16DE5-C278-4A0A-0717-3C1EB081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Overview: Heading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20F01-5A0C-C36F-7D0D-8614B99AF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945CC-10B5-7D8B-9427-0CFC2516D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 descr="This is a screenshot of the Overview banner for the Pennsylvania Dashboard of the Arts Education Data Project.">
            <a:extLst>
              <a:ext uri="{FF2B5EF4-FFF2-40B4-BE49-F238E27FC236}">
                <a16:creationId xmlns:a16="http://schemas.microsoft.com/office/drawing/2014/main" id="{5AAE4EAA-6B67-724B-698B-63D409FEA8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1" t="13101" r="6720" b="71183"/>
          <a:stretch/>
        </p:blipFill>
        <p:spPr>
          <a:xfrm>
            <a:off x="152400" y="2436555"/>
            <a:ext cx="8634522" cy="1239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C1D89A8E-C40F-1243-6037-416809C39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83561" y="4367566"/>
            <a:ext cx="6172200" cy="890233"/>
          </a:xfrm>
          <a:prstGeom prst="wedgeRoundRectCallout">
            <a:avLst>
              <a:gd name="adj1" fmla="val 1217"/>
              <a:gd name="adj2" fmla="val -113452"/>
              <a:gd name="adj3" fmla="val 16667"/>
            </a:avLst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Check here on each tab to ensure that you are viewing the correct school year for your inquiry. </a:t>
            </a:r>
          </a:p>
        </p:txBody>
      </p:sp>
    </p:spTree>
    <p:extLst>
      <p:ext uri="{BB962C8B-B14F-4D97-AF65-F5344CB8AC3E}">
        <p14:creationId xmlns:p14="http://schemas.microsoft.com/office/powerpoint/2010/main" val="2657317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03573-47AB-E7D3-0615-ABA88C465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Overview: Help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A1CA0-A3DE-2DAA-1990-A2BBE2CB6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7939A-879E-DE7E-D8AD-49A4273AC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 descr="This is a screenshot of the Overview Help page for the Pennsylvania Dashboard of the Arts Education Data Project.">
            <a:extLst>
              <a:ext uri="{FF2B5EF4-FFF2-40B4-BE49-F238E27FC236}">
                <a16:creationId xmlns:a16="http://schemas.microsoft.com/office/drawing/2014/main" id="{C0E16892-85D7-F0A1-59F0-2B1911CB50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13331" r="15686" b="5812"/>
          <a:stretch/>
        </p:blipFill>
        <p:spPr>
          <a:xfrm>
            <a:off x="473242" y="1449404"/>
            <a:ext cx="5775158" cy="4473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83DFDB-CCB5-0FC5-4DDC-DA2139453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9" t="20854" r="15534" b="77385"/>
          <a:stretch/>
        </p:blipFill>
        <p:spPr>
          <a:xfrm>
            <a:off x="6553200" y="1600200"/>
            <a:ext cx="2133600" cy="990600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F5E968FF-E9AB-9C77-D93F-F103DD5E0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53199" y="3079603"/>
            <a:ext cx="2140085" cy="1339997"/>
          </a:xfrm>
          <a:prstGeom prst="wedgeRoundRectCallout">
            <a:avLst>
              <a:gd name="adj1" fmla="val -23283"/>
              <a:gd name="adj2" fmla="val -80410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the Help button in the upper right-hand corner to better understand how this page presents data.</a:t>
            </a:r>
          </a:p>
        </p:txBody>
      </p:sp>
    </p:spTree>
    <p:extLst>
      <p:ext uri="{BB962C8B-B14F-4D97-AF65-F5344CB8AC3E}">
        <p14:creationId xmlns:p14="http://schemas.microsoft.com/office/powerpoint/2010/main" val="2657814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6E117-C555-84F9-A7D7-CB4DA3158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Overview: Filter Options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F0C5A-F185-AC87-B606-B4B38198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67919C-1F05-2FCF-3053-EC04BC5EB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5</a:t>
            </a:fld>
            <a:endParaRPr lang="en-US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B79F1D10-096F-5BB5-952D-45CAA4E3E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5543" y="2959834"/>
            <a:ext cx="4136457" cy="1001025"/>
          </a:xfrm>
          <a:prstGeom prst="wedgeRoundRectCallout">
            <a:avLst>
              <a:gd name="adj1" fmla="val -2178"/>
              <a:gd name="adj2" fmla="val -93351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Remember to select the filter icon to sort </a:t>
            </a:r>
            <a:r>
              <a:rPr lang="en-US" sz="1400" b="1" dirty="0"/>
              <a:t>Overview Data </a:t>
            </a:r>
            <a:r>
              <a:rPr lang="en-US" sz="1400" dirty="0"/>
              <a:t>by County, District, Traditional/Charter, or Locale Type.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B800C9-1C09-9970-3C66-ABC257E24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24647" r="86274" b="64362"/>
          <a:stretch/>
        </p:blipFill>
        <p:spPr>
          <a:xfrm>
            <a:off x="2054663" y="1524001"/>
            <a:ext cx="898216" cy="9027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This is a screenshot of the drop-down behind the Filter Icon the Overview tab.">
            <a:extLst>
              <a:ext uri="{FF2B5EF4-FFF2-40B4-BE49-F238E27FC236}">
                <a16:creationId xmlns:a16="http://schemas.microsoft.com/office/drawing/2014/main" id="{28CC4547-D7BE-8AD6-4E08-355C446E2A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30537" r="22249" b="10043"/>
          <a:stretch/>
        </p:blipFill>
        <p:spPr>
          <a:xfrm>
            <a:off x="5334001" y="1524001"/>
            <a:ext cx="2590800" cy="4191000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8875AF99-5CDC-1268-8A7D-2F56D09E6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8377" y="4634960"/>
            <a:ext cx="4136457" cy="1001025"/>
          </a:xfrm>
          <a:prstGeom prst="wedgeRoundRectCallout">
            <a:avLst>
              <a:gd name="adj1" fmla="val 64842"/>
              <a:gd name="adj2" fmla="val 22034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Unique to this filter is the ability to show teacher metrics on this tab. Be sure to select </a:t>
            </a:r>
            <a:r>
              <a:rPr lang="en-US" sz="1400" b="1" dirty="0">
                <a:solidFill>
                  <a:schemeClr val="bg1"/>
                </a:solidFill>
              </a:rPr>
              <a:t>Yes </a:t>
            </a:r>
            <a:r>
              <a:rPr lang="en-US" sz="1400" dirty="0">
                <a:solidFill>
                  <a:schemeClr val="bg1"/>
                </a:solidFill>
              </a:rPr>
              <a:t>if you want to see teacher data.</a:t>
            </a:r>
            <a:endParaRPr lang="en-US" sz="14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1458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63644-1B5C-6E1D-6584-A82B047AA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Overview: Enrollment &amp; Access %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EFC67-6CF9-B6C7-2C02-2D220D470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7FFDAD-2A6C-5445-7EA6-5B48A043A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6</a:t>
            </a:fld>
            <a:endParaRPr lang="en-US"/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6A8E3A89-17EE-C38E-F537-D3B3B7AB9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30304" y="2598670"/>
            <a:ext cx="2493818" cy="889456"/>
          </a:xfrm>
          <a:prstGeom prst="wedgeRoundRectCallout">
            <a:avLst>
              <a:gd name="adj1" fmla="val -54194"/>
              <a:gd name="adj2" fmla="val 21306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 2022, 11.1% of students in PA public, charter, and CTC schools did not have </a:t>
            </a:r>
            <a:r>
              <a:rPr lang="en-US" sz="1400" b="1" dirty="0"/>
              <a:t>access</a:t>
            </a:r>
            <a:r>
              <a:rPr lang="en-US" sz="1400" dirty="0"/>
              <a:t> to an arts course.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827EF2E5-EA4C-22B1-5FEA-5DF266E9B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53642" y="1419839"/>
            <a:ext cx="3311736" cy="612648"/>
          </a:xfrm>
          <a:prstGeom prst="wedgeRoundRectCallout">
            <a:avLst>
              <a:gd name="adj1" fmla="val 2490"/>
              <a:gd name="adj2" fmla="val 80754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This block reports statewide data for 2022.</a:t>
            </a:r>
          </a:p>
        </p:txBody>
      </p:sp>
      <p:pic>
        <p:nvPicPr>
          <p:cNvPr id="6" name="Picture 5" descr="This is a screenshot showing arts enrollment and student access percentage rates. Both percentage numbers and bar graphs are provided. ">
            <a:extLst>
              <a:ext uri="{FF2B5EF4-FFF2-40B4-BE49-F238E27FC236}">
                <a16:creationId xmlns:a16="http://schemas.microsoft.com/office/drawing/2014/main" id="{688AEE62-6C63-6CD0-31A2-DA81B7A9F6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85" t="28034" r="67207" b="32344"/>
          <a:stretch/>
        </p:blipFill>
        <p:spPr>
          <a:xfrm>
            <a:off x="2753642" y="2258781"/>
            <a:ext cx="3311736" cy="40975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9D6ACF7B-FFEC-21CD-8644-911549ACF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5277" y="4583720"/>
            <a:ext cx="2413439" cy="1129756"/>
          </a:xfrm>
          <a:prstGeom prst="wedgeRoundRectCallout">
            <a:avLst>
              <a:gd name="adj1" fmla="val 54332"/>
              <a:gd name="adj2" fmla="val 21261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 2022, 89% of students in PA public, charter, and CTC schools had </a:t>
            </a:r>
            <a:r>
              <a:rPr lang="en-US" sz="1400" b="1" dirty="0"/>
              <a:t>access</a:t>
            </a:r>
            <a:r>
              <a:rPr lang="en-US" sz="1400" dirty="0"/>
              <a:t> to an arts course because 84% of those schools offered arts courses.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E452753E-3CD5-AAE8-2A16-ECAA8D5A4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28220" y="3790821"/>
            <a:ext cx="2493818" cy="1922655"/>
          </a:xfrm>
          <a:prstGeom prst="wedgeRoundRectCallout">
            <a:avLst>
              <a:gd name="adj1" fmla="val -54568"/>
              <a:gd name="adj2" fmla="val 19344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 2022, 3% of students in PA public, charter, and CTC schools had </a:t>
            </a:r>
            <a:r>
              <a:rPr lang="en-US" sz="1400" b="1" dirty="0"/>
              <a:t>access</a:t>
            </a:r>
            <a:r>
              <a:rPr lang="en-US" sz="1400" dirty="0"/>
              <a:t> to all required arts courses (dance, music, theatre, and visual art) through the 1% of schools that offered courses in all four disciplines.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EEA35EC6-8CB7-7AC4-594F-83173F1AC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8600" y="2594129"/>
            <a:ext cx="2406016" cy="871964"/>
          </a:xfrm>
          <a:prstGeom prst="wedgeRoundRectCallout">
            <a:avLst>
              <a:gd name="adj1" fmla="val 53561"/>
              <a:gd name="adj2" fmla="val 21889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 2022, 67.3% of students in PA public, charter, and CTC schools were </a:t>
            </a:r>
            <a:r>
              <a:rPr lang="en-US" sz="1400" b="1" dirty="0"/>
              <a:t>enrolled</a:t>
            </a:r>
            <a:r>
              <a:rPr lang="en-US" sz="1400" dirty="0"/>
              <a:t> in arts courses.</a:t>
            </a:r>
          </a:p>
        </p:txBody>
      </p:sp>
    </p:spTree>
    <p:extLst>
      <p:ext uri="{BB962C8B-B14F-4D97-AF65-F5344CB8AC3E}">
        <p14:creationId xmlns:p14="http://schemas.microsoft.com/office/powerpoint/2010/main" val="815038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83B0C-192F-B3EB-393F-EA9B173D8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Overview: Enrollment &amp; Access Numbers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7CFA8-0DA2-3815-F1E1-15165CAC2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2C1F3-DD68-CB47-D7A2-95EC4EC2A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 descr="This screenshot provides arts education enrollment rate and teacher numbers. Ratio information is included. ">
            <a:extLst>
              <a:ext uri="{FF2B5EF4-FFF2-40B4-BE49-F238E27FC236}">
                <a16:creationId xmlns:a16="http://schemas.microsoft.com/office/drawing/2014/main" id="{21297303-50BD-C290-0A5E-49F2D4EABE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7" t="29075" r="14189" b="55286"/>
          <a:stretch/>
        </p:blipFill>
        <p:spPr>
          <a:xfrm>
            <a:off x="475893" y="2441804"/>
            <a:ext cx="8206895" cy="19015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7ADC91C7-4291-16D4-9467-C0375DB92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20350" y="1447800"/>
            <a:ext cx="4509656" cy="612648"/>
          </a:xfrm>
          <a:prstGeom prst="wedgeRoundRectCallout">
            <a:avLst>
              <a:gd name="adj1" fmla="val -21287"/>
              <a:gd name="adj2" fmla="val 83704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Exact numbers are provided for </a:t>
            </a:r>
            <a:r>
              <a:rPr lang="en-US" sz="1400" b="1" dirty="0"/>
              <a:t>enrollment</a:t>
            </a:r>
            <a:r>
              <a:rPr lang="en-US" sz="1400" dirty="0"/>
              <a:t> and </a:t>
            </a:r>
            <a:r>
              <a:rPr lang="en-US" sz="1400" b="1" dirty="0"/>
              <a:t>access</a:t>
            </a:r>
            <a:r>
              <a:rPr lang="en-US" sz="1400" dirty="0"/>
              <a:t> in 2022.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6959F26F-432F-AD22-5957-2F6F34984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65283" y="4983756"/>
            <a:ext cx="3228113" cy="612648"/>
          </a:xfrm>
          <a:prstGeom prst="wedgeRoundRectCallout">
            <a:avLst>
              <a:gd name="adj1" fmla="val -71571"/>
              <a:gd name="adj2" fmla="val 21309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Remember to select the filter icon to “show teacher metrics.”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3996E8-CE84-EF38-AA93-209856F82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24647" r="86274" b="64362"/>
          <a:stretch/>
        </p:blipFill>
        <p:spPr>
          <a:xfrm>
            <a:off x="1544855" y="5025103"/>
            <a:ext cx="609600" cy="6126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7763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BBBDB-20CB-BF84-8A8D-A006E053D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latin typeface="+mn-lt"/>
              </a:rPr>
              <a:t>Overview: Arts Enrollment by Free Lunch Eligibility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9FF86-309C-E56A-7C20-B3D80EACD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004AA-D94C-F292-26EF-968105858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8</a:t>
            </a:fld>
            <a:endParaRPr lang="en-US"/>
          </a:p>
        </p:txBody>
      </p:sp>
      <p:pic>
        <p:nvPicPr>
          <p:cNvPr id="6" name="Content Placeholder 6" descr="This is a screenshot of a bar graph depicting arts education enrollment as it relates to free and reduced lunch categories.">
            <a:extLst>
              <a:ext uri="{FF2B5EF4-FFF2-40B4-BE49-F238E27FC236}">
                <a16:creationId xmlns:a16="http://schemas.microsoft.com/office/drawing/2014/main" id="{875D6C7F-FF82-EEE2-23AC-F97A2D024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1" t="43774" r="41872" b="34339"/>
          <a:stretch/>
        </p:blipFill>
        <p:spPr>
          <a:xfrm>
            <a:off x="5257800" y="2482249"/>
            <a:ext cx="3559849" cy="2288475"/>
          </a:xfr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63A5D1A1-6546-976F-7CB7-6CCA36F0F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10200" y="1501355"/>
            <a:ext cx="3276600" cy="771818"/>
          </a:xfrm>
          <a:prstGeom prst="wedgeRoundRectCallout">
            <a:avLst>
              <a:gd name="adj1" fmla="val -15274"/>
              <a:gd name="adj2" fmla="val 74987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The bar graphs show the percent of students in each category who are enrolled in arts courses.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411B2BCF-DAB8-2B98-F9E5-4B7504258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" y="5791200"/>
            <a:ext cx="4953000" cy="612648"/>
          </a:xfrm>
          <a:prstGeom prst="wedgeRoundRectCallout">
            <a:avLst>
              <a:gd name="adj1" fmla="val -19976"/>
              <a:gd name="adj2" fmla="val -89497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The definition button for Free and Reduced Lunch can be found in the “Instructions &amp; Info” tab. </a:t>
            </a:r>
          </a:p>
        </p:txBody>
      </p:sp>
      <p:pic>
        <p:nvPicPr>
          <p:cNvPr id="11" name="Picture 10" descr="This is a screenshot of the Free and Reduced Lunch definition.">
            <a:extLst>
              <a:ext uri="{FF2B5EF4-FFF2-40B4-BE49-F238E27FC236}">
                <a16:creationId xmlns:a16="http://schemas.microsoft.com/office/drawing/2014/main" id="{3CBCC9BD-6272-38C5-6649-CE8C295F98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" t="39353" r="55882" b="15202"/>
          <a:stretch/>
        </p:blipFill>
        <p:spPr>
          <a:xfrm>
            <a:off x="452338" y="1359618"/>
            <a:ext cx="4495800" cy="36169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50C9EE-1F72-6E18-33BF-7F41BF2BF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4" t="69129" r="65167" b="21345"/>
          <a:stretch/>
        </p:blipFill>
        <p:spPr>
          <a:xfrm>
            <a:off x="455579" y="4885988"/>
            <a:ext cx="2059022" cy="612648"/>
          </a:xfrm>
          <a:prstGeom prst="rect">
            <a:avLst/>
          </a:prstGeom>
        </p:spPr>
      </p:pic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C1EBB6C4-DF62-E23C-464B-57A3DC39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10199" y="4860925"/>
            <a:ext cx="3281463" cy="612648"/>
          </a:xfrm>
          <a:prstGeom prst="wedgeRoundRectCallout">
            <a:avLst>
              <a:gd name="adj1" fmla="val 17079"/>
              <a:gd name="adj2" fmla="val -87909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or hover over each bar for detailed information.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F9CE5FE0-417E-8C85-6FBE-868B6BB94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52838" y="3833557"/>
            <a:ext cx="990599" cy="1143000"/>
          </a:xfrm>
          <a:prstGeom prst="rightBrace">
            <a:avLst>
              <a:gd name="adj1" fmla="val 8333"/>
              <a:gd name="adj2" fmla="val 60212"/>
            </a:avLst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79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39EA1-6993-617D-778F-544460EAA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Overview: Arts Enrollment by Grade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87811-C8DD-2C89-309B-D1E09BD92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86E95-D391-905C-7762-868670BBA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9</a:t>
            </a:fld>
            <a:endParaRPr lang="en-US"/>
          </a:p>
        </p:txBody>
      </p:sp>
      <p:pic>
        <p:nvPicPr>
          <p:cNvPr id="13" name="Picture 12" descr="This is a screenshot of a bar graph depicting arts enrollment by grade level.">
            <a:extLst>
              <a:ext uri="{FF2B5EF4-FFF2-40B4-BE49-F238E27FC236}">
                <a16:creationId xmlns:a16="http://schemas.microsoft.com/office/drawing/2014/main" id="{2CFE8829-EEA6-0509-2814-9CC82AD938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04" t="42419" r="12745" b="35708"/>
          <a:stretch/>
        </p:blipFill>
        <p:spPr>
          <a:xfrm>
            <a:off x="3742494" y="2332199"/>
            <a:ext cx="4953000" cy="2830285"/>
          </a:xfrm>
          <a:prstGeom prst="rect">
            <a:avLst/>
          </a:prstGeom>
        </p:spPr>
      </p:pic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AF1C13BC-F791-581A-86E4-C1257B731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" y="2867594"/>
            <a:ext cx="3352800" cy="771818"/>
          </a:xfrm>
          <a:prstGeom prst="wedgeRoundRectCallout">
            <a:avLst>
              <a:gd name="adj1" fmla="val 63633"/>
              <a:gd name="adj2" fmla="val 83809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The bar graphs show the percent of students in each category who are enrolled in arts courses.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84CF785D-823A-4EA1-2CE0-209CC708C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715" y="4164725"/>
            <a:ext cx="3352800" cy="612648"/>
          </a:xfrm>
          <a:prstGeom prst="wedgeRoundRectCallout">
            <a:avLst>
              <a:gd name="adj1" fmla="val 61760"/>
              <a:gd name="adj2" fmla="val -75206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or hover over each bar for detailed information.</a:t>
            </a:r>
          </a:p>
        </p:txBody>
      </p:sp>
    </p:spTree>
    <p:extLst>
      <p:ext uri="{BB962C8B-B14F-4D97-AF65-F5344CB8AC3E}">
        <p14:creationId xmlns:p14="http://schemas.microsoft.com/office/powerpoint/2010/main" val="1884709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A4E9D8B9AE294BB8664582FC3229C4" ma:contentTypeVersion="3" ma:contentTypeDescription="Create a new document." ma:contentTypeScope="" ma:versionID="2a2d9ea174ca71e18204fe09cb4b5ba8">
  <xsd:schema xmlns:xsd="http://www.w3.org/2001/XMLSchema" xmlns:xs="http://www.w3.org/2001/XMLSchema" xmlns:p="http://schemas.microsoft.com/office/2006/metadata/properties" xmlns:ns1="http://schemas.microsoft.com/sharepoint/v3" xmlns:ns2="a7af8e22-4aad-4637-bdfe-8881feb25ebc" targetNamespace="http://schemas.microsoft.com/office/2006/metadata/properties" ma:root="true" ma:fieldsID="1e1d1e180fd2d7c84c724596e328884d" ns1:_="" ns2:_="">
    <xsd:import namespace="http://schemas.microsoft.com/sharepoint/v3"/>
    <xsd:import namespace="a7af8e22-4aad-4637-bdfe-8881feb25eb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af8e22-4aad-4637-bdfe-8881feb25eb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SharedWithUsers xmlns="a7af8e22-4aad-4637-bdfe-8881feb25ebc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12A4EA4-2FD6-46CD-858F-1ABF09EFBD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997E52-1835-4732-9D2B-AA10FF8159A0}"/>
</file>

<file path=customXml/itemProps3.xml><?xml version="1.0" encoding="utf-8"?>
<ds:datastoreItem xmlns:ds="http://schemas.openxmlformats.org/officeDocument/2006/customXml" ds:itemID="{B345E959-B139-4928-B6C0-4290FBE61FC4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f1c7bf0e-1cb0-48f8-99df-6e3f20f315ba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38807</TotalTime>
  <Words>467</Words>
  <Application>Microsoft Office PowerPoint</Application>
  <PresentationFormat>On-screen Show (4:3)</PresentationFormat>
  <Paragraphs>61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The Pennsylvania Dashboard for the…</vt:lpstr>
      <vt:lpstr>Overview</vt:lpstr>
      <vt:lpstr>Overview: Heading</vt:lpstr>
      <vt:lpstr>Overview: Help</vt:lpstr>
      <vt:lpstr>Overview: Filter Options</vt:lpstr>
      <vt:lpstr>Overview: Enrollment &amp; Access %</vt:lpstr>
      <vt:lpstr>Overview: Enrollment &amp; Access Numbers</vt:lpstr>
      <vt:lpstr>Overview: Arts Enrollment by Free Lunch Eligibility</vt:lpstr>
      <vt:lpstr>Overview: Arts Enrollment by Grade Level</vt:lpstr>
      <vt:lpstr>Overview: Enrollment by Arts Discipline</vt:lpstr>
    </vt:vector>
  </TitlesOfParts>
  <Company>PA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PDE AEDP Overview</dc:title>
  <dc:creator>pdeadmin</dc:creator>
  <cp:lastModifiedBy>Heimbach, Bunne</cp:lastModifiedBy>
  <cp:revision>140</cp:revision>
  <cp:lastPrinted>2023-04-30T01:38:09Z</cp:lastPrinted>
  <dcterms:created xsi:type="dcterms:W3CDTF">2017-02-01T18:23:33Z</dcterms:created>
  <dcterms:modified xsi:type="dcterms:W3CDTF">2023-10-31T11:39:02Z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33500</vt:r8>
  </property>
  <property fmtid="{D5CDD505-2E9C-101B-9397-08002B2CF9AE}" pid="3" name="_dlc_policyId">
    <vt:lpwstr>/InsidePDE/Documents</vt:lpwstr>
  </property>
  <property fmtid="{D5CDD505-2E9C-101B-9397-08002B2CF9AE}" pid="4" name="xd_ProgID">
    <vt:lpwstr/>
  </property>
  <property fmtid="{D5CDD505-2E9C-101B-9397-08002B2CF9AE}" pid="5" name="_CopySource">
    <vt:lpwstr>https://collab.pde.pa.gov/InsidePDE/Documents/Getting My Job Done/Accessibility/PDE PowerPoint Template - ADA Accessible.pptx</vt:lpwstr>
  </property>
  <property fmtid="{D5CDD505-2E9C-101B-9397-08002B2CF9AE}" pid="6" name="ContentTypeId">
    <vt:lpwstr>0x01010063A4E9D8B9AE294BB8664582FC3229C4</vt:lpwstr>
  </property>
  <property fmtid="{D5CDD505-2E9C-101B-9397-08002B2CF9AE}" pid="7" name="_SharedFileIndex">
    <vt:lpwstr/>
  </property>
  <property fmtid="{D5CDD505-2E9C-101B-9397-08002B2CF9AE}" pid="8" name="_SourceUrl">
    <vt:lpwstr/>
  </property>
  <property fmtid="{D5CDD505-2E9C-101B-9397-08002B2CF9AE}" pid="9" name="ItemRetentionFormula">
    <vt:lpwstr>&lt;formula id="Microsoft.Office.RecordsManagement.PolicyFeatures.Expiration.Formula.BuiltIn"&gt;&lt;number&gt;1&lt;/number&gt;&lt;property&gt;Post_x005f_x0020_End_x005f_x0020_Date&lt;/property&gt;&lt;propertyId&gt;00000000-0000-0000-0000-000000000000&lt;/propertyId&gt;&lt;period&gt;days&lt;/period&gt;&lt;/formula&gt;</vt:lpwstr>
  </property>
  <property fmtid="{D5CDD505-2E9C-101B-9397-08002B2CF9AE}" pid="10" name="TemplateUrl">
    <vt:lpwstr/>
  </property>
  <property fmtid="{D5CDD505-2E9C-101B-9397-08002B2CF9AE}" pid="11" name="MigrationSourceURL">
    <vt:lpwstr/>
  </property>
  <property fmtid="{D5CDD505-2E9C-101B-9397-08002B2CF9AE}" pid="12" name="Category">
    <vt:lpwstr/>
  </property>
  <property fmtid="{D5CDD505-2E9C-101B-9397-08002B2CF9AE}" pid="13" name="xd_Signature">
    <vt:bool>false</vt:bool>
  </property>
</Properties>
</file>