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334" r:id="rId5"/>
    <p:sldId id="354" r:id="rId6"/>
    <p:sldId id="394" r:id="rId7"/>
    <p:sldId id="396" r:id="rId8"/>
    <p:sldId id="393" r:id="rId9"/>
    <p:sldId id="399" r:id="rId10"/>
    <p:sldId id="39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47A"/>
    <a:srgbClr val="DED500"/>
    <a:srgbClr val="E9EDF4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73" autoAdjust="0"/>
    <p:restoredTop sz="96327" autoAdjust="0"/>
  </p:normalViewPr>
  <p:slideViewPr>
    <p:cSldViewPr>
      <p:cViewPr varScale="1">
        <p:scale>
          <a:sx n="72" d="100"/>
          <a:sy n="72" d="100"/>
        </p:scale>
        <p:origin x="90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1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BFCE-E1AD-4C66-8436-2B854631725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DAA2-1C43-4F84-BCB8-BB799C3B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53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52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73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2588-B72F-8C4D-BAC8-F52865048541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1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AADC-6083-D84A-B7AF-0CD7CAA6479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21681-E165-6240-B263-F12264517961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8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CE28-029B-E841-83E9-C9381127E02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6FBB-73B8-1249-B36F-8F9E46635888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D14E-94F3-1E4A-89EA-A8A86A78DCCA}" type="datetime1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8C29-8D7F-B44B-BEC2-9E7CEA0889B1}" type="datetime1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3F0D-B386-2044-AE1D-6BB411FB747C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6465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C0C7-744E-7F4C-BFC1-5737C3D575C9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ennsylvania Department of Education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7" y="5867400"/>
            <a:ext cx="2305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lue Banner - decorative imag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9390A-9939-444F-96B1-EA222510310F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0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173038" indent="0"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297B-58E6-632C-B4F1-7AD4C9C7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The Pennsylvania Dashboard for the…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E06D2-3638-D294-DEB6-C87998371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9D263-DA92-8E7E-5293-FC2F8394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</a:t>
            </a:fld>
            <a:endParaRPr lang="en-US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87396A11-26B9-95EF-1B8B-8748246EB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9" t="21788" r="41803" b="50894"/>
          <a:stretch/>
        </p:blipFill>
        <p:spPr>
          <a:xfrm>
            <a:off x="1736863" y="1447800"/>
            <a:ext cx="5670274" cy="43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50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31DB6-ACE7-79CB-9EAB-89B8BB60C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Course Finder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452466-0B12-615D-1F2B-E1BCB91DF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B6DC0-4E8C-78A4-93E2-23B89D4A4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FC6285-7848-F432-A2FB-68B28BE94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4" t="47116" r="32654" b="33815"/>
          <a:stretch/>
        </p:blipFill>
        <p:spPr>
          <a:xfrm>
            <a:off x="516731" y="1601273"/>
            <a:ext cx="8110537" cy="36554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7637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A4B18-F4C1-0F8B-BE5C-E679BFDC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Course Finder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3A176-04EA-B995-7965-814CA5973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B4C44-17C0-FF53-1076-901823599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This is a screenshot of the Course Finder banner for the Pennsylvania Dashboard of the Arts Education Data Project.">
            <a:extLst>
              <a:ext uri="{FF2B5EF4-FFF2-40B4-BE49-F238E27FC236}">
                <a16:creationId xmlns:a16="http://schemas.microsoft.com/office/drawing/2014/main" id="{5BAB74D2-943C-BE23-9AB9-F4C80BE8A4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16893" r="15687" b="60038"/>
          <a:stretch/>
        </p:blipFill>
        <p:spPr>
          <a:xfrm>
            <a:off x="401253" y="1542915"/>
            <a:ext cx="8341493" cy="1809885"/>
          </a:xfrm>
          <a:prstGeom prst="rect">
            <a:avLst/>
          </a:prstGeom>
        </p:spPr>
      </p:pic>
      <p:pic>
        <p:nvPicPr>
          <p:cNvPr id="8" name="Picture 7" descr="This screenshot shows a partial listing of courses that are found in the Course Finder drop-down bar.">
            <a:extLst>
              <a:ext uri="{FF2B5EF4-FFF2-40B4-BE49-F238E27FC236}">
                <a16:creationId xmlns:a16="http://schemas.microsoft.com/office/drawing/2014/main" id="{D98C369C-6EFE-A632-D577-6594FD36F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7" t="44659" r="47059" b="15106"/>
          <a:stretch/>
        </p:blipFill>
        <p:spPr>
          <a:xfrm>
            <a:off x="453189" y="3621506"/>
            <a:ext cx="1931120" cy="2491806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2FEC9877-9EF8-917D-BD8E-40469B7F5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24200" y="3657601"/>
            <a:ext cx="3505200" cy="793750"/>
          </a:xfrm>
          <a:prstGeom prst="wedgeRoundRectCallout">
            <a:avLst>
              <a:gd name="adj1" fmla="val -19153"/>
              <a:gd name="adj2" fmla="val -186542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Course Finder explores a list of schools that offer courses based on your selection in the drop-down menu.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9D409D20-17D2-2A1B-F656-F9A84E3F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68854" y="4918210"/>
            <a:ext cx="4246345" cy="793750"/>
          </a:xfrm>
          <a:prstGeom prst="wedgeRoundRectCallout">
            <a:avLst>
              <a:gd name="adj1" fmla="val -79565"/>
              <a:gd name="adj2" fmla="val 76599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Once you select the courses, use the “Apply” button.  </a:t>
            </a:r>
          </a:p>
        </p:txBody>
      </p:sp>
    </p:spTree>
    <p:extLst>
      <p:ext uri="{BB962C8B-B14F-4D97-AF65-F5344CB8AC3E}">
        <p14:creationId xmlns:p14="http://schemas.microsoft.com/office/powerpoint/2010/main" val="1541599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0487B-0980-0341-45D4-A0293C98C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Course Finder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99EE4-47A1-47DC-337F-DF028D108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7836B-B308-DEB9-F12E-89F6D3CDB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 descr="This is a screenshot of the Course Finder Help page for the Pennsylvania Dashboard of the Arts Education Data Project.">
            <a:extLst>
              <a:ext uri="{FF2B5EF4-FFF2-40B4-BE49-F238E27FC236}">
                <a16:creationId xmlns:a16="http://schemas.microsoft.com/office/drawing/2014/main" id="{C51FB02E-C172-914B-E86E-ED8DB21A7E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4" t="18466" r="16495" b="7080"/>
          <a:stretch/>
        </p:blipFill>
        <p:spPr>
          <a:xfrm>
            <a:off x="457199" y="1437373"/>
            <a:ext cx="5971269" cy="4277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D61D6-9518-20BE-C954-49CC99A93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9" t="20854" r="15534" b="77385"/>
          <a:stretch/>
        </p:blipFill>
        <p:spPr>
          <a:xfrm>
            <a:off x="6541100" y="1600200"/>
            <a:ext cx="2133600" cy="990600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743F5FE4-BAA0-0524-237B-A3AEBA365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53199" y="3079603"/>
            <a:ext cx="2140085" cy="1339997"/>
          </a:xfrm>
          <a:prstGeom prst="wedgeRoundRectCallout">
            <a:avLst>
              <a:gd name="adj1" fmla="val -23283"/>
              <a:gd name="adj2" fmla="val -80410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Help button in the upper right-hand corner to better understand how this page presents data.</a:t>
            </a:r>
          </a:p>
        </p:txBody>
      </p:sp>
    </p:spTree>
    <p:extLst>
      <p:ext uri="{BB962C8B-B14F-4D97-AF65-F5344CB8AC3E}">
        <p14:creationId xmlns:p14="http://schemas.microsoft.com/office/powerpoint/2010/main" val="2178847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39108-9F30-ED96-FEF6-67A75548C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Course Finder: Filter Icon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081C29-5A8C-DC6D-258E-BA8438CC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F018A-1B60-6FAC-907C-3A4F373AA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67357D-9934-3ADE-8F8F-851461144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3189168" y="2979802"/>
            <a:ext cx="898216" cy="9027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E05E4CB2-7EA4-623B-AA64-AC1E83DBC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81600" y="2790418"/>
            <a:ext cx="3505200" cy="1277161"/>
          </a:xfrm>
          <a:prstGeom prst="wedgeRoundRectCallout">
            <a:avLst>
              <a:gd name="adj1" fmla="val -77094"/>
              <a:gd name="adj2" fmla="val -870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Remember to select the filter icon to sort </a:t>
            </a:r>
            <a:r>
              <a:rPr lang="en-US" sz="1400" b="1" dirty="0"/>
              <a:t>Course Finder </a:t>
            </a:r>
            <a:r>
              <a:rPr lang="en-US" sz="1400" dirty="0"/>
              <a:t>by County, District, Discipline, and School Year (End Year). The data visualizations will change!</a:t>
            </a:r>
          </a:p>
        </p:txBody>
      </p:sp>
      <p:pic>
        <p:nvPicPr>
          <p:cNvPr id="8" name="Picture 7" descr="This is a screenshot of the drop-down behind the Filter Icon for the Course Finder tab.">
            <a:extLst>
              <a:ext uri="{FF2B5EF4-FFF2-40B4-BE49-F238E27FC236}">
                <a16:creationId xmlns:a16="http://schemas.microsoft.com/office/drawing/2014/main" id="{43A8CF7C-C407-3A84-1444-E2B92558B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2" t="21301" r="16666" b="60645"/>
          <a:stretch/>
        </p:blipFill>
        <p:spPr>
          <a:xfrm>
            <a:off x="457200" y="2086380"/>
            <a:ext cx="2315306" cy="268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35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D069B-9D57-98CB-2592-3595F1A33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Course Finder: School Level Course Offerings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487486-0148-AADD-13E3-F996DE2A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360A6-3269-F34B-C821-D8813A995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This screenshot displays selection of an individual and the subsequent arts courses offered in that school.">
            <a:extLst>
              <a:ext uri="{FF2B5EF4-FFF2-40B4-BE49-F238E27FC236}">
                <a16:creationId xmlns:a16="http://schemas.microsoft.com/office/drawing/2014/main" id="{18554C32-16EF-63B5-01BD-C1239D0D9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t="19887" r="24510" b="56152"/>
          <a:stretch/>
        </p:blipFill>
        <p:spPr>
          <a:xfrm>
            <a:off x="685800" y="2438400"/>
            <a:ext cx="8144318" cy="2505946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D698E0F-CBC7-BAE7-1777-306D704B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6800" y="1442661"/>
            <a:ext cx="3886200" cy="392548"/>
          </a:xfrm>
          <a:prstGeom prst="wedgeRoundRectCallout">
            <a:avLst>
              <a:gd name="adj1" fmla="val -6957"/>
              <a:gd name="adj2" fmla="val 69935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If an individual school is selected…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61C381E1-2823-BDA3-5B31-DC4AB6CDC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38600" y="5325346"/>
            <a:ext cx="2133600" cy="793750"/>
          </a:xfrm>
          <a:prstGeom prst="wedgeRoundRectCallout">
            <a:avLst>
              <a:gd name="adj1" fmla="val 20497"/>
              <a:gd name="adj2" fmla="val -9559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… courses offered in that school are populated.</a:t>
            </a:r>
          </a:p>
        </p:txBody>
      </p:sp>
    </p:spTree>
    <p:extLst>
      <p:ext uri="{BB962C8B-B14F-4D97-AF65-F5344CB8AC3E}">
        <p14:creationId xmlns:p14="http://schemas.microsoft.com/office/powerpoint/2010/main" val="3346447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BD396-14A9-7756-6FEE-F08A70EC0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Course Finder: State Map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19C026-3183-D89E-1658-E9B232466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01C7C-6DE7-CDB9-61A5-DB8AFE504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This screenshot is a map that displays all schools that offer arts courses.">
            <a:extLst>
              <a:ext uri="{FF2B5EF4-FFF2-40B4-BE49-F238E27FC236}">
                <a16:creationId xmlns:a16="http://schemas.microsoft.com/office/drawing/2014/main" id="{8F123E2F-9395-F0F1-8F04-C754A3CE42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1" t="36835" r="16334" b="19441"/>
          <a:stretch/>
        </p:blipFill>
        <p:spPr>
          <a:xfrm>
            <a:off x="457200" y="1451811"/>
            <a:ext cx="3962400" cy="3234658"/>
          </a:xfrm>
          <a:prstGeom prst="rect">
            <a:avLst/>
          </a:prstGeom>
        </p:spPr>
      </p:pic>
      <p:pic>
        <p:nvPicPr>
          <p:cNvPr id="10" name="Picture 9" descr="This screenshot displays a map that has been filtered to identify schools that offer dance courses.">
            <a:extLst>
              <a:ext uri="{FF2B5EF4-FFF2-40B4-BE49-F238E27FC236}">
                <a16:creationId xmlns:a16="http://schemas.microsoft.com/office/drawing/2014/main" id="{4FD28EA1-73DD-8EAA-9914-3418EEEC38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0" t="46843" r="17647" b="16464"/>
          <a:stretch/>
        </p:blipFill>
        <p:spPr>
          <a:xfrm>
            <a:off x="4724402" y="2252375"/>
            <a:ext cx="3733797" cy="2690775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3AF46271-EC6A-E2E2-0DBF-56DA0D75F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70384" y="4732595"/>
            <a:ext cx="3886200" cy="1015130"/>
          </a:xfrm>
          <a:prstGeom prst="wedgeRoundRectCallout">
            <a:avLst>
              <a:gd name="adj1" fmla="val 8918"/>
              <a:gd name="adj2" fmla="val -88825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Selecting a data dot identifies a school that meets the filtering criteria. Additionally, a school list based on the filtering criteria will be provided on the left side of the page.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655885C3-2E73-4A1A-0B49-9710B916A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1447800"/>
            <a:ext cx="3657600" cy="632697"/>
          </a:xfrm>
          <a:prstGeom prst="wedgeRoundRectCallout">
            <a:avLst>
              <a:gd name="adj1" fmla="val 13115"/>
              <a:gd name="adj2" fmla="val 153789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This map has been filtered to identify all schools that offer courses in dance.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695CC316-9890-9E52-B939-799B77F53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" y="5080871"/>
            <a:ext cx="3429000" cy="1015130"/>
          </a:xfrm>
          <a:prstGeom prst="wedgeRoundRectCallout">
            <a:avLst>
              <a:gd name="adj1" fmla="val 20497"/>
              <a:gd name="adj2" fmla="val -9559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 state map initially shows all schools that offer arts courses. Selecting a data dot provides the name of the school.</a:t>
            </a:r>
          </a:p>
        </p:txBody>
      </p:sp>
    </p:spTree>
    <p:extLst>
      <p:ext uri="{BB962C8B-B14F-4D97-AF65-F5344CB8AC3E}">
        <p14:creationId xmlns:p14="http://schemas.microsoft.com/office/powerpoint/2010/main" val="309830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3" ma:contentTypeDescription="Create a new document." ma:contentTypeScope="" ma:versionID="2a2d9ea174ca71e18204fe09cb4b5ba8">
  <xsd:schema xmlns:xsd="http://www.w3.org/2001/XMLSchema" xmlns:xs="http://www.w3.org/2001/XMLSchema" xmlns:p="http://schemas.microsoft.com/office/2006/metadata/properties" xmlns:ns1="http://schemas.microsoft.com/sharepoint/v3" xmlns:ns2="a7af8e22-4aad-4637-bdfe-8881feb25ebc" targetNamespace="http://schemas.microsoft.com/office/2006/metadata/properties" ma:root="true" ma:fieldsID="1e1d1e180fd2d7c84c724596e328884d" ns1:_="" ns2:_="">
    <xsd:import namespace="http://schemas.microsoft.com/sharepoint/v3"/>
    <xsd:import namespace="a7af8e22-4aad-4637-bdfe-8881feb25eb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f8e22-4aad-4637-bdfe-8881feb2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SharedWithUsers xmlns="a7af8e22-4aad-4637-bdfe-8881feb25ebc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F852CB-B93E-40E5-93A8-85C6D67ED2E5}"/>
</file>

<file path=customXml/itemProps2.xml><?xml version="1.0" encoding="utf-8"?>
<ds:datastoreItem xmlns:ds="http://schemas.openxmlformats.org/officeDocument/2006/customXml" ds:itemID="{B345E959-B139-4928-B6C0-4290FBE61FC4}">
  <ds:schemaRefs>
    <ds:schemaRef ds:uri="f1c7bf0e-1cb0-48f8-99df-6e3f20f315ba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12A4EA4-2FD6-46CD-858F-1ABF09EFBD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38819</TotalTime>
  <Words>214</Words>
  <Application>Microsoft Office PowerPoint</Application>
  <PresentationFormat>On-screen Show (4:3)</PresentationFormat>
  <Paragraphs>33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The Pennsylvania Dashboard for the…</vt:lpstr>
      <vt:lpstr>Course Finder</vt:lpstr>
      <vt:lpstr>Course Finder</vt:lpstr>
      <vt:lpstr>Course Finder</vt:lpstr>
      <vt:lpstr>Course Finder: Filter Icon</vt:lpstr>
      <vt:lpstr>Course Finder: School Level Course Offerings</vt:lpstr>
      <vt:lpstr>Course Finder: State Map</vt:lpstr>
    </vt:vector>
  </TitlesOfParts>
  <Company>PA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PDE AEDP Course Finder</dc:title>
  <dc:creator>pdeadmin</dc:creator>
  <cp:lastModifiedBy>Heimbach, Bunne</cp:lastModifiedBy>
  <cp:revision>132</cp:revision>
  <cp:lastPrinted>2023-04-30T01:38:09Z</cp:lastPrinted>
  <dcterms:created xsi:type="dcterms:W3CDTF">2017-02-01T18:23:33Z</dcterms:created>
  <dcterms:modified xsi:type="dcterms:W3CDTF">2023-10-31T11:49:57Z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33500</vt:r8>
  </property>
  <property fmtid="{D5CDD505-2E9C-101B-9397-08002B2CF9AE}" pid="3" name="_dlc_policyId">
    <vt:lpwstr>/InsidePDE/Documents</vt:lpwstr>
  </property>
  <property fmtid="{D5CDD505-2E9C-101B-9397-08002B2CF9AE}" pid="4" name="xd_ProgID">
    <vt:lpwstr/>
  </property>
  <property fmtid="{D5CDD505-2E9C-101B-9397-08002B2CF9AE}" pid="5" name="_CopySource">
    <vt:lpwstr>https://collab.pde.pa.gov/InsidePDE/Documents/Getting My Job Done/Accessibility/PDE PowerPoint Template - ADA Accessible.pptx</vt:lpwstr>
  </property>
  <property fmtid="{D5CDD505-2E9C-101B-9397-08002B2CF9AE}" pid="6" name="ContentTypeId">
    <vt:lpwstr>0x01010063A4E9D8B9AE294BB8664582FC3229C4</vt:lpwstr>
  </property>
  <property fmtid="{D5CDD505-2E9C-101B-9397-08002B2CF9AE}" pid="7" name="_SharedFileIndex">
    <vt:lpwstr/>
  </property>
  <property fmtid="{D5CDD505-2E9C-101B-9397-08002B2CF9AE}" pid="8" name="_SourceUrl">
    <vt:lpwstr/>
  </property>
  <property fmtid="{D5CDD505-2E9C-101B-9397-08002B2CF9AE}" pid="9" name="ItemRetentionFormula">
    <vt:lpwstr>&lt;formula id="Microsoft.Office.RecordsManagement.PolicyFeatures.Expiration.Formula.BuiltIn"&gt;&lt;number&gt;1&lt;/number&gt;&lt;property&gt;Post_x005f_x0020_End_x005f_x0020_Date&lt;/property&gt;&lt;propertyId&gt;00000000-0000-0000-0000-000000000000&lt;/propertyId&gt;&lt;period&gt;days&lt;/period&gt;&lt;/formula&gt;</vt:lpwstr>
  </property>
  <property fmtid="{D5CDD505-2E9C-101B-9397-08002B2CF9AE}" pid="10" name="TemplateUrl">
    <vt:lpwstr/>
  </property>
  <property fmtid="{D5CDD505-2E9C-101B-9397-08002B2CF9AE}" pid="11" name="MigrationSourceURL">
    <vt:lpwstr/>
  </property>
  <property fmtid="{D5CDD505-2E9C-101B-9397-08002B2CF9AE}" pid="12" name="Category">
    <vt:lpwstr/>
  </property>
  <property fmtid="{D5CDD505-2E9C-101B-9397-08002B2CF9AE}" pid="13" name="xd_Signature">
    <vt:bool>false</vt:bool>
  </property>
</Properties>
</file>