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34" r:id="rId5"/>
    <p:sldId id="357" r:id="rId6"/>
    <p:sldId id="359" r:id="rId7"/>
    <p:sldId id="351" r:id="rId8"/>
    <p:sldId id="408" r:id="rId9"/>
    <p:sldId id="360" r:id="rId10"/>
    <p:sldId id="407" r:id="rId11"/>
    <p:sldId id="361" r:id="rId12"/>
    <p:sldId id="40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95C83-66D1-31EA-AC41-9D76F3266ED6}" v="41" dt="2023-10-04T13:50:48.657"/>
    <p1510:client id="{6E8355C9-7AAE-C50D-2701-DC3ED2E063E3}" v="9" dt="2023-10-06T12:37:4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4" autoAdjust="0"/>
    <p:restoredTop sz="96327" autoAdjust="0"/>
  </p:normalViewPr>
  <p:slideViewPr>
    <p:cSldViewPr>
      <p:cViewPr varScale="1">
        <p:scale>
          <a:sx n="72" d="100"/>
          <a:sy n="72" d="100"/>
        </p:scale>
        <p:origin x="1044"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13007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366878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205414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396758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A80-A6AB-D5E3-F88E-6070DC69B668}"/>
              </a:ext>
            </a:extLst>
          </p:cNvPr>
          <p:cNvSpPr>
            <a:spLocks noGrp="1"/>
          </p:cNvSpPr>
          <p:nvPr>
            <p:ph type="title"/>
          </p:nvPr>
        </p:nvSpPr>
        <p:spPr/>
        <p:txBody>
          <a:bodyPr>
            <a:normAutofit/>
          </a:bodyPr>
          <a:lstStyle/>
          <a:p>
            <a:pPr algn="ctr"/>
            <a:r>
              <a:rPr lang="en-US" sz="2800" dirty="0"/>
              <a:t>Comparisons</a:t>
            </a:r>
          </a:p>
        </p:txBody>
      </p:sp>
      <p:sp>
        <p:nvSpPr>
          <p:cNvPr id="3" name="Date Placeholder 2">
            <a:extLst>
              <a:ext uri="{FF2B5EF4-FFF2-40B4-BE49-F238E27FC236}">
                <a16:creationId xmlns:a16="http://schemas.microsoft.com/office/drawing/2014/main" id="{A6BD0244-CDF4-79F6-00C1-CBB855F0A6D5}"/>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18388D1B-5816-A951-ABE1-FD22A2C799D1}"/>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53AE686-4D1D-BF50-39A0-7A966EC5121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0099" t="21340" r="3113" b="59787"/>
          <a:stretch/>
        </p:blipFill>
        <p:spPr>
          <a:xfrm>
            <a:off x="433552" y="1600199"/>
            <a:ext cx="8177048" cy="3616037"/>
          </a:xfrm>
          <a:prstGeom prst="rect">
            <a:avLst/>
          </a:prstGeom>
          <a:ln>
            <a:solidFill>
              <a:schemeClr val="tx1"/>
            </a:solidFill>
          </a:ln>
        </p:spPr>
      </p:pic>
    </p:spTree>
    <p:extLst>
      <p:ext uri="{BB962C8B-B14F-4D97-AF65-F5344CB8AC3E}">
        <p14:creationId xmlns:p14="http://schemas.microsoft.com/office/powerpoint/2010/main" val="36768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0A87-C2D7-8E33-67F7-FB131C77C13E}"/>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3D9A5A0A-C32B-4A50-7055-324593A66D24}"/>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3644E7D7-D1CE-D202-DB06-590DD47B6772}"/>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partial screenshot of the Comparisons banner for the Pennsylvania Dashboard of the Arts Education Data Project.">
            <a:extLst>
              <a:ext uri="{FF2B5EF4-FFF2-40B4-BE49-F238E27FC236}">
                <a16:creationId xmlns:a16="http://schemas.microsoft.com/office/drawing/2014/main" id="{C290E246-B896-1B1A-A7C9-518CB5725FCE}"/>
              </a:ext>
            </a:extLst>
          </p:cNvPr>
          <p:cNvPicPr>
            <a:picLocks noChangeAspect="1"/>
          </p:cNvPicPr>
          <p:nvPr/>
        </p:nvPicPr>
        <p:blipFill rotWithShape="1">
          <a:blip r:embed="rId3">
            <a:extLst>
              <a:ext uri="{28A0092B-C50C-407E-A947-70E740481C1C}">
                <a14:useLocalDpi xmlns:a14="http://schemas.microsoft.com/office/drawing/2010/main" val="0"/>
              </a:ext>
            </a:extLst>
          </a:blip>
          <a:srcRect l="28432" t="16881" r="25490" b="77979"/>
          <a:stretch/>
        </p:blipFill>
        <p:spPr>
          <a:xfrm>
            <a:off x="376990" y="2477827"/>
            <a:ext cx="8229600" cy="601058"/>
          </a:xfrm>
          <a:prstGeom prst="rect">
            <a:avLst/>
          </a:prstGeom>
        </p:spPr>
      </p:pic>
      <p:pic>
        <p:nvPicPr>
          <p:cNvPr id="7" name="Picture 6" descr="This is a continuation of Comparisons banner screenshot for the Pennsylvania Dashboard of the Arts Education Data Project that features an overall arts enrollment rate filtering option.">
            <a:extLst>
              <a:ext uri="{FF2B5EF4-FFF2-40B4-BE49-F238E27FC236}">
                <a16:creationId xmlns:a16="http://schemas.microsoft.com/office/drawing/2014/main" id="{B9F12094-FB4C-51F2-4657-2B3F6DA3A4E2}"/>
              </a:ext>
            </a:extLst>
          </p:cNvPr>
          <p:cNvPicPr>
            <a:picLocks noChangeAspect="1"/>
          </p:cNvPicPr>
          <p:nvPr/>
        </p:nvPicPr>
        <p:blipFill rotWithShape="1">
          <a:blip r:embed="rId3">
            <a:extLst>
              <a:ext uri="{28A0092B-C50C-407E-A947-70E740481C1C}">
                <a14:useLocalDpi xmlns:a14="http://schemas.microsoft.com/office/drawing/2010/main" val="0"/>
              </a:ext>
            </a:extLst>
          </a:blip>
          <a:srcRect l="14706" t="24324" r="36672" b="71732"/>
          <a:stretch/>
        </p:blipFill>
        <p:spPr>
          <a:xfrm>
            <a:off x="284747" y="4589806"/>
            <a:ext cx="8574505" cy="455325"/>
          </a:xfrm>
          <a:prstGeom prst="rect">
            <a:avLst/>
          </a:prstGeom>
        </p:spPr>
      </p:pic>
      <p:sp>
        <p:nvSpPr>
          <p:cNvPr id="9" name="Rounded Rectangular Callout 8">
            <a:extLst>
              <a:ext uri="{FF2B5EF4-FFF2-40B4-BE49-F238E27FC236}">
                <a16:creationId xmlns:a16="http://schemas.microsoft.com/office/drawing/2014/main" id="{37CB8140-0B7C-ED67-995E-6643843C8A6E}"/>
              </a:ext>
              <a:ext uri="{C183D7F6-B498-43B3-948B-1728B52AA6E4}">
                <adec:decorative xmlns:adec="http://schemas.microsoft.com/office/drawing/2017/decorative" val="1"/>
              </a:ext>
            </a:extLst>
          </p:cNvPr>
          <p:cNvSpPr/>
          <p:nvPr/>
        </p:nvSpPr>
        <p:spPr>
          <a:xfrm>
            <a:off x="376990" y="5240289"/>
            <a:ext cx="3926305" cy="601058"/>
          </a:xfrm>
          <a:prstGeom prst="wedgeRoundRectCallout">
            <a:avLst>
              <a:gd name="adj1" fmla="val -7030"/>
              <a:gd name="adj2" fmla="val -8822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this symbol provides ways to choose districts or schools that you want to compare.</a:t>
            </a:r>
          </a:p>
        </p:txBody>
      </p:sp>
      <p:sp>
        <p:nvSpPr>
          <p:cNvPr id="10" name="Rounded Rectangular Callout 9">
            <a:extLst>
              <a:ext uri="{FF2B5EF4-FFF2-40B4-BE49-F238E27FC236}">
                <a16:creationId xmlns:a16="http://schemas.microsoft.com/office/drawing/2014/main" id="{A61B6D62-D7CA-F471-CA42-61FB3415995E}"/>
              </a:ext>
              <a:ext uri="{C183D7F6-B498-43B3-948B-1728B52AA6E4}">
                <adec:decorative xmlns:adec="http://schemas.microsoft.com/office/drawing/2017/decorative" val="1"/>
              </a:ext>
            </a:extLst>
          </p:cNvPr>
          <p:cNvSpPr/>
          <p:nvPr/>
        </p:nvSpPr>
        <p:spPr>
          <a:xfrm>
            <a:off x="449947" y="1463532"/>
            <a:ext cx="8156643" cy="616790"/>
          </a:xfrm>
          <a:prstGeom prst="wedgeRoundRectCallout">
            <a:avLst>
              <a:gd name="adj1" fmla="val -21807"/>
              <a:gd name="adj2" fmla="val 9540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Comparisons tab provides opportunity to explore similarities and differences in art education access data among schools that have unique commonalities. </a:t>
            </a:r>
          </a:p>
        </p:txBody>
      </p:sp>
      <p:sp>
        <p:nvSpPr>
          <p:cNvPr id="11" name="Rounded Rectangular Callout 10">
            <a:extLst>
              <a:ext uri="{FF2B5EF4-FFF2-40B4-BE49-F238E27FC236}">
                <a16:creationId xmlns:a16="http://schemas.microsoft.com/office/drawing/2014/main" id="{B7D8BE82-2B76-A54E-ECEF-D9ADCB9AD35B}"/>
              </a:ext>
              <a:ext uri="{C183D7F6-B498-43B3-948B-1728B52AA6E4}">
                <adec:decorative xmlns:adec="http://schemas.microsoft.com/office/drawing/2017/decorative" val="1"/>
              </a:ext>
            </a:extLst>
          </p:cNvPr>
          <p:cNvSpPr/>
          <p:nvPr/>
        </p:nvSpPr>
        <p:spPr>
          <a:xfrm>
            <a:off x="4860763" y="3462901"/>
            <a:ext cx="3926305" cy="724929"/>
          </a:xfrm>
          <a:prstGeom prst="wedgeRoundRectCallout">
            <a:avLst>
              <a:gd name="adj1" fmla="val -974"/>
              <a:gd name="adj2" fmla="val 9574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ea typeface="+mn-lt"/>
                <a:cs typeface="+mn-lt"/>
              </a:rPr>
              <a:t>Filter for county, then scroll to see the dots highlighted by the selected school name. </a:t>
            </a:r>
            <a:endParaRPr lang="en-US">
              <a:solidFill>
                <a:schemeClr val="bg1"/>
              </a:solidFill>
              <a:ea typeface="+mn-lt"/>
              <a:cs typeface="+mn-lt"/>
            </a:endParaRPr>
          </a:p>
          <a:p>
            <a:pPr algn="ctr"/>
            <a:r>
              <a:rPr lang="en-US" sz="1400" dirty="0">
                <a:solidFill>
                  <a:schemeClr val="bg1"/>
                </a:solidFill>
                <a:ea typeface="+mn-lt"/>
                <a:cs typeface="+mn-lt"/>
              </a:rPr>
              <a:t>(See slide 5)</a:t>
            </a:r>
            <a:endParaRPr lang="en-US" dirty="0">
              <a:solidFill>
                <a:schemeClr val="bg1"/>
              </a:solidFill>
              <a:cs typeface="Calibri"/>
            </a:endParaRPr>
          </a:p>
        </p:txBody>
      </p:sp>
      <p:sp>
        <p:nvSpPr>
          <p:cNvPr id="12" name="Rounded Rectangular Callout 11">
            <a:extLst>
              <a:ext uri="{FF2B5EF4-FFF2-40B4-BE49-F238E27FC236}">
                <a16:creationId xmlns:a16="http://schemas.microsoft.com/office/drawing/2014/main" id="{4EFD3EBE-FD72-1E82-3ED1-D68B35200831}"/>
              </a:ext>
              <a:ext uri="{C183D7F6-B498-43B3-948B-1728B52AA6E4}">
                <adec:decorative xmlns:adec="http://schemas.microsoft.com/office/drawing/2017/decorative" val="1"/>
              </a:ext>
            </a:extLst>
          </p:cNvPr>
          <p:cNvSpPr/>
          <p:nvPr/>
        </p:nvSpPr>
        <p:spPr>
          <a:xfrm>
            <a:off x="354474" y="3575511"/>
            <a:ext cx="4195010" cy="601058"/>
          </a:xfrm>
          <a:prstGeom prst="wedgeRoundRectCallout">
            <a:avLst>
              <a:gd name="adj1" fmla="val -12109"/>
              <a:gd name="adj2" fmla="val -12524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There are lots of filter options in this tab!</a:t>
            </a:r>
          </a:p>
        </p:txBody>
      </p:sp>
    </p:spTree>
    <p:extLst>
      <p:ext uri="{BB962C8B-B14F-4D97-AF65-F5344CB8AC3E}">
        <p14:creationId xmlns:p14="http://schemas.microsoft.com/office/powerpoint/2010/main" val="5446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71E8-F003-2701-1CB1-9B524B19967F}"/>
              </a:ext>
            </a:extLst>
          </p:cNvPr>
          <p:cNvSpPr>
            <a:spLocks noGrp="1"/>
          </p:cNvSpPr>
          <p:nvPr>
            <p:ph type="title"/>
          </p:nvPr>
        </p:nvSpPr>
        <p:spPr/>
        <p:txBody>
          <a:bodyPr/>
          <a:lstStyle/>
          <a:p>
            <a:pPr algn="ctr"/>
            <a:r>
              <a:rPr lang="en-US" sz="3200" dirty="0">
                <a:latin typeface="+mn-lt"/>
              </a:rPr>
              <a:t>Comparisons: Help</a:t>
            </a:r>
            <a:endParaRPr lang="en-US" dirty="0">
              <a:latin typeface="+mn-lt"/>
            </a:endParaRPr>
          </a:p>
        </p:txBody>
      </p:sp>
      <p:sp>
        <p:nvSpPr>
          <p:cNvPr id="4" name="Date Placeholder 3">
            <a:extLst>
              <a:ext uri="{FF2B5EF4-FFF2-40B4-BE49-F238E27FC236}">
                <a16:creationId xmlns:a16="http://schemas.microsoft.com/office/drawing/2014/main" id="{6EC5BEEF-DBC4-442D-501D-8D0AE76B58B0}"/>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36AFCF8E-825B-9B0D-DEE8-94827541A1DD}"/>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Comparisons Help page for the Pennsylvania Dashboard of the Arts Education Data Project.">
            <a:extLst>
              <a:ext uri="{FF2B5EF4-FFF2-40B4-BE49-F238E27FC236}">
                <a16:creationId xmlns:a16="http://schemas.microsoft.com/office/drawing/2014/main" id="{49B81059-AAA9-1526-B708-775A6874F7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51" t="16473" r="15821" b="20631"/>
          <a:stretch/>
        </p:blipFill>
        <p:spPr>
          <a:xfrm>
            <a:off x="457199" y="1707621"/>
            <a:ext cx="6096001" cy="3657600"/>
          </a:xfrm>
          <a:prstGeom prst="rect">
            <a:avLst/>
          </a:prstGeom>
        </p:spPr>
      </p:pic>
      <p:pic>
        <p:nvPicPr>
          <p:cNvPr id="8" name="Picture 7">
            <a:extLst>
              <a:ext uri="{FF2B5EF4-FFF2-40B4-BE49-F238E27FC236}">
                <a16:creationId xmlns:a16="http://schemas.microsoft.com/office/drawing/2014/main" id="{B88CBB0D-DBD7-55A1-9B75-B6A24CC25DB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661416" y="1707621"/>
            <a:ext cx="2133600" cy="990600"/>
          </a:xfrm>
          <a:prstGeom prst="rect">
            <a:avLst/>
          </a:prstGeom>
        </p:spPr>
      </p:pic>
      <p:sp>
        <p:nvSpPr>
          <p:cNvPr id="9" name="Rounded Rectangular Callout 8">
            <a:extLst>
              <a:ext uri="{FF2B5EF4-FFF2-40B4-BE49-F238E27FC236}">
                <a16:creationId xmlns:a16="http://schemas.microsoft.com/office/drawing/2014/main" id="{EF2F7DA5-5448-F588-1542-56B6BEE76FDA}"/>
              </a:ext>
              <a:ext uri="{C183D7F6-B498-43B3-948B-1728B52AA6E4}">
                <adec:decorative xmlns:adec="http://schemas.microsoft.com/office/drawing/2017/decorative" val="1"/>
              </a:ext>
            </a:extLst>
          </p:cNvPr>
          <p:cNvSpPr/>
          <p:nvPr/>
        </p:nvSpPr>
        <p:spPr>
          <a:xfrm>
            <a:off x="6650187" y="3232076"/>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205385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23A0-FFA6-5657-C75C-A1537134F32C}"/>
              </a:ext>
            </a:extLst>
          </p:cNvPr>
          <p:cNvSpPr>
            <a:spLocks noGrp="1"/>
          </p:cNvSpPr>
          <p:nvPr>
            <p:ph type="title"/>
          </p:nvPr>
        </p:nvSpPr>
        <p:spPr/>
        <p:txBody>
          <a:bodyPr/>
          <a:lstStyle/>
          <a:p>
            <a:pPr algn="ctr"/>
            <a:r>
              <a:rPr lang="en-US" dirty="0">
                <a:latin typeface="+mn-lt"/>
              </a:rPr>
              <a:t>Comparisons: Filter Icon</a:t>
            </a:r>
          </a:p>
        </p:txBody>
      </p:sp>
      <p:sp>
        <p:nvSpPr>
          <p:cNvPr id="3" name="Date Placeholder 2">
            <a:extLst>
              <a:ext uri="{FF2B5EF4-FFF2-40B4-BE49-F238E27FC236}">
                <a16:creationId xmlns:a16="http://schemas.microsoft.com/office/drawing/2014/main" id="{E4EED4AE-157A-427D-8E23-EB6CE8FCD906}"/>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83057530-B2BD-E483-3209-1BAFF45A4391}"/>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This is a screenshot of the drop-down behind the Filter Icon for the Comparisons tab.">
            <a:extLst>
              <a:ext uri="{FF2B5EF4-FFF2-40B4-BE49-F238E27FC236}">
                <a16:creationId xmlns:a16="http://schemas.microsoft.com/office/drawing/2014/main" id="{6E413177-DDB9-695D-522B-ED7FB2CC4AD2}"/>
              </a:ext>
            </a:extLst>
          </p:cNvPr>
          <p:cNvPicPr>
            <a:picLocks noChangeAspect="1"/>
          </p:cNvPicPr>
          <p:nvPr/>
        </p:nvPicPr>
        <p:blipFill rotWithShape="1">
          <a:blip r:embed="rId3">
            <a:extLst>
              <a:ext uri="{28A0092B-C50C-407E-A947-70E740481C1C}">
                <a14:useLocalDpi xmlns:a14="http://schemas.microsoft.com/office/drawing/2010/main" val="0"/>
              </a:ext>
            </a:extLst>
          </a:blip>
          <a:srcRect l="60061" t="21640" r="17281" b="59973"/>
          <a:stretch/>
        </p:blipFill>
        <p:spPr>
          <a:xfrm>
            <a:off x="1783738" y="2820567"/>
            <a:ext cx="5576524" cy="2962530"/>
          </a:xfrm>
          <a:prstGeom prst="rect">
            <a:avLst/>
          </a:prstGeom>
        </p:spPr>
      </p:pic>
      <p:pic>
        <p:nvPicPr>
          <p:cNvPr id="7" name="Picture 6">
            <a:extLst>
              <a:ext uri="{FF2B5EF4-FFF2-40B4-BE49-F238E27FC236}">
                <a16:creationId xmlns:a16="http://schemas.microsoft.com/office/drawing/2014/main" id="{5B060F46-F206-0D35-8027-79FE9DF1AEF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1074892" y="1491747"/>
            <a:ext cx="898216" cy="902707"/>
          </a:xfrm>
          <a:prstGeom prst="rect">
            <a:avLst/>
          </a:prstGeom>
          <a:ln>
            <a:solidFill>
              <a:schemeClr val="tx1"/>
            </a:solidFill>
          </a:ln>
        </p:spPr>
      </p:pic>
      <p:sp>
        <p:nvSpPr>
          <p:cNvPr id="8" name="Rounded Rectangular Callout 7">
            <a:extLst>
              <a:ext uri="{FF2B5EF4-FFF2-40B4-BE49-F238E27FC236}">
                <a16:creationId xmlns:a16="http://schemas.microsoft.com/office/drawing/2014/main" id="{3E878763-F6E3-1C9A-9C7A-23D79975EA6E}"/>
              </a:ext>
              <a:ext uri="{C183D7F6-B498-43B3-948B-1728B52AA6E4}">
                <adec:decorative xmlns:adec="http://schemas.microsoft.com/office/drawing/2017/decorative" val="1"/>
              </a:ext>
            </a:extLst>
          </p:cNvPr>
          <p:cNvSpPr/>
          <p:nvPr/>
        </p:nvSpPr>
        <p:spPr>
          <a:xfrm>
            <a:off x="3352800" y="1447801"/>
            <a:ext cx="4716308" cy="990600"/>
          </a:xfrm>
          <a:prstGeom prst="wedgeRoundRectCallout">
            <a:avLst>
              <a:gd name="adj1" fmla="val -66715"/>
              <a:gd name="adj2" fmla="val -712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filter icon and drop-down lists to filter by County, District, School Locale, FRL, Grade Level, School Enrollment Size, Race/Ethnicity, or # of Arts Offered. </a:t>
            </a:r>
          </a:p>
        </p:txBody>
      </p:sp>
    </p:spTree>
    <p:extLst>
      <p:ext uri="{BB962C8B-B14F-4D97-AF65-F5344CB8AC3E}">
        <p14:creationId xmlns:p14="http://schemas.microsoft.com/office/powerpoint/2010/main" val="31003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ED0C-FC4C-91C3-7822-BC4797921E83}"/>
              </a:ext>
            </a:extLst>
          </p:cNvPr>
          <p:cNvSpPr>
            <a:spLocks noGrp="1"/>
          </p:cNvSpPr>
          <p:nvPr>
            <p:ph type="title"/>
          </p:nvPr>
        </p:nvSpPr>
        <p:spPr/>
        <p:txBody>
          <a:bodyPr/>
          <a:lstStyle/>
          <a:p>
            <a:pPr algn="ctr"/>
            <a:r>
              <a:rPr lang="en-US" sz="3200" dirty="0">
                <a:latin typeface="+mn-lt"/>
              </a:rPr>
              <a:t>Comparisons: District and School List</a:t>
            </a:r>
            <a:endParaRPr lang="en-US" dirty="0">
              <a:latin typeface="+mn-lt"/>
            </a:endParaRPr>
          </a:p>
        </p:txBody>
      </p:sp>
      <p:sp>
        <p:nvSpPr>
          <p:cNvPr id="3" name="Date Placeholder 2">
            <a:extLst>
              <a:ext uri="{FF2B5EF4-FFF2-40B4-BE49-F238E27FC236}">
                <a16:creationId xmlns:a16="http://schemas.microsoft.com/office/drawing/2014/main" id="{C2E3F7DD-DD18-1C91-592F-D72F9307C41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BC52894-0E84-E7FF-F9D7-77B575ECB950}"/>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5" name="Picture 4" descr="This screenshot displays a county, district and school level comparison chart of the percent of students enrolled in arts courses at each school.">
            <a:extLst>
              <a:ext uri="{FF2B5EF4-FFF2-40B4-BE49-F238E27FC236}">
                <a16:creationId xmlns:a16="http://schemas.microsoft.com/office/drawing/2014/main" id="{CD118813-B6ED-86E6-A310-D371FE7D9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54" t="29758" r="37015" b="47923"/>
          <a:stretch/>
        </p:blipFill>
        <p:spPr>
          <a:xfrm>
            <a:off x="1315027" y="2967112"/>
            <a:ext cx="5966372" cy="1826442"/>
          </a:xfrm>
          <a:prstGeom prst="rect">
            <a:avLst/>
          </a:prstGeom>
        </p:spPr>
      </p:pic>
      <p:sp>
        <p:nvSpPr>
          <p:cNvPr id="8" name="Rounded Rectangular Callout 7">
            <a:extLst>
              <a:ext uri="{FF2B5EF4-FFF2-40B4-BE49-F238E27FC236}">
                <a16:creationId xmlns:a16="http://schemas.microsoft.com/office/drawing/2014/main" id="{809B07D0-2C40-FCCB-B8D5-90277AF97705}"/>
              </a:ext>
              <a:ext uri="{C183D7F6-B498-43B3-948B-1728B52AA6E4}">
                <adec:decorative xmlns:adec="http://schemas.microsoft.com/office/drawing/2017/decorative" val="1"/>
              </a:ext>
            </a:extLst>
          </p:cNvPr>
          <p:cNvSpPr/>
          <p:nvPr/>
        </p:nvSpPr>
        <p:spPr>
          <a:xfrm>
            <a:off x="484471" y="1978723"/>
            <a:ext cx="1801529" cy="696749"/>
          </a:xfrm>
          <a:prstGeom prst="wedgeRoundRectCallout">
            <a:avLst>
              <a:gd name="adj1" fmla="val -395"/>
              <a:gd name="adj2" fmla="val 22691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County level,</a:t>
            </a:r>
          </a:p>
        </p:txBody>
      </p:sp>
      <p:sp>
        <p:nvSpPr>
          <p:cNvPr id="9" name="Rounded Rectangular Callout 8">
            <a:extLst>
              <a:ext uri="{FF2B5EF4-FFF2-40B4-BE49-F238E27FC236}">
                <a16:creationId xmlns:a16="http://schemas.microsoft.com/office/drawing/2014/main" id="{41D1B3AD-5D21-1768-61AE-212992A8474D}"/>
              </a:ext>
              <a:ext uri="{C183D7F6-B498-43B3-948B-1728B52AA6E4}">
                <adec:decorative xmlns:adec="http://schemas.microsoft.com/office/drawing/2017/decorative" val="1"/>
              </a:ext>
            </a:extLst>
          </p:cNvPr>
          <p:cNvSpPr/>
          <p:nvPr/>
        </p:nvSpPr>
        <p:spPr>
          <a:xfrm>
            <a:off x="488483" y="1477283"/>
            <a:ext cx="8198317" cy="365125"/>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information for Comparison can be done at several levels:</a:t>
            </a:r>
          </a:p>
        </p:txBody>
      </p:sp>
      <p:sp>
        <p:nvSpPr>
          <p:cNvPr id="10" name="Rounded Rectangular Callout 9">
            <a:extLst>
              <a:ext uri="{FF2B5EF4-FFF2-40B4-BE49-F238E27FC236}">
                <a16:creationId xmlns:a16="http://schemas.microsoft.com/office/drawing/2014/main" id="{51183A0E-FA9F-EC48-FFF7-6B3480DF17BE}"/>
              </a:ext>
              <a:ext uri="{C183D7F6-B498-43B3-948B-1728B52AA6E4}">
                <adec:decorative xmlns:adec="http://schemas.microsoft.com/office/drawing/2017/decorative" val="1"/>
              </a:ext>
            </a:extLst>
          </p:cNvPr>
          <p:cNvSpPr/>
          <p:nvPr/>
        </p:nvSpPr>
        <p:spPr>
          <a:xfrm>
            <a:off x="2410993" y="1962126"/>
            <a:ext cx="1887220" cy="696750"/>
          </a:xfrm>
          <a:prstGeom prst="wedgeRoundRectCallout">
            <a:avLst>
              <a:gd name="adj1" fmla="val -23321"/>
              <a:gd name="adj2" fmla="val 8048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District level,</a:t>
            </a:r>
          </a:p>
        </p:txBody>
      </p:sp>
      <p:sp>
        <p:nvSpPr>
          <p:cNvPr id="11" name="Rounded Rectangular Callout 10">
            <a:extLst>
              <a:ext uri="{FF2B5EF4-FFF2-40B4-BE49-F238E27FC236}">
                <a16:creationId xmlns:a16="http://schemas.microsoft.com/office/drawing/2014/main" id="{D175102D-EF12-3766-CB70-13676249CC01}"/>
              </a:ext>
              <a:ext uri="{C183D7F6-B498-43B3-948B-1728B52AA6E4}">
                <adec:decorative xmlns:adec="http://schemas.microsoft.com/office/drawing/2017/decorative" val="1"/>
              </a:ext>
            </a:extLst>
          </p:cNvPr>
          <p:cNvSpPr/>
          <p:nvPr/>
        </p:nvSpPr>
        <p:spPr>
          <a:xfrm>
            <a:off x="4423205" y="1970248"/>
            <a:ext cx="4236323" cy="696751"/>
          </a:xfrm>
          <a:prstGeom prst="wedgeRoundRectCallout">
            <a:avLst>
              <a:gd name="adj1" fmla="val -18302"/>
              <a:gd name="adj2" fmla="val 13223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…or at the Individual School level. Each school’s data dot is positioned on the scale based on the % of students enrolled in arts courses at that school.</a:t>
            </a:r>
          </a:p>
        </p:txBody>
      </p:sp>
      <p:sp>
        <p:nvSpPr>
          <p:cNvPr id="12" name="Rounded Rectangular Callout 11">
            <a:extLst>
              <a:ext uri="{FF2B5EF4-FFF2-40B4-BE49-F238E27FC236}">
                <a16:creationId xmlns:a16="http://schemas.microsoft.com/office/drawing/2014/main" id="{74E721AC-A8DE-5035-E20B-FB3C8861C86F}"/>
              </a:ext>
            </a:extLst>
          </p:cNvPr>
          <p:cNvSpPr/>
          <p:nvPr/>
        </p:nvSpPr>
        <p:spPr>
          <a:xfrm>
            <a:off x="457200" y="4810150"/>
            <a:ext cx="8198317" cy="450989"/>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Clicking on any one of these levels generates specific data for that level in Key Data Point, Enrollment by Arts Discipline and Arts Enrollment by Grade Level.</a:t>
            </a:r>
          </a:p>
        </p:txBody>
      </p:sp>
      <p:pic>
        <p:nvPicPr>
          <p:cNvPr id="14" name="Picture 13" descr="This screenshot displays a Key Data Points function of the Comparisons tab.">
            <a:extLst>
              <a:ext uri="{FF2B5EF4-FFF2-40B4-BE49-F238E27FC236}">
                <a16:creationId xmlns:a16="http://schemas.microsoft.com/office/drawing/2014/main" id="{CA42ADF7-88E1-7DB2-2AF0-7E90B9C36875}"/>
              </a:ext>
            </a:extLst>
          </p:cNvPr>
          <p:cNvPicPr>
            <a:picLocks noChangeAspect="1"/>
          </p:cNvPicPr>
          <p:nvPr/>
        </p:nvPicPr>
        <p:blipFill rotWithShape="1">
          <a:blip r:embed="rId4">
            <a:extLst>
              <a:ext uri="{28A0092B-C50C-407E-A947-70E740481C1C}">
                <a14:useLocalDpi xmlns:a14="http://schemas.microsoft.com/office/drawing/2010/main" val="0"/>
              </a:ext>
            </a:extLst>
          </a:blip>
          <a:srcRect l="14934" t="33365" r="16666" b="63640"/>
          <a:stretch/>
        </p:blipFill>
        <p:spPr>
          <a:xfrm>
            <a:off x="440358" y="5467750"/>
            <a:ext cx="8171047" cy="308990"/>
          </a:xfrm>
          <a:prstGeom prst="rect">
            <a:avLst/>
          </a:prstGeom>
        </p:spPr>
      </p:pic>
      <p:pic>
        <p:nvPicPr>
          <p:cNvPr id="16" name="Picture 15" descr="This screenshot displays an enrollment by arts discipline and grade level function of the Comparisons tab.">
            <a:extLst>
              <a:ext uri="{FF2B5EF4-FFF2-40B4-BE49-F238E27FC236}">
                <a16:creationId xmlns:a16="http://schemas.microsoft.com/office/drawing/2014/main" id="{5995228D-5C80-84A7-52DE-F660BA7054FB}"/>
              </a:ext>
            </a:extLst>
          </p:cNvPr>
          <p:cNvPicPr>
            <a:picLocks noChangeAspect="1"/>
          </p:cNvPicPr>
          <p:nvPr/>
        </p:nvPicPr>
        <p:blipFill rotWithShape="1">
          <a:blip r:embed="rId4">
            <a:extLst>
              <a:ext uri="{28A0092B-C50C-407E-A947-70E740481C1C}">
                <a14:useLocalDpi xmlns:a14="http://schemas.microsoft.com/office/drawing/2010/main" val="0"/>
              </a:ext>
            </a:extLst>
          </a:blip>
          <a:srcRect l="15331" t="57773" r="37161" b="38519"/>
          <a:stretch/>
        </p:blipFill>
        <p:spPr>
          <a:xfrm>
            <a:off x="459805" y="5838663"/>
            <a:ext cx="5789596" cy="365125"/>
          </a:xfrm>
          <a:prstGeom prst="rect">
            <a:avLst/>
          </a:prstGeom>
        </p:spPr>
      </p:pic>
    </p:spTree>
    <p:extLst>
      <p:ext uri="{BB962C8B-B14F-4D97-AF65-F5344CB8AC3E}">
        <p14:creationId xmlns:p14="http://schemas.microsoft.com/office/powerpoint/2010/main" val="191459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457C-5B4F-A619-6632-829B24D13D6B}"/>
              </a:ext>
            </a:extLst>
          </p:cNvPr>
          <p:cNvSpPr>
            <a:spLocks noGrp="1"/>
          </p:cNvSpPr>
          <p:nvPr>
            <p:ph type="title"/>
          </p:nvPr>
        </p:nvSpPr>
        <p:spPr/>
        <p:txBody>
          <a:bodyPr/>
          <a:lstStyle/>
          <a:p>
            <a:pPr algn="ctr"/>
            <a:r>
              <a:rPr lang="en-US" dirty="0">
                <a:latin typeface="+mn-lt"/>
              </a:rPr>
              <a:t>Comparisons: District &amp; School Level</a:t>
            </a:r>
          </a:p>
        </p:txBody>
      </p:sp>
      <p:sp>
        <p:nvSpPr>
          <p:cNvPr id="3" name="Date Placeholder 2">
            <a:extLst>
              <a:ext uri="{FF2B5EF4-FFF2-40B4-BE49-F238E27FC236}">
                <a16:creationId xmlns:a16="http://schemas.microsoft.com/office/drawing/2014/main" id="{8A49AED7-FDE5-EB82-4732-680495B7869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B62AF09E-C534-2F66-71FA-051D4BB9E910}"/>
              </a:ext>
            </a:extLst>
          </p:cNvPr>
          <p:cNvSpPr>
            <a:spLocks noGrp="1"/>
          </p:cNvSpPr>
          <p:nvPr>
            <p:ph type="sldNum" sz="quarter" idx="12"/>
          </p:nvPr>
        </p:nvSpPr>
        <p:spPr/>
        <p:txBody>
          <a:bodyPr/>
          <a:lstStyle/>
          <a:p>
            <a:fld id="{680C5762-CF65-4775-9966-A58D40CC61B9}" type="slidenum">
              <a:rPr lang="en-US" smtClean="0"/>
              <a:t>7</a:t>
            </a:fld>
            <a:endParaRPr lang="en-US"/>
          </a:p>
        </p:txBody>
      </p:sp>
      <p:sp>
        <p:nvSpPr>
          <p:cNvPr id="5" name="Rounded Rectangular Callout 4">
            <a:extLst>
              <a:ext uri="{FF2B5EF4-FFF2-40B4-BE49-F238E27FC236}">
                <a16:creationId xmlns:a16="http://schemas.microsoft.com/office/drawing/2014/main" id="{15078252-F188-361F-E37F-4C8021D1DB95}"/>
              </a:ext>
              <a:ext uri="{C183D7F6-B498-43B3-948B-1728B52AA6E4}">
                <adec:decorative xmlns:adec="http://schemas.microsoft.com/office/drawing/2017/decorative" val="1"/>
              </a:ext>
            </a:extLst>
          </p:cNvPr>
          <p:cNvSpPr/>
          <p:nvPr/>
        </p:nvSpPr>
        <p:spPr>
          <a:xfrm>
            <a:off x="488483" y="1490331"/>
            <a:ext cx="8198317" cy="365125"/>
          </a:xfrm>
          <a:prstGeom prst="wedgeRoundRectCallout">
            <a:avLst>
              <a:gd name="adj1" fmla="val 37896"/>
              <a:gd name="adj2" fmla="val 8884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Key Data Points generates data at the District level or the School level.</a:t>
            </a:r>
          </a:p>
        </p:txBody>
      </p:sp>
      <p:pic>
        <p:nvPicPr>
          <p:cNvPr id="6" name="Picture 5" descr="A screenshot of a computer">
            <a:extLst>
              <a:ext uri="{FF2B5EF4-FFF2-40B4-BE49-F238E27FC236}">
                <a16:creationId xmlns:a16="http://schemas.microsoft.com/office/drawing/2014/main" id="{1E8264DA-AE5B-5FC3-D337-3072001039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34" t="33365" r="16666" b="63640"/>
          <a:stretch/>
        </p:blipFill>
        <p:spPr>
          <a:xfrm>
            <a:off x="486476" y="2042427"/>
            <a:ext cx="8171047" cy="254024"/>
          </a:xfrm>
          <a:prstGeom prst="rect">
            <a:avLst/>
          </a:prstGeom>
        </p:spPr>
      </p:pic>
      <p:pic>
        <p:nvPicPr>
          <p:cNvPr id="9" name="Picture 8" descr="This screenshot shows percentage charts for key data points at the district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997C523-8535-5A5F-7A54-37D3EAF071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0" t="40853" r="16667" b="41176"/>
          <a:stretch/>
        </p:blipFill>
        <p:spPr>
          <a:xfrm>
            <a:off x="1718616" y="2514599"/>
            <a:ext cx="7006282" cy="1425008"/>
          </a:xfrm>
          <a:prstGeom prst="rect">
            <a:avLst/>
          </a:prstGeom>
        </p:spPr>
      </p:pic>
      <p:sp>
        <p:nvSpPr>
          <p:cNvPr id="12" name="Rounded Rectangular Callout 11">
            <a:extLst>
              <a:ext uri="{FF2B5EF4-FFF2-40B4-BE49-F238E27FC236}">
                <a16:creationId xmlns:a16="http://schemas.microsoft.com/office/drawing/2014/main" id="{240D06C6-F6B6-C359-2C9E-C1DEB509424A}"/>
              </a:ext>
            </a:extLst>
          </p:cNvPr>
          <p:cNvSpPr/>
          <p:nvPr/>
        </p:nvSpPr>
        <p:spPr>
          <a:xfrm>
            <a:off x="407873" y="3021821"/>
            <a:ext cx="963727" cy="842722"/>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District Level</a:t>
            </a:r>
          </a:p>
        </p:txBody>
      </p:sp>
      <p:pic>
        <p:nvPicPr>
          <p:cNvPr id="14" name="Picture 13" descr="This screenshot shows percentage charts for key data points at the school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65C9E82-6D09-60BA-221E-280F37E93C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90" t="40591" r="17647" b="39335"/>
          <a:stretch/>
        </p:blipFill>
        <p:spPr>
          <a:xfrm>
            <a:off x="1644839" y="4104348"/>
            <a:ext cx="7012684" cy="1620667"/>
          </a:xfrm>
          <a:prstGeom prst="rect">
            <a:avLst/>
          </a:prstGeom>
        </p:spPr>
      </p:pic>
      <p:sp>
        <p:nvSpPr>
          <p:cNvPr id="15" name="Rounded Rectangular Callout 14">
            <a:extLst>
              <a:ext uri="{FF2B5EF4-FFF2-40B4-BE49-F238E27FC236}">
                <a16:creationId xmlns:a16="http://schemas.microsoft.com/office/drawing/2014/main" id="{5067CAF3-DE90-1895-43C4-F1FC957D74D6}"/>
              </a:ext>
            </a:extLst>
          </p:cNvPr>
          <p:cNvSpPr/>
          <p:nvPr/>
        </p:nvSpPr>
        <p:spPr>
          <a:xfrm>
            <a:off x="407872" y="4589913"/>
            <a:ext cx="963727" cy="1029409"/>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School Level</a:t>
            </a:r>
          </a:p>
          <a:p>
            <a:pPr algn="ctr"/>
            <a:r>
              <a:rPr lang="en-US" sz="1400" dirty="0"/>
              <a:t>(Same District)</a:t>
            </a:r>
          </a:p>
        </p:txBody>
      </p:sp>
    </p:spTree>
    <p:extLst>
      <p:ext uri="{BB962C8B-B14F-4D97-AF65-F5344CB8AC3E}">
        <p14:creationId xmlns:p14="http://schemas.microsoft.com/office/powerpoint/2010/main" val="149715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68D-7919-79B7-5739-EED33715B536}"/>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FE27FFF5-C428-2298-396C-D2634ACD19D2}"/>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4919BB7-CA0D-385A-5BA0-BF6F05BDC0E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A screenshot of a computer">
            <a:extLst>
              <a:ext uri="{FF2B5EF4-FFF2-40B4-BE49-F238E27FC236}">
                <a16:creationId xmlns:a16="http://schemas.microsoft.com/office/drawing/2014/main" id="{B6E12C89-0ED1-3554-8AD7-567CE0BE67F5}"/>
              </a:ext>
            </a:extLst>
          </p:cNvPr>
          <p:cNvPicPr>
            <a:picLocks noChangeAspect="1"/>
          </p:cNvPicPr>
          <p:nvPr/>
        </p:nvPicPr>
        <p:blipFill rotWithShape="1">
          <a:blip r:embed="rId3">
            <a:extLst>
              <a:ext uri="{28A0092B-C50C-407E-A947-70E740481C1C}">
                <a14:useLocalDpi xmlns:a14="http://schemas.microsoft.com/office/drawing/2010/main" val="0"/>
              </a:ext>
            </a:extLst>
          </a:blip>
          <a:srcRect l="15331" t="57773" r="30812" b="38864"/>
          <a:stretch/>
        </p:blipFill>
        <p:spPr>
          <a:xfrm>
            <a:off x="457200" y="2535238"/>
            <a:ext cx="8229600" cy="331090"/>
          </a:xfrm>
          <a:prstGeom prst="rect">
            <a:avLst/>
          </a:prstGeom>
        </p:spPr>
      </p:pic>
      <p:sp>
        <p:nvSpPr>
          <p:cNvPr id="7" name="Rounded Rectangular Callout 6">
            <a:extLst>
              <a:ext uri="{FF2B5EF4-FFF2-40B4-BE49-F238E27FC236}">
                <a16:creationId xmlns:a16="http://schemas.microsoft.com/office/drawing/2014/main" id="{31F62420-A1CE-0B2D-3B94-63A42DBDC906}"/>
              </a:ext>
              <a:ext uri="{C183D7F6-B498-43B3-948B-1728B52AA6E4}">
                <adec:decorative xmlns:adec="http://schemas.microsoft.com/office/drawing/2017/decorative" val="1"/>
              </a:ext>
            </a:extLst>
          </p:cNvPr>
          <p:cNvSpPr/>
          <p:nvPr/>
        </p:nvSpPr>
        <p:spPr>
          <a:xfrm>
            <a:off x="457200" y="1668844"/>
            <a:ext cx="8198317" cy="543926"/>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Enrollment by Arts Discipline and Grade Level will also be generated for selected schools. Selecting an arts icon will provides more information.</a:t>
            </a:r>
          </a:p>
        </p:txBody>
      </p:sp>
      <p:pic>
        <p:nvPicPr>
          <p:cNvPr id="9" name="Picture 8" descr="This screenshot uses arts icons to compare enrollment by arts disciplines at the school level.">
            <a:extLst>
              <a:ext uri="{FF2B5EF4-FFF2-40B4-BE49-F238E27FC236}">
                <a16:creationId xmlns:a16="http://schemas.microsoft.com/office/drawing/2014/main" id="{5E0C8DEF-C07A-9496-77D9-54FBD9DED3F2}"/>
              </a:ext>
            </a:extLst>
          </p:cNvPr>
          <p:cNvPicPr>
            <a:picLocks noChangeAspect="1"/>
          </p:cNvPicPr>
          <p:nvPr/>
        </p:nvPicPr>
        <p:blipFill rotWithShape="1">
          <a:blip r:embed="rId4">
            <a:extLst>
              <a:ext uri="{28A0092B-C50C-407E-A947-70E740481C1C}">
                <a14:useLocalDpi xmlns:a14="http://schemas.microsoft.com/office/drawing/2010/main" val="0"/>
              </a:ext>
            </a:extLst>
          </a:blip>
          <a:srcRect l="15534" t="66638" r="53399" b="8151"/>
          <a:stretch/>
        </p:blipFill>
        <p:spPr>
          <a:xfrm>
            <a:off x="457200" y="3087371"/>
            <a:ext cx="4694392" cy="2493897"/>
          </a:xfrm>
          <a:prstGeom prst="rect">
            <a:avLst/>
          </a:prstGeom>
        </p:spPr>
      </p:pic>
      <p:pic>
        <p:nvPicPr>
          <p:cNvPr id="11" name="Picture 10" descr="This screenshot uses bar graphs to display arts enrollment at the grade level within a school.">
            <a:extLst>
              <a:ext uri="{FF2B5EF4-FFF2-40B4-BE49-F238E27FC236}">
                <a16:creationId xmlns:a16="http://schemas.microsoft.com/office/drawing/2014/main" id="{027ECD6B-3575-D6F1-00BF-135E516A5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433" t="65652" r="16665" b="8341"/>
          <a:stretch/>
        </p:blipFill>
        <p:spPr>
          <a:xfrm>
            <a:off x="5259421" y="3196919"/>
            <a:ext cx="3396096" cy="2149367"/>
          </a:xfrm>
          <a:prstGeom prst="rect">
            <a:avLst/>
          </a:prstGeom>
        </p:spPr>
      </p:pic>
    </p:spTree>
    <p:extLst>
      <p:ext uri="{BB962C8B-B14F-4D97-AF65-F5344CB8AC3E}">
        <p14:creationId xmlns:p14="http://schemas.microsoft.com/office/powerpoint/2010/main" val="85950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103F-5B06-D841-42B1-752ADD115B2C}"/>
              </a:ext>
            </a:extLst>
          </p:cNvPr>
          <p:cNvSpPr>
            <a:spLocks noGrp="1"/>
          </p:cNvSpPr>
          <p:nvPr>
            <p:ph type="title"/>
          </p:nvPr>
        </p:nvSpPr>
        <p:spPr/>
        <p:txBody>
          <a:bodyPr>
            <a:normAutofit/>
          </a:bodyPr>
          <a:lstStyle/>
          <a:p>
            <a:pPr algn="ctr"/>
            <a:r>
              <a:rPr lang="en-US" sz="2800" dirty="0">
                <a:latin typeface="+mn-lt"/>
              </a:rPr>
              <a:t>Comparisons: Multiple Schools &amp; </a:t>
            </a:r>
            <a:r>
              <a:rPr lang="en-US" sz="2800" dirty="0" err="1">
                <a:latin typeface="+mn-lt"/>
              </a:rPr>
              <a:t>Diostroicts</a:t>
            </a:r>
            <a:endParaRPr lang="en-US" sz="2800" dirty="0">
              <a:latin typeface="+mn-lt"/>
            </a:endParaRPr>
          </a:p>
        </p:txBody>
      </p:sp>
      <p:sp>
        <p:nvSpPr>
          <p:cNvPr id="3" name="Date Placeholder 2">
            <a:extLst>
              <a:ext uri="{FF2B5EF4-FFF2-40B4-BE49-F238E27FC236}">
                <a16:creationId xmlns:a16="http://schemas.microsoft.com/office/drawing/2014/main" id="{AACA00BA-5AA1-73F3-1386-DE20DBBDB180}"/>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ACA3B24A-B0AF-A5E1-1B5E-E0CF4406E94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5" name="Picture 4" descr="This screenshot provides several more ways to add schools to a list for the purpose of comparing data.">
            <a:extLst>
              <a:ext uri="{FF2B5EF4-FFF2-40B4-BE49-F238E27FC236}">
                <a16:creationId xmlns:a16="http://schemas.microsoft.com/office/drawing/2014/main" id="{C04EFF6A-B9EA-FD5E-9A71-52E1DA79E884}"/>
              </a:ext>
            </a:extLst>
          </p:cNvPr>
          <p:cNvPicPr>
            <a:picLocks noChangeAspect="1"/>
          </p:cNvPicPr>
          <p:nvPr/>
        </p:nvPicPr>
        <p:blipFill rotWithShape="1">
          <a:blip r:embed="rId2"/>
          <a:srcRect l="14028" t="22719" r="31069" b="60194"/>
          <a:stretch/>
        </p:blipFill>
        <p:spPr>
          <a:xfrm>
            <a:off x="535807" y="2971800"/>
            <a:ext cx="8226482" cy="1600200"/>
          </a:xfrm>
          <a:prstGeom prst="rect">
            <a:avLst/>
          </a:prstGeom>
        </p:spPr>
      </p:pic>
      <p:sp>
        <p:nvSpPr>
          <p:cNvPr id="6" name="Rounded Rectangular Callout 5">
            <a:extLst>
              <a:ext uri="{FF2B5EF4-FFF2-40B4-BE49-F238E27FC236}">
                <a16:creationId xmlns:a16="http://schemas.microsoft.com/office/drawing/2014/main" id="{AC97F6B2-914B-9C96-95BF-BDC5597748D7}"/>
              </a:ext>
              <a:ext uri="{C183D7F6-B498-43B3-948B-1728B52AA6E4}">
                <adec:decorative xmlns:adec="http://schemas.microsoft.com/office/drawing/2017/decorative" val="1"/>
              </a:ext>
            </a:extLst>
          </p:cNvPr>
          <p:cNvSpPr/>
          <p:nvPr/>
        </p:nvSpPr>
        <p:spPr>
          <a:xfrm>
            <a:off x="507733" y="1655262"/>
            <a:ext cx="8128534" cy="543926"/>
          </a:xfrm>
          <a:prstGeom prst="wedgeRoundRectCallout">
            <a:avLst>
              <a:gd name="adj1" fmla="val -31807"/>
              <a:gd name="adj2" fmla="val 1961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Using the directions found by selecting this symbol, you can add additional schools or districts to your comparison list. </a:t>
            </a:r>
          </a:p>
        </p:txBody>
      </p:sp>
    </p:spTree>
    <p:extLst>
      <p:ext uri="{BB962C8B-B14F-4D97-AF65-F5344CB8AC3E}">
        <p14:creationId xmlns:p14="http://schemas.microsoft.com/office/powerpoint/2010/main" val="21073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4E919-126B-412D-B333-8E844C846F58}"/>
</file>

<file path=customXml/itemProps2.xml><?xml version="1.0" encoding="utf-8"?>
<ds:datastoreItem xmlns:ds="http://schemas.openxmlformats.org/officeDocument/2006/customXml" ds:itemID="{B345E959-B139-4928-B6C0-4290FBE61FC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1c7bf0e-1cb0-48f8-99df-6e3f20f315ba"/>
    <ds:schemaRef ds:uri="http://purl.org/dc/elements/1.1/"/>
    <ds:schemaRef ds:uri="http://www.w3.org/XML/1998/namespace"/>
  </ds:schemaRefs>
</ds:datastoreItem>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38821</TotalTime>
  <Words>330</Words>
  <Application>Microsoft Office PowerPoint</Application>
  <PresentationFormat>On-screen Show (4:3)</PresentationFormat>
  <Paragraphs>49</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The Pennsylvania Dashboard for the…</vt:lpstr>
      <vt:lpstr>Comparisons</vt:lpstr>
      <vt:lpstr>Comparisons</vt:lpstr>
      <vt:lpstr>Comparisons: Help</vt:lpstr>
      <vt:lpstr>Comparisons: Filter Icon</vt:lpstr>
      <vt:lpstr>Comparisons: District and School List</vt:lpstr>
      <vt:lpstr>Comparisons: District &amp; School Level</vt:lpstr>
      <vt:lpstr>Comparisons</vt:lpstr>
      <vt:lpstr>Comparisons: Multiple Schools &amp; Diostroicts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Comparisons</dc:title>
  <dc:creator>pdeadmin</dc:creator>
  <cp:lastModifiedBy>Heimbach, Bunne</cp:lastModifiedBy>
  <cp:revision>147</cp:revision>
  <cp:lastPrinted>2023-04-30T01:38:09Z</cp:lastPrinted>
  <dcterms:created xsi:type="dcterms:W3CDTF">2017-02-01T18:23:33Z</dcterms:created>
  <dcterms:modified xsi:type="dcterms:W3CDTF">2023-10-31T11:54:11Z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