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16" r:id="rId43"/>
    <p:sldId id="302" r:id="rId44"/>
    <p:sldId id="307" r:id="rId45"/>
    <p:sldId id="308" r:id="rId46"/>
    <p:sldId id="303" r:id="rId47"/>
    <p:sldId id="304" r:id="rId48"/>
    <p:sldId id="305" r:id="rId49"/>
    <p:sldId id="306" r:id="rId50"/>
    <p:sldId id="313" r:id="rId51"/>
    <p:sldId id="314" r:id="rId52"/>
    <p:sldId id="315" r:id="rId53"/>
    <p:sldId id="309" r:id="rId54"/>
    <p:sldId id="310" r:id="rId55"/>
    <p:sldId id="311" r:id="rId56"/>
    <p:sldId id="312" r:id="rId57"/>
    <p:sldId id="25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Say </a:t>
            </a:r>
            <a:r>
              <a:rPr lang="en-US" altLang="en-US" dirty="0" err="1"/>
              <a:t>Villie</a:t>
            </a:r>
            <a:r>
              <a:rPr lang="en-US" altLang="en-US" dirty="0"/>
              <a:t>, der day go         Say </a:t>
            </a:r>
            <a:r>
              <a:rPr lang="en-US" altLang="en-US" dirty="0" err="1"/>
              <a:t>Wiilie</a:t>
            </a:r>
            <a:r>
              <a:rPr lang="en-US" altLang="en-US" dirty="0"/>
              <a:t>, there they go</a:t>
            </a:r>
          </a:p>
          <a:p>
            <a:r>
              <a:rPr lang="en-US" altLang="en-US" dirty="0"/>
              <a:t>A </a:t>
            </a:r>
            <a:r>
              <a:rPr lang="en-US" altLang="en-US" dirty="0" err="1"/>
              <a:t>tousin</a:t>
            </a:r>
            <a:r>
              <a:rPr lang="en-US" altLang="en-US" dirty="0"/>
              <a:t> buses in a row      A thousand buses in a row</a:t>
            </a:r>
          </a:p>
          <a:p>
            <a:r>
              <a:rPr lang="en-US" altLang="en-US" dirty="0"/>
              <a:t>No Choe, dem is trucks       No Joe, them is trucks</a:t>
            </a:r>
          </a:p>
          <a:p>
            <a:r>
              <a:rPr lang="en-US" altLang="en-US" dirty="0"/>
              <a:t>Some </a:t>
            </a:r>
            <a:r>
              <a:rPr lang="en-US" altLang="en-US" dirty="0" err="1"/>
              <a:t>mit</a:t>
            </a:r>
            <a:r>
              <a:rPr lang="en-US" altLang="en-US" dirty="0"/>
              <a:t> cows in		    Some with cows in</a:t>
            </a:r>
          </a:p>
          <a:p>
            <a:r>
              <a:rPr lang="en-US" altLang="en-US" dirty="0"/>
              <a:t>Some </a:t>
            </a:r>
            <a:r>
              <a:rPr lang="en-US" altLang="en-US" dirty="0" err="1"/>
              <a:t>mit</a:t>
            </a:r>
            <a:r>
              <a:rPr lang="en-US" altLang="en-US" dirty="0"/>
              <a:t> ducks		    Some with ducks</a:t>
            </a:r>
          </a:p>
          <a:p>
            <a:endParaRPr lang="en-US" altLang="en-US" dirty="0"/>
          </a:p>
          <a:p>
            <a:r>
              <a:rPr lang="en-US" altLang="en-US" dirty="0"/>
              <a:t>Notice that you can now read this after LEARNING WHAT TO LOOK FOR in the language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gitalVideo\ACM%201.M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234" y="2126490"/>
            <a:ext cx="7379563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Driver Responsibilities: </a:t>
            </a:r>
            <a:br>
              <a:rPr lang="en-US" altLang="en-US" b="1" dirty="0"/>
            </a:br>
            <a:r>
              <a:rPr lang="en-US" altLang="en-US" b="1" dirty="0"/>
              <a:t>   	   Knowing the Local Program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 fontScale="77500" lnSpcReduction="20000"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Staff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Program Activities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Student Responsibilities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4   Registration Materials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5   What is New in Driver Education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6   Vision and Perception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 		Topic 7   Central Space and Blind Zones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schedule of activities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0085F8B-B502-4EED-99FF-757FC7C459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Grouping arrangements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Tentative schedule depends on:</a:t>
            </a:r>
          </a:p>
          <a:p>
            <a:pPr lvl="1"/>
            <a:r>
              <a:rPr lang="en-US" altLang="en-US" sz="2400" dirty="0"/>
              <a:t>Model school programs</a:t>
            </a:r>
          </a:p>
          <a:p>
            <a:pPr lvl="1"/>
            <a:r>
              <a:rPr lang="en-US" altLang="en-US" sz="2400" dirty="0"/>
              <a:t>Our facilities availability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Overall groupings will be based on your forms returned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We will have the first example of groupings starting on  Tuesday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Homework will be kept to a minimum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Lab will be made available for make-up work</a:t>
            </a:r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Complete a class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C07E45B-A775-4EC1-B210-8B83AA08C73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176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Pick a Traffic Safety topical area by ………….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Prepare a written topic paper, PowerPoint with notations, or video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Prepare a fifteen minute class presentation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Be prepared for oral presentation by ………………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A schedule will be developed based on the topical areas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May be used as the basis for a Senior Project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 a Traffic Safety Program…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9C2B7E-9288-4FC7-8225-35891A82FA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83820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 Evaluate your needs as a driver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Provide some basic skill development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Provide perceptual training skills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 Develop a recognition of the problem concerning new drivers	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Our goal is to provide good experiences that will help novice drivers make good decisions in the future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View the video </a:t>
            </a:r>
            <a:r>
              <a:rPr lang="en-US" altLang="en-US" sz="2400" dirty="0">
                <a:solidFill>
                  <a:srgbClr val="0000CC"/>
                </a:solidFill>
              </a:rPr>
              <a:t>“Young Drivers: The High Risk Years” </a:t>
            </a:r>
            <a:r>
              <a:rPr lang="en-US" altLang="en-US" sz="2400" dirty="0">
                <a:solidFill>
                  <a:srgbClr val="FF0000"/>
                </a:solidFill>
              </a:rPr>
              <a:t>and discuss the issues presented.. 		</a:t>
            </a:r>
          </a:p>
          <a:p>
            <a:endParaRPr lang="en-US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Graduated License Program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ACEC21-5A9D-469F-9F1E-13F72EF26C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82750"/>
            <a:ext cx="8382000" cy="44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Affects you as a new driver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basis for provisional and graduated licensing comes from high insurance claims and risk assumption by new drivers.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Look at copies of the “Graduated Driver’s License” pamphlet provided with textbook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Review licensing process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Answer GDL questions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sz="2800" dirty="0"/>
              <a:t>Class assignments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B419B8-3BC0-40A0-956F-A3B326B81D80}"/>
              </a:ext>
            </a:extLst>
          </p:cNvPr>
          <p:cNvSpPr txBox="1">
            <a:spLocks noChangeArrowheads="1"/>
          </p:cNvSpPr>
          <p:nvPr/>
        </p:nvSpPr>
        <p:spPr>
          <a:xfrm>
            <a:off x="429827" y="1516483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Begin with next Monday’s session.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Groupings and first laboratory sessions will be made available.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A notebook or portfolio will be needed.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Class activity information will be made available.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Capability to operate more than one video presentation for individual work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What Is New in Driver Education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DD4F8E4-5860-4663-AF5B-C61315E95559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47800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Modern Vehicle Technology Issues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Steering and Hand Positioning   </a:t>
            </a:r>
            <a:r>
              <a:rPr lang="en-US" altLang="en-US" sz="2000" dirty="0">
                <a:solidFill>
                  <a:srgbClr val="0000CC"/>
                </a:solidFill>
              </a:rPr>
              <a:t>(Airbag)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Multiple Steering Techniques  </a:t>
            </a:r>
            <a:r>
              <a:rPr lang="en-US" altLang="en-US" sz="2000" dirty="0">
                <a:solidFill>
                  <a:srgbClr val="0000CC"/>
                </a:solidFill>
              </a:rPr>
              <a:t>(Rack/Pinion)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Knowing Oversteer/Understeer Principles</a:t>
            </a:r>
          </a:p>
          <a:p>
            <a:pPr lvl="2"/>
            <a:r>
              <a:rPr lang="en-US" altLang="en-US" sz="2000" dirty="0"/>
              <a:t>   ABS, TSC, and ESP…</a:t>
            </a:r>
          </a:p>
          <a:p>
            <a:pPr lvl="2"/>
            <a:r>
              <a:rPr lang="en-US" altLang="en-US" sz="2000" dirty="0"/>
              <a:t>   Vision Control, Motion Control, THEN  Steering Control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BGE Mirror Method (Multiple Lanes)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Reference Points (Vehicle Design)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  Alert Symbols and Warning Symbols </a:t>
            </a:r>
            <a:r>
              <a:rPr lang="en-US" altLang="en-US" sz="2000" dirty="0">
                <a:solidFill>
                  <a:srgbClr val="0000CC"/>
                </a:solidFill>
              </a:rPr>
              <a:t>(Control Panel)</a:t>
            </a:r>
          </a:p>
          <a:p>
            <a:pPr lvl="1"/>
            <a:r>
              <a:rPr lang="en-US" altLang="en-US" sz="2000" dirty="0">
                <a:solidFill>
                  <a:srgbClr val="0000CC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Divided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Attention Tasks</a:t>
            </a:r>
            <a:r>
              <a:rPr lang="en-US" altLang="en-US" sz="2000" dirty="0">
                <a:solidFill>
                  <a:srgbClr val="0000CC"/>
                </a:solidFill>
              </a:rPr>
              <a:t>  (Distracted Driving Issues)</a:t>
            </a:r>
          </a:p>
        </p:txBody>
      </p:sp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Program Questions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EAFEF9F-9EDE-4136-B3D3-D093A646E8A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905000"/>
            <a:ext cx="8382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en-US" dirty="0"/>
              <a:t>From the Parents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From the Students</a:t>
            </a:r>
          </a:p>
          <a:p>
            <a:pPr>
              <a:lnSpc>
                <a:spcPct val="180000"/>
              </a:lnSpc>
            </a:pPr>
            <a:r>
              <a:rPr lang="en-US" altLang="en-US" dirty="0"/>
              <a:t>Auto Control Monster…</a:t>
            </a:r>
          </a:p>
        </p:txBody>
      </p:sp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8" name="ACM 1.MPG" descr="Picture of a car in a parking lot">
            <a:hlinkClick r:id="" action="ppaction://media"/>
            <a:extLst>
              <a:ext uri="{FF2B5EF4-FFF2-40B4-BE49-F238E27FC236}">
                <a16:creationId xmlns:a16="http://schemas.microsoft.com/office/drawing/2014/main" id="{1DF66205-BBF6-406D-9D52-91816E42C95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Driver Education Program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588CBD1F-73E1-49BD-AA1A-3357FFFDA7B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176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Demonstrate a working knowledge of </a:t>
            </a:r>
          </a:p>
          <a:p>
            <a:pPr lvl="1"/>
            <a:r>
              <a:rPr lang="en-US" altLang="en-US" sz="2000" dirty="0"/>
              <a:t>laws for operating and owning an automobile</a:t>
            </a:r>
          </a:p>
          <a:p>
            <a:pPr lvl="1"/>
            <a:r>
              <a:rPr lang="en-US" altLang="en-US" sz="2000" dirty="0"/>
              <a:t>rules for operating and owning an automobile</a:t>
            </a:r>
          </a:p>
          <a:p>
            <a:pPr lvl="1"/>
            <a:r>
              <a:rPr lang="en-US" altLang="en-US" sz="2000" dirty="0"/>
              <a:t>procedures for operating and owning an automobile</a:t>
            </a:r>
          </a:p>
          <a:p>
            <a:pPr lvl="1"/>
            <a:r>
              <a:rPr lang="en-US" altLang="en-US" sz="2000" dirty="0"/>
              <a:t>occupant restraints and new vehicle technology</a:t>
            </a:r>
            <a:endParaRPr lang="en-US" altLang="en-US" sz="2000" dirty="0">
              <a:solidFill>
                <a:srgbClr val="FF0000"/>
              </a:solidFill>
            </a:endParaRPr>
          </a:p>
          <a:p>
            <a:r>
              <a:rPr lang="en-US" altLang="en-US" sz="2400" dirty="0">
                <a:solidFill>
                  <a:srgbClr val="FF0000"/>
                </a:solidFill>
              </a:rPr>
              <a:t>Use a space management system to </a:t>
            </a:r>
          </a:p>
          <a:p>
            <a:pPr lvl="1"/>
            <a:r>
              <a:rPr lang="en-US" altLang="en-US" sz="2000" dirty="0"/>
              <a:t>obtain correct information about driving maneuvers</a:t>
            </a:r>
          </a:p>
          <a:p>
            <a:pPr lvl="1"/>
            <a:r>
              <a:rPr lang="en-US" altLang="en-US" sz="2000" dirty="0"/>
              <a:t>make reduced-risk decisions about driving maneuvers</a:t>
            </a:r>
          </a:p>
          <a:p>
            <a:pPr lvl="1"/>
            <a:r>
              <a:rPr lang="en-US" altLang="en-US" sz="2000" dirty="0"/>
              <a:t>adjusting position and/or speed to avoid conflicts and  reduce risk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Driver Education Program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8" name="Text Box 1029">
            <a:extLst>
              <a:ext uri="{FF2B5EF4-FFF2-40B4-BE49-F238E27FC236}">
                <a16:creationId xmlns:a16="http://schemas.microsoft.com/office/drawing/2014/main" id="{21046748-5410-4AC6-9ABC-9CB76B9B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9178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 completing this driver education program will:</a:t>
            </a:r>
            <a:r>
              <a:rPr lang="en-US" altLang="en-US" sz="2400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27">
            <a:extLst>
              <a:ext uri="{FF2B5EF4-FFF2-40B4-BE49-F238E27FC236}">
                <a16:creationId xmlns:a16="http://schemas.microsoft.com/office/drawing/2014/main" id="{B4F4FA16-9139-424E-B5C1-90343F337AB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12221"/>
            <a:ext cx="8382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Manage factors that affect driver performance by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developing refusal skills with alcohol and other drugs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controlling displays of anger in traffic situations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eliminating aggressive actions in traffic flow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maintaining fitness and attitudes needed for                        reduced-risk driving performance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Protect natural resources by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safe disposal of trash and toxic products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conserving fuel and energy resources</a:t>
            </a:r>
            <a:r>
              <a:rPr lang="en-US" alt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utilizing manufacturer’s vehicle maintenance specifications</a:t>
            </a: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23DE6FC-032E-4116-8579-C19E1780A63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981200"/>
            <a:ext cx="7391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Traffic Safety Institute Staff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</a:rPr>
              <a:t>  …………….</a:t>
            </a:r>
            <a:r>
              <a:rPr lang="en-US" altLang="en-US" sz="2000" dirty="0"/>
              <a:t>          is administrative support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 …………..   is coordinator of TSI Program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 …………… is coordinator of laboratory, in-car work, and student observers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Instructional Staff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………………. is instructor and coordinator of Model HSDE program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……………….. is instructor for range and in-car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Students will observe and work with the lab phases</a:t>
            </a:r>
            <a:br>
              <a:rPr lang="en-US" altLang="en-US" sz="2000" dirty="0"/>
            </a:b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018"/>
            <a:ext cx="9906000" cy="763588"/>
          </a:xfrm>
        </p:spPr>
        <p:txBody>
          <a:bodyPr>
            <a:normAutofit/>
          </a:bodyPr>
          <a:lstStyle/>
          <a:p>
            <a:r>
              <a:rPr lang="en-US" altLang="en-US" dirty="0"/>
              <a:t>Driver Education Program Goals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91A6F21-C0C2-405B-9219-1C1E3EDC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5240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………, driver education students acquire the essential knowledge, skills, and experiences to perform reduced-risk driving practices in the total traffic environment.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264907A-1926-4066-B870-6F4720A4AB6B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2667000"/>
            <a:ext cx="8458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Mastery of classroom and in-car instruction include: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Modeling behaviors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Knowledge and skills assessment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Observation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Parental/Mentor involvement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Continuous life-long learning of reduced-risk driving</a:t>
            </a:r>
          </a:p>
        </p:txBody>
      </p:sp>
      <p:graphicFrame>
        <p:nvGraphicFramePr>
          <p:cNvPr id="11" name="Object 5" descr="Picture of a book">
            <a:extLst>
              <a:ext uri="{FF2B5EF4-FFF2-40B4-BE49-F238E27FC236}">
                <a16:creationId xmlns:a16="http://schemas.microsoft.com/office/drawing/2014/main" id="{F4E866AD-332C-4757-A553-A20C98FAD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55999"/>
              </p:ext>
            </p:extLst>
          </p:nvPr>
        </p:nvGraphicFramePr>
        <p:xfrm>
          <a:off x="6400800" y="3276600"/>
          <a:ext cx="22860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3" imgW="1035720" imgH="504720" progId="MS_ClipArt_Gallery.2">
                  <p:embed/>
                </p:oleObj>
              </mc:Choice>
              <mc:Fallback>
                <p:oleObj name="Clip" r:id="rId3" imgW="1035720" imgH="504720" progId="MS_ClipArt_Gallery.2">
                  <p:embed/>
                  <p:pic>
                    <p:nvPicPr>
                      <p:cNvPr id="62469" name="Object 5">
                        <a:extLst>
                          <a:ext uri="{FF2B5EF4-FFF2-40B4-BE49-F238E27FC236}">
                            <a16:creationId xmlns:a16="http://schemas.microsoft.com/office/drawing/2014/main" id="{D91BF14B-DF43-4249-A974-2941073C3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22860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6" y="321262"/>
            <a:ext cx="9677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754634D-4676-41C8-9FB4-BAF39A8F37EA}"/>
              </a:ext>
            </a:extLst>
          </p:cNvPr>
          <p:cNvSpPr txBox="1">
            <a:spLocks noChangeArrowheads="1"/>
          </p:cNvSpPr>
          <p:nvPr/>
        </p:nvSpPr>
        <p:spPr>
          <a:xfrm>
            <a:off x="421341" y="2233719"/>
            <a:ext cx="8382000" cy="239056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en-US" dirty="0"/>
              <a:t>Seeing Techniques</a:t>
            </a:r>
          </a:p>
          <a:p>
            <a:pPr>
              <a:lnSpc>
                <a:spcPct val="135000"/>
              </a:lnSpc>
            </a:pPr>
            <a:r>
              <a:rPr lang="en-US" altLang="en-US" dirty="0"/>
              <a:t>Perceiving Techniques</a:t>
            </a:r>
          </a:p>
          <a:p>
            <a:pPr>
              <a:lnSpc>
                <a:spcPct val="135000"/>
              </a:lnSpc>
            </a:pPr>
            <a:r>
              <a:rPr lang="en-US" altLang="en-US" dirty="0"/>
              <a:t>In-Car Habits</a:t>
            </a:r>
          </a:p>
        </p:txBody>
      </p:sp>
      <p:graphicFrame>
        <p:nvGraphicFramePr>
          <p:cNvPr id="9" name="Object 4" descr="Picture of a brain inside a skull">
            <a:hlinkClick r:id="" action="ppaction://ole?verb=0"/>
            <a:extLst>
              <a:ext uri="{FF2B5EF4-FFF2-40B4-BE49-F238E27FC236}">
                <a16:creationId xmlns:a16="http://schemas.microsoft.com/office/drawing/2014/main" id="{0EB2A7A7-C651-4326-87D7-704C62A8C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74327"/>
              </p:ext>
            </p:extLst>
          </p:nvPr>
        </p:nvGraphicFramePr>
        <p:xfrm>
          <a:off x="6553200" y="3276600"/>
          <a:ext cx="190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Microsoft ClipArt Gallery" r:id="rId3" imgW="2590560" imgH="3276360" progId="MS_ClipArt_Gallery">
                  <p:embed/>
                </p:oleObj>
              </mc:Choice>
              <mc:Fallback>
                <p:oleObj name="Microsoft ClipArt Gallery" r:id="rId3" imgW="2590560" imgH="3276360" progId="MS_ClipArt_Gallery">
                  <p:embed/>
                  <p:pic>
                    <p:nvPicPr>
                      <p:cNvPr id="216068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DFBFC1A-8CA9-41FC-8D31-2D5614375E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76600"/>
                        <a:ext cx="19050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0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831C57C-83A2-4728-9803-259725E7D89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39068"/>
            <a:ext cx="8077200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Fovial</a:t>
            </a:r>
            <a:r>
              <a:rPr lang="en-US" altLang="en-US" dirty="0"/>
              <a:t> Vision Field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Focus, Controlled Activity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Field Independent</a:t>
            </a:r>
          </a:p>
          <a:p>
            <a:r>
              <a:rPr lang="en-US" altLang="en-US" dirty="0"/>
              <a:t>Useful Field of View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Depth, Movement, Position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Field Dependent</a:t>
            </a:r>
          </a:p>
          <a:p>
            <a:r>
              <a:rPr lang="en-US" altLang="en-US" dirty="0"/>
              <a:t>Peripheral Vision Field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Changes in Color, Movement</a:t>
            </a:r>
          </a:p>
          <a:p>
            <a:pPr lvl="1"/>
            <a:r>
              <a:rPr lang="en-US" altLang="en-US" sz="2400" dirty="0">
                <a:solidFill>
                  <a:srgbClr val="0000CC"/>
                </a:solidFill>
              </a:rPr>
              <a:t>Field Dependent</a:t>
            </a:r>
          </a:p>
        </p:txBody>
      </p:sp>
      <p:pic>
        <p:nvPicPr>
          <p:cNvPr id="21" name="Picture 20" descr="Illustration of a range of vision">
            <a:extLst>
              <a:ext uri="{FF2B5EF4-FFF2-40B4-BE49-F238E27FC236}">
                <a16:creationId xmlns:a16="http://schemas.microsoft.com/office/drawing/2014/main" id="{7D6A3421-18AB-43D5-88EA-192DBF7BA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2001916"/>
            <a:ext cx="3261360" cy="37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107"/>
            <a:ext cx="8229600" cy="1143000"/>
          </a:xfrm>
        </p:spPr>
        <p:txBody>
          <a:bodyPr/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186E8DC-9D1F-4E45-94F0-CA7B5ADDA71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85107"/>
            <a:ext cx="7772400" cy="4114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4000" dirty="0"/>
              <a:t>Input-Process-Output</a:t>
            </a:r>
          </a:p>
          <a:p>
            <a:pPr>
              <a:lnSpc>
                <a:spcPct val="140000"/>
              </a:lnSpc>
            </a:pPr>
            <a:r>
              <a:rPr lang="en-US" altLang="en-US" sz="4000" dirty="0"/>
              <a:t>(S)IPDE Process</a:t>
            </a:r>
          </a:p>
          <a:p>
            <a:pPr>
              <a:lnSpc>
                <a:spcPct val="140000"/>
              </a:lnSpc>
            </a:pPr>
            <a:r>
              <a:rPr lang="en-US" altLang="en-US" sz="4000" dirty="0"/>
              <a:t>Time Relevant</a:t>
            </a:r>
          </a:p>
        </p:txBody>
      </p:sp>
      <p:graphicFrame>
        <p:nvGraphicFramePr>
          <p:cNvPr id="10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91636183-F38E-4818-96DF-742452E04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911343"/>
              </p:ext>
            </p:extLst>
          </p:nvPr>
        </p:nvGraphicFramePr>
        <p:xfrm>
          <a:off x="6415087" y="2977357"/>
          <a:ext cx="240982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21811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D0854CF-2F4C-4E9D-93EC-90A753F846A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7" y="2977357"/>
                        <a:ext cx="240982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8"/>
            <a:ext cx="8229600" cy="1143000"/>
          </a:xfrm>
        </p:spPr>
        <p:txBody>
          <a:bodyPr/>
          <a:lstStyle/>
          <a:p>
            <a:r>
              <a:rPr lang="en-US" altLang="en-US" dirty="0"/>
              <a:t>Vision and Perception Systems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399F70C-AD71-4AED-AD05-40237C8822F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7798"/>
            <a:ext cx="8077200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</a:rPr>
              <a:t>Identify Process (Searching)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Smith System </a:t>
            </a:r>
            <a:r>
              <a:rPr lang="en-US" altLang="en-US" sz="2800" dirty="0"/>
              <a:t>- Aiming High , Eyes Moving, Getting Big Picture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Perceptual Driving System </a:t>
            </a:r>
            <a:r>
              <a:rPr lang="en-US" altLang="en-US" sz="2800" dirty="0"/>
              <a:t>- Scan, Path of Travel, Space Cushion</a:t>
            </a:r>
          </a:p>
          <a:p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Zone Control System </a:t>
            </a:r>
            <a:r>
              <a:rPr lang="en-US" altLang="en-US" sz="2800" dirty="0"/>
              <a:t>- Look for LOS/POT Restrictions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SEE System </a:t>
            </a:r>
            <a:r>
              <a:rPr lang="en-US" altLang="en-US" sz="2800" dirty="0"/>
              <a:t>- Search for Open LOS/POT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5" y="342107"/>
            <a:ext cx="8229600" cy="1143000"/>
          </a:xfrm>
        </p:spPr>
        <p:txBody>
          <a:bodyPr/>
          <a:lstStyle/>
          <a:p>
            <a:r>
              <a:rPr lang="en-US" altLang="en-US" dirty="0"/>
              <a:t>Vision and 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0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6BE3F551-DF13-4884-A8CA-B219FDB59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725929"/>
              </p:ext>
            </p:extLst>
          </p:nvPr>
        </p:nvGraphicFramePr>
        <p:xfrm>
          <a:off x="7525014" y="152400"/>
          <a:ext cx="1204913" cy="133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10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1636183-F38E-4818-96DF-742452E0490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014" y="152400"/>
                        <a:ext cx="1204913" cy="133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C36C05B3-747C-4DA8-9657-3AB69FA8403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510415"/>
            <a:ext cx="7772400" cy="44196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hlink"/>
                </a:solidFill>
              </a:rPr>
              <a:t>Predict Process (Evaluating)</a:t>
            </a:r>
            <a:endParaRPr lang="en-US" altLang="en-US" dirty="0"/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Smith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Big Picture, A Way Out of Situation</a:t>
            </a:r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Perceptual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- 2 sec/4 sec/12 sec, hazard criticality</a:t>
            </a:r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Zone Control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changing or closed zones</a:t>
            </a:r>
          </a:p>
          <a:p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SEE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dirty="0"/>
              <a:t>- Evaluate space for speed or position adjustments</a:t>
            </a:r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8336"/>
            <a:ext cx="8229600" cy="1143000"/>
          </a:xfrm>
        </p:spPr>
        <p:txBody>
          <a:bodyPr/>
          <a:lstStyle/>
          <a:p>
            <a:r>
              <a:rPr lang="en-US" dirty="0"/>
              <a:t>Vision and Perception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1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6FCD88EC-84CB-4CA8-9E88-C614FFD55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48778"/>
              </p:ext>
            </p:extLst>
          </p:nvPr>
        </p:nvGraphicFramePr>
        <p:xfrm>
          <a:off x="7481887" y="145490"/>
          <a:ext cx="1204913" cy="133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10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BE3F551-DF13-4884-A8CA-B219FDB59F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7" y="145490"/>
                        <a:ext cx="1204913" cy="133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B3F89BD4-8312-4F4B-9BA5-FDFE51E0773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634182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</a:rPr>
              <a:t>Decide Process (Evaluating)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Smith </a:t>
            </a:r>
            <a:r>
              <a:rPr lang="en-US" altLang="en-US" dirty="0"/>
              <a:t>- Leave Yourself an Out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Perceptual </a:t>
            </a:r>
            <a:r>
              <a:rPr lang="en-US" altLang="en-US" dirty="0"/>
              <a:t>- minimize, separate, compromise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Zone Control </a:t>
            </a:r>
            <a:r>
              <a:rPr lang="en-US" altLang="en-US" dirty="0"/>
              <a:t>- check for open space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SEE </a:t>
            </a:r>
            <a:r>
              <a:rPr lang="en-US" altLang="en-US" dirty="0"/>
              <a:t>- Evaluate space for speed or position adjustments</a:t>
            </a: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36202-C0AB-48B9-84BF-C1408FF851B6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Vision and Perception</a:t>
            </a:r>
          </a:p>
        </p:txBody>
      </p:sp>
      <p:graphicFrame>
        <p:nvGraphicFramePr>
          <p:cNvPr id="9" name="Object 4" descr="Illustration of cogs within a brain">
            <a:hlinkClick r:id="" action="ppaction://ole?verb=0"/>
            <a:extLst>
              <a:ext uri="{FF2B5EF4-FFF2-40B4-BE49-F238E27FC236}">
                <a16:creationId xmlns:a16="http://schemas.microsoft.com/office/drawing/2014/main" id="{F4A0E0BB-126B-46A0-B6C6-5E2E1CEA8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106210"/>
              </p:ext>
            </p:extLst>
          </p:nvPr>
        </p:nvGraphicFramePr>
        <p:xfrm>
          <a:off x="7481887" y="145490"/>
          <a:ext cx="1204913" cy="133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Microsoft ClipArt Gallery" r:id="rId3" imgW="4330440" imgH="4711680" progId="MS_ClipArt_Gallery">
                  <p:embed/>
                </p:oleObj>
              </mc:Choice>
              <mc:Fallback>
                <p:oleObj name="Microsoft ClipArt Gallery" r:id="rId3" imgW="4330440" imgH="4711680" progId="MS_ClipArt_Gallery">
                  <p:embed/>
                  <p:pic>
                    <p:nvPicPr>
                      <p:cNvPr id="11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FCD88EC-84CB-4CA8-9E88-C614FFD55F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7" y="145490"/>
                        <a:ext cx="1204913" cy="133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A13FF9FD-7A7E-469F-B312-C0E78FDAF70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37507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Execute Process (Responding)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Smith </a:t>
            </a:r>
            <a:r>
              <a:rPr lang="en-US" altLang="en-US" sz="2800" dirty="0"/>
              <a:t>- Make Sure Others See You</a:t>
            </a:r>
          </a:p>
          <a:p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Perceptual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communicate, speed, or position change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Zone Control </a:t>
            </a:r>
            <a:r>
              <a:rPr lang="en-US" altLang="en-US" sz="2800" dirty="0"/>
              <a:t>- communicate, speed, or position change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SEE </a:t>
            </a:r>
            <a:r>
              <a:rPr lang="en-US" altLang="en-US" sz="2800" dirty="0"/>
              <a:t>- execute communication, speed, or position change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1D73A2-08F1-4A48-BC58-F5C739767595}"/>
              </a:ext>
            </a:extLst>
          </p:cNvPr>
          <p:cNvSpPr txBox="1">
            <a:spLocks/>
          </p:cNvSpPr>
          <p:nvPr/>
        </p:nvSpPr>
        <p:spPr>
          <a:xfrm>
            <a:off x="538882" y="3145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Vision and Perception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4CAE4C9-5B96-4DFB-94A6-BD638A3A891E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2250745"/>
            <a:ext cx="7772400" cy="4191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</a:rPr>
              <a:t>Following Interval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Smith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- 1 car for 10mph ( now 2-3 seconds)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Perceptual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- 2 sec minimum, 3 or more seconds based on conditions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Zone Control </a:t>
            </a:r>
            <a:r>
              <a:rPr lang="en-US" altLang="en-US" sz="2800" dirty="0"/>
              <a:t>- gaining 4 seconds minimum or more based on conditions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SEE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/>
              <a:t>- use a 4 second minimum and adjust for weather conditions</a:t>
            </a:r>
            <a:endParaRPr lang="en-US" altLang="en-US" dirty="0"/>
          </a:p>
        </p:txBody>
      </p:sp>
      <p:graphicFrame>
        <p:nvGraphicFramePr>
          <p:cNvPr id="13" name="Object 5" descr="Illustration of a black car">
            <a:hlinkClick r:id="" action="ppaction://ole?verb=0"/>
            <a:extLst>
              <a:ext uri="{FF2B5EF4-FFF2-40B4-BE49-F238E27FC236}">
                <a16:creationId xmlns:a16="http://schemas.microsoft.com/office/drawing/2014/main" id="{F99F9CFC-0B17-4F12-B470-1E6986FBE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306448"/>
              </p:ext>
            </p:extLst>
          </p:nvPr>
        </p:nvGraphicFramePr>
        <p:xfrm>
          <a:off x="909918" y="1457597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Microsoft ClipArt Gallery" r:id="rId3" imgW="6083280" imgH="2539800" progId="MS_ClipArt_Gallery">
                  <p:embed/>
                </p:oleObj>
              </mc:Choice>
              <mc:Fallback>
                <p:oleObj name="Microsoft ClipArt Gallery" r:id="rId3" imgW="6083280" imgH="2539800" progId="MS_ClipArt_Gallery">
                  <p:embed/>
                  <p:pic>
                    <p:nvPicPr>
                      <p:cNvPr id="225285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8F07EA4-0E33-4057-BDC9-9558610277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18" y="1457597"/>
                        <a:ext cx="2286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 descr="Illustration of a black car">
            <a:hlinkClick r:id="" action="ppaction://ole?verb=0"/>
            <a:extLst>
              <a:ext uri="{FF2B5EF4-FFF2-40B4-BE49-F238E27FC236}">
                <a16:creationId xmlns:a16="http://schemas.microsoft.com/office/drawing/2014/main" id="{08372CBE-3954-4FEF-AD73-96B5D60E7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774928"/>
              </p:ext>
            </p:extLst>
          </p:nvPr>
        </p:nvGraphicFramePr>
        <p:xfrm>
          <a:off x="5948084" y="1439668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Microsoft ClipArt Gallery" r:id="rId3" imgW="6083280" imgH="2539800" progId="MS_ClipArt_Gallery">
                  <p:embed/>
                </p:oleObj>
              </mc:Choice>
              <mc:Fallback>
                <p:oleObj name="Microsoft ClipArt Gallery" r:id="rId3" imgW="6083280" imgH="2539800" progId="MS_ClipArt_Gallery">
                  <p:embed/>
                  <p:pic>
                    <p:nvPicPr>
                      <p:cNvPr id="225285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8F07EA4-0E33-4057-BDC9-95586102774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084" y="1439668"/>
                        <a:ext cx="2286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Perception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22226F-A2D6-4EAE-91A0-EA405ED467F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476375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Being Perceptive is a Learned Process</a:t>
            </a:r>
          </a:p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Perceiving Problems Takes Time</a:t>
            </a:r>
          </a:p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Managing Visual Inputs Is Critical</a:t>
            </a:r>
          </a:p>
          <a:p>
            <a:pPr>
              <a:lnSpc>
                <a:spcPct val="14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 Managing Time and Space is Primary Decision Tool</a:t>
            </a:r>
          </a:p>
        </p:txBody>
      </p:sp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E0D89D6-182B-4778-A6CC-B4FFC9B5F63B}"/>
              </a:ext>
            </a:extLst>
          </p:cNvPr>
          <p:cNvSpPr txBox="1">
            <a:spLocks noChangeArrowheads="1"/>
          </p:cNvSpPr>
          <p:nvPr/>
        </p:nvSpPr>
        <p:spPr>
          <a:xfrm>
            <a:off x="421341" y="16002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Classroom Lectures (large group activity)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Individualized Classroom Activities (small groups or individually)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Assessments (graded activities)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Simulation (small group activities)</a:t>
            </a:r>
          </a:p>
          <a:p>
            <a:pPr lvl="1"/>
            <a:r>
              <a:rPr lang="en-US" altLang="en-US" sz="2400" dirty="0"/>
              <a:t>Visit simulation units</a:t>
            </a:r>
          </a:p>
          <a:p>
            <a:pPr lvl="1"/>
            <a:r>
              <a:rPr lang="en-US" altLang="en-US" sz="2400" dirty="0"/>
              <a:t>Need to limit class size to twenty is based on simulation and range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kumimoji="1" lang="en-US" altLang="en-US" dirty="0"/>
              <a:t>Language Example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D2E0B4-5970-4B22-B22B-19BFAE2B507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676400"/>
            <a:ext cx="8382000" cy="39052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Saville, Der Dago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Tousin busis inaro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Nocho, Demis troux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Summit cowsin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i="1">
                <a:solidFill>
                  <a:srgbClr val="FC0128"/>
                </a:solidFill>
              </a:rPr>
              <a:t>Summit doux</a:t>
            </a:r>
            <a:endParaRPr lang="en-US" altLang="en-US" sz="4000" i="1" dirty="0">
              <a:solidFill>
                <a:srgbClr val="FC0128"/>
              </a:solidFill>
            </a:endParaRPr>
          </a:p>
        </p:txBody>
      </p:sp>
      <p:pic>
        <p:nvPicPr>
          <p:cNvPr id="10" name="Picture 9" descr="Illustration of cars and buses">
            <a:extLst>
              <a:ext uri="{FF2B5EF4-FFF2-40B4-BE49-F238E27FC236}">
                <a16:creationId xmlns:a16="http://schemas.microsoft.com/office/drawing/2014/main" id="{8E2C2070-3EB8-478E-9107-7AECCB5B4866}"/>
              </a:ext>
            </a:extLst>
          </p:cNvPr>
          <p:cNvPicPr/>
          <p:nvPr/>
        </p:nvPicPr>
        <p:blipFill rotWithShape="1">
          <a:blip r:embed="rId3"/>
          <a:srcRect l="421" t="5342" r="71875" b="46367"/>
          <a:stretch/>
        </p:blipFill>
        <p:spPr bwMode="auto">
          <a:xfrm>
            <a:off x="5029200" y="1685365"/>
            <a:ext cx="4114800" cy="413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4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Determining Vehicle Operating Space </a:t>
            </a:r>
            <a:br>
              <a:rPr lang="en-US" altLang="en-US" sz="40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23" descr="A picture of a car driver's focal points">
            <a:extLst>
              <a:ext uri="{FF2B5EF4-FFF2-40B4-BE49-F238E27FC236}">
                <a16:creationId xmlns:a16="http://schemas.microsoft.com/office/drawing/2014/main" id="{5B5C07A8-812A-424F-AFAE-66DBAC4A8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" y="1447800"/>
            <a:ext cx="2940971" cy="163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F8E2A633-D67E-4C04-8124-A2CC126E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54492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/>
              <a:t>Placing markers at edge of sightlines</a:t>
            </a:r>
          </a:p>
        </p:txBody>
      </p:sp>
      <p:pic>
        <p:nvPicPr>
          <p:cNvPr id="9" name="Picture 8" descr="A circle around the car driver's focal points">
            <a:extLst>
              <a:ext uri="{FF2B5EF4-FFF2-40B4-BE49-F238E27FC236}">
                <a16:creationId xmlns:a16="http://schemas.microsoft.com/office/drawing/2014/main" id="{AAC62B34-BBE3-403F-A12B-E0FE88EF48CB}"/>
              </a:ext>
            </a:extLst>
          </p:cNvPr>
          <p:cNvPicPr/>
          <p:nvPr/>
        </p:nvPicPr>
        <p:blipFill rotWithShape="1">
          <a:blip r:embed="rId3"/>
          <a:srcRect l="42246" t="50248" r="37615" b="29951"/>
          <a:stretch/>
        </p:blipFill>
        <p:spPr bwMode="auto">
          <a:xfrm>
            <a:off x="1944701" y="2973348"/>
            <a:ext cx="3352800" cy="2086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5071F3C-34B1-4666-9454-715C70AB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87459"/>
            <a:ext cx="335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/>
              <a:t>Drawing the central space area-true blind spot</a:t>
            </a:r>
          </a:p>
        </p:txBody>
      </p:sp>
      <p:pic>
        <p:nvPicPr>
          <p:cNvPr id="12" name="Picture 11" descr="A diagram of the vehicle operating space">
            <a:extLst>
              <a:ext uri="{FF2B5EF4-FFF2-40B4-BE49-F238E27FC236}">
                <a16:creationId xmlns:a16="http://schemas.microsoft.com/office/drawing/2014/main" id="{A09E74E3-FC36-492D-A6A2-938C2812C735}"/>
              </a:ext>
            </a:extLst>
          </p:cNvPr>
          <p:cNvPicPr/>
          <p:nvPr/>
        </p:nvPicPr>
        <p:blipFill rotWithShape="1">
          <a:blip r:embed="rId4"/>
          <a:srcRect l="62731" t="68559" r="18635" b="13769"/>
          <a:stretch/>
        </p:blipFill>
        <p:spPr bwMode="auto">
          <a:xfrm>
            <a:off x="6150789" y="5122149"/>
            <a:ext cx="2633621" cy="1599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70D38E9A-7512-4766-845F-FE1EF87B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1993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/>
              <a:t>Mark the tire patches prior to moving vehicle</a:t>
            </a:r>
          </a:p>
        </p:txBody>
      </p:sp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2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Traditional Mirror Views and Blind Spots</a:t>
            </a:r>
            <a:br>
              <a:rPr lang="en-US" altLang="en-US" sz="44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 descr="A diagram of the different views from a car">
            <a:extLst>
              <a:ext uri="{FF2B5EF4-FFF2-40B4-BE49-F238E27FC236}">
                <a16:creationId xmlns:a16="http://schemas.microsoft.com/office/drawing/2014/main" id="{1B71DEC1-0B1D-4E76-BCE8-3F37A27B0310}"/>
              </a:ext>
            </a:extLst>
          </p:cNvPr>
          <p:cNvPicPr/>
          <p:nvPr/>
        </p:nvPicPr>
        <p:blipFill rotWithShape="1">
          <a:blip r:embed="rId2"/>
          <a:srcRect l="31597" t="29169" r="32408" b="29844"/>
          <a:stretch/>
        </p:blipFill>
        <p:spPr bwMode="auto">
          <a:xfrm>
            <a:off x="95408" y="1371600"/>
            <a:ext cx="4990783" cy="3176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44">
            <a:extLst>
              <a:ext uri="{FF2B5EF4-FFF2-40B4-BE49-F238E27FC236}">
                <a16:creationId xmlns:a16="http://schemas.microsoft.com/office/drawing/2014/main" id="{4D00286E-001B-41D9-922F-74E3D0E0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630" y="1676400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dirty="0"/>
              <a:t>Place markers at edge of rear-view mirror</a:t>
            </a:r>
          </a:p>
        </p:txBody>
      </p:sp>
      <p:pic>
        <p:nvPicPr>
          <p:cNvPr id="8" name="Picture 40" descr="A diagram of the rearview mirror">
            <a:extLst>
              <a:ext uri="{FF2B5EF4-FFF2-40B4-BE49-F238E27FC236}">
                <a16:creationId xmlns:a16="http://schemas.microsoft.com/office/drawing/2014/main" id="{12A5F947-0B6C-4372-993C-88863559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38" y="4175126"/>
            <a:ext cx="3962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69E9CB92-6B3A-45C6-BD1A-B4A28317B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784725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dirty="0"/>
              <a:t>Place markers at edge of mirror view areas</a:t>
            </a:r>
          </a:p>
        </p:txBody>
      </p:sp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Mirror Blind Spot and Glare Elimination (BGE)</a:t>
            </a:r>
            <a:br>
              <a:rPr lang="en-US" altLang="en-US" sz="2400" dirty="0"/>
            </a:b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Text Box 128">
            <a:extLst>
              <a:ext uri="{FF2B5EF4-FFF2-40B4-BE49-F238E27FC236}">
                <a16:creationId xmlns:a16="http://schemas.microsoft.com/office/drawing/2014/main" id="{0BB08952-56AD-41EA-B9D8-56CA1C013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The BGE side mirror setting (15 degree to outside) will allow for view to the side in addition to the rear view.</a:t>
            </a:r>
            <a:r>
              <a:rPr lang="en-US" altLang="en-US" dirty="0"/>
              <a:t> </a:t>
            </a:r>
          </a:p>
        </p:txBody>
      </p:sp>
      <p:pic>
        <p:nvPicPr>
          <p:cNvPr id="7" name="Picture 6" descr="A diagram of the BGE mirror settings">
            <a:extLst>
              <a:ext uri="{FF2B5EF4-FFF2-40B4-BE49-F238E27FC236}">
                <a16:creationId xmlns:a16="http://schemas.microsoft.com/office/drawing/2014/main" id="{916FC29E-A9F1-439E-9F53-7C5D48CDCEE5}"/>
              </a:ext>
            </a:extLst>
          </p:cNvPr>
          <p:cNvPicPr/>
          <p:nvPr/>
        </p:nvPicPr>
        <p:blipFill rotWithShape="1">
          <a:blip r:embed="rId2"/>
          <a:srcRect l="34491" t="36409" r="15162" b="12845"/>
          <a:stretch/>
        </p:blipFill>
        <p:spPr bwMode="auto">
          <a:xfrm>
            <a:off x="1295400" y="2346325"/>
            <a:ext cx="6172200" cy="3387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77">
            <a:extLst>
              <a:ext uri="{FF2B5EF4-FFF2-40B4-BE49-F238E27FC236}">
                <a16:creationId xmlns:a16="http://schemas.microsoft.com/office/drawing/2014/main" id="{AE06A349-5930-4E5F-9F11-F99CDFCB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988226"/>
            <a:ext cx="57150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</a:rPr>
              <a:t>Reference: Blindzone &amp; Glare Elimination (BGE) Mirror Settings (G. Platzer, 1996)</a:t>
            </a:r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Standard Referencing Points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24E828C-D8ED-4229-A54B-5F516A79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763000" cy="147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Relates part of the vehicle to some part of the roadway.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Helpful visual relationship of your vehicle within the operating space.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Will know your vehicle placement within a lane at all times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/>
              <a:t> Will allow for reduced-risk lane placements</a:t>
            </a:r>
          </a:p>
        </p:txBody>
      </p:sp>
      <p:pic>
        <p:nvPicPr>
          <p:cNvPr id="7" name="Picture 6" descr="A diagram of standard referencing points for a car from its right side and from its left side">
            <a:extLst>
              <a:ext uri="{FF2B5EF4-FFF2-40B4-BE49-F238E27FC236}">
                <a16:creationId xmlns:a16="http://schemas.microsoft.com/office/drawing/2014/main" id="{48DDEF50-3BAD-4C6C-B8A9-A9C318B24C9A}"/>
              </a:ext>
            </a:extLst>
          </p:cNvPr>
          <p:cNvPicPr/>
          <p:nvPr/>
        </p:nvPicPr>
        <p:blipFill rotWithShape="1">
          <a:blip r:embed="rId2"/>
          <a:srcRect l="30324" t="43435" r="15046" b="16962"/>
          <a:stretch/>
        </p:blipFill>
        <p:spPr bwMode="auto">
          <a:xfrm>
            <a:off x="233045" y="3002033"/>
            <a:ext cx="8682355" cy="382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55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Front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0B675753-FA1A-4DE6-8610-8F3EADB7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686" y="1371600"/>
            <a:ext cx="66294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front end of your vehicle is when you are: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02982B82-094D-47A1-AFE6-11485E35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258" y="1944204"/>
            <a:ext cx="5715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AT INTERSECTIONS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IN A STOPPING POSITION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PERPENDICULAR PARKING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diagram of a car's front limitations">
            <a:extLst>
              <a:ext uri="{FF2B5EF4-FFF2-40B4-BE49-F238E27FC236}">
                <a16:creationId xmlns:a16="http://schemas.microsoft.com/office/drawing/2014/main" id="{099B19E6-7EB7-4507-B8CE-4DCCF422A42F}"/>
              </a:ext>
            </a:extLst>
          </p:cNvPr>
          <p:cNvPicPr/>
          <p:nvPr/>
        </p:nvPicPr>
        <p:blipFill rotWithShape="1">
          <a:blip r:embed="rId2"/>
          <a:srcRect l="1042" t="5983" r="78241" b="58120"/>
          <a:stretch/>
        </p:blipFill>
        <p:spPr bwMode="auto">
          <a:xfrm>
            <a:off x="0" y="1385656"/>
            <a:ext cx="1995258" cy="2043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a car doing perpendicular parking">
            <a:extLst>
              <a:ext uri="{FF2B5EF4-FFF2-40B4-BE49-F238E27FC236}">
                <a16:creationId xmlns:a16="http://schemas.microsoft.com/office/drawing/2014/main" id="{1DADE9A7-367E-4F80-9FCE-75E2F80E8E84}"/>
              </a:ext>
            </a:extLst>
          </p:cNvPr>
          <p:cNvPicPr/>
          <p:nvPr/>
        </p:nvPicPr>
        <p:blipFill rotWithShape="1">
          <a:blip r:embed="rId3"/>
          <a:srcRect l="511" t="5543" r="62824" b="58716"/>
          <a:stretch/>
        </p:blipFill>
        <p:spPr bwMode="auto">
          <a:xfrm>
            <a:off x="2958" y="3429000"/>
            <a:ext cx="6931241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Front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C14229A-E738-4745-A418-AEC5464C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WHERE ARE YOUR VISUAL REFERENCE POINTS FOR FRONT LIMITATION?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6" descr="A picture of a car's front limitations">
            <a:extLst>
              <a:ext uri="{FF2B5EF4-FFF2-40B4-BE49-F238E27FC236}">
                <a16:creationId xmlns:a16="http://schemas.microsoft.com/office/drawing/2014/main" id="{D301DF83-582D-47FF-AE67-C454C0B53D09}"/>
              </a:ext>
            </a:extLst>
          </p:cNvPr>
          <p:cNvPicPr/>
          <p:nvPr/>
        </p:nvPicPr>
        <p:blipFill rotWithShape="1">
          <a:blip r:embed="rId2"/>
          <a:srcRect l="35532" t="43435" r="15741" b="24414"/>
          <a:stretch/>
        </p:blipFill>
        <p:spPr bwMode="auto">
          <a:xfrm>
            <a:off x="304800" y="2590800"/>
            <a:ext cx="8534400" cy="2827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Front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719DBAC-7C47-4638-A7D4-4EC294339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09173"/>
            <a:ext cx="7772400" cy="1676400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Target the </a:t>
            </a: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line to the side of the vehicle</a:t>
            </a: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 and look from the line under the side view mirrors to the curb.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Together they will help you determine where the front limitation of your vehicle is.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picture of where to look for front limitations">
            <a:extLst>
              <a:ext uri="{FF2B5EF4-FFF2-40B4-BE49-F238E27FC236}">
                <a16:creationId xmlns:a16="http://schemas.microsoft.com/office/drawing/2014/main" id="{E2BBABC8-7901-4B13-B986-19B8CB233478}"/>
              </a:ext>
            </a:extLst>
          </p:cNvPr>
          <p:cNvPicPr/>
          <p:nvPr/>
        </p:nvPicPr>
        <p:blipFill rotWithShape="1">
          <a:blip r:embed="rId2"/>
          <a:srcRect l="35995" t="49701" r="15509" b="17600"/>
          <a:stretch/>
        </p:blipFill>
        <p:spPr bwMode="auto">
          <a:xfrm>
            <a:off x="325514" y="3505200"/>
            <a:ext cx="8492971" cy="3121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Rear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A picture of rear limitations">
            <a:extLst>
              <a:ext uri="{FF2B5EF4-FFF2-40B4-BE49-F238E27FC236}">
                <a16:creationId xmlns:a16="http://schemas.microsoft.com/office/drawing/2014/main" id="{F36C0521-1B98-4659-B44E-B22AA0145233}"/>
              </a:ext>
            </a:extLst>
          </p:cNvPr>
          <p:cNvPicPr/>
          <p:nvPr/>
        </p:nvPicPr>
        <p:blipFill rotWithShape="1">
          <a:blip r:embed="rId2"/>
          <a:srcRect l="30672" t="25337" r="56134" b="51242"/>
          <a:stretch/>
        </p:blipFill>
        <p:spPr bwMode="auto">
          <a:xfrm>
            <a:off x="366944" y="1371600"/>
            <a:ext cx="20574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4">
            <a:extLst>
              <a:ext uri="{FF2B5EF4-FFF2-40B4-BE49-F238E27FC236}">
                <a16:creationId xmlns:a16="http://schemas.microsoft.com/office/drawing/2014/main" id="{77B0914C-14FD-4B8D-98D6-4D57D0543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344" y="1609968"/>
            <a:ext cx="6324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rear end of your vehicle is when you are: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2B53554D-0B6F-4070-AECB-8D58ADFA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344" y="2514600"/>
            <a:ext cx="579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BACKING POSITION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PERPENDICULAR PARKING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A picture of a car near a curb">
            <a:extLst>
              <a:ext uri="{FF2B5EF4-FFF2-40B4-BE49-F238E27FC236}">
                <a16:creationId xmlns:a16="http://schemas.microsoft.com/office/drawing/2014/main" id="{E143E276-02DC-4E62-8EF9-15533EDBA01D}"/>
              </a:ext>
            </a:extLst>
          </p:cNvPr>
          <p:cNvPicPr/>
          <p:nvPr/>
        </p:nvPicPr>
        <p:blipFill rotWithShape="1">
          <a:blip r:embed="rId3"/>
          <a:srcRect l="39693" t="55218" r="23855" b="15539"/>
          <a:stretch/>
        </p:blipFill>
        <p:spPr bwMode="auto">
          <a:xfrm>
            <a:off x="14056" y="3429000"/>
            <a:ext cx="9144000" cy="3553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3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Rear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A picture of a car's rear limitation">
            <a:extLst>
              <a:ext uri="{FF2B5EF4-FFF2-40B4-BE49-F238E27FC236}">
                <a16:creationId xmlns:a16="http://schemas.microsoft.com/office/drawing/2014/main" id="{BCC4A14E-BE97-4756-9026-2ADDD06F07E5}"/>
              </a:ext>
            </a:extLst>
          </p:cNvPr>
          <p:cNvPicPr/>
          <p:nvPr/>
        </p:nvPicPr>
        <p:blipFill rotWithShape="1">
          <a:blip r:embed="rId2"/>
          <a:srcRect l="30672" t="25337" r="56134" b="51242"/>
          <a:stretch/>
        </p:blipFill>
        <p:spPr bwMode="auto">
          <a:xfrm>
            <a:off x="381000" y="1447800"/>
            <a:ext cx="20574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picture of a car's rear limitation">
            <a:extLst>
              <a:ext uri="{FF2B5EF4-FFF2-40B4-BE49-F238E27FC236}">
                <a16:creationId xmlns:a16="http://schemas.microsoft.com/office/drawing/2014/main" id="{39F02EC4-A0BD-4B75-8C01-229710691A77}"/>
              </a:ext>
            </a:extLst>
          </p:cNvPr>
          <p:cNvPicPr/>
          <p:nvPr/>
        </p:nvPicPr>
        <p:blipFill rotWithShape="1">
          <a:blip r:embed="rId3"/>
          <a:srcRect l="39693" t="55218" r="23855" b="15539"/>
          <a:stretch/>
        </p:blipFill>
        <p:spPr bwMode="auto">
          <a:xfrm>
            <a:off x="11837" y="3429000"/>
            <a:ext cx="9144000" cy="3553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C8F35917-7D38-4B13-96BC-31059F6B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19" y="1447800"/>
            <a:ext cx="63246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your visual reference points for rear limitation?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In-car Activities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1B2FCF-1D75-42E9-BA10-FAA723D791D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Range activities are grouped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Space and reference point lab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Vehicle Balance and Control (</a:t>
            </a:r>
            <a:r>
              <a:rPr lang="en-US" altLang="en-US" sz="2000" dirty="0" err="1"/>
              <a:t>AutoControl</a:t>
            </a:r>
            <a:r>
              <a:rPr lang="en-US" altLang="en-US" sz="2000" dirty="0"/>
              <a:t> Monster)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Basic skills audit (You may practice with your car)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Traction loss control (wet surface training)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400" dirty="0">
                <a:solidFill>
                  <a:srgbClr val="FF0000"/>
                </a:solidFill>
              </a:rPr>
              <a:t>In-car activities are grouped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Driver skills audit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Remedial training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Basic skill training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Perceptual skill training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Final audit of skills and performances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Rear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A picture of a rear limitation">
            <a:extLst>
              <a:ext uri="{FF2B5EF4-FFF2-40B4-BE49-F238E27FC236}">
                <a16:creationId xmlns:a16="http://schemas.microsoft.com/office/drawing/2014/main" id="{69431F63-1CB9-49D4-9057-7215CE197085}"/>
              </a:ext>
            </a:extLst>
          </p:cNvPr>
          <p:cNvPicPr/>
          <p:nvPr/>
        </p:nvPicPr>
        <p:blipFill rotWithShape="1">
          <a:blip r:embed="rId2"/>
          <a:srcRect l="30672" t="25337" r="56134" b="51242"/>
          <a:stretch/>
        </p:blipFill>
        <p:spPr bwMode="auto">
          <a:xfrm>
            <a:off x="31072" y="1431154"/>
            <a:ext cx="20574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79D78C78-ADFF-4DD6-A75A-FA3FF914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472" y="1431154"/>
            <a:ext cx="6781800" cy="1905000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Target the </a:t>
            </a: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line to either side of the vehicle</a:t>
            </a: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 and look from the line through the windows to the left and right rear.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Together they will help you determine where the rear limitation of your vehicle is.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picture of a car's visual lines from a rear limitation">
            <a:extLst>
              <a:ext uri="{FF2B5EF4-FFF2-40B4-BE49-F238E27FC236}">
                <a16:creationId xmlns:a16="http://schemas.microsoft.com/office/drawing/2014/main" id="{81BC3B40-3FA8-4188-8F43-49A15E9071F3}"/>
              </a:ext>
            </a:extLst>
          </p:cNvPr>
          <p:cNvPicPr/>
          <p:nvPr/>
        </p:nvPicPr>
        <p:blipFill rotWithShape="1">
          <a:blip r:embed="rId3"/>
          <a:srcRect l="39828" t="55249" r="24059" b="15631"/>
          <a:stretch/>
        </p:blipFill>
        <p:spPr bwMode="auto">
          <a:xfrm>
            <a:off x="12577" y="3429000"/>
            <a:ext cx="9131423" cy="3424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A diagram of a car's right side limitation">
            <a:extLst>
              <a:ext uri="{FF2B5EF4-FFF2-40B4-BE49-F238E27FC236}">
                <a16:creationId xmlns:a16="http://schemas.microsoft.com/office/drawing/2014/main" id="{4DF3F568-3CEA-4A04-989F-61BD279F74FB}"/>
              </a:ext>
            </a:extLst>
          </p:cNvPr>
          <p:cNvPicPr/>
          <p:nvPr/>
        </p:nvPicPr>
        <p:blipFill rotWithShape="1">
          <a:blip r:embed="rId2"/>
          <a:srcRect l="288" t="5128" r="55324" b="39743"/>
          <a:stretch/>
        </p:blipFill>
        <p:spPr bwMode="auto">
          <a:xfrm>
            <a:off x="0" y="1295400"/>
            <a:ext cx="91440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of a car's right side limitation">
            <a:extLst>
              <a:ext uri="{FF2B5EF4-FFF2-40B4-BE49-F238E27FC236}">
                <a16:creationId xmlns:a16="http://schemas.microsoft.com/office/drawing/2014/main" id="{27D975D9-180E-490C-A0B6-61C6AE5A349D}"/>
              </a:ext>
            </a:extLst>
          </p:cNvPr>
          <p:cNvPicPr/>
          <p:nvPr/>
        </p:nvPicPr>
        <p:blipFill rotWithShape="1">
          <a:blip r:embed="rId2"/>
          <a:srcRect l="372" t="5030" r="65545" b="55324"/>
          <a:stretch/>
        </p:blipFill>
        <p:spPr bwMode="auto">
          <a:xfrm>
            <a:off x="76200" y="1219200"/>
            <a:ext cx="9067799" cy="5620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7323CEF-FF42-4F45-A5E7-CF66A0E8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7" y="2819400"/>
            <a:ext cx="3733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en-US" alt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Your line of sight reference is aligning the middle of your vehicle to the curb or the edge line of roadway.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0AAD-8526-4C82-AB05-EE43E105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5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Left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 descr="A picture of a car's left side limitation">
            <a:extLst>
              <a:ext uri="{FF2B5EF4-FFF2-40B4-BE49-F238E27FC236}">
                <a16:creationId xmlns:a16="http://schemas.microsoft.com/office/drawing/2014/main" id="{4F50E958-DA73-40D9-A9FF-55B92B2B0C86}"/>
              </a:ext>
            </a:extLst>
          </p:cNvPr>
          <p:cNvPicPr/>
          <p:nvPr/>
        </p:nvPicPr>
        <p:blipFill rotWithShape="1">
          <a:blip r:embed="rId2"/>
          <a:srcRect l="31482" t="25976" r="14467" b="17814"/>
          <a:stretch/>
        </p:blipFill>
        <p:spPr bwMode="auto"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Left Side Limitation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 descr="A picture of a car's visuals from a left side limitation">
            <a:extLst>
              <a:ext uri="{FF2B5EF4-FFF2-40B4-BE49-F238E27FC236}">
                <a16:creationId xmlns:a16="http://schemas.microsoft.com/office/drawing/2014/main" id="{6DA1B319-CDF4-48E3-BD46-CF0F3EAF8D9F}"/>
              </a:ext>
            </a:extLst>
          </p:cNvPr>
          <p:cNvPicPr/>
          <p:nvPr/>
        </p:nvPicPr>
        <p:blipFill rotWithShape="1">
          <a:blip r:embed="rId2"/>
          <a:srcRect l="31482" t="25337" r="14838" b="18453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37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1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9DEA5CC4-1671-4CF6-A2A5-A3484B0E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32" y="1447800"/>
            <a:ext cx="4313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CENTER OF YOUR LANE.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CAR IS 3 FEET AWAY FROM LINE TO RIGHT OR LEFT</a:t>
            </a:r>
          </a:p>
        </p:txBody>
      </p:sp>
      <p:pic>
        <p:nvPicPr>
          <p:cNvPr id="9" name="Picture 8" descr="A picture of a car in lane position 1">
            <a:extLst>
              <a:ext uri="{FF2B5EF4-FFF2-40B4-BE49-F238E27FC236}">
                <a16:creationId xmlns:a16="http://schemas.microsoft.com/office/drawing/2014/main" id="{C74067D8-1F5C-465D-A6BE-373369CE90DE}"/>
              </a:ext>
            </a:extLst>
          </p:cNvPr>
          <p:cNvPicPr/>
          <p:nvPr/>
        </p:nvPicPr>
        <p:blipFill rotWithShape="1">
          <a:blip r:embed="rId2"/>
          <a:srcRect l="30787" t="57274" r="29398" b="21221"/>
          <a:stretch/>
        </p:blipFill>
        <p:spPr bwMode="auto">
          <a:xfrm>
            <a:off x="266700" y="3163702"/>
            <a:ext cx="8610600" cy="2246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1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E2A1FB4-554D-4D38-B049-7D540DF6F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39" y="166308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driver’s side left fender to the center line. 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center of passenger’s side right half of the hood to the edge or edge line of the roadway.</a:t>
            </a:r>
          </a:p>
        </p:txBody>
      </p:sp>
      <p:pic>
        <p:nvPicPr>
          <p:cNvPr id="7" name="Picture 6" descr="A picture of a car's visuals from lane position 1">
            <a:extLst>
              <a:ext uri="{FF2B5EF4-FFF2-40B4-BE49-F238E27FC236}">
                <a16:creationId xmlns:a16="http://schemas.microsoft.com/office/drawing/2014/main" id="{21165B26-CB82-48CD-BE84-5C6D13521F81}"/>
              </a:ext>
            </a:extLst>
          </p:cNvPr>
          <p:cNvPicPr/>
          <p:nvPr/>
        </p:nvPicPr>
        <p:blipFill rotWithShape="1">
          <a:blip r:embed="rId2"/>
          <a:srcRect l="36458" t="64727" r="24421" b="14620"/>
          <a:stretch/>
        </p:blipFill>
        <p:spPr bwMode="auto">
          <a:xfrm>
            <a:off x="2057400" y="4648200"/>
            <a:ext cx="6934200" cy="2123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1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2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3903F943-89E7-453B-A144-DA9060312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43132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LEFT SIDE OF YOUR LANE.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3399"/>
                </a:solidFill>
                <a:latin typeface="Arial" panose="020B0604020202020204" pitchFamily="34" charset="0"/>
              </a:rPr>
              <a:t>CAR IS 0-6 INCHES AWAY FROM LINE TO LEFT</a:t>
            </a:r>
          </a:p>
        </p:txBody>
      </p:sp>
      <p:pic>
        <p:nvPicPr>
          <p:cNvPr id="7" name="Picture 6" descr="A picture of a car in lane position 2">
            <a:extLst>
              <a:ext uri="{FF2B5EF4-FFF2-40B4-BE49-F238E27FC236}">
                <a16:creationId xmlns:a16="http://schemas.microsoft.com/office/drawing/2014/main" id="{B7F5A5D5-89DD-4BB8-97E8-4D39867B59E5}"/>
              </a:ext>
            </a:extLst>
          </p:cNvPr>
          <p:cNvPicPr/>
          <p:nvPr/>
        </p:nvPicPr>
        <p:blipFill rotWithShape="1">
          <a:blip r:embed="rId2"/>
          <a:srcRect l="33912" t="59191" r="18519" b="18665"/>
          <a:stretch/>
        </p:blipFill>
        <p:spPr bwMode="auto">
          <a:xfrm>
            <a:off x="0" y="4343399"/>
            <a:ext cx="9121806" cy="2461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4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2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EFE680B-08D8-4605-A794-4C817240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53" y="13716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 reference is about 1 foot from left side or may be the crack line between your left fender and hood of your vehicle to the curb.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right side of the hood to the edge or edge line of the roadway.</a:t>
            </a:r>
          </a:p>
        </p:txBody>
      </p:sp>
      <p:pic>
        <p:nvPicPr>
          <p:cNvPr id="7" name="Picture 6" descr="A picture of a car's visuals from lane position 2">
            <a:extLst>
              <a:ext uri="{FF2B5EF4-FFF2-40B4-BE49-F238E27FC236}">
                <a16:creationId xmlns:a16="http://schemas.microsoft.com/office/drawing/2014/main" id="{2F0912C4-D182-4389-BA8E-BE5F36967195}"/>
              </a:ext>
            </a:extLst>
          </p:cNvPr>
          <p:cNvPicPr/>
          <p:nvPr/>
        </p:nvPicPr>
        <p:blipFill rotWithShape="1">
          <a:blip r:embed="rId2"/>
          <a:srcRect l="33680" t="60469" r="19098" b="19092"/>
          <a:stretch/>
        </p:blipFill>
        <p:spPr bwMode="auto">
          <a:xfrm>
            <a:off x="0" y="4572000"/>
            <a:ext cx="9144000" cy="2255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3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5CBFFA8E-ED02-4CA0-8ACE-5674FE7B3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43132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RIGHT SIDE OF LANE.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CAR IS 0-6 INCHES AWAY FROM EDGE OR EDGE LINE TO THE RIGHT</a:t>
            </a:r>
          </a:p>
        </p:txBody>
      </p:sp>
      <p:pic>
        <p:nvPicPr>
          <p:cNvPr id="7" name="Picture 6" descr="A picture of a car in lane position 3">
            <a:extLst>
              <a:ext uri="{FF2B5EF4-FFF2-40B4-BE49-F238E27FC236}">
                <a16:creationId xmlns:a16="http://schemas.microsoft.com/office/drawing/2014/main" id="{47934683-B6B9-42E6-BB4B-2B90AEBA2FE0}"/>
              </a:ext>
            </a:extLst>
          </p:cNvPr>
          <p:cNvPicPr/>
          <p:nvPr/>
        </p:nvPicPr>
        <p:blipFill rotWithShape="1">
          <a:blip r:embed="rId2"/>
          <a:srcRect l="33449" t="63875" r="19213" b="15046"/>
          <a:stretch/>
        </p:blipFill>
        <p:spPr bwMode="auto">
          <a:xfrm>
            <a:off x="0" y="4419601"/>
            <a:ext cx="9144000" cy="2431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Attendance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11CA0E-F05E-4987-81F6-AC670E8F002D}"/>
              </a:ext>
            </a:extLst>
          </p:cNvPr>
          <p:cNvSpPr txBox="1">
            <a:spLocks noChangeArrowheads="1"/>
          </p:cNvSpPr>
          <p:nvPr/>
        </p:nvSpPr>
        <p:spPr>
          <a:xfrm>
            <a:off x="452718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Hour requirement for completion and certification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When student misses fourth class or simulation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dropped from class activities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may make up work during next term class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 “I” grade will be issued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must retake class if activities are not made up in next term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When a student misses third in-car activity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suspended from in-car activities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may make up work during next term class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 “I” grade will be issued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must retake class if activities are not made up in next term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rgbClr val="FF0000"/>
                </a:solidFill>
              </a:rPr>
              <a:t> “I” grades turn to “F” grade if not made up during next term class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5762-33B4-488E-8577-1FC5007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3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4510D87-2C48-4C2B-AF0F-E614580F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reference is the edge of the side mirror to the left.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en-US" sz="2000" b="1" dirty="0">
                <a:latin typeface="Arial" panose="020B0604020202020204" pitchFamily="34" charset="0"/>
              </a:rPr>
              <a:t>Your line of sight through the center of your hood to the right edge or edge line of the roadway.</a:t>
            </a:r>
          </a:p>
        </p:txBody>
      </p:sp>
      <p:pic>
        <p:nvPicPr>
          <p:cNvPr id="7" name="Picture 6" descr="A picture of a car's visuals from lane position 3">
            <a:extLst>
              <a:ext uri="{FF2B5EF4-FFF2-40B4-BE49-F238E27FC236}">
                <a16:creationId xmlns:a16="http://schemas.microsoft.com/office/drawing/2014/main" id="{D9859201-FEF4-4E6D-9C4A-720DA1140876}"/>
              </a:ext>
            </a:extLst>
          </p:cNvPr>
          <p:cNvPicPr/>
          <p:nvPr/>
        </p:nvPicPr>
        <p:blipFill rotWithShape="1">
          <a:blip r:embed="rId2"/>
          <a:srcRect l="33333" t="63236" r="19098" b="14194"/>
          <a:stretch/>
        </p:blipFill>
        <p:spPr bwMode="auto">
          <a:xfrm>
            <a:off x="0" y="4572000"/>
            <a:ext cx="9067800" cy="2285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87B9-285D-4F73-83B9-2B1BEA1E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8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 # 1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81B5A51-8376-417C-8163-BAD24B32B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2" y="1524000"/>
            <a:ext cx="2438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Position 1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is in the middle of lane and will be used for the majority of driving situations</a:t>
            </a:r>
          </a:p>
        </p:txBody>
      </p:sp>
      <p:pic>
        <p:nvPicPr>
          <p:cNvPr id="7" name="Picture 6" descr="A car in lane position 1">
            <a:extLst>
              <a:ext uri="{FF2B5EF4-FFF2-40B4-BE49-F238E27FC236}">
                <a16:creationId xmlns:a16="http://schemas.microsoft.com/office/drawing/2014/main" id="{16DFAB1A-FA0A-4ED3-9E71-C5B5C5601B43}"/>
              </a:ext>
            </a:extLst>
          </p:cNvPr>
          <p:cNvPicPr/>
          <p:nvPr/>
        </p:nvPicPr>
        <p:blipFill rotWithShape="1">
          <a:blip r:embed="rId2"/>
          <a:srcRect l="35764" t="63875" r="24074" b="14834"/>
          <a:stretch/>
        </p:blipFill>
        <p:spPr bwMode="auto">
          <a:xfrm>
            <a:off x="0" y="4267200"/>
            <a:ext cx="8991599" cy="259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B40BC464-E334-409E-B4B0-2DF6815C4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92" y="1485899"/>
            <a:ext cx="2819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Position 2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is a placement to the left when a restriction to your path of travel or your line of sight </a:t>
            </a:r>
            <a:r>
              <a:rPr lang="en-US" altLang="en-US" sz="2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exists,without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having to move out of the lane of travel.</a:t>
            </a:r>
          </a:p>
        </p:txBody>
      </p:sp>
      <p:pic>
        <p:nvPicPr>
          <p:cNvPr id="7" name="Picture 6" descr="A car switching from lane position 1 to lane position 2 to avoid a road hazard">
            <a:extLst>
              <a:ext uri="{FF2B5EF4-FFF2-40B4-BE49-F238E27FC236}">
                <a16:creationId xmlns:a16="http://schemas.microsoft.com/office/drawing/2014/main" id="{9B216D3A-62FB-4330-986A-AB65CBC0244C}"/>
              </a:ext>
            </a:extLst>
          </p:cNvPr>
          <p:cNvPicPr/>
          <p:nvPr/>
        </p:nvPicPr>
        <p:blipFill rotWithShape="1">
          <a:blip r:embed="rId2"/>
          <a:srcRect l="32755" t="59404" r="19213" b="16536"/>
          <a:stretch/>
        </p:blipFill>
        <p:spPr bwMode="auto">
          <a:xfrm>
            <a:off x="0" y="4317908"/>
            <a:ext cx="9144000" cy="2530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A32C-BD57-4FE4-8F0F-5E624BF6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Lane Positions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1DEE5-71A3-4504-B25D-F69579D4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AFB85-7A28-40C5-B918-562CA98A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F035E7E1-10BE-4F1A-99C0-9B80B822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85899"/>
            <a:ext cx="2895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Position 3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is a vehicle placement to the right when a restriction to your path of travel or your line of sight exists, without having to move out of the lane of travel.</a:t>
            </a:r>
          </a:p>
        </p:txBody>
      </p:sp>
      <p:pic>
        <p:nvPicPr>
          <p:cNvPr id="7" name="Picture 6" descr="A picture of a car switching from lane position 1 to lane position 3 to avoid a road hazard">
            <a:extLst>
              <a:ext uri="{FF2B5EF4-FFF2-40B4-BE49-F238E27FC236}">
                <a16:creationId xmlns:a16="http://schemas.microsoft.com/office/drawing/2014/main" id="{046A11BC-0792-490A-AA73-B08AE4BEEC4F}"/>
              </a:ext>
            </a:extLst>
          </p:cNvPr>
          <p:cNvPicPr/>
          <p:nvPr/>
        </p:nvPicPr>
        <p:blipFill rotWithShape="1">
          <a:blip r:embed="rId2"/>
          <a:srcRect l="33680" t="63450" r="20255" b="15897"/>
          <a:stretch/>
        </p:blipFill>
        <p:spPr bwMode="auto">
          <a:xfrm>
            <a:off x="0" y="4327524"/>
            <a:ext cx="9144000" cy="2530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9974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A970-9DF0-4091-AC05-ABAF6821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Possible Lane Positions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EC0F-D0A1-43EC-94DF-FF079DCD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CF87-9508-4A43-8E72-F0076AAC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D4DE96F0-961A-4FAF-A1E2-C9511E18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8125"/>
            <a:ext cx="3810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Lane positions or placement will allow the driver to make adjustments to potential problems and create more space between the car and problem situations.</a:t>
            </a:r>
          </a:p>
        </p:txBody>
      </p:sp>
      <p:pic>
        <p:nvPicPr>
          <p:cNvPr id="7" name="Picture 6" descr="A diagram of all possible lane positions">
            <a:extLst>
              <a:ext uri="{FF2B5EF4-FFF2-40B4-BE49-F238E27FC236}">
                <a16:creationId xmlns:a16="http://schemas.microsoft.com/office/drawing/2014/main" id="{19CA175B-6FEA-48E5-8A10-B8B8415B8BD5}"/>
              </a:ext>
            </a:extLst>
          </p:cNvPr>
          <p:cNvPicPr/>
          <p:nvPr/>
        </p:nvPicPr>
        <p:blipFill rotWithShape="1">
          <a:blip r:embed="rId2"/>
          <a:srcRect l="30555" t="56636" r="15278" b="15046"/>
          <a:stretch/>
        </p:blipFill>
        <p:spPr bwMode="auto">
          <a:xfrm>
            <a:off x="0" y="4191000"/>
            <a:ext cx="9132903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580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0B43-9D57-4A48-9DF1-78C8C60B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Angle Parking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02F3-1CC4-449F-AEB1-6EC385BA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B9525-B66F-49B2-886D-F7B0B1F8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55</a:t>
            </a:fld>
            <a:endParaRPr lang="en-US"/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61B7B43C-A9B5-400B-ABDA-19314079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511336"/>
            <a:ext cx="3886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Place vehicle 5 feet from right side, target the middle of the parking space, and use right front turn point to initiate steering into middle of space.</a:t>
            </a:r>
          </a:p>
        </p:txBody>
      </p:sp>
      <p:pic>
        <p:nvPicPr>
          <p:cNvPr id="7" name="Picture 6" descr="A picture of a car parking on an angle">
            <a:extLst>
              <a:ext uri="{FF2B5EF4-FFF2-40B4-BE49-F238E27FC236}">
                <a16:creationId xmlns:a16="http://schemas.microsoft.com/office/drawing/2014/main" id="{F83E73AD-A173-42F8-986F-EFF206519FBA}"/>
              </a:ext>
            </a:extLst>
          </p:cNvPr>
          <p:cNvPicPr/>
          <p:nvPr/>
        </p:nvPicPr>
        <p:blipFill rotWithShape="1">
          <a:blip r:embed="rId2"/>
          <a:srcRect l="31945" t="27679" r="40162" b="36338"/>
          <a:stretch/>
        </p:blipFill>
        <p:spPr bwMode="auto">
          <a:xfrm>
            <a:off x="304800" y="1341268"/>
            <a:ext cx="39624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of a car parking on various angles">
            <a:extLst>
              <a:ext uri="{FF2B5EF4-FFF2-40B4-BE49-F238E27FC236}">
                <a16:creationId xmlns:a16="http://schemas.microsoft.com/office/drawing/2014/main" id="{79F7A0D0-5B55-4761-925A-2CC4273D7BFB}"/>
              </a:ext>
            </a:extLst>
          </p:cNvPr>
          <p:cNvPicPr/>
          <p:nvPr/>
        </p:nvPicPr>
        <p:blipFill rotWithShape="1">
          <a:blip r:embed="rId3"/>
          <a:srcRect l="354" t="5129" r="77546" b="21581"/>
          <a:stretch/>
        </p:blipFill>
        <p:spPr bwMode="auto">
          <a:xfrm>
            <a:off x="6400800" y="1341268"/>
            <a:ext cx="2438400" cy="4343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833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93732-1600-460D-AAA4-9A9C28C4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Standard Referencing Points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CCEB-891B-45AD-9294-7C1027F4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2A882-29CC-4922-9F42-09B123BD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56</a:t>
            </a:fld>
            <a:endParaRPr lang="en-US"/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9290BE29-C075-4AFE-A024-C8888F18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68" y="1524000"/>
            <a:ext cx="8763000" cy="147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Relates part of the vehicle to some part of the roadway.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Helpful visual relationship of your vehicle within the operating space.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Will know your vehicle placement within a lane at all times</a:t>
            </a:r>
          </a:p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 Will allow for reduced-risk lane placements</a:t>
            </a:r>
          </a:p>
        </p:txBody>
      </p:sp>
      <p:pic>
        <p:nvPicPr>
          <p:cNvPr id="7" name="Picture 6" descr="A picture of a car's reference points from the right and left side">
            <a:extLst>
              <a:ext uri="{FF2B5EF4-FFF2-40B4-BE49-F238E27FC236}">
                <a16:creationId xmlns:a16="http://schemas.microsoft.com/office/drawing/2014/main" id="{1823552E-C29E-4980-954A-55A872F7C5EA}"/>
              </a:ext>
            </a:extLst>
          </p:cNvPr>
          <p:cNvPicPr/>
          <p:nvPr/>
        </p:nvPicPr>
        <p:blipFill rotWithShape="1">
          <a:blip r:embed="rId2"/>
          <a:srcRect l="30324" t="42584" r="14815" b="16323"/>
          <a:stretch/>
        </p:blipFill>
        <p:spPr bwMode="auto">
          <a:xfrm>
            <a:off x="0" y="3200400"/>
            <a:ext cx="9189868" cy="3657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9975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classroom to participate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1027">
            <a:extLst>
              <a:ext uri="{FF2B5EF4-FFF2-40B4-BE49-F238E27FC236}">
                <a16:creationId xmlns:a16="http://schemas.microsoft.com/office/drawing/2014/main" id="{4E426BF6-7410-445A-925B-DA7885AA351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752600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 A student must be passing classroom and simulation activities to participate in the in-car activities.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Example: if student fails test or is below passing... s/he is suspended from in-car activities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Attendance rules will apply</a:t>
            </a:r>
          </a:p>
        </p:txBody>
      </p:sp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of Conduct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D6589-0A29-4F82-AA0D-EFE90CAF5BE3}"/>
              </a:ext>
            </a:extLst>
          </p:cNvPr>
          <p:cNvSpPr txBox="1">
            <a:spLocks noChangeArrowheads="1"/>
          </p:cNvSpPr>
          <p:nvPr/>
        </p:nvSpPr>
        <p:spPr>
          <a:xfrm>
            <a:off x="425824" y="1447800"/>
            <a:ext cx="8382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We expect you to cooperate with our staff in any activity area.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Food and drinks are not allowed in vehicle or simulator 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/>
              <a:t>electrical components 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/>
              <a:t> dangers to passengers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Abusive language will not be tolerated.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Treat instructors and fellow class members with respect.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Ask questions that are relative to the program and subject matter.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Keep a notebook or portfolio of all classroom/laboratory activities.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Be ready for class activities in a timely manner.</a:t>
            </a: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Cell phones will be confiscated if they are used during class/lab time.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Penalties for Breaking Rules of Conduct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D300B8-612F-4A11-B4F4-624CB536DCA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6375"/>
            <a:ext cx="8382000" cy="390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 Student will be removed from activity and treated as missing the class, simulation, or in-car activity</a:t>
            </a:r>
          </a:p>
          <a:p>
            <a:pPr>
              <a:lnSpc>
                <a:spcPct val="14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 Attendance rules will be enforced as listed above.</a:t>
            </a:r>
          </a:p>
          <a:p>
            <a:pPr>
              <a:lnSpc>
                <a:spcPct val="14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 Tests, scores, or audits for the time missed will be recorded as a “0.” </a:t>
            </a: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Registration and waiver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CE9B6D-2B86-4E14-B027-2EBC651EC2D9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476375"/>
            <a:ext cx="7315200" cy="309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Must be completed and returned by next classroom session for scheduling groups</a:t>
            </a:r>
          </a:p>
          <a:p>
            <a:pPr>
              <a:lnSpc>
                <a:spcPct val="16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Waiver signature needed by parent if under age 18.</a:t>
            </a: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A5B4D4-3ABE-46CA-9682-D213B317490A}"/>
</file>

<file path=customXml/itemProps2.xml><?xml version="1.0" encoding="utf-8"?>
<ds:datastoreItem xmlns:ds="http://schemas.openxmlformats.org/officeDocument/2006/customXml" ds:itemID="{7F30083A-CB30-48EF-8B16-3850096872FE}"/>
</file>

<file path=customXml/itemProps3.xml><?xml version="1.0" encoding="utf-8"?>
<ds:datastoreItem xmlns:ds="http://schemas.openxmlformats.org/officeDocument/2006/customXml" ds:itemID="{09E390B6-E5D3-4FD9-B4D7-1E01C784333D}"/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2518</Words>
  <Application>Microsoft Office PowerPoint</Application>
  <PresentationFormat>On-screen Show (4:3)</PresentationFormat>
  <Paragraphs>407</Paragraphs>
  <Slides>57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Berlin Sans FB</vt:lpstr>
      <vt:lpstr>Bookman</vt:lpstr>
      <vt:lpstr>Calibri</vt:lpstr>
      <vt:lpstr>Times New Roman</vt:lpstr>
      <vt:lpstr>Wingdings</vt:lpstr>
      <vt:lpstr>Office Theme</vt:lpstr>
      <vt:lpstr>Clip</vt:lpstr>
      <vt:lpstr>Microsoft ClipArt Gallery</vt:lpstr>
      <vt:lpstr>Driver Responsibilities:         Knowing the Local Program</vt:lpstr>
      <vt:lpstr>Introduction</vt:lpstr>
      <vt:lpstr>Class activities</vt:lpstr>
      <vt:lpstr>In-car Activities </vt:lpstr>
      <vt:lpstr>Attendance Policy</vt:lpstr>
      <vt:lpstr>Passing classroom to participate</vt:lpstr>
      <vt:lpstr>Rules of Conduct</vt:lpstr>
      <vt:lpstr>Penalties for Breaking Rules of Conduct</vt:lpstr>
      <vt:lpstr>Registration and waiver information</vt:lpstr>
      <vt:lpstr>Class schedule of activities</vt:lpstr>
      <vt:lpstr>Complete a class project</vt:lpstr>
      <vt:lpstr>In a Traffic Safety Program…</vt:lpstr>
      <vt:lpstr>Graduated License Program </vt:lpstr>
      <vt:lpstr>Class assignments</vt:lpstr>
      <vt:lpstr>What Is New in Driver Education</vt:lpstr>
      <vt:lpstr>Program Questions ?</vt:lpstr>
      <vt:lpstr>PowerPoint Presentation</vt:lpstr>
      <vt:lpstr>Driver Education Program Goals</vt:lpstr>
      <vt:lpstr>Driver Education Program Goals</vt:lpstr>
      <vt:lpstr>Driver Education Program Goals</vt:lpstr>
      <vt:lpstr>Vision and Perception</vt:lpstr>
      <vt:lpstr>Vision and Perception</vt:lpstr>
      <vt:lpstr>Vision and Perception</vt:lpstr>
      <vt:lpstr>Vision and Perception Systems</vt:lpstr>
      <vt:lpstr>Vision and Perception</vt:lpstr>
      <vt:lpstr>Vision and Perception</vt:lpstr>
      <vt:lpstr>PowerPoint Presentation</vt:lpstr>
      <vt:lpstr>PowerPoint Presentation</vt:lpstr>
      <vt:lpstr>Perception</vt:lpstr>
      <vt:lpstr>Language Example</vt:lpstr>
      <vt:lpstr>Determining Vehicle Operating Space  </vt:lpstr>
      <vt:lpstr>Traditional Mirror Views and Blind Spots </vt:lpstr>
      <vt:lpstr>Mirror Blind Spot and Glare Elimination (BGE) </vt:lpstr>
      <vt:lpstr>Standard Referencing Points </vt:lpstr>
      <vt:lpstr>Front Limitation </vt:lpstr>
      <vt:lpstr>Front Limitation </vt:lpstr>
      <vt:lpstr>Front Limitation </vt:lpstr>
      <vt:lpstr>Rear Limitation </vt:lpstr>
      <vt:lpstr>Rear Limitation </vt:lpstr>
      <vt:lpstr>Rear Limitation </vt:lpstr>
      <vt:lpstr>Right Side Limitation </vt:lpstr>
      <vt:lpstr>Right Side Limitation </vt:lpstr>
      <vt:lpstr>Left Side Limitation </vt:lpstr>
      <vt:lpstr>Left Side Limitation </vt:lpstr>
      <vt:lpstr>Lane Position # 1 </vt:lpstr>
      <vt:lpstr>Lane Position # 1 </vt:lpstr>
      <vt:lpstr>Lane Position # 2 </vt:lpstr>
      <vt:lpstr>Lane Position # 2 </vt:lpstr>
      <vt:lpstr>Lane Position # 3 </vt:lpstr>
      <vt:lpstr>Lane Position # 3 </vt:lpstr>
      <vt:lpstr>Lane Position # 1 </vt:lpstr>
      <vt:lpstr>Lane Positions </vt:lpstr>
      <vt:lpstr>Lane Positions </vt:lpstr>
      <vt:lpstr>Possible Lane Positions </vt:lpstr>
      <vt:lpstr>Angle Parking </vt:lpstr>
      <vt:lpstr>Standard Referencing Points 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165</cp:revision>
  <dcterms:created xsi:type="dcterms:W3CDTF">2017-02-01T18:23:33Z</dcterms:created>
  <dcterms:modified xsi:type="dcterms:W3CDTF">2020-01-28T14:32:50Z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1564800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