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Information Processing: Moderate Risk Environment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8DD931-19B7-40A6-806C-A02847E4B234}"/>
              </a:ext>
            </a:extLst>
          </p:cNvPr>
          <p:cNvSpPr/>
          <p:nvPr/>
        </p:nvSpPr>
        <p:spPr>
          <a:xfrm>
            <a:off x="228600" y="2224806"/>
            <a:ext cx="8077200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Topic 1   Processing Information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2   Intersections, Curves, and Hills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3   Passing</a:t>
            </a:r>
            <a:endParaRPr kumimoji="1"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icture of a bicyclist">
            <a:extLst>
              <a:ext uri="{FF2B5EF4-FFF2-40B4-BE49-F238E27FC236}">
                <a16:creationId xmlns:a16="http://schemas.microsoft.com/office/drawing/2014/main" id="{9506F2DF-BA8E-4F7F-942F-8F39660C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9375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 Search Categories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7FD1810-20FA-4AE0-92EF-AD4CA1F9CF05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752600"/>
            <a:ext cx="6553200" cy="41148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Traffic Controls</a:t>
            </a:r>
          </a:p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Motor Vehicles</a:t>
            </a:r>
          </a:p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Non-Motorized Users</a:t>
            </a:r>
          </a:p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Highway</a:t>
            </a:r>
            <a:endParaRPr lang="en-US" altLang="en-US" sz="4000" b="1" dirty="0">
              <a:solidFill>
                <a:srgbClr val="000099"/>
              </a:solidFill>
            </a:endParaRPr>
          </a:p>
        </p:txBody>
      </p:sp>
      <p:pic>
        <p:nvPicPr>
          <p:cNvPr id="7" name="Picture 17" descr="Illustration of a stoplight">
            <a:extLst>
              <a:ext uri="{FF2B5EF4-FFF2-40B4-BE49-F238E27FC236}">
                <a16:creationId xmlns:a16="http://schemas.microsoft.com/office/drawing/2014/main" id="{0B41A0BC-C370-48F4-A299-65BD4152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295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Highway Conditions</a:t>
            </a:r>
            <a:endParaRPr lang="en-US" dirty="0"/>
          </a:p>
        </p:txBody>
      </p:sp>
      <p:pic>
        <p:nvPicPr>
          <p:cNvPr id="8" name="Picture 7" descr="Illustration of sensory input to the brain">
            <a:extLst>
              <a:ext uri="{FF2B5EF4-FFF2-40B4-BE49-F238E27FC236}">
                <a16:creationId xmlns:a16="http://schemas.microsoft.com/office/drawing/2014/main" id="{4E897800-CA20-4B05-A5B2-4007BA7B0E32}"/>
              </a:ext>
            </a:extLst>
          </p:cNvPr>
          <p:cNvPicPr/>
          <p:nvPr/>
        </p:nvPicPr>
        <p:blipFill rotWithShape="1">
          <a:blip r:embed="rId2"/>
          <a:srcRect l="30609" t="26533" r="15866" b="16568"/>
          <a:stretch/>
        </p:blipFill>
        <p:spPr bwMode="auto">
          <a:xfrm>
            <a:off x="76200" y="1371601"/>
            <a:ext cx="8924925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Traffic Controls</a:t>
            </a:r>
          </a:p>
        </p:txBody>
      </p:sp>
      <p:pic>
        <p:nvPicPr>
          <p:cNvPr id="8" name="Picture 7" descr="Illustration of sensory input to the brain of traffic controls">
            <a:extLst>
              <a:ext uri="{FF2B5EF4-FFF2-40B4-BE49-F238E27FC236}">
                <a16:creationId xmlns:a16="http://schemas.microsoft.com/office/drawing/2014/main" id="{290139FB-F3E6-43C5-8C02-C8B2C5644025}"/>
              </a:ext>
            </a:extLst>
          </p:cNvPr>
          <p:cNvPicPr/>
          <p:nvPr/>
        </p:nvPicPr>
        <p:blipFill rotWithShape="1">
          <a:blip r:embed="rId2"/>
          <a:srcRect l="30439" t="20440" r="15742" b="15472"/>
          <a:stretch/>
        </p:blipFill>
        <p:spPr bwMode="auto">
          <a:xfrm>
            <a:off x="0" y="1371600"/>
            <a:ext cx="8963025" cy="538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Motor Vehicles</a:t>
            </a:r>
            <a:endParaRPr lang="en-US" dirty="0"/>
          </a:p>
        </p:txBody>
      </p:sp>
      <p:pic>
        <p:nvPicPr>
          <p:cNvPr id="8" name="Picture 7" descr="Illustration of sensory input to the brain for different types of motor vehicles">
            <a:extLst>
              <a:ext uri="{FF2B5EF4-FFF2-40B4-BE49-F238E27FC236}">
                <a16:creationId xmlns:a16="http://schemas.microsoft.com/office/drawing/2014/main" id="{FB551444-6CEF-47F7-AF74-851FF706C3C0}"/>
              </a:ext>
            </a:extLst>
          </p:cNvPr>
          <p:cNvPicPr/>
          <p:nvPr/>
        </p:nvPicPr>
        <p:blipFill rotWithShape="1">
          <a:blip r:embed="rId2"/>
          <a:srcRect l="30209" t="26189" r="15972" b="16110"/>
          <a:stretch/>
        </p:blipFill>
        <p:spPr bwMode="auto">
          <a:xfrm>
            <a:off x="76200" y="1371600"/>
            <a:ext cx="9040906" cy="546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Non-Motorized 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Illustration of sensory input to the brain of non-motorized users">
            <a:extLst>
              <a:ext uri="{FF2B5EF4-FFF2-40B4-BE49-F238E27FC236}">
                <a16:creationId xmlns:a16="http://schemas.microsoft.com/office/drawing/2014/main" id="{50D8532F-B97C-49AE-9220-0C10EFDB2684}"/>
              </a:ext>
            </a:extLst>
          </p:cNvPr>
          <p:cNvPicPr/>
          <p:nvPr/>
        </p:nvPicPr>
        <p:blipFill rotWithShape="1">
          <a:blip r:embed="rId2"/>
          <a:srcRect l="30903" t="25763" r="16119" b="11000"/>
          <a:stretch/>
        </p:blipFill>
        <p:spPr bwMode="auto">
          <a:xfrm>
            <a:off x="76200" y="1371601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Controlling Space to the Front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40" descr="Picture of a driver's dashboard">
            <a:extLst>
              <a:ext uri="{FF2B5EF4-FFF2-40B4-BE49-F238E27FC236}">
                <a16:creationId xmlns:a16="http://schemas.microsoft.com/office/drawing/2014/main" id="{CFC9C3A6-0265-409E-86D0-92B489A8F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12892"/>
              </p:ext>
            </p:extLst>
          </p:nvPr>
        </p:nvGraphicFramePr>
        <p:xfrm>
          <a:off x="4724400" y="1447800"/>
          <a:ext cx="39624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int Shop Pro Image" r:id="rId3" imgW="9492683" imgH="5375610" progId="PaintShopPro">
                  <p:embed/>
                </p:oleObj>
              </mc:Choice>
              <mc:Fallback>
                <p:oleObj name="Paint Shop Pro Image" r:id="rId3" imgW="9492683" imgH="5375610" progId="PaintShopPro">
                  <p:embed/>
                  <p:pic>
                    <p:nvPicPr>
                      <p:cNvPr id="16401" name="Object 40">
                        <a:extLst>
                          <a:ext uri="{FF2B5EF4-FFF2-40B4-BE49-F238E27FC236}">
                            <a16:creationId xmlns:a16="http://schemas.microsoft.com/office/drawing/2014/main" id="{1540BEC8-A3A9-4D5E-A9B7-1C52F7790C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39624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1BD18888-C191-4B44-9B22-8558543DAA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1" y="1479176"/>
            <a:ext cx="4191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99"/>
                </a:solidFill>
              </a:rPr>
              <a:t>   Timing your Arrival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99"/>
                </a:solidFill>
              </a:rPr>
              <a:t>   Forward placement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99"/>
                </a:solidFill>
              </a:rPr>
              <a:t>   Following interval</a:t>
            </a:r>
          </a:p>
        </p:txBody>
      </p:sp>
      <p:pic>
        <p:nvPicPr>
          <p:cNvPr id="11" name="Picture 10" descr="Picture of a red car">
            <a:extLst>
              <a:ext uri="{FF2B5EF4-FFF2-40B4-BE49-F238E27FC236}">
                <a16:creationId xmlns:a16="http://schemas.microsoft.com/office/drawing/2014/main" id="{1B57F878-6AAB-418A-920A-F365254ABD04}"/>
              </a:ext>
            </a:extLst>
          </p:cNvPr>
          <p:cNvPicPr/>
          <p:nvPr/>
        </p:nvPicPr>
        <p:blipFill rotWithShape="1">
          <a:blip r:embed="rId5"/>
          <a:srcRect l="30110" t="57914" r="23727" b="13556"/>
          <a:stretch/>
        </p:blipFill>
        <p:spPr bwMode="auto">
          <a:xfrm>
            <a:off x="0" y="3886201"/>
            <a:ext cx="91440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Make Space with Lane 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7B7AD833-4D1C-4393-AAEB-1B79B708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Within Lane Positions</a:t>
            </a:r>
            <a:endParaRPr lang="en-US" altLang="en-US" b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Illustration of lane positions">
            <a:extLst>
              <a:ext uri="{FF2B5EF4-FFF2-40B4-BE49-F238E27FC236}">
                <a16:creationId xmlns:a16="http://schemas.microsoft.com/office/drawing/2014/main" id="{A6CFA204-0575-43F7-BAAF-4486457664F8}"/>
              </a:ext>
            </a:extLst>
          </p:cNvPr>
          <p:cNvPicPr/>
          <p:nvPr/>
        </p:nvPicPr>
        <p:blipFill rotWithShape="1">
          <a:blip r:embed="rId2"/>
          <a:srcRect l="29977" t="39603" r="15856" b="20581"/>
          <a:stretch/>
        </p:blipFill>
        <p:spPr bwMode="auto">
          <a:xfrm>
            <a:off x="38100" y="3256243"/>
            <a:ext cx="9067800" cy="359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staggered stops">
            <a:extLst>
              <a:ext uri="{FF2B5EF4-FFF2-40B4-BE49-F238E27FC236}">
                <a16:creationId xmlns:a16="http://schemas.microsoft.com/office/drawing/2014/main" id="{5D6C91AD-B063-49F8-A3E3-4389BA1FCD9C}"/>
              </a:ext>
            </a:extLst>
          </p:cNvPr>
          <p:cNvPicPr/>
          <p:nvPr/>
        </p:nvPicPr>
        <p:blipFill rotWithShape="1">
          <a:blip r:embed="rId2"/>
          <a:srcRect l="45949" t="37049" r="21297" b="8871"/>
          <a:stretch/>
        </p:blipFill>
        <p:spPr bwMode="auto">
          <a:xfrm>
            <a:off x="3733800" y="1371600"/>
            <a:ext cx="5257800" cy="5244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685800" y="609600"/>
            <a:ext cx="323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Staggered Stops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551992F0-6DD4-4663-A668-C4AC1C5D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3733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Stop behind the: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	Stop Bar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	Crosswalk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	Road Edge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Position Vehicle Toward Right Side of Lane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Intersection Search Patterns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AB5B808-EFF7-4ADB-9DC0-52B101CC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0187"/>
            <a:ext cx="32766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Intersection Approach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open areas, then closed areas to front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to the rear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Communicate as necessary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areas adjacent to path of travel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sightlines left and right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Adjust speed and/or position as appropriate</a:t>
            </a:r>
          </a:p>
        </p:txBody>
      </p:sp>
      <p:pic>
        <p:nvPicPr>
          <p:cNvPr id="8" name="Picture 7" descr="Illustration of intersection search patterns">
            <a:extLst>
              <a:ext uri="{FF2B5EF4-FFF2-40B4-BE49-F238E27FC236}">
                <a16:creationId xmlns:a16="http://schemas.microsoft.com/office/drawing/2014/main" id="{2023DCE5-B32E-40F3-A1DF-F94F58A7FD58}"/>
              </a:ext>
            </a:extLst>
          </p:cNvPr>
          <p:cNvPicPr/>
          <p:nvPr/>
        </p:nvPicPr>
        <p:blipFill rotWithShape="1">
          <a:blip r:embed="rId2"/>
          <a:srcRect l="64353" t="23847" r="1851" b="15684"/>
          <a:stretch/>
        </p:blipFill>
        <p:spPr bwMode="auto">
          <a:xfrm>
            <a:off x="3581400" y="1371599"/>
            <a:ext cx="5429250" cy="5459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Markings</a:t>
            </a:r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EC431CB-0CC6-4C08-ABF5-B399680D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Shared Left Turn Lane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E07D4BF-FFBC-4D20-A801-339A319A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Reversible Lanes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illustration of lane markings">
            <a:extLst>
              <a:ext uri="{FF2B5EF4-FFF2-40B4-BE49-F238E27FC236}">
                <a16:creationId xmlns:a16="http://schemas.microsoft.com/office/drawing/2014/main" id="{3A798B3F-461E-48E1-8B4C-89766D8D17E9}"/>
              </a:ext>
            </a:extLst>
          </p:cNvPr>
          <p:cNvPicPr/>
          <p:nvPr/>
        </p:nvPicPr>
        <p:blipFill rotWithShape="1">
          <a:blip r:embed="rId2"/>
          <a:srcRect l="32986" t="34919" r="17592" b="15259"/>
          <a:stretch/>
        </p:blipFill>
        <p:spPr bwMode="auto">
          <a:xfrm>
            <a:off x="76200" y="1905000"/>
            <a:ext cx="889635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Basic Requirements for Driving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030526D-6858-404C-965D-DCA9AEB56DE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28800"/>
            <a:ext cx="9144000" cy="3810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3400" b="1" dirty="0">
                <a:solidFill>
                  <a:srgbClr val="004E47"/>
                </a:solidFill>
              </a:rPr>
              <a:t> </a:t>
            </a:r>
            <a:r>
              <a:rPr lang="en-US" altLang="en-US" sz="3400" b="1" dirty="0"/>
              <a:t>DRIVER REQUIREMENTS</a:t>
            </a:r>
            <a:endParaRPr lang="en-US" alt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rgbClr val="FC0128"/>
                </a:solidFill>
              </a:rPr>
              <a:t>VISIBILITY...  SPACE...  TIME...  SPACE...  TRACTION</a:t>
            </a:r>
            <a:endParaRPr lang="en-US" altLang="en-US" sz="2400" b="1" dirty="0">
              <a:solidFill>
                <a:srgbClr val="FC0128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 sz="3200" dirty="0"/>
              <a:t>		    </a:t>
            </a:r>
            <a:r>
              <a:rPr lang="en-US" altLang="en-US" sz="3400" b="1" dirty="0"/>
              <a:t>VEHICLE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7E5DC-F966-4368-BB96-F811AD14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29861" t="44099" r="39467" b="43485"/>
          <a:stretch/>
        </p:blipFill>
        <p:spPr bwMode="auto">
          <a:xfrm>
            <a:off x="304800" y="2362200"/>
            <a:ext cx="50292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AF4CE-1CF7-4493-8E9A-B040903A9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52315" t="60368" r="16087" b="28500"/>
          <a:stretch/>
        </p:blipFill>
        <p:spPr bwMode="auto">
          <a:xfrm>
            <a:off x="3810000" y="3986212"/>
            <a:ext cx="4953000" cy="890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llustration of line of sight through a curve in suburbs">
            <a:extLst>
              <a:ext uri="{FF2B5EF4-FFF2-40B4-BE49-F238E27FC236}">
                <a16:creationId xmlns:a16="http://schemas.microsoft.com/office/drawing/2014/main" id="{6C5DA114-B8CE-4401-AFA3-8594A267D695}"/>
              </a:ext>
            </a:extLst>
          </p:cNvPr>
          <p:cNvPicPr/>
          <p:nvPr/>
        </p:nvPicPr>
        <p:blipFill rotWithShape="1">
          <a:blip r:embed="rId2"/>
          <a:srcRect l="66088" t="32363" r="9144" b="14408"/>
          <a:stretch/>
        </p:blipFill>
        <p:spPr bwMode="auto">
          <a:xfrm>
            <a:off x="4724400" y="1371600"/>
            <a:ext cx="44196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8E280-F35D-4116-B69A-0903050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of Sight Through Curve</a:t>
            </a:r>
            <a:endParaRPr lang="en-US" dirty="0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FBF7E19-DECF-43BC-B8E1-CC778BFD455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733800"/>
            <a:ext cx="7772400" cy="16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Establish Line of Sight and Projected Path of Travel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Check to the Rear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Adjust Position for Maximum View of Oncoming Traffic 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Establish Target Area for Path of Travel 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Adjust Speed and Position to Conditions</a:t>
            </a: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of Sight Through Curves</a:t>
            </a:r>
            <a:endParaRPr lang="en-US" dirty="0"/>
          </a:p>
        </p:txBody>
      </p:sp>
      <p:pic>
        <p:nvPicPr>
          <p:cNvPr id="7" name="Picture 6" descr="Illustration of line of sight through a curve outside on a highway">
            <a:extLst>
              <a:ext uri="{FF2B5EF4-FFF2-40B4-BE49-F238E27FC236}">
                <a16:creationId xmlns:a16="http://schemas.microsoft.com/office/drawing/2014/main" id="{A0EA98EA-72AE-471E-B196-3481F5D70CEF}"/>
              </a:ext>
            </a:extLst>
          </p:cNvPr>
          <p:cNvPicPr/>
          <p:nvPr/>
        </p:nvPicPr>
        <p:blipFill rotWithShape="1">
          <a:blip r:embed="rId2"/>
          <a:srcRect l="29865" t="26189" r="18287" b="8232"/>
          <a:stretch/>
        </p:blipFill>
        <p:spPr bwMode="auto">
          <a:xfrm>
            <a:off x="0" y="1383012"/>
            <a:ext cx="8991600" cy="5474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of Sight Through Curves</a:t>
            </a:r>
            <a:endParaRPr lang="en-US" dirty="0"/>
          </a:p>
        </p:txBody>
      </p:sp>
      <p:pic>
        <p:nvPicPr>
          <p:cNvPr id="7" name="Picture 6" descr="Illustration of line of sight through a curve outside on a highway for oncoming traffic">
            <a:extLst>
              <a:ext uri="{FF2B5EF4-FFF2-40B4-BE49-F238E27FC236}">
                <a16:creationId xmlns:a16="http://schemas.microsoft.com/office/drawing/2014/main" id="{E89C9D1D-5A5E-4F20-ABD7-E69B4FA9F6A9}"/>
              </a:ext>
            </a:extLst>
          </p:cNvPr>
          <p:cNvPicPr/>
          <p:nvPr/>
        </p:nvPicPr>
        <p:blipFill rotWithShape="1">
          <a:blip r:embed="rId2"/>
          <a:srcRect l="29977" t="24059" r="18056" b="8658"/>
          <a:stretch/>
        </p:blipFill>
        <p:spPr bwMode="auto">
          <a:xfrm>
            <a:off x="76200" y="1371600"/>
            <a:ext cx="8953500" cy="545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Line of Sight Over Hill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Box 81">
            <a:extLst>
              <a:ext uri="{FF2B5EF4-FFF2-40B4-BE49-F238E27FC236}">
                <a16:creationId xmlns:a16="http://schemas.microsoft.com/office/drawing/2014/main" id="{67E4E53F-9BB5-4F5A-B043-B0062F31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6858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Sightline Limitations Similar to Curve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Adjustments are Speed Reduction and                             Position to the Right or outside of Lane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Restriction to Sightline is Up or Down</a:t>
            </a:r>
          </a:p>
        </p:txBody>
      </p:sp>
      <p:pic>
        <p:nvPicPr>
          <p:cNvPr id="8" name="Picture 82" descr="Illustration of line of sight over a hill">
            <a:extLst>
              <a:ext uri="{FF2B5EF4-FFF2-40B4-BE49-F238E27FC236}">
                <a16:creationId xmlns:a16="http://schemas.microsoft.com/office/drawing/2014/main" id="{1772C274-3250-4062-9754-C31A76AF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6481"/>
            <a:ext cx="2667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609600" y="609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Passing Time/Space Needs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llustration of determining passing time/space needs for a car on a highway">
            <a:extLst>
              <a:ext uri="{FF2B5EF4-FFF2-40B4-BE49-F238E27FC236}">
                <a16:creationId xmlns:a16="http://schemas.microsoft.com/office/drawing/2014/main" id="{26ECFE29-F801-4AE4-B3F6-A9F90FB94C24}"/>
              </a:ext>
            </a:extLst>
          </p:cNvPr>
          <p:cNvPicPr/>
          <p:nvPr/>
        </p:nvPicPr>
        <p:blipFill rotWithShape="1">
          <a:blip r:embed="rId2"/>
          <a:srcRect l="60416" t="28105" r="20950" b="13981"/>
          <a:stretch/>
        </p:blipFill>
        <p:spPr bwMode="auto">
          <a:xfrm>
            <a:off x="6000750" y="1447799"/>
            <a:ext cx="3143250" cy="5374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4FAFB3D-1FD9-46AD-9572-0E3C81C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46482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1-2 second return to lane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40 mph = 60 feet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74 feet/second @ 50 mph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3 lengths of car per second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may take 8 to 10 seconds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to pass another car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2-3 seconds start pass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40 mph = 120 feet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Needs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EF26AE-9CDD-4D12-B8E7-3B8E9090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5" y="1524000"/>
            <a:ext cx="3886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    Constant: 1 mph = 1.4667 or 1.5 feet per second (fps)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Time to pass = distance traveled to complete pass, divided by difference in distance traveled per second by each vehicle,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        30 mph       =   45 fps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	   40 mph       =   60 fps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	   60 ft - 45 ft  =  15 ft.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CD7D965-51C8-4A31-9E78-B5797BC5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600200"/>
            <a:ext cx="4343400" cy="3055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 sec. Following Distance  =  120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car length		   =    15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sec. Lead		   </a:t>
            </a:r>
            <a:r>
              <a:rPr lang="en-US" altLang="en-US" sz="18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=    60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Total additional distance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traveled 		   =  195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 needed to pass: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195/15 			   =    13 sec.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Total distance traveled: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13 sec. X 60 fps. 	   =  780 ft.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" name="Picture 10" descr="Picture of a car passing another car correctly on a highway">
            <a:extLst>
              <a:ext uri="{FF2B5EF4-FFF2-40B4-BE49-F238E27FC236}">
                <a16:creationId xmlns:a16="http://schemas.microsoft.com/office/drawing/2014/main" id="{BA9BA89E-9EE0-4ABB-A8B4-2BF760A69A33}"/>
              </a:ext>
            </a:extLst>
          </p:cNvPr>
          <p:cNvPicPr/>
          <p:nvPr/>
        </p:nvPicPr>
        <p:blipFill rotWithShape="1">
          <a:blip r:embed="rId2"/>
          <a:srcRect l="42592" t="65366" r="22801" b="15897"/>
          <a:stretch/>
        </p:blipFill>
        <p:spPr bwMode="auto">
          <a:xfrm>
            <a:off x="17930" y="4868862"/>
            <a:ext cx="9143999" cy="1989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AD7F3-B3FF-4F85-910A-D531EFAD7C3F}"/>
              </a:ext>
            </a:extLst>
          </p:cNvPr>
          <p:cNvSpPr/>
          <p:nvPr/>
        </p:nvSpPr>
        <p:spPr>
          <a:xfrm>
            <a:off x="685800" y="609600"/>
            <a:ext cx="4490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Considerations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3696295-EB24-40F9-B5B2-30AD501BF31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371600"/>
            <a:ext cx="8229600" cy="35052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Larger Vehicles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24 seconds to pass tractor trailer rig (90 feet) traveling @ 50 mph, when passing @ 60 mph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2160 feet needed to complete 24-second pass</a:t>
            </a:r>
          </a:p>
          <a:p>
            <a:pPr>
              <a:lnSpc>
                <a:spcPct val="12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Oncoming Vehicles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Approaching vehicle travels 2160 feet @ 60 mph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Total clear distance needed to pass becomes 4320 feet when approaching vehicles exist</a:t>
            </a:r>
          </a:p>
          <a:p>
            <a:pPr>
              <a:lnSpc>
                <a:spcPct val="12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Daylight Headlight Use Critical</a:t>
            </a:r>
            <a:endParaRPr lang="en-US" altLang="en-US" sz="1800" b="1" dirty="0">
              <a:solidFill>
                <a:schemeClr val="bg2"/>
              </a:solidFill>
            </a:endParaRPr>
          </a:p>
        </p:txBody>
      </p:sp>
      <p:pic>
        <p:nvPicPr>
          <p:cNvPr id="10" name="Picture 9" descr="Diagram of a car correctly passing a tractor trailer on the highway">
            <a:extLst>
              <a:ext uri="{FF2B5EF4-FFF2-40B4-BE49-F238E27FC236}">
                <a16:creationId xmlns:a16="http://schemas.microsoft.com/office/drawing/2014/main" id="{27BA7D47-3D5D-48A3-94F2-677C83AADD00}"/>
              </a:ext>
            </a:extLst>
          </p:cNvPr>
          <p:cNvPicPr/>
          <p:nvPr/>
        </p:nvPicPr>
        <p:blipFill rotWithShape="1">
          <a:blip r:embed="rId2"/>
          <a:srcRect l="42244" t="63449" r="15820" b="13982"/>
          <a:stretch/>
        </p:blipFill>
        <p:spPr bwMode="auto">
          <a:xfrm>
            <a:off x="0" y="4771652"/>
            <a:ext cx="9105900" cy="2068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Procedures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0094D8E-3C06-4A58-A3C8-C652CADB155A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3716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Prepare to Pass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Position your self two to three seconds behind the vehicle you want to pass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Check mirrors and oncoming traffic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Check ahead for safe passing distance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Signal your intention</a:t>
            </a:r>
            <a:endParaRPr lang="en-US" altLang="en-US" sz="2000" b="1" dirty="0">
              <a:solidFill>
                <a:srgbClr val="000099"/>
              </a:solidFill>
            </a:endParaRPr>
          </a:p>
        </p:txBody>
      </p:sp>
      <p:pic>
        <p:nvPicPr>
          <p:cNvPr id="11" name="Picture 10" descr="Diagram of correctly setting your car up to pass a tractor trailer">
            <a:extLst>
              <a:ext uri="{FF2B5EF4-FFF2-40B4-BE49-F238E27FC236}">
                <a16:creationId xmlns:a16="http://schemas.microsoft.com/office/drawing/2014/main" id="{4AAD6D39-800D-4C13-8782-8DA9A02B72D3}"/>
              </a:ext>
            </a:extLst>
          </p:cNvPr>
          <p:cNvPicPr/>
          <p:nvPr/>
        </p:nvPicPr>
        <p:blipFill rotWithShape="1">
          <a:blip r:embed="rId2"/>
          <a:srcRect l="37268" t="63875" r="15741" b="14621"/>
          <a:stretch/>
        </p:blipFill>
        <p:spPr bwMode="auto">
          <a:xfrm>
            <a:off x="0" y="4495801"/>
            <a:ext cx="8916035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62000" y="593709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Procedures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6CFDE47-85C0-4AFB-A24A-76F9009262D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57596"/>
            <a:ext cx="5181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  Overtake the ongoing car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Signal and accelerate into passing lane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Accelerate quickly to an appropriate speed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Concentrate on the path ahead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Check your mirror for following cars</a:t>
            </a:r>
          </a:p>
          <a:p>
            <a:pPr lvl="1"/>
            <a:endParaRPr lang="en-US" altLang="en-US" sz="1600" b="1">
              <a:solidFill>
                <a:srgbClr val="000099"/>
              </a:solidFill>
            </a:endParaRPr>
          </a:p>
          <a:p>
            <a:endParaRPr lang="en-US" altLang="en-US" sz="1800" b="1">
              <a:solidFill>
                <a:srgbClr val="000099"/>
              </a:solidFill>
            </a:endParaRPr>
          </a:p>
          <a:p>
            <a:pPr lvl="1"/>
            <a:endParaRPr lang="en-US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9ECC117-F8A5-4E2D-AF87-B03823D3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29200"/>
            <a:ext cx="5334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Return to lane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Check  for the front of the car you are passing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Signal intention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Change lanes and maintain speed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Cancel turn signal</a:t>
            </a:r>
          </a:p>
        </p:txBody>
      </p:sp>
      <p:pic>
        <p:nvPicPr>
          <p:cNvPr id="13" name="Picture 12" descr="Diagram of correctly passing a car">
            <a:extLst>
              <a:ext uri="{FF2B5EF4-FFF2-40B4-BE49-F238E27FC236}">
                <a16:creationId xmlns:a16="http://schemas.microsoft.com/office/drawing/2014/main" id="{4300D09E-010A-4065-B8D6-A354508E890B}"/>
              </a:ext>
            </a:extLst>
          </p:cNvPr>
          <p:cNvPicPr/>
          <p:nvPr/>
        </p:nvPicPr>
        <p:blipFill rotWithShape="1">
          <a:blip r:embed="rId2"/>
          <a:srcRect l="30092" t="45352" r="15741" b="28246"/>
          <a:stretch/>
        </p:blipFill>
        <p:spPr bwMode="auto">
          <a:xfrm>
            <a:off x="82924" y="3072301"/>
            <a:ext cx="9029700" cy="208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Space Management System Components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74198F-CEE1-470B-A807-9B1C1EC935C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5240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Search for objects or conditions</a:t>
            </a:r>
          </a:p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Evaluate the path ahead for alternate paths of travel</a:t>
            </a:r>
          </a:p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Prepare to make adjustments in speed and/or position</a:t>
            </a:r>
          </a:p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 b="1" dirty="0"/>
          </a:p>
          <a:p>
            <a:pPr marL="463550" indent="-46355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Searching includes: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Where to search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When to search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How to search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What to search for</a:t>
            </a:r>
          </a:p>
        </p:txBody>
      </p:sp>
      <p:pic>
        <p:nvPicPr>
          <p:cNvPr id="11" name="Picture 8" descr="Illustration of central space area and space management system components">
            <a:extLst>
              <a:ext uri="{FF2B5EF4-FFF2-40B4-BE49-F238E27FC236}">
                <a16:creationId xmlns:a16="http://schemas.microsoft.com/office/drawing/2014/main" id="{D58E9477-5DF4-48D9-BBA5-18494005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429000"/>
            <a:ext cx="47625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Visual  Fields</a:t>
            </a:r>
            <a:endParaRPr lang="en-US" dirty="0"/>
          </a:p>
        </p:txBody>
      </p:sp>
      <p:pic>
        <p:nvPicPr>
          <p:cNvPr id="9" name="Picture 8" descr="Illustration of a driver's perspective of three visual fields: focus, central, and peripheral">
            <a:extLst>
              <a:ext uri="{FF2B5EF4-FFF2-40B4-BE49-F238E27FC236}">
                <a16:creationId xmlns:a16="http://schemas.microsoft.com/office/drawing/2014/main" id="{85DE5C3C-5697-4757-9FB2-919DB6B49158}"/>
              </a:ext>
            </a:extLst>
          </p:cNvPr>
          <p:cNvPicPr/>
          <p:nvPr/>
        </p:nvPicPr>
        <p:blipFill rotWithShape="1">
          <a:blip r:embed="rId2"/>
          <a:srcRect l="30208" t="28471" r="16204" b="10090"/>
          <a:stretch/>
        </p:blipFill>
        <p:spPr bwMode="auto">
          <a:xfrm>
            <a:off x="76200" y="1371601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Practices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Illustration of a car searching around a right turn">
            <a:extLst>
              <a:ext uri="{FF2B5EF4-FFF2-40B4-BE49-F238E27FC236}">
                <a16:creationId xmlns:a16="http://schemas.microsoft.com/office/drawing/2014/main" id="{B1028F31-E86A-4443-A5ED-A13E0434E47C}"/>
              </a:ext>
            </a:extLst>
          </p:cNvPr>
          <p:cNvPicPr/>
          <p:nvPr/>
        </p:nvPicPr>
        <p:blipFill rotWithShape="1">
          <a:blip r:embed="rId2"/>
          <a:srcRect l="30209" t="23548" r="16204" b="12016"/>
          <a:stretch/>
        </p:blipFill>
        <p:spPr bwMode="auto">
          <a:xfrm>
            <a:off x="76200" y="1371601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Communicating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llustration of a driver signaling manually out of a window">
            <a:extLst>
              <a:ext uri="{FF2B5EF4-FFF2-40B4-BE49-F238E27FC236}">
                <a16:creationId xmlns:a16="http://schemas.microsoft.com/office/drawing/2014/main" id="{C096F83B-DB10-41CD-B2F5-C8B17709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6725"/>
            <a:ext cx="76200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ctions of driver: hand signal, using cell phone, distracted&#10;Signals: turning, backing, hazard, headlights&#10;Position of vehicle, speed of vehicle, brake lights, horn">
            <a:extLst>
              <a:ext uri="{FF2B5EF4-FFF2-40B4-BE49-F238E27FC236}">
                <a16:creationId xmlns:a16="http://schemas.microsoft.com/office/drawing/2014/main" id="{71A1C0B0-6246-41F7-944C-1991F92342AF}"/>
              </a:ext>
            </a:extLst>
          </p:cNvPr>
          <p:cNvPicPr/>
          <p:nvPr/>
        </p:nvPicPr>
        <p:blipFill rotWithShape="1">
          <a:blip r:embed="rId3"/>
          <a:srcRect l="32060" t="50949" r="17361" b="18225"/>
          <a:stretch/>
        </p:blipFill>
        <p:spPr bwMode="auto">
          <a:xfrm>
            <a:off x="1066800" y="3429000"/>
            <a:ext cx="70104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E3DD6-D7D7-49F5-BDBD-1A060D9579AD}"/>
              </a:ext>
            </a:extLst>
          </p:cNvPr>
          <p:cNvSpPr/>
          <p:nvPr/>
        </p:nvSpPr>
        <p:spPr>
          <a:xfrm>
            <a:off x="685800" y="609600"/>
            <a:ext cx="5051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Managing Visual Searches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Search far ahead to identify potential conflicts: objects in path and areas of limited visibility; limitations to path of travel and line of sight&#10;&#10;Find conditions requiring your continuing attention; look for closed or changing path of travel">
            <a:extLst>
              <a:ext uri="{FF2B5EF4-FFF2-40B4-BE49-F238E27FC236}">
                <a16:creationId xmlns:a16="http://schemas.microsoft.com/office/drawing/2014/main" id="{CCD17FF4-95AD-455D-94BE-9B4C3992E64F}"/>
              </a:ext>
            </a:extLst>
          </p:cNvPr>
          <p:cNvPicPr/>
          <p:nvPr/>
        </p:nvPicPr>
        <p:blipFill rotWithShape="1">
          <a:blip r:embed="rId2"/>
          <a:srcRect l="32871" t="30184" r="16782" b="14157"/>
          <a:stretch/>
        </p:blipFill>
        <p:spPr bwMode="auto">
          <a:xfrm>
            <a:off x="0" y="1194375"/>
            <a:ext cx="9144000" cy="5803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762000" y="609600"/>
            <a:ext cx="5051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Managing Visual Searches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Illustration explaining how to manage a visual search">
            <a:extLst>
              <a:ext uri="{FF2B5EF4-FFF2-40B4-BE49-F238E27FC236}">
                <a16:creationId xmlns:a16="http://schemas.microsoft.com/office/drawing/2014/main" id="{58867E6A-D26C-48B9-9708-DA925484FAA1}"/>
              </a:ext>
            </a:extLst>
          </p:cNvPr>
          <p:cNvPicPr/>
          <p:nvPr/>
        </p:nvPicPr>
        <p:blipFill rotWithShape="1">
          <a:blip r:embed="rId2"/>
          <a:srcRect l="29997" t="26759" r="16782" b="18011"/>
          <a:stretch/>
        </p:blipFill>
        <p:spPr bwMode="auto">
          <a:xfrm>
            <a:off x="304800" y="1489074"/>
            <a:ext cx="8382000" cy="445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Following Intervals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A88DADD-834C-4C2A-8502-D4CB15F215B3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616075"/>
            <a:ext cx="8763000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 	A two to four second following interval is intended to provide time to steer and is acceptable only in heavy traffic flows.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	</a:t>
            </a:r>
            <a:r>
              <a:rPr lang="en-US" altLang="en-US" sz="1800" b="1" dirty="0">
                <a:solidFill>
                  <a:srgbClr val="008000"/>
                </a:solidFill>
              </a:rPr>
              <a:t>It provides time to brake to a stop only if you are monitoring the actions of drivers 8 to 12 seconds ahead in your path of travel.  In most instances, it necessitates steering to alternate escape path.</a:t>
            </a:r>
          </a:p>
        </p:txBody>
      </p:sp>
      <p:pic>
        <p:nvPicPr>
          <p:cNvPr id="12" name="Picture 11" descr="Diagram of determining following intervals">
            <a:extLst>
              <a:ext uri="{FF2B5EF4-FFF2-40B4-BE49-F238E27FC236}">
                <a16:creationId xmlns:a16="http://schemas.microsoft.com/office/drawing/2014/main" id="{2E712043-7EEC-4AFD-84DC-260557541DF8}"/>
              </a:ext>
            </a:extLst>
          </p:cNvPr>
          <p:cNvPicPr/>
          <p:nvPr/>
        </p:nvPicPr>
        <p:blipFill rotWithShape="1">
          <a:blip r:embed="rId2"/>
          <a:srcRect l="30671" t="59512" r="16551" b="14585"/>
          <a:stretch/>
        </p:blipFill>
        <p:spPr bwMode="auto">
          <a:xfrm>
            <a:off x="0" y="4089400"/>
            <a:ext cx="9144000" cy="276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DC12A5D-95CA-4FE3-A6B9-44E8EB608B1D}"/>
</file>

<file path=customXml/itemProps2.xml><?xml version="1.0" encoding="utf-8"?>
<ds:datastoreItem xmlns:ds="http://schemas.openxmlformats.org/officeDocument/2006/customXml" ds:itemID="{192214AE-F1A9-4186-90B5-9341470A62E2}"/>
</file>

<file path=customXml/itemProps3.xml><?xml version="1.0" encoding="utf-8"?>
<ds:datastoreItem xmlns:ds="http://schemas.openxmlformats.org/officeDocument/2006/customXml" ds:itemID="{484959F7-D261-4569-AA35-6A4C0847D471}"/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867</Words>
  <Application>Microsoft Office PowerPoint</Application>
  <PresentationFormat>On-screen Show (4:3)</PresentationFormat>
  <Paragraphs>190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Monotype Sorts</vt:lpstr>
      <vt:lpstr>Times New Roman</vt:lpstr>
      <vt:lpstr>Wingdings</vt:lpstr>
      <vt:lpstr>Office Theme</vt:lpstr>
      <vt:lpstr>Paint Shop Pro Image</vt:lpstr>
      <vt:lpstr>Information Processing: Moderate Risk Environment</vt:lpstr>
      <vt:lpstr>Basic Requirements for Driving</vt:lpstr>
      <vt:lpstr>Space Management System Components </vt:lpstr>
      <vt:lpstr>Visual  Fields</vt:lpstr>
      <vt:lpstr>Search Practices</vt:lpstr>
      <vt:lpstr>PowerPoint Presentation</vt:lpstr>
      <vt:lpstr>PowerPoint Presentation</vt:lpstr>
      <vt:lpstr>PowerPoint Presentation</vt:lpstr>
      <vt:lpstr>Determining Following Intervals</vt:lpstr>
      <vt:lpstr>Visual Search Categories</vt:lpstr>
      <vt:lpstr>Highway Conditions</vt:lpstr>
      <vt:lpstr>Traffic Controls</vt:lpstr>
      <vt:lpstr>Motor Vehicles</vt:lpstr>
      <vt:lpstr>Non-Motorized Users</vt:lpstr>
      <vt:lpstr>Controlling Space to the Front</vt:lpstr>
      <vt:lpstr>Make Space with Lane Position</vt:lpstr>
      <vt:lpstr>PowerPoint Presentation</vt:lpstr>
      <vt:lpstr>Intersection Search Patterns</vt:lpstr>
      <vt:lpstr>Lane Markings</vt:lpstr>
      <vt:lpstr>Line of Sight Through Curve</vt:lpstr>
      <vt:lpstr>Line of Sight Through Curves</vt:lpstr>
      <vt:lpstr>Line of Sight Through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366</cp:revision>
  <dcterms:created xsi:type="dcterms:W3CDTF">2017-02-01T18:23:33Z</dcterms:created>
  <dcterms:modified xsi:type="dcterms:W3CDTF">2020-01-28T15:03:02Z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1564200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