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9B9B9"/>
    <a:srgbClr val="FF6600"/>
    <a:srgbClr val="6600CC"/>
    <a:srgbClr val="009900"/>
    <a:srgbClr val="FFFFFF"/>
    <a:srgbClr val="66FF33"/>
    <a:srgbClr val="66FF66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4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9235"/>
            <a:ext cx="8915400" cy="735012"/>
          </a:xfrm>
        </p:spPr>
        <p:txBody>
          <a:bodyPr>
            <a:noAutofit/>
          </a:bodyPr>
          <a:lstStyle/>
          <a:p>
            <a:pPr lvl="1" eaLnBrk="0" hangingPunct="0">
              <a:spcBef>
                <a:spcPct val="20000"/>
              </a:spcBef>
              <a:spcAft>
                <a:spcPts val="713"/>
              </a:spcAft>
            </a:pPr>
            <a:r>
              <a:rPr kumimoji="1" lang="en-US" altLang="en-US" sz="2400" b="1" dirty="0">
                <a:solidFill>
                  <a:schemeClr val="bg1"/>
                </a:solidFill>
              </a:rPr>
              <a:t>Adverse Driving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3/1/2019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514504-A20D-4B4E-AEFD-8AB0D4483C38}"/>
              </a:ext>
            </a:extLst>
          </p:cNvPr>
          <p:cNvSpPr/>
          <p:nvPr/>
        </p:nvSpPr>
        <p:spPr>
          <a:xfrm>
            <a:off x="457200" y="1984870"/>
            <a:ext cx="7772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1 Vehicle Functions/Malfunctions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2 Anti-Lock Braking System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3 Vehicle Performance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 4 Highway Transportation System Agencies</a:t>
            </a:r>
          </a:p>
        </p:txBody>
      </p:sp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Critical Traction Needs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E0B1D51-EB46-474E-9E80-3FFCBE27458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4724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rgbClr val="0000CC"/>
              </a:buClr>
              <a:buFontTx/>
              <a:buChar char="§"/>
            </a:pPr>
            <a:r>
              <a:rPr lang="en-US" altLang="en-US" b="1" dirty="0">
                <a:solidFill>
                  <a:srgbClr val="FF0000"/>
                </a:solidFill>
              </a:rPr>
              <a:t>Road Surface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Tx/>
              <a:buChar char="§"/>
            </a:pPr>
            <a:r>
              <a:rPr lang="en-US" altLang="en-US" b="1" dirty="0">
                <a:solidFill>
                  <a:srgbClr val="FF0000"/>
                </a:solidFill>
              </a:rPr>
              <a:t>Weather Conditions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Tx/>
              <a:buChar char="§"/>
            </a:pPr>
            <a:r>
              <a:rPr lang="en-US" altLang="en-US" b="1" dirty="0">
                <a:solidFill>
                  <a:srgbClr val="FF0000"/>
                </a:solidFill>
              </a:rPr>
              <a:t>Tires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Tx/>
              <a:buChar char="§"/>
            </a:pPr>
            <a:r>
              <a:rPr lang="en-US" altLang="en-US" b="1" dirty="0">
                <a:solidFill>
                  <a:srgbClr val="FF0000"/>
                </a:solidFill>
              </a:rPr>
              <a:t>Braking Techniques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Tx/>
              <a:buChar char="§"/>
            </a:pPr>
            <a:r>
              <a:rPr lang="en-US" altLang="en-US" b="1" dirty="0">
                <a:solidFill>
                  <a:srgbClr val="FF0000"/>
                </a:solidFill>
              </a:rPr>
              <a:t>Speed</a:t>
            </a:r>
          </a:p>
        </p:txBody>
      </p:sp>
      <p:pic>
        <p:nvPicPr>
          <p:cNvPr id="9" name="Picture 9" descr="Picture of a leaning red car">
            <a:extLst>
              <a:ext uri="{FF2B5EF4-FFF2-40B4-BE49-F238E27FC236}">
                <a16:creationId xmlns:a16="http://schemas.microsoft.com/office/drawing/2014/main" id="{BF8A05DE-E038-4F6F-800A-335333AB1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42900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52FBF2-3976-4279-A128-1E90B8A9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ABS Advantages</a:t>
            </a:r>
            <a:endParaRPr lang="en-US" dirty="0"/>
          </a:p>
        </p:txBody>
      </p:sp>
      <p:pic>
        <p:nvPicPr>
          <p:cNvPr id="7" name="Picture 5" descr="ABS logo">
            <a:extLst>
              <a:ext uri="{FF2B5EF4-FFF2-40B4-BE49-F238E27FC236}">
                <a16:creationId xmlns:a16="http://schemas.microsoft.com/office/drawing/2014/main" id="{22839E2D-84F1-4038-8A7F-2E76AAFC3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64" y="564711"/>
            <a:ext cx="2921271" cy="79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A4BCA5E0-919B-4C7A-8FA7-8D775148837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09700"/>
            <a:ext cx="6324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</a:rPr>
              <a:t> Enhanced Braking Action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707D060-AE68-4015-80BA-20633BC25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95500"/>
            <a:ext cx="3842142" cy="53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Vehicle Steerability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Diagram of a car passing another car">
            <a:extLst>
              <a:ext uri="{FF2B5EF4-FFF2-40B4-BE49-F238E27FC236}">
                <a16:creationId xmlns:a16="http://schemas.microsoft.com/office/drawing/2014/main" id="{BDA10B51-F05E-46A4-B44F-412ACF540445}"/>
              </a:ext>
            </a:extLst>
          </p:cNvPr>
          <p:cNvPicPr/>
          <p:nvPr/>
        </p:nvPicPr>
        <p:blipFill rotWithShape="1">
          <a:blip r:embed="rId3"/>
          <a:srcRect l="31134" t="48119" r="21296" b="31867"/>
          <a:stretch/>
        </p:blipFill>
        <p:spPr bwMode="auto">
          <a:xfrm>
            <a:off x="-4482" y="2635328"/>
            <a:ext cx="9148482" cy="2241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1AF51A2C-D0EF-4B9B-BF7D-D3893A930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35" y="4606886"/>
            <a:ext cx="3301930" cy="53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Vehicle Stability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E458A8FA-F148-4910-84B2-616895763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02" y="5146714"/>
            <a:ext cx="3687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Stopping Distance</a:t>
            </a:r>
          </a:p>
        </p:txBody>
      </p:sp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F352C2-7473-4462-B8CE-1937B26E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With ABS…Do</a:t>
            </a:r>
          </a:p>
        </p:txBody>
      </p:sp>
      <p:pic>
        <p:nvPicPr>
          <p:cNvPr id="7" name="Picture 6" descr="ABS logo">
            <a:extLst>
              <a:ext uri="{FF2B5EF4-FFF2-40B4-BE49-F238E27FC236}">
                <a16:creationId xmlns:a16="http://schemas.microsoft.com/office/drawing/2014/main" id="{36E683D4-4350-4326-AFA1-9997E5A07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3048000" cy="7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3607C73-720D-4ECD-B25B-FD55A212023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43100"/>
            <a:ext cx="65532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Add to your following distance in </a:t>
            </a:r>
            <a:br>
              <a:rPr lang="en-US" altLang="en-US" sz="2800" b="1" dirty="0">
                <a:solidFill>
                  <a:srgbClr val="FF0000"/>
                </a:solidFill>
              </a:rPr>
            </a:br>
            <a:r>
              <a:rPr lang="en-US" altLang="en-US" sz="2800" b="1" dirty="0">
                <a:solidFill>
                  <a:srgbClr val="FF0000"/>
                </a:solidFill>
              </a:rPr>
              <a:t> bad weather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Practice use of ABS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Keep your foot firmly on the brake</a:t>
            </a:r>
          </a:p>
          <a:p>
            <a:pPr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Check owner’s manual for special </a:t>
            </a:r>
            <a:br>
              <a:rPr lang="en-US" altLang="en-US" sz="2800" b="1" dirty="0">
                <a:solidFill>
                  <a:srgbClr val="FF0000"/>
                </a:solidFill>
              </a:rPr>
            </a:br>
            <a:r>
              <a:rPr lang="en-US" altLang="en-US" sz="2800" b="1" dirty="0">
                <a:solidFill>
                  <a:srgbClr val="FF0000"/>
                </a:solidFill>
              </a:rPr>
              <a:t> concerns</a:t>
            </a:r>
          </a:p>
        </p:txBody>
      </p:sp>
      <p:pic>
        <p:nvPicPr>
          <p:cNvPr id="11" name="Picture 4" descr="Illustration of a woman's foot on a brake pedal">
            <a:extLst>
              <a:ext uri="{FF2B5EF4-FFF2-40B4-BE49-F238E27FC236}">
                <a16:creationId xmlns:a16="http://schemas.microsoft.com/office/drawing/2014/main" id="{6ACC9743-BF0E-4A35-8FF9-162979B9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81" y="3661101"/>
            <a:ext cx="15335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Illustration of a car with an ABS sign behind it">
            <a:extLst>
              <a:ext uri="{FF2B5EF4-FFF2-40B4-BE49-F238E27FC236}">
                <a16:creationId xmlns:a16="http://schemas.microsoft.com/office/drawing/2014/main" id="{4C64A489-3BFF-4B84-AD74-DC9C8C954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81" y="1756101"/>
            <a:ext cx="1589088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C2CBC3-F265-4A8D-BC87-EFF5D2F2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With ABS… Do Not</a:t>
            </a:r>
            <a:endParaRPr lang="en-US" dirty="0"/>
          </a:p>
        </p:txBody>
      </p:sp>
      <p:pic>
        <p:nvPicPr>
          <p:cNvPr id="11" name="Picture 10" descr="ABS logo">
            <a:extLst>
              <a:ext uri="{FF2B5EF4-FFF2-40B4-BE49-F238E27FC236}">
                <a16:creationId xmlns:a16="http://schemas.microsoft.com/office/drawing/2014/main" id="{A9585ACE-B91F-412E-BD99-E8A299C51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3048000" cy="7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F83EAD-D42C-4C26-88C9-0C3FC3BCE3B9}"/>
              </a:ext>
            </a:extLst>
          </p:cNvPr>
          <p:cNvSpPr/>
          <p:nvPr/>
        </p:nvSpPr>
        <p:spPr>
          <a:xfrm>
            <a:off x="457200" y="1447800"/>
            <a:ext cx="7620000" cy="404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Drive More Aggressively</a:t>
            </a: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Pump the Brakes</a:t>
            </a: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Steer Too Much</a:t>
            </a:r>
          </a:p>
          <a:p>
            <a:pPr>
              <a:lnSpc>
                <a:spcPct val="120000"/>
              </a:lnSpc>
              <a:buClr>
                <a:srgbClr val="0000CC"/>
              </a:buClr>
              <a:buFontTx/>
              <a:buChar char="¶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Be Alarmed by ABS Noise or Vibration</a:t>
            </a:r>
          </a:p>
        </p:txBody>
      </p:sp>
      <p:pic>
        <p:nvPicPr>
          <p:cNvPr id="12" name="Picture 11" descr="Illustration of a car crashing into the back of another car">
            <a:extLst>
              <a:ext uri="{FF2B5EF4-FFF2-40B4-BE49-F238E27FC236}">
                <a16:creationId xmlns:a16="http://schemas.microsoft.com/office/drawing/2014/main" id="{0E77019D-FD95-4FAF-AF37-343C705209A2}"/>
              </a:ext>
            </a:extLst>
          </p:cNvPr>
          <p:cNvPicPr/>
          <p:nvPr/>
        </p:nvPicPr>
        <p:blipFill rotWithShape="1">
          <a:blip r:embed="rId3"/>
          <a:srcRect l="30671" t="46203" r="20718" b="33783"/>
          <a:stretch/>
        </p:blipFill>
        <p:spPr bwMode="auto">
          <a:xfrm>
            <a:off x="0" y="2407443"/>
            <a:ext cx="9144000" cy="2043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Vehicle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E466AE9-3C7A-4E62-9245-63355662F77D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1685504"/>
            <a:ext cx="533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Trucks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Trains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Sport Utility Vehicles (SUV)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Recreational Vehicles (RV)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Motorcycles</a:t>
            </a:r>
          </a:p>
        </p:txBody>
      </p:sp>
      <p:pic>
        <p:nvPicPr>
          <p:cNvPr id="9" name="Picture 10" descr="Picture of a yellow tractor trailer">
            <a:extLst>
              <a:ext uri="{FF2B5EF4-FFF2-40B4-BE49-F238E27FC236}">
                <a16:creationId xmlns:a16="http://schemas.microsoft.com/office/drawing/2014/main" id="{10967737-519F-4588-A7F1-84DAE3792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1" y="1210700"/>
            <a:ext cx="3044825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Picture of a red train">
            <a:extLst>
              <a:ext uri="{FF2B5EF4-FFF2-40B4-BE49-F238E27FC236}">
                <a16:creationId xmlns:a16="http://schemas.microsoft.com/office/drawing/2014/main" id="{80817AE9-8DA6-4F57-A5AA-ED6BC1E5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26815"/>
            <a:ext cx="3508375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llustration of a couple on a motorcycle">
            <a:extLst>
              <a:ext uri="{FF2B5EF4-FFF2-40B4-BE49-F238E27FC236}">
                <a16:creationId xmlns:a16="http://schemas.microsoft.com/office/drawing/2014/main" id="{91D2E53F-EE05-453E-B63D-32DF86DC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4290963"/>
            <a:ext cx="2209800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Picture of a blue SUV">
            <a:extLst>
              <a:ext uri="{FF2B5EF4-FFF2-40B4-BE49-F238E27FC236}">
                <a16:creationId xmlns:a16="http://schemas.microsoft.com/office/drawing/2014/main" id="{441884F8-C289-47DC-BB5E-AC91D7C7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312106"/>
            <a:ext cx="21336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3" descr="Picture of a red moped">
            <a:extLst>
              <a:ext uri="{FF2B5EF4-FFF2-40B4-BE49-F238E27FC236}">
                <a16:creationId xmlns:a16="http://schemas.microsoft.com/office/drawing/2014/main" id="{613B95A6-5762-408E-831E-E0DFE08EE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352163"/>
              </p:ext>
            </p:extLst>
          </p:nvPr>
        </p:nvGraphicFramePr>
        <p:xfrm>
          <a:off x="4648200" y="4385497"/>
          <a:ext cx="21336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Paint Shop Pro Image" r:id="rId3" imgW="3200000" imgH="1892683" progId="PaintShopPro">
                  <p:embed/>
                </p:oleObj>
              </mc:Choice>
              <mc:Fallback>
                <p:oleObj name="Paint Shop Pro Image" r:id="rId3" imgW="3200000" imgH="1892683" progId="PaintShopPro">
                  <p:embed/>
                  <p:pic>
                    <p:nvPicPr>
                      <p:cNvPr id="20493" name="Object 13">
                        <a:extLst>
                          <a:ext uri="{FF2B5EF4-FFF2-40B4-BE49-F238E27FC236}">
                            <a16:creationId xmlns:a16="http://schemas.microsoft.com/office/drawing/2014/main" id="{0B12759B-081B-4BDA-AA55-F6647D023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385497"/>
                        <a:ext cx="213360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03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Vehicle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1B07377-B0AF-4F0D-8036-2793069A2BF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76400"/>
            <a:ext cx="5562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</a:rPr>
              <a:t>Bicycles, Mopeds, Scooters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</a:rPr>
              <a:t> Construction Vehicles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</a:rPr>
              <a:t> Oversize Vehicles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</a:rPr>
              <a:t> Farm Machinery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</a:rPr>
              <a:t> Horse-drawn Vehicles</a:t>
            </a:r>
          </a:p>
        </p:txBody>
      </p:sp>
      <p:graphicFrame>
        <p:nvGraphicFramePr>
          <p:cNvPr id="10" name="Object 17" descr="illustration of a tractor trailer with a green bus">
            <a:extLst>
              <a:ext uri="{FF2B5EF4-FFF2-40B4-BE49-F238E27FC236}">
                <a16:creationId xmlns:a16="http://schemas.microsoft.com/office/drawing/2014/main" id="{F9FB0B38-A8F8-4308-9B00-9EBD04305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332718"/>
              </p:ext>
            </p:extLst>
          </p:nvPr>
        </p:nvGraphicFramePr>
        <p:xfrm>
          <a:off x="5715000" y="1489897"/>
          <a:ext cx="3141663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Paint Shop Pro Image" r:id="rId5" imgW="3141463" imgH="2302439" progId="PaintShopPro">
                  <p:embed/>
                </p:oleObj>
              </mc:Choice>
              <mc:Fallback>
                <p:oleObj name="Paint Shop Pro Image" r:id="rId5" imgW="3141463" imgH="2302439" progId="PaintShopPro">
                  <p:embed/>
                  <p:pic>
                    <p:nvPicPr>
                      <p:cNvPr id="20497" name="Object 17">
                        <a:extLst>
                          <a:ext uri="{FF2B5EF4-FFF2-40B4-BE49-F238E27FC236}">
                            <a16:creationId xmlns:a16="http://schemas.microsoft.com/office/drawing/2014/main" id="{CF042A89-2169-496E-83E1-736D17CF69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489897"/>
                        <a:ext cx="3141663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8" descr="Picture of an orange tractor">
            <a:extLst>
              <a:ext uri="{FF2B5EF4-FFF2-40B4-BE49-F238E27FC236}">
                <a16:creationId xmlns:a16="http://schemas.microsoft.com/office/drawing/2014/main" id="{057DDDDB-9215-4223-9155-74259D168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3072"/>
            <a:ext cx="1752600" cy="1647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Dashboard Warning Symbols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3/1/2019</a:t>
            </a:fld>
            <a:endParaRPr lang="en-US"/>
          </a:p>
        </p:txBody>
      </p:sp>
      <p:sp>
        <p:nvSpPr>
          <p:cNvPr id="178" name="Rectangle 4">
            <a:extLst>
              <a:ext uri="{FF2B5EF4-FFF2-40B4-BE49-F238E27FC236}">
                <a16:creationId xmlns:a16="http://schemas.microsoft.com/office/drawing/2014/main" id="{9206822F-056E-458C-BFC3-A28C8D0654F8}"/>
              </a:ext>
            </a:extLst>
          </p:cNvPr>
          <p:cNvSpPr txBox="1">
            <a:spLocks noChangeArrowheads="1"/>
          </p:cNvSpPr>
          <p:nvPr/>
        </p:nvSpPr>
        <p:spPr>
          <a:xfrm>
            <a:off x="1745468" y="1689100"/>
            <a:ext cx="4953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Temperature light or gauges</a:t>
            </a:r>
          </a:p>
        </p:txBody>
      </p:sp>
      <p:sp>
        <p:nvSpPr>
          <p:cNvPr id="179" name="Text Box 17">
            <a:extLst>
              <a:ext uri="{FF2B5EF4-FFF2-40B4-BE49-F238E27FC236}">
                <a16:creationId xmlns:a16="http://schemas.microsoft.com/office/drawing/2014/main" id="{93633B02-FCBD-4CA1-B3EE-25BDE5CD4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04" y="5480551"/>
            <a:ext cx="3252814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Brake system light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0" name="Text Box 18">
            <a:extLst>
              <a:ext uri="{FF2B5EF4-FFF2-40B4-BE49-F238E27FC236}">
                <a16:creationId xmlns:a16="http://schemas.microsoft.com/office/drawing/2014/main" id="{1AF1D9F7-4554-4C8A-83C9-1C6E17285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67" y="4259260"/>
            <a:ext cx="57677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Alternator/generator light or gauges</a:t>
            </a:r>
          </a:p>
        </p:txBody>
      </p:sp>
      <p:sp>
        <p:nvSpPr>
          <p:cNvPr id="181" name="Text Box 19">
            <a:extLst>
              <a:ext uri="{FF2B5EF4-FFF2-40B4-BE49-F238E27FC236}">
                <a16:creationId xmlns:a16="http://schemas.microsoft.com/office/drawing/2014/main" id="{563C9EC8-17DB-49A2-A746-9580513D9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79" y="2794634"/>
            <a:ext cx="31277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Oil pressure light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or gauges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82" name="Object 7" descr="Illustration of a temperature guage">
            <a:extLst>
              <a:ext uri="{FF2B5EF4-FFF2-40B4-BE49-F238E27FC236}">
                <a16:creationId xmlns:a16="http://schemas.microsoft.com/office/drawing/2014/main" id="{8B115391-A167-4B6D-A9F9-C8B42C425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760405"/>
              </p:ext>
            </p:extLst>
          </p:nvPr>
        </p:nvGraphicFramePr>
        <p:xfrm>
          <a:off x="6462613" y="1629785"/>
          <a:ext cx="9906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" name="CorelPhotoPaint.Image.8" r:id="rId3" imgW="542499" imgH="493568" progId="CorelPhotoPaint.Image.8">
                  <p:embed/>
                </p:oleObj>
              </mc:Choice>
              <mc:Fallback>
                <p:oleObj name="CorelPhotoPaint.Image.8" r:id="rId3" imgW="542499" imgH="493568" progId="CorelPhotoPaint.Image.8">
                  <p:embed/>
                  <p:pic>
                    <p:nvPicPr>
                      <p:cNvPr id="5127" name="Object 7">
                        <a:extLst>
                          <a:ext uri="{FF2B5EF4-FFF2-40B4-BE49-F238E27FC236}">
                            <a16:creationId xmlns:a16="http://schemas.microsoft.com/office/drawing/2014/main" id="{5D18458C-3BFF-491D-A3B4-CE2D67CA1B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613" y="1629785"/>
                        <a:ext cx="990600" cy="9032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ct 10" descr="Illustration of a brake system light">
            <a:extLst>
              <a:ext uri="{FF2B5EF4-FFF2-40B4-BE49-F238E27FC236}">
                <a16:creationId xmlns:a16="http://schemas.microsoft.com/office/drawing/2014/main" id="{D1CB2718-2610-4262-BB64-7F8EBFAAD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547686"/>
              </p:ext>
            </p:extLst>
          </p:nvPr>
        </p:nvGraphicFramePr>
        <p:xfrm>
          <a:off x="3429000" y="5170487"/>
          <a:ext cx="9525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" name="Paint Shop Pro Image" r:id="rId5" imgW="2478049" imgH="3551220" progId="PaintShopPro">
                  <p:embed/>
                </p:oleObj>
              </mc:Choice>
              <mc:Fallback>
                <p:oleObj name="Paint Shop Pro Image" r:id="rId5" imgW="2478049" imgH="3551220" progId="PaintShopPro">
                  <p:embed/>
                  <p:pic>
                    <p:nvPicPr>
                      <p:cNvPr id="5130" name="Object 10">
                        <a:extLst>
                          <a:ext uri="{FF2B5EF4-FFF2-40B4-BE49-F238E27FC236}">
                            <a16:creationId xmlns:a16="http://schemas.microsoft.com/office/drawing/2014/main" id="{9F7E35D7-5ADB-4588-A2E1-2D5C19C84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70487"/>
                        <a:ext cx="9525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11" descr="Illustration of an oil pressure light or guage">
            <a:extLst>
              <a:ext uri="{FF2B5EF4-FFF2-40B4-BE49-F238E27FC236}">
                <a16:creationId xmlns:a16="http://schemas.microsoft.com/office/drawing/2014/main" id="{C19FA57F-CC74-4C9D-9CFC-6A7BF2A2F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450129"/>
              </p:ext>
            </p:extLst>
          </p:nvPr>
        </p:nvGraphicFramePr>
        <p:xfrm>
          <a:off x="3497262" y="2568574"/>
          <a:ext cx="81597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" name="Paint Shop Pro Image" r:id="rId7" imgW="1746341" imgH="3151220" progId="PaintShopPro">
                  <p:embed/>
                </p:oleObj>
              </mc:Choice>
              <mc:Fallback>
                <p:oleObj name="Paint Shop Pro Image" r:id="rId7" imgW="1746341" imgH="3151220" progId="PaintShopPro">
                  <p:embed/>
                  <p:pic>
                    <p:nvPicPr>
                      <p:cNvPr id="5131" name="Object 11">
                        <a:extLst>
                          <a:ext uri="{FF2B5EF4-FFF2-40B4-BE49-F238E27FC236}">
                            <a16:creationId xmlns:a16="http://schemas.microsoft.com/office/drawing/2014/main" id="{BE023CFC-75F8-4EA9-AD67-D55F492290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2568574"/>
                        <a:ext cx="81597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ct 12" descr="Illustration of an alternator light">
            <a:extLst>
              <a:ext uri="{FF2B5EF4-FFF2-40B4-BE49-F238E27FC236}">
                <a16:creationId xmlns:a16="http://schemas.microsoft.com/office/drawing/2014/main" id="{06A7DCEC-846A-4A8E-AD4D-F2C1C3157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51275"/>
              </p:ext>
            </p:extLst>
          </p:nvPr>
        </p:nvGraphicFramePr>
        <p:xfrm>
          <a:off x="6493989" y="3530600"/>
          <a:ext cx="1063625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" name="Paint Shop Pro Image" r:id="rId9" imgW="2068293" imgH="3843902" progId="PaintShopPro">
                  <p:embed/>
                </p:oleObj>
              </mc:Choice>
              <mc:Fallback>
                <p:oleObj name="Paint Shop Pro Image" r:id="rId9" imgW="2068293" imgH="3843902" progId="PaintShopPro">
                  <p:embed/>
                  <p:pic>
                    <p:nvPicPr>
                      <p:cNvPr id="5132" name="Object 12">
                        <a:extLst>
                          <a:ext uri="{FF2B5EF4-FFF2-40B4-BE49-F238E27FC236}">
                            <a16:creationId xmlns:a16="http://schemas.microsoft.com/office/drawing/2014/main" id="{645D6AF8-0C7F-42CB-8239-5A00BDF289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989" y="3530600"/>
                        <a:ext cx="1063625" cy="197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Object 14" descr="Illustration of a temperature guage">
            <a:extLst>
              <a:ext uri="{FF2B5EF4-FFF2-40B4-BE49-F238E27FC236}">
                <a16:creationId xmlns:a16="http://schemas.microsoft.com/office/drawing/2014/main" id="{59793585-5059-4E03-A578-8661CE4A1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4030"/>
              </p:ext>
            </p:extLst>
          </p:nvPr>
        </p:nvGraphicFramePr>
        <p:xfrm>
          <a:off x="7620000" y="1384300"/>
          <a:ext cx="1168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" name="Paint Shop Pro Image" r:id="rId11" imgW="2624390" imgH="3765854" progId="PaintShopPro">
                  <p:embed/>
                </p:oleObj>
              </mc:Choice>
              <mc:Fallback>
                <p:oleObj name="Paint Shop Pro Image" r:id="rId11" imgW="2624390" imgH="3765854" progId="PaintShopPro">
                  <p:embed/>
                  <p:pic>
                    <p:nvPicPr>
                      <p:cNvPr id="5134" name="Object 14">
                        <a:extLst>
                          <a:ext uri="{FF2B5EF4-FFF2-40B4-BE49-F238E27FC236}">
                            <a16:creationId xmlns:a16="http://schemas.microsoft.com/office/drawing/2014/main" id="{032C0C3B-EF85-45EF-BF4F-F129602276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384300"/>
                        <a:ext cx="11684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FDE26C9-58A8-4C11-BE09-DE20C41C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Dashboard Warning Symbols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9D033CB-FD3A-49E9-98E6-DAFB4F713915}"/>
              </a:ext>
            </a:extLst>
          </p:cNvPr>
          <p:cNvSpPr txBox="1">
            <a:spLocks noChangeArrowheads="1"/>
          </p:cNvSpPr>
          <p:nvPr/>
        </p:nvSpPr>
        <p:spPr>
          <a:xfrm>
            <a:off x="5448300" y="1764214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ABS light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7CEB06DA-7675-4CA0-AF05-127BDFA1E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9963" y="5236422"/>
            <a:ext cx="26670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9900"/>
                </a:solidFill>
                <a:latin typeface="Arial" panose="020B0604020202020204" pitchFamily="34" charset="0"/>
              </a:rPr>
              <a:t> Low fuel light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3D00920-643D-4328-AB9F-63932AD84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06" y="4389197"/>
            <a:ext cx="259878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6600CC"/>
                </a:solidFill>
                <a:latin typeface="Arial" panose="020B0604020202020204" pitchFamily="34" charset="0"/>
              </a:rPr>
              <a:t> Door ajar light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135ABA8A-4865-412D-BEB9-770FDE35C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500" y="3540650"/>
            <a:ext cx="45801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“Service Engine” soon light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31EA342-8F74-45CA-9923-E305DAC5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24" y="2605832"/>
            <a:ext cx="238058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 Air bag light</a:t>
            </a:r>
          </a:p>
        </p:txBody>
      </p:sp>
      <p:graphicFrame>
        <p:nvGraphicFramePr>
          <p:cNvPr id="14" name="Object 4" descr="Illustration of an ABS light">
            <a:extLst>
              <a:ext uri="{FF2B5EF4-FFF2-40B4-BE49-F238E27FC236}">
                <a16:creationId xmlns:a16="http://schemas.microsoft.com/office/drawing/2014/main" id="{D32270C3-78A9-439A-904E-4A59C3A16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95603"/>
              </p:ext>
            </p:extLst>
          </p:nvPr>
        </p:nvGraphicFramePr>
        <p:xfrm>
          <a:off x="7620000" y="1562295"/>
          <a:ext cx="10668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5" name="CorelPhotoPaint.Image.8" r:id="rId3" imgW="585019" imgH="472321" progId="CorelPhotoPaint.Image.8">
                  <p:embed/>
                </p:oleObj>
              </mc:Choice>
              <mc:Fallback>
                <p:oleObj name="CorelPhotoPaint.Image.8" r:id="rId3" imgW="585019" imgH="472321" progId="CorelPhotoPaint.Image.8">
                  <p:embed/>
                  <p:pic>
                    <p:nvPicPr>
                      <p:cNvPr id="6148" name="Object 4">
                        <a:extLst>
                          <a:ext uri="{FF2B5EF4-FFF2-40B4-BE49-F238E27FC236}">
                            <a16:creationId xmlns:a16="http://schemas.microsoft.com/office/drawing/2014/main" id="{720B1D30-D506-4D3D-92A3-2C812E608C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562295"/>
                        <a:ext cx="1066800" cy="860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 descr="Illustration of an air bag light">
            <a:extLst>
              <a:ext uri="{FF2B5EF4-FFF2-40B4-BE49-F238E27FC236}">
                <a16:creationId xmlns:a16="http://schemas.microsoft.com/office/drawing/2014/main" id="{A53FBB81-DAEB-4F09-AA40-E6762EB78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966618"/>
              </p:ext>
            </p:extLst>
          </p:nvPr>
        </p:nvGraphicFramePr>
        <p:xfrm>
          <a:off x="3048000" y="2335236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6" name="CorelPhotoPaint.Image.8" r:id="rId5" imgW="569881" imgH="539269" progId="CorelPhotoPaint.Image.8">
                  <p:embed/>
                </p:oleObj>
              </mc:Choice>
              <mc:Fallback>
                <p:oleObj name="CorelPhotoPaint.Image.8" r:id="rId5" imgW="569881" imgH="539269" progId="CorelPhotoPaint.Image.8">
                  <p:embed/>
                  <p:pic>
                    <p:nvPicPr>
                      <p:cNvPr id="6149" name="Object 5">
                        <a:extLst>
                          <a:ext uri="{FF2B5EF4-FFF2-40B4-BE49-F238E27FC236}">
                            <a16:creationId xmlns:a16="http://schemas.microsoft.com/office/drawing/2014/main" id="{5401A6D4-0223-454F-934D-74432E8CE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35236"/>
                        <a:ext cx="914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 descr="Illustration of a low fuel light">
            <a:extLst>
              <a:ext uri="{FF2B5EF4-FFF2-40B4-BE49-F238E27FC236}">
                <a16:creationId xmlns:a16="http://schemas.microsoft.com/office/drawing/2014/main" id="{2BEF29F8-D34D-46EE-885F-864B05125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030684"/>
              </p:ext>
            </p:extLst>
          </p:nvPr>
        </p:nvGraphicFramePr>
        <p:xfrm>
          <a:off x="7622894" y="4840949"/>
          <a:ext cx="9175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7" name="CorelPhotoPaint.Image.8" r:id="rId7" imgW="508672" imgH="591113" progId="CorelPhotoPaint.Image.8">
                  <p:embed/>
                </p:oleObj>
              </mc:Choice>
              <mc:Fallback>
                <p:oleObj name="CorelPhotoPaint.Image.8" r:id="rId7" imgW="508672" imgH="591113" progId="CorelPhotoPaint.Image.8">
                  <p:embed/>
                  <p:pic>
                    <p:nvPicPr>
                      <p:cNvPr id="6150" name="Object 6">
                        <a:extLst>
                          <a:ext uri="{FF2B5EF4-FFF2-40B4-BE49-F238E27FC236}">
                            <a16:creationId xmlns:a16="http://schemas.microsoft.com/office/drawing/2014/main" id="{82C6A861-F784-414B-9149-88B28052C4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2894" y="4840949"/>
                        <a:ext cx="917575" cy="1066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">
            <a:extLst>
              <a:ext uri="{FF2B5EF4-FFF2-40B4-BE49-F238E27FC236}">
                <a16:creationId xmlns:a16="http://schemas.microsoft.com/office/drawing/2014/main" id="{AD28A2E2-EE06-4219-A54E-A5326533E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40053"/>
            <a:ext cx="1219200" cy="835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SERVICE ENGINE SOON</a:t>
            </a:r>
            <a:endParaRPr lang="en-US" altLang="en-US" dirty="0"/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B3D9F1C9-DB6C-4444-A7C1-7119D86C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870" y="4226586"/>
            <a:ext cx="9906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DOOR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AJAR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F8528-52A8-40DB-8BF4-13A17314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Vehicle Failures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4B4E07-FDCD-407C-AB8F-5FEB2AC3E43B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1447800"/>
            <a:ext cx="4495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&quot;"/>
            </a:pPr>
            <a:r>
              <a:rPr lang="en-US" altLang="en-US" sz="2800" b="1" dirty="0">
                <a:solidFill>
                  <a:srgbClr val="FF0000"/>
                </a:solidFill>
              </a:rPr>
              <a:t>  Tire Blowout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&quot;"/>
            </a:pPr>
            <a:r>
              <a:rPr lang="en-US" altLang="en-US" sz="2800" b="1" dirty="0">
                <a:solidFill>
                  <a:srgbClr val="FF0000"/>
                </a:solidFill>
              </a:rPr>
              <a:t>  Accelerator Failure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&quot;"/>
            </a:pPr>
            <a:r>
              <a:rPr lang="en-US" altLang="en-US" sz="2800" b="1" dirty="0">
                <a:solidFill>
                  <a:srgbClr val="FF0000"/>
                </a:solidFill>
              </a:rPr>
              <a:t>  Engine Failure</a:t>
            </a:r>
          </a:p>
        </p:txBody>
      </p:sp>
      <p:graphicFrame>
        <p:nvGraphicFramePr>
          <p:cNvPr id="12" name="Object 9" descr="Illustration of a tire blowout">
            <a:extLst>
              <a:ext uri="{FF2B5EF4-FFF2-40B4-BE49-F238E27FC236}">
                <a16:creationId xmlns:a16="http://schemas.microsoft.com/office/drawing/2014/main" id="{43E1E09B-1655-4D79-B935-469E988DE9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553259"/>
              </p:ext>
            </p:extLst>
          </p:nvPr>
        </p:nvGraphicFramePr>
        <p:xfrm>
          <a:off x="5343525" y="1447800"/>
          <a:ext cx="334327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Paint Shop Pro Image" r:id="rId3" imgW="1971266" imgH="1336585" progId="PaintShopPro">
                  <p:embed/>
                </p:oleObj>
              </mc:Choice>
              <mc:Fallback>
                <p:oleObj name="Paint Shop Pro Image" r:id="rId3" imgW="1971266" imgH="1336585" progId="PaintShopPro">
                  <p:embed/>
                  <p:pic>
                    <p:nvPicPr>
                      <p:cNvPr id="7177" name="Object 9">
                        <a:extLst>
                          <a:ext uri="{FF2B5EF4-FFF2-40B4-BE49-F238E27FC236}">
                            <a16:creationId xmlns:a16="http://schemas.microsoft.com/office/drawing/2014/main" id="{A52A950E-272D-450B-85FC-401B0E547A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25" y="1447800"/>
                        <a:ext cx="3343275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1">
            <a:extLst>
              <a:ext uri="{FF2B5EF4-FFF2-40B4-BE49-F238E27FC236}">
                <a16:creationId xmlns:a16="http://schemas.microsoft.com/office/drawing/2014/main" id="{7B7BD212-7676-4C2D-835C-29338600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121150"/>
            <a:ext cx="40386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&quot;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Steering Failure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&quot;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Car Catches Fire</a:t>
            </a:r>
          </a:p>
        </p:txBody>
      </p:sp>
      <p:graphicFrame>
        <p:nvGraphicFramePr>
          <p:cNvPr id="14" name="Object 12" descr="Illustration of a car on fire">
            <a:extLst>
              <a:ext uri="{FF2B5EF4-FFF2-40B4-BE49-F238E27FC236}">
                <a16:creationId xmlns:a16="http://schemas.microsoft.com/office/drawing/2014/main" id="{5CEAFFE9-87A2-4029-B6E4-430D5BC6A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460594"/>
              </p:ext>
            </p:extLst>
          </p:nvPr>
        </p:nvGraphicFramePr>
        <p:xfrm>
          <a:off x="1312862" y="3599656"/>
          <a:ext cx="2555875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Paint Shop Pro Image" r:id="rId5" imgW="2556098" imgH="2331707" progId="PaintShopPro">
                  <p:embed/>
                </p:oleObj>
              </mc:Choice>
              <mc:Fallback>
                <p:oleObj name="Paint Shop Pro Image" r:id="rId5" imgW="2556098" imgH="2331707" progId="PaintShopPro">
                  <p:embed/>
                  <p:pic>
                    <p:nvPicPr>
                      <p:cNvPr id="7180" name="Object 12">
                        <a:extLst>
                          <a:ext uri="{FF2B5EF4-FFF2-40B4-BE49-F238E27FC236}">
                            <a16:creationId xmlns:a16="http://schemas.microsoft.com/office/drawing/2014/main" id="{AB43EBB2-02D9-42E2-B3D5-E8D31B3573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2" y="3599656"/>
                        <a:ext cx="2555875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Vehicle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 descr="Picture of a steering wheel">
            <a:extLst>
              <a:ext uri="{FF2B5EF4-FFF2-40B4-BE49-F238E27FC236}">
                <a16:creationId xmlns:a16="http://schemas.microsoft.com/office/drawing/2014/main" id="{4B7044CE-E596-47E3-AF19-3BFE1620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1417637"/>
            <a:ext cx="2035175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55D367B-1BC6-41B5-9768-AD9566DB8CFF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847329"/>
            <a:ext cx="6858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FF0000"/>
                </a:solidFill>
              </a:rPr>
              <a:t>  Steering and Suspension System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9DA1A8A-F9C4-43A2-933E-B9A7494C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5257800" cy="70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Tires and Traction Control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0" descr="Illustration of two tires">
            <a:extLst>
              <a:ext uri="{FF2B5EF4-FFF2-40B4-BE49-F238E27FC236}">
                <a16:creationId xmlns:a16="http://schemas.microsoft.com/office/drawing/2014/main" id="{F42FED7E-1DB0-4BE5-A63B-B17BEB7D5D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03657"/>
              </p:ext>
            </p:extLst>
          </p:nvPr>
        </p:nvGraphicFramePr>
        <p:xfrm>
          <a:off x="452718" y="4568304"/>
          <a:ext cx="401320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Paint Shop Pro Image" r:id="rId4" imgW="3151220" imgH="1278395" progId="PaintShopPro">
                  <p:embed/>
                </p:oleObj>
              </mc:Choice>
              <mc:Fallback>
                <p:oleObj name="Paint Shop Pro Image" r:id="rId4" imgW="3151220" imgH="1278395" progId="PaintShopPro">
                  <p:embed/>
                  <p:pic>
                    <p:nvPicPr>
                      <p:cNvPr id="10250" name="Object 10">
                        <a:extLst>
                          <a:ext uri="{FF2B5EF4-FFF2-40B4-BE49-F238E27FC236}">
                            <a16:creationId xmlns:a16="http://schemas.microsoft.com/office/drawing/2014/main" id="{9118A303-AAFE-4D4D-AE14-70DAAB3189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18" y="4568304"/>
                        <a:ext cx="401320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E556EB-2311-4489-998B-CA340F73EB27}"/>
              </a:ext>
            </a:extLst>
          </p:cNvPr>
          <p:cNvSpPr/>
          <p:nvPr/>
        </p:nvSpPr>
        <p:spPr>
          <a:xfrm>
            <a:off x="762000" y="609600"/>
            <a:ext cx="3193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Vehicle Systems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A43A9E1-445C-47D4-B60C-59C6610A4E18}"/>
              </a:ext>
            </a:extLst>
          </p:cNvPr>
          <p:cNvSpPr txBox="1">
            <a:spLocks noChangeArrowheads="1"/>
          </p:cNvSpPr>
          <p:nvPr/>
        </p:nvSpPr>
        <p:spPr>
          <a:xfrm>
            <a:off x="337857" y="1716145"/>
            <a:ext cx="4267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Fuel System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rgbClr val="0000CC"/>
                </a:solidFill>
              </a:rPr>
              <a:t>Carburetor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rgbClr val="0000CC"/>
                </a:solidFill>
              </a:rPr>
              <a:t>Fuel Injection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rgbClr val="0000CC"/>
                </a:solidFill>
              </a:rPr>
              <a:t>Fuel Pressure System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729DDA2-3D1A-46EA-A662-670A000EF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66" y="3838116"/>
            <a:ext cx="4179888" cy="182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Electrical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FontTx/>
              <a:buChar char="–"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Battery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 Alternator/Generator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 Ignition Switch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 Spark Plugs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 Distributor/Electronics</a:t>
            </a:r>
            <a:endParaRPr lang="en-US" altLang="en-US" dirty="0">
              <a:solidFill>
                <a:srgbClr val="0000CC"/>
              </a:solidFill>
            </a:endParaRPr>
          </a:p>
        </p:txBody>
      </p:sp>
      <p:pic>
        <p:nvPicPr>
          <p:cNvPr id="10" name="Picture 10" descr="Illustration of a spark plug">
            <a:extLst>
              <a:ext uri="{FF2B5EF4-FFF2-40B4-BE49-F238E27FC236}">
                <a16:creationId xmlns:a16="http://schemas.microsoft.com/office/drawing/2014/main" id="{9012B26B-6A43-4FCA-A259-A826F06FB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07" y="1545438"/>
            <a:ext cx="692150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Illustration of a gas pump">
            <a:extLst>
              <a:ext uri="{FF2B5EF4-FFF2-40B4-BE49-F238E27FC236}">
                <a16:creationId xmlns:a16="http://schemas.microsoft.com/office/drawing/2014/main" id="{99BF89AC-CA19-4B4A-850E-5144AF3A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07" y="1566076"/>
            <a:ext cx="1414463" cy="20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Illustration of a car battery">
            <a:extLst>
              <a:ext uri="{FF2B5EF4-FFF2-40B4-BE49-F238E27FC236}">
                <a16:creationId xmlns:a16="http://schemas.microsoft.com/office/drawing/2014/main" id="{DDD5E653-7D4B-4767-BF15-CB581F34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54" y="3922750"/>
            <a:ext cx="1466497" cy="17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 of a conventional brake system">
            <a:extLst>
              <a:ext uri="{FF2B5EF4-FFF2-40B4-BE49-F238E27FC236}">
                <a16:creationId xmlns:a16="http://schemas.microsoft.com/office/drawing/2014/main" id="{8AE2B270-1D6A-4419-98CA-565D67A9B9BE}"/>
              </a:ext>
            </a:extLst>
          </p:cNvPr>
          <p:cNvPicPr/>
          <p:nvPr/>
        </p:nvPicPr>
        <p:blipFill rotWithShape="1">
          <a:blip r:embed="rId2"/>
          <a:srcRect l="79659" t="34232" r="2113" b="18909"/>
          <a:stretch/>
        </p:blipFill>
        <p:spPr bwMode="auto">
          <a:xfrm>
            <a:off x="5646973" y="1371600"/>
            <a:ext cx="3141980" cy="4391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AF26F-4BBE-41D5-B88E-B3D83020882F}"/>
              </a:ext>
            </a:extLst>
          </p:cNvPr>
          <p:cNvSpPr/>
          <p:nvPr/>
        </p:nvSpPr>
        <p:spPr>
          <a:xfrm>
            <a:off x="685800" y="609600"/>
            <a:ext cx="3193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Vehicle Systems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F4B4AE42-181F-4796-BFEA-4A765546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87" y="1682604"/>
            <a:ext cx="35798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Conventional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   Brake Systems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03728D5-6E5E-4227-9C32-7142365397E8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2192"/>
            <a:ext cx="5791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CC"/>
                </a:solidFill>
              </a:rPr>
              <a:t>Foot pedal (hydraulic system)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CC"/>
                </a:solidFill>
              </a:rPr>
              <a:t>Parking brake (mechanical system)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CC"/>
                </a:solidFill>
              </a:rPr>
              <a:t>Disc brakes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CC"/>
                </a:solidFill>
              </a:rPr>
              <a:t>Disc and Drum combinations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CC"/>
                </a:solidFill>
              </a:rPr>
              <a:t>Air brakes</a:t>
            </a:r>
          </a:p>
        </p:txBody>
      </p:sp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35FC1B-A7BE-40FB-AF21-DBD94FA9D758}"/>
              </a:ext>
            </a:extLst>
          </p:cNvPr>
          <p:cNvSpPr/>
          <p:nvPr/>
        </p:nvSpPr>
        <p:spPr>
          <a:xfrm>
            <a:off x="685800" y="609600"/>
            <a:ext cx="3193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Vehicle Systems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ABS logo">
            <a:extLst>
              <a:ext uri="{FF2B5EF4-FFF2-40B4-BE49-F238E27FC236}">
                <a16:creationId xmlns:a16="http://schemas.microsoft.com/office/drawing/2014/main" id="{09658A41-79E8-4D31-9DD3-A727E1443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96" y="609600"/>
            <a:ext cx="2407097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F4B4119F-4F12-4E4F-9093-81CA38358905}"/>
              </a:ext>
            </a:extLst>
          </p:cNvPr>
          <p:cNvSpPr txBox="1">
            <a:spLocks noChangeArrowheads="1"/>
          </p:cNvSpPr>
          <p:nvPr/>
        </p:nvSpPr>
        <p:spPr>
          <a:xfrm>
            <a:off x="462620" y="1371600"/>
            <a:ext cx="7772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Anti-Lock Braking System (ABS)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77463291-B152-46B2-9ED2-95DDA562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313" y="2092325"/>
            <a:ext cx="3783013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</a:rPr>
              <a:t>  ABS Development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</a:rPr>
              <a:t>  Critical Traction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</a:rPr>
              <a:t>  ABS Advantages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</a:rPr>
              <a:t>  With ABS…Do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Arial" panose="020B0604020202020204" pitchFamily="34" charset="0"/>
              </a:rPr>
              <a:t>  With ABS… Do Not</a:t>
            </a:r>
          </a:p>
        </p:txBody>
      </p:sp>
      <p:pic>
        <p:nvPicPr>
          <p:cNvPr id="14" name="Picture 6" descr="Illustration of a woman's foot on a brake pedal">
            <a:extLst>
              <a:ext uri="{FF2B5EF4-FFF2-40B4-BE49-F238E27FC236}">
                <a16:creationId xmlns:a16="http://schemas.microsoft.com/office/drawing/2014/main" id="{6ACBB419-B41C-4A3E-856A-0C9D69A37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5" y="2092325"/>
            <a:ext cx="1528763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Picture of a red car">
            <a:extLst>
              <a:ext uri="{FF2B5EF4-FFF2-40B4-BE49-F238E27FC236}">
                <a16:creationId xmlns:a16="http://schemas.microsoft.com/office/drawing/2014/main" id="{F34A4E55-6D1A-4749-A3F5-0F1178489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124200"/>
            <a:ext cx="2362200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3E7AC8-AC4F-4B59-AA29-FC0A738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ABS Development</a:t>
            </a:r>
            <a:endParaRPr lang="en-US" dirty="0"/>
          </a:p>
        </p:txBody>
      </p:sp>
      <p:pic>
        <p:nvPicPr>
          <p:cNvPr id="13" name="Picture 9" descr="ABS logo">
            <a:extLst>
              <a:ext uri="{FF2B5EF4-FFF2-40B4-BE49-F238E27FC236}">
                <a16:creationId xmlns:a16="http://schemas.microsoft.com/office/drawing/2014/main" id="{88675CFA-EA2B-4211-9C1C-6A2F5082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1758"/>
            <a:ext cx="2895600" cy="77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FF54F587-29C9-4C8F-AEE0-AA5D915ADCB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68058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CC"/>
              </a:buClr>
              <a:buFontTx/>
              <a:buChar char="€"/>
            </a:pPr>
            <a:r>
              <a:rPr lang="en-US" altLang="en-US" sz="2800" b="1" i="1" dirty="0">
                <a:solidFill>
                  <a:srgbClr val="0000CC"/>
                </a:solidFill>
              </a:rPr>
              <a:t>When was the ABS technology available?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D4A08957-5C5E-4112-8321-20F454C0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88092"/>
            <a:ext cx="7740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6600"/>
              </a:buClr>
              <a:buFontTx/>
              <a:buChar char="€"/>
            </a:pPr>
            <a:r>
              <a:rPr lang="en-US" altLang="en-US" sz="2800" b="1" i="1" dirty="0">
                <a:solidFill>
                  <a:srgbClr val="FF6600"/>
                </a:solidFill>
                <a:latin typeface="Arial" panose="020B0604020202020204" pitchFamily="34" charset="0"/>
              </a:rPr>
              <a:t> On what vehicles was the first commercial </a:t>
            </a:r>
            <a:br>
              <a:rPr lang="en-US" altLang="en-US" sz="2800" b="1" i="1" dirty="0">
                <a:solidFill>
                  <a:srgbClr val="FF6600"/>
                </a:solidFill>
                <a:latin typeface="Arial" panose="020B0604020202020204" pitchFamily="34" charset="0"/>
              </a:rPr>
            </a:br>
            <a:r>
              <a:rPr lang="en-US" altLang="en-US" sz="2800" b="1" i="1" dirty="0">
                <a:solidFill>
                  <a:srgbClr val="FF6600"/>
                </a:solidFill>
                <a:latin typeface="Arial" panose="020B0604020202020204" pitchFamily="34" charset="0"/>
              </a:rPr>
              <a:t>   application?</a:t>
            </a:r>
            <a:endParaRPr lang="en-US" altLang="en-US" dirty="0">
              <a:solidFill>
                <a:srgbClr val="FF6600"/>
              </a:solidFill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5D97FE6A-7B65-439B-9DE1-AF3213A19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20876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6600CC"/>
              </a:buClr>
              <a:buFontTx/>
              <a:buChar char="€"/>
            </a:pPr>
            <a:r>
              <a:rPr lang="en-US" altLang="en-US" sz="2800" b="1" i="1" dirty="0">
                <a:solidFill>
                  <a:srgbClr val="6600CC"/>
                </a:solidFill>
                <a:latin typeface="Arial" panose="020B0604020202020204" pitchFamily="34" charset="0"/>
              </a:rPr>
              <a:t> When did ABS become available for </a:t>
            </a:r>
            <a:br>
              <a:rPr lang="en-US" altLang="en-US" sz="2800" b="1" i="1" dirty="0">
                <a:solidFill>
                  <a:srgbClr val="6600CC"/>
                </a:solidFill>
                <a:latin typeface="Arial" panose="020B0604020202020204" pitchFamily="34" charset="0"/>
              </a:rPr>
            </a:br>
            <a:r>
              <a:rPr lang="en-US" altLang="en-US" sz="2800" b="1" i="1" dirty="0">
                <a:solidFill>
                  <a:srgbClr val="6600CC"/>
                </a:solidFill>
                <a:latin typeface="Arial" panose="020B0604020202020204" pitchFamily="34" charset="0"/>
              </a:rPr>
              <a:t>   passenger vehicles?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F11B6669-B23C-4139-B5BA-7F4037AD4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383468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C000"/>
              </a:buClr>
              <a:buFontTx/>
              <a:buChar char="€"/>
            </a:pPr>
            <a:r>
              <a:rPr lang="en-US" altLang="en-US" sz="2800" b="1" i="1" dirty="0">
                <a:solidFill>
                  <a:srgbClr val="FFC000"/>
                </a:solidFill>
                <a:latin typeface="Arial" panose="020B0604020202020204" pitchFamily="34" charset="0"/>
              </a:rPr>
              <a:t> What road vehicles were first required to </a:t>
            </a:r>
            <a:br>
              <a:rPr lang="en-US" altLang="en-US" sz="2800" b="1" i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en-US" altLang="en-US" sz="2800" b="1" i="1" dirty="0">
                <a:solidFill>
                  <a:srgbClr val="FFC000"/>
                </a:solidFill>
                <a:latin typeface="Arial" panose="020B0604020202020204" pitchFamily="34" charset="0"/>
              </a:rPr>
              <a:t>   install ABS?</a:t>
            </a:r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79956EF-4FED-4772-B3E1-2D86D8F787E4}"/>
</file>

<file path=customXml/itemProps2.xml><?xml version="1.0" encoding="utf-8"?>
<ds:datastoreItem xmlns:ds="http://schemas.openxmlformats.org/officeDocument/2006/customXml" ds:itemID="{38EA968A-E0D2-413F-A236-D71F2CF76131}"/>
</file>

<file path=customXml/itemProps3.xml><?xml version="1.0" encoding="utf-8"?>
<ds:datastoreItem xmlns:ds="http://schemas.openxmlformats.org/officeDocument/2006/customXml" ds:itemID="{EDD35330-9EAC-4A3D-ADB7-20C0EE2C5816}"/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454</Words>
  <Application>Microsoft Office PowerPoint</Application>
  <PresentationFormat>On-screen Show (4:3)</PresentationFormat>
  <Paragraphs>134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Helvetica</vt:lpstr>
      <vt:lpstr>Monotype Sorts</vt:lpstr>
      <vt:lpstr>Wingdings</vt:lpstr>
      <vt:lpstr>Office Theme</vt:lpstr>
      <vt:lpstr>CorelPhotoPaint.Image.8</vt:lpstr>
      <vt:lpstr>Paint Shop Pro Image</vt:lpstr>
      <vt:lpstr>Adverse Driving Conditions</vt:lpstr>
      <vt:lpstr>Dashboard Warning Symbols</vt:lpstr>
      <vt:lpstr>Dashboard Warning Symbols</vt:lpstr>
      <vt:lpstr>Vehicle Failures</vt:lpstr>
      <vt:lpstr>Vehicle Systems</vt:lpstr>
      <vt:lpstr>PowerPoint Presentation</vt:lpstr>
      <vt:lpstr>PowerPoint Presentation</vt:lpstr>
      <vt:lpstr>PowerPoint Presentation</vt:lpstr>
      <vt:lpstr>ABS Development</vt:lpstr>
      <vt:lpstr>Critical Traction Needs</vt:lpstr>
      <vt:lpstr>ABS Advantages</vt:lpstr>
      <vt:lpstr>With ABS…Do</vt:lpstr>
      <vt:lpstr>With ABS… Do Not</vt:lpstr>
      <vt:lpstr>Vehicle Performance</vt:lpstr>
      <vt:lpstr>Vehicle Performance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495</cp:revision>
  <dcterms:created xsi:type="dcterms:W3CDTF">2017-02-01T18:23:33Z</dcterms:created>
  <dcterms:modified xsi:type="dcterms:W3CDTF">2019-03-01T21:49:39Z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1565200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