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8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8" r:id="rId24"/>
    <p:sldId id="280" r:id="rId25"/>
    <p:sldId id="281" r:id="rId26"/>
    <p:sldId id="296" r:id="rId27"/>
    <p:sldId id="297" r:id="rId28"/>
    <p:sldId id="299" r:id="rId29"/>
    <p:sldId id="300" r:id="rId30"/>
    <p:sldId id="301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her, Alison" initials="MA" lastIdx="2" clrIdx="0">
    <p:extLst>
      <p:ext uri="{19B8F6BF-5375-455C-9EA6-DF929625EA0E}">
        <p15:presenceInfo xmlns:p15="http://schemas.microsoft.com/office/powerpoint/2012/main" userId="Mosher, Ali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C7564"/>
    <a:srgbClr val="009900"/>
    <a:srgbClr val="B9B9B9"/>
    <a:srgbClr val="FFFFFF"/>
    <a:srgbClr val="FF9900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61" autoAdjust="0"/>
  </p:normalViewPr>
  <p:slideViewPr>
    <p:cSldViewPr>
      <p:cViewPr varScale="1">
        <p:scale>
          <a:sx n="77" d="100"/>
          <a:sy n="77" d="100"/>
        </p:scale>
        <p:origin x="11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961856"/>
            <a:ext cx="8763000" cy="7350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Driver Responsibilities: </a:t>
            </a:r>
            <a:br>
              <a:rPr lang="en-US" altLang="en-US" dirty="0"/>
            </a:br>
            <a:r>
              <a:rPr lang="en-US" altLang="en-US" dirty="0"/>
              <a:t>   	   Knowing State Traffic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514600"/>
            <a:ext cx="8839201" cy="3276600"/>
          </a:xfrm>
        </p:spPr>
        <p:txBody>
          <a:bodyPr>
            <a:normAutofit/>
          </a:bodyPr>
          <a:lstStyle/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3200" dirty="0">
                <a:latin typeface="Berlin Sans FB" panose="020E0602020502020306" pitchFamily="34" charset="0"/>
              </a:rPr>
              <a:t>	</a:t>
            </a:r>
            <a:r>
              <a:rPr lang="en-US" altLang="en-US" sz="2000" dirty="0"/>
              <a:t>Topic 1  Controlling Traffic Flow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2  Alcohol Laws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3  Other Users and Special Situations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12/19/2018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Freeway Driving Concerns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1F9C22-8616-4B12-8909-A267BE9F21F3}"/>
              </a:ext>
            </a:extLst>
          </p:cNvPr>
          <p:cNvSpPr/>
          <p:nvPr/>
        </p:nvSpPr>
        <p:spPr>
          <a:xfrm>
            <a:off x="762000" y="1533101"/>
            <a:ext cx="4572000" cy="41045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Roadway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Freeway Tips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Breakdown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9DC8C643-A6C6-4066-A17B-B6E5BB5E3651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4" descr="Drawing of a bridge over a highway">
            <a:extLst>
              <a:ext uri="{FF2B5EF4-FFF2-40B4-BE49-F238E27FC236}">
                <a16:creationId xmlns:a16="http://schemas.microsoft.com/office/drawing/2014/main" id="{46583A4E-74D4-4078-B0DB-2B45FFBCE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15445"/>
              </p:ext>
            </p:extLst>
          </p:nvPr>
        </p:nvGraphicFramePr>
        <p:xfrm>
          <a:off x="4541837" y="1762125"/>
          <a:ext cx="40227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Clip" r:id="rId4" imgW="5303520" imgH="4395600" progId="MS_ClipArt_Gallery.2">
                  <p:embed/>
                </p:oleObj>
              </mc:Choice>
              <mc:Fallback>
                <p:oleObj name="Clip" r:id="rId4" imgW="5303520" imgH="4395600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293EFC2E-B60D-4405-AE27-1B5FDF1200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7" y="1762125"/>
                        <a:ext cx="40227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 Situations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5B70696-7265-4EDA-9F7B-17E963016951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34F161-9ED7-495D-B990-9E0BCFE262BB}"/>
              </a:ext>
            </a:extLst>
          </p:cNvPr>
          <p:cNvSpPr/>
          <p:nvPr/>
        </p:nvSpPr>
        <p:spPr>
          <a:xfrm>
            <a:off x="492710" y="1544781"/>
            <a:ext cx="5069889" cy="3411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Skid Control Fundamentals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 Failure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Off Roadway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 Blowout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Steep Hill	</a:t>
            </a:r>
          </a:p>
        </p:txBody>
      </p:sp>
      <p:graphicFrame>
        <p:nvGraphicFramePr>
          <p:cNvPr id="11" name="Object 4" descr="Drawing of a purple car">
            <a:extLst>
              <a:ext uri="{FF2B5EF4-FFF2-40B4-BE49-F238E27FC236}">
                <a16:creationId xmlns:a16="http://schemas.microsoft.com/office/drawing/2014/main" id="{26A7AAA1-B2F4-4590-9790-6E13557C46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960956"/>
              </p:ext>
            </p:extLst>
          </p:nvPr>
        </p:nvGraphicFramePr>
        <p:xfrm>
          <a:off x="5856303" y="2544762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15716" name="Object 4">
                        <a:extLst>
                          <a:ext uri="{FF2B5EF4-FFF2-40B4-BE49-F238E27FC236}">
                            <a16:creationId xmlns:a16="http://schemas.microsoft.com/office/drawing/2014/main" id="{C29C0C53-9D80-44B4-81CC-78E8893FAC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303" y="2544762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 descr="Drawing of a purple car">
            <a:extLst>
              <a:ext uri="{FF2B5EF4-FFF2-40B4-BE49-F238E27FC236}">
                <a16:creationId xmlns:a16="http://schemas.microsoft.com/office/drawing/2014/main" id="{807497B3-CB57-4994-A188-3BD44BAF7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856667"/>
              </p:ext>
            </p:extLst>
          </p:nvPr>
        </p:nvGraphicFramePr>
        <p:xfrm>
          <a:off x="4648200" y="332520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Clip" r:id="rId6" imgW="2238840" imgH="1209240" progId="MS_ClipArt_Gallery.2">
                  <p:embed/>
                </p:oleObj>
              </mc:Choice>
              <mc:Fallback>
                <p:oleObj name="Clip" r:id="rId6" imgW="2238840" imgH="1209240" progId="MS_ClipArt_Gallery.2">
                  <p:embed/>
                  <p:pic>
                    <p:nvPicPr>
                      <p:cNvPr id="115717" name="Object 5">
                        <a:extLst>
                          <a:ext uri="{FF2B5EF4-FFF2-40B4-BE49-F238E27FC236}">
                            <a16:creationId xmlns:a16="http://schemas.microsoft.com/office/drawing/2014/main" id="{EFA5E783-E9DC-476E-B006-39BDB9CF2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2520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Winter Driving Concerns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62BA2-1A57-46DD-B362-98D832645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Equipment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Following Interval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Speed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Visibility</a:t>
            </a:r>
            <a:endParaRPr lang="en-US" alt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0E19CCD0-E331-48CC-B523-17DEFE854212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Object 4" descr="Drawing of a house in winter">
            <a:extLst>
              <a:ext uri="{FF2B5EF4-FFF2-40B4-BE49-F238E27FC236}">
                <a16:creationId xmlns:a16="http://schemas.microsoft.com/office/drawing/2014/main" id="{1732E494-BCA0-4130-8586-141E889AA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600826"/>
              </p:ext>
            </p:extLst>
          </p:nvPr>
        </p:nvGraphicFramePr>
        <p:xfrm>
          <a:off x="3883025" y="3079754"/>
          <a:ext cx="4803775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Clip" r:id="rId4" imgW="2212560" imgH="1220040" progId="MS_ClipArt_Gallery.2">
                  <p:embed/>
                </p:oleObj>
              </mc:Choice>
              <mc:Fallback>
                <p:oleObj name="Clip" r:id="rId4" imgW="2212560" imgH="1220040" progId="MS_ClipArt_Gallery.2">
                  <p:embed/>
                  <p:pic>
                    <p:nvPicPr>
                      <p:cNvPr id="117764" name="Object 4">
                        <a:extLst>
                          <a:ext uri="{FF2B5EF4-FFF2-40B4-BE49-F238E27FC236}">
                            <a16:creationId xmlns:a16="http://schemas.microsoft.com/office/drawing/2014/main" id="{F2D785FD-5C8B-4939-B91A-38EC0FA514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3079754"/>
                        <a:ext cx="4803775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9BFAD8E-B27F-4B29-B6B1-D803E06C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Roadway Users</a:t>
            </a:r>
            <a:endParaRPr lang="en-US" dirty="0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3092EE26-792C-4727-8B74-E302F072A7F8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2053" descr="Drawing of a tractor trailer">
            <a:extLst>
              <a:ext uri="{FF2B5EF4-FFF2-40B4-BE49-F238E27FC236}">
                <a16:creationId xmlns:a16="http://schemas.microsoft.com/office/drawing/2014/main" id="{FEB6CC8E-5716-46A4-B0C7-84B06749A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517728"/>
              </p:ext>
            </p:extLst>
          </p:nvPr>
        </p:nvGraphicFramePr>
        <p:xfrm>
          <a:off x="533400" y="1758161"/>
          <a:ext cx="38862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Clip" r:id="rId5" imgW="2284920" imgH="1780200" progId="MS_ClipArt_Gallery.2">
                  <p:embed/>
                </p:oleObj>
              </mc:Choice>
              <mc:Fallback>
                <p:oleObj name="Clip" r:id="rId5" imgW="2284920" imgH="1780200" progId="MS_ClipArt_Gallery.2">
                  <p:embed/>
                  <p:pic>
                    <p:nvPicPr>
                      <p:cNvPr id="195589" name="Object 2053">
                        <a:extLst>
                          <a:ext uri="{FF2B5EF4-FFF2-40B4-BE49-F238E27FC236}">
                            <a16:creationId xmlns:a16="http://schemas.microsoft.com/office/drawing/2014/main" id="{04D354A4-A948-49BF-B750-51B2B15060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8161"/>
                        <a:ext cx="3886200" cy="302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052" descr="Drawing of a bicyclist">
            <a:extLst>
              <a:ext uri="{FF2B5EF4-FFF2-40B4-BE49-F238E27FC236}">
                <a16:creationId xmlns:a16="http://schemas.microsoft.com/office/drawing/2014/main" id="{94C29302-7670-41A9-9B9E-223462680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355879"/>
              </p:ext>
            </p:extLst>
          </p:nvPr>
        </p:nvGraphicFramePr>
        <p:xfrm>
          <a:off x="6553200" y="1759262"/>
          <a:ext cx="19050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Clip" r:id="rId7" imgW="1281600" imgH="1258920" progId="MS_ClipArt_Gallery.2">
                  <p:embed/>
                </p:oleObj>
              </mc:Choice>
              <mc:Fallback>
                <p:oleObj name="Clip" r:id="rId7" imgW="1281600" imgH="1258920" progId="MS_ClipArt_Gallery.2">
                  <p:embed/>
                  <p:pic>
                    <p:nvPicPr>
                      <p:cNvPr id="195588" name="Object 2052">
                        <a:extLst>
                          <a:ext uri="{FF2B5EF4-FFF2-40B4-BE49-F238E27FC236}">
                            <a16:creationId xmlns:a16="http://schemas.microsoft.com/office/drawing/2014/main" id="{66B14B51-7898-4269-85B5-DE2A1E8C68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9262"/>
                        <a:ext cx="19050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54" descr="Drawing of a motorcyclist">
            <a:extLst>
              <a:ext uri="{FF2B5EF4-FFF2-40B4-BE49-F238E27FC236}">
                <a16:creationId xmlns:a16="http://schemas.microsoft.com/office/drawing/2014/main" id="{354A432A-5008-44E9-9DC0-D3E2CAC7A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53493"/>
              </p:ext>
            </p:extLst>
          </p:nvPr>
        </p:nvGraphicFramePr>
        <p:xfrm>
          <a:off x="4876800" y="3415683"/>
          <a:ext cx="25304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Clip" r:id="rId9" imgW="945000" imgH="822600" progId="MS_ClipArt_Gallery.2">
                  <p:embed/>
                </p:oleObj>
              </mc:Choice>
              <mc:Fallback>
                <p:oleObj name="Clip" r:id="rId9" imgW="945000" imgH="822600" progId="MS_ClipArt_Gallery.2">
                  <p:embed/>
                  <p:pic>
                    <p:nvPicPr>
                      <p:cNvPr id="195590" name="Object 2054">
                        <a:extLst>
                          <a:ext uri="{FF2B5EF4-FFF2-40B4-BE49-F238E27FC236}">
                            <a16:creationId xmlns:a16="http://schemas.microsoft.com/office/drawing/2014/main" id="{70D43E7E-8DC3-4F01-A951-D7AC61F286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15683"/>
                        <a:ext cx="2530475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048C-BFB8-4EA6-881C-FFCC559B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774B-F775-48E8-A0B8-A7FDEC5B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988B8C-984D-4804-BD7C-32F2E035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Bicyclist Responsibilities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97525DD-D18C-44CF-931E-D789DB564DB0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6490E0-D6F5-4CAD-92DD-F1C45B94DE53}"/>
              </a:ext>
            </a:extLst>
          </p:cNvPr>
          <p:cNvSpPr/>
          <p:nvPr/>
        </p:nvSpPr>
        <p:spPr>
          <a:xfrm>
            <a:off x="762000" y="1600200"/>
            <a:ext cx="4572000" cy="3416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Cyclist Responsibilities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Lane Use by Bicyclist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Cyclist not Restricted to Lane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Merging to Traffic Flow</a:t>
            </a:r>
          </a:p>
        </p:txBody>
      </p:sp>
      <p:graphicFrame>
        <p:nvGraphicFramePr>
          <p:cNvPr id="9" name="Object 4" descr="Picture of a boy on a scooter">
            <a:extLst>
              <a:ext uri="{FF2B5EF4-FFF2-40B4-BE49-F238E27FC236}">
                <a16:creationId xmlns:a16="http://schemas.microsoft.com/office/drawing/2014/main" id="{18344C23-0BBD-4A9B-A294-188FCE177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304369"/>
              </p:ext>
            </p:extLst>
          </p:nvPr>
        </p:nvGraphicFramePr>
        <p:xfrm>
          <a:off x="7315200" y="2057400"/>
          <a:ext cx="12192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Clip" r:id="rId4" imgW="766800" imgH="650520" progId="MS_ClipArt_Gallery.2">
                  <p:embed/>
                </p:oleObj>
              </mc:Choice>
              <mc:Fallback>
                <p:oleObj name="Clip" r:id="rId4" imgW="766800" imgH="650520" progId="MS_ClipArt_Gallery.2">
                  <p:embed/>
                  <p:pic>
                    <p:nvPicPr>
                      <p:cNvPr id="143364" name="Object 4">
                        <a:extLst>
                          <a:ext uri="{FF2B5EF4-FFF2-40B4-BE49-F238E27FC236}">
                            <a16:creationId xmlns:a16="http://schemas.microsoft.com/office/drawing/2014/main" id="{7CE02AF0-CE31-4F86-A23D-73DF14009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057400"/>
                        <a:ext cx="12192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 descr="Picture of a bicyclist">
            <a:extLst>
              <a:ext uri="{FF2B5EF4-FFF2-40B4-BE49-F238E27FC236}">
                <a16:creationId xmlns:a16="http://schemas.microsoft.com/office/drawing/2014/main" id="{DBBBF9C9-BF12-440F-8C77-C88DC810C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050086"/>
              </p:ext>
            </p:extLst>
          </p:nvPr>
        </p:nvGraphicFramePr>
        <p:xfrm>
          <a:off x="5181600" y="3657600"/>
          <a:ext cx="19050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Clip" r:id="rId6" imgW="1281600" imgH="1258920" progId="MS_ClipArt_Gallery.2">
                  <p:embed/>
                </p:oleObj>
              </mc:Choice>
              <mc:Fallback>
                <p:oleObj name="Clip" r:id="rId6" imgW="1281600" imgH="1258920" progId="MS_ClipArt_Gallery.2">
                  <p:embed/>
                  <p:pic>
                    <p:nvPicPr>
                      <p:cNvPr id="143366" name="Object 6">
                        <a:extLst>
                          <a:ext uri="{FF2B5EF4-FFF2-40B4-BE49-F238E27FC236}">
                            <a16:creationId xmlns:a16="http://schemas.microsoft.com/office/drawing/2014/main" id="{702AE50E-F198-415E-90F3-B76969AE9C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57600"/>
                        <a:ext cx="19050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09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Sharing Roadway with Bicyclists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3F8E7A-65E6-4583-847B-7FE87B918660}"/>
              </a:ext>
            </a:extLst>
          </p:cNvPr>
          <p:cNvSpPr/>
          <p:nvPr/>
        </p:nvSpPr>
        <p:spPr>
          <a:xfrm>
            <a:off x="457200" y="1447800"/>
            <a:ext cx="7620000" cy="39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Oncoming Cyclist  Turning Left</a:t>
            </a:r>
          </a:p>
          <a:p>
            <a:pPr marL="457200" indent="-4572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 with Bicycle Traffic Flow Turning Right</a:t>
            </a:r>
          </a:p>
          <a:p>
            <a:pPr marL="457200" indent="-4572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Oncoming Cyclist at Intersection</a:t>
            </a:r>
          </a:p>
          <a:p>
            <a:pPr marL="457200" indent="-4572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Right-of-Way Rules Apply</a:t>
            </a:r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72DA7806-526F-4E4C-8D0B-35FA77658FD9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5" descr="Drawing of a woman in a car">
            <a:extLst>
              <a:ext uri="{FF2B5EF4-FFF2-40B4-BE49-F238E27FC236}">
                <a16:creationId xmlns:a16="http://schemas.microsoft.com/office/drawing/2014/main" id="{5E6B5703-FBD7-48C6-BE88-0D5C107C9A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080882"/>
              </p:ext>
            </p:extLst>
          </p:nvPr>
        </p:nvGraphicFramePr>
        <p:xfrm>
          <a:off x="3124200" y="5505542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Clip" r:id="rId4" imgW="874080" imgH="340920" progId="MS_ClipArt_Gallery.2">
                  <p:embed/>
                </p:oleObj>
              </mc:Choice>
              <mc:Fallback>
                <p:oleObj name="Clip" r:id="rId4" imgW="874080" imgH="340920" progId="MS_ClipArt_Gallery.2">
                  <p:embed/>
                  <p:pic>
                    <p:nvPicPr>
                      <p:cNvPr id="145413" name="Object 5">
                        <a:extLst>
                          <a:ext uri="{FF2B5EF4-FFF2-40B4-BE49-F238E27FC236}">
                            <a16:creationId xmlns:a16="http://schemas.microsoft.com/office/drawing/2014/main" id="{16CCB53F-A106-4CFA-B501-C2A11C06EC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05542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 descr="Drawing of a man on a bicycle">
            <a:extLst>
              <a:ext uri="{FF2B5EF4-FFF2-40B4-BE49-F238E27FC236}">
                <a16:creationId xmlns:a16="http://schemas.microsoft.com/office/drawing/2014/main" id="{2B80323A-3231-4670-A1C0-9DE8AE1D57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50299"/>
              </p:ext>
            </p:extLst>
          </p:nvPr>
        </p:nvGraphicFramePr>
        <p:xfrm>
          <a:off x="6248400" y="4752979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Clip" r:id="rId6" imgW="1281600" imgH="1258920" progId="MS_ClipArt_Gallery.2">
                  <p:embed/>
                </p:oleObj>
              </mc:Choice>
              <mc:Fallback>
                <p:oleObj name="Clip" r:id="rId6" imgW="1281600" imgH="1258920" progId="MS_ClipArt_Gallery.2">
                  <p:embed/>
                  <p:pic>
                    <p:nvPicPr>
                      <p:cNvPr id="145412" name="Object 4">
                        <a:extLst>
                          <a:ext uri="{FF2B5EF4-FFF2-40B4-BE49-F238E27FC236}">
                            <a16:creationId xmlns:a16="http://schemas.microsoft.com/office/drawing/2014/main" id="{E8B4E9B3-1945-47B5-A402-5FD6D7DDE9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752979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C239-3D2C-40B0-B0C5-6D9D89CD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Bicycle Safety Issues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0B2C-1A33-4DAF-91DA-F8E83778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0C60A-CBEE-4774-BD8C-9D1F2F1E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7B159D-8A1B-44B3-A0AE-38B4A7B93C4E}"/>
              </a:ext>
            </a:extLst>
          </p:cNvPr>
          <p:cNvSpPr/>
          <p:nvPr/>
        </p:nvSpPr>
        <p:spPr>
          <a:xfrm>
            <a:off x="457200" y="1912560"/>
            <a:ext cx="7239000" cy="271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Laws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Guidelines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Weather Riding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Motorist Errors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8366E9CC-A034-48F2-9312-D9B22829965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5" descr="Drawing of a woman in a car">
            <a:extLst>
              <a:ext uri="{FF2B5EF4-FFF2-40B4-BE49-F238E27FC236}">
                <a16:creationId xmlns:a16="http://schemas.microsoft.com/office/drawing/2014/main" id="{256461AD-B5D7-4780-9FC8-C6B80AEB01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64973"/>
              </p:ext>
            </p:extLst>
          </p:nvPr>
        </p:nvGraphicFramePr>
        <p:xfrm>
          <a:off x="4343400" y="2263779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Clip" r:id="rId4" imgW="874080" imgH="340920" progId="MS_ClipArt_Gallery.2">
                  <p:embed/>
                </p:oleObj>
              </mc:Choice>
              <mc:Fallback>
                <p:oleObj name="Clip" r:id="rId4" imgW="874080" imgH="340920" progId="MS_ClipArt_Gallery.2">
                  <p:embed/>
                  <p:pic>
                    <p:nvPicPr>
                      <p:cNvPr id="147461" name="Object 5">
                        <a:extLst>
                          <a:ext uri="{FF2B5EF4-FFF2-40B4-BE49-F238E27FC236}">
                            <a16:creationId xmlns:a16="http://schemas.microsoft.com/office/drawing/2014/main" id="{FEEC0552-3B78-4E41-9F55-E1F0B56E3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63779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 descr="Drawing of a man on a bicycle">
            <a:extLst>
              <a:ext uri="{FF2B5EF4-FFF2-40B4-BE49-F238E27FC236}">
                <a16:creationId xmlns:a16="http://schemas.microsoft.com/office/drawing/2014/main" id="{C8E2360A-BA3A-4930-BD63-7E1595697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82008"/>
              </p:ext>
            </p:extLst>
          </p:nvPr>
        </p:nvGraphicFramePr>
        <p:xfrm>
          <a:off x="7315200" y="2298704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Clip" r:id="rId6" imgW="1281600" imgH="1258920" progId="MS_ClipArt_Gallery.2">
                  <p:embed/>
                </p:oleObj>
              </mc:Choice>
              <mc:Fallback>
                <p:oleObj name="Clip" r:id="rId6" imgW="1281600" imgH="1258920" progId="MS_ClipArt_Gallery.2">
                  <p:embed/>
                  <p:pic>
                    <p:nvPicPr>
                      <p:cNvPr id="147460" name="Object 4">
                        <a:extLst>
                          <a:ext uri="{FF2B5EF4-FFF2-40B4-BE49-F238E27FC236}">
                            <a16:creationId xmlns:a16="http://schemas.microsoft.com/office/drawing/2014/main" id="{DE83597D-D5DE-4C16-ACB3-8C1A83CD0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98704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84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2" y="36341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Sharing Roadway with Trucks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71EEF-BB43-40C9-89E6-244CCDB21DC1}"/>
              </a:ext>
            </a:extLst>
          </p:cNvPr>
          <p:cNvSpPr/>
          <p:nvPr/>
        </p:nvSpPr>
        <p:spPr>
          <a:xfrm>
            <a:off x="381000" y="1524000"/>
            <a:ext cx="8077200" cy="279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Turns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Maneuverability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D0B804A4-1977-48C6-976E-3942F1A9FD95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4" descr="Drawing of a tractor trailer">
            <a:extLst>
              <a:ext uri="{FF2B5EF4-FFF2-40B4-BE49-F238E27FC236}">
                <a16:creationId xmlns:a16="http://schemas.microsoft.com/office/drawing/2014/main" id="{2830CA13-27AE-40AB-8828-9B620FD7B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18232"/>
              </p:ext>
            </p:extLst>
          </p:nvPr>
        </p:nvGraphicFramePr>
        <p:xfrm>
          <a:off x="4419600" y="1600200"/>
          <a:ext cx="38862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Clip" r:id="rId4" imgW="2284920" imgH="1780200" progId="MS_ClipArt_Gallery.2">
                  <p:embed/>
                </p:oleObj>
              </mc:Choice>
              <mc:Fallback>
                <p:oleObj name="Clip" r:id="rId4" imgW="2284920" imgH="1780200" progId="MS_ClipArt_Gallery.2">
                  <p:embed/>
                  <p:pic>
                    <p:nvPicPr>
                      <p:cNvPr id="149508" name="Object 4">
                        <a:extLst>
                          <a:ext uri="{FF2B5EF4-FFF2-40B4-BE49-F238E27FC236}">
                            <a16:creationId xmlns:a16="http://schemas.microsoft.com/office/drawing/2014/main" id="{78AFE4A9-A63F-49F7-A704-34E869A8BE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3886200" cy="302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36" y="344716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Sharing Roadway with Motorcyclists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CE693-AD9E-4CC7-9597-7F0EC1D211CC}"/>
              </a:ext>
            </a:extLst>
          </p:cNvPr>
          <p:cNvSpPr/>
          <p:nvPr/>
        </p:nvSpPr>
        <p:spPr>
          <a:xfrm>
            <a:off x="4114800" y="1905000"/>
            <a:ext cx="8077200" cy="272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Motorcycle Awareness</a:t>
            </a:r>
          </a:p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Situations</a:t>
            </a:r>
          </a:p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Motorist Responsibilities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896E1ED6-4BDA-47EE-878E-D38C1E3940C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Object 4" descr="Drawing of a motorcyclist">
            <a:extLst>
              <a:ext uri="{FF2B5EF4-FFF2-40B4-BE49-F238E27FC236}">
                <a16:creationId xmlns:a16="http://schemas.microsoft.com/office/drawing/2014/main" id="{13A9E1F5-CADE-417D-A6A3-A0FFF2AB8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05647"/>
              </p:ext>
            </p:extLst>
          </p:nvPr>
        </p:nvGraphicFramePr>
        <p:xfrm>
          <a:off x="762000" y="2327275"/>
          <a:ext cx="25304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Clip" r:id="rId4" imgW="945000" imgH="822600" progId="MS_ClipArt_Gallery.2">
                  <p:embed/>
                </p:oleObj>
              </mc:Choice>
              <mc:Fallback>
                <p:oleObj name="Clip" r:id="rId4" imgW="945000" imgH="822600" progId="MS_ClipArt_Gallery.2">
                  <p:embed/>
                  <p:pic>
                    <p:nvPicPr>
                      <p:cNvPr id="151556" name="Object 4">
                        <a:extLst>
                          <a:ext uri="{FF2B5EF4-FFF2-40B4-BE49-F238E27FC236}">
                            <a16:creationId xmlns:a16="http://schemas.microsoft.com/office/drawing/2014/main" id="{86FD689F-D803-4461-90F6-D3FBBEA7D2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27275"/>
                        <a:ext cx="2530475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Crash Involvement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EF9A8537-41BE-4E47-A45A-EBADAF5A05A6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Object 5" descr="Drawing of a firetruck">
            <a:extLst>
              <a:ext uri="{FF2B5EF4-FFF2-40B4-BE49-F238E27FC236}">
                <a16:creationId xmlns:a16="http://schemas.microsoft.com/office/drawing/2014/main" id="{530FDEB4-98CE-4398-9CEA-0AE4F8CEF1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41276"/>
              </p:ext>
            </p:extLst>
          </p:nvPr>
        </p:nvGraphicFramePr>
        <p:xfrm>
          <a:off x="838993" y="1636594"/>
          <a:ext cx="23606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Clip" r:id="rId4" imgW="1713240" imgH="832680" progId="MS_ClipArt_Gallery.2">
                  <p:embed/>
                </p:oleObj>
              </mc:Choice>
              <mc:Fallback>
                <p:oleObj name="Clip" r:id="rId4" imgW="1713240" imgH="832680" progId="MS_ClipArt_Gallery.2">
                  <p:embed/>
                  <p:pic>
                    <p:nvPicPr>
                      <p:cNvPr id="158725" name="Object 5">
                        <a:extLst>
                          <a:ext uri="{FF2B5EF4-FFF2-40B4-BE49-F238E27FC236}">
                            <a16:creationId xmlns:a16="http://schemas.microsoft.com/office/drawing/2014/main" id="{AF28C4F5-9C8B-4E7E-8367-4ADC3B52A1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93" y="1636594"/>
                        <a:ext cx="23606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 descr="Drawing of a wrecked car being towed">
            <a:extLst>
              <a:ext uri="{FF2B5EF4-FFF2-40B4-BE49-F238E27FC236}">
                <a16:creationId xmlns:a16="http://schemas.microsoft.com/office/drawing/2014/main" id="{2A15CA08-7DA8-41A2-94A5-83C9BCAAA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7747"/>
              </p:ext>
            </p:extLst>
          </p:nvPr>
        </p:nvGraphicFramePr>
        <p:xfrm>
          <a:off x="304799" y="3061496"/>
          <a:ext cx="3429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Clip" r:id="rId6" imgW="2234520" imgH="686160" progId="MS_ClipArt_Gallery.2">
                  <p:embed/>
                </p:oleObj>
              </mc:Choice>
              <mc:Fallback>
                <p:oleObj name="Clip" r:id="rId6" imgW="2234520" imgH="686160" progId="MS_ClipArt_Gallery.2">
                  <p:embed/>
                  <p:pic>
                    <p:nvPicPr>
                      <p:cNvPr id="158724" name="Object 4">
                        <a:extLst>
                          <a:ext uri="{FF2B5EF4-FFF2-40B4-BE49-F238E27FC236}">
                            <a16:creationId xmlns:a16="http://schemas.microsoft.com/office/drawing/2014/main" id="{C09F39EF-56C1-4E17-BC3B-ECBF642EE6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" y="3061496"/>
                        <a:ext cx="3429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 descr="Drawing of an ambulance">
            <a:extLst>
              <a:ext uri="{FF2B5EF4-FFF2-40B4-BE49-F238E27FC236}">
                <a16:creationId xmlns:a16="http://schemas.microsoft.com/office/drawing/2014/main" id="{8D56C9F2-F546-45B5-B2D9-7EEE12B01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033465"/>
              </p:ext>
            </p:extLst>
          </p:nvPr>
        </p:nvGraphicFramePr>
        <p:xfrm>
          <a:off x="856009" y="4308875"/>
          <a:ext cx="19812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Clip" r:id="rId8" imgW="1383840" imgH="852840" progId="MS_ClipArt_Gallery.2">
                  <p:embed/>
                </p:oleObj>
              </mc:Choice>
              <mc:Fallback>
                <p:oleObj name="Clip" r:id="rId8" imgW="1383840" imgH="852840" progId="MS_ClipArt_Gallery.2">
                  <p:embed/>
                  <p:pic>
                    <p:nvPicPr>
                      <p:cNvPr id="158727" name="Object 7">
                        <a:extLst>
                          <a:ext uri="{FF2B5EF4-FFF2-40B4-BE49-F238E27FC236}">
                            <a16:creationId xmlns:a16="http://schemas.microsoft.com/office/drawing/2014/main" id="{FD67F790-987E-48F4-AFE8-D4ECE1BAD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009" y="4308875"/>
                        <a:ext cx="19812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EDB0966-0C5A-4423-885A-92E5984A5EC4}"/>
              </a:ext>
            </a:extLst>
          </p:cNvPr>
          <p:cNvSpPr/>
          <p:nvPr/>
        </p:nvSpPr>
        <p:spPr>
          <a:xfrm>
            <a:off x="4114800" y="1636594"/>
            <a:ext cx="4572000" cy="35825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at Scene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Other Crashes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Police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Name and Address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Report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Unattended Vehicle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Blocking Traffic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and Run Collisions</a:t>
            </a:r>
          </a:p>
        </p:txBody>
      </p:sp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12/19/2018</a:t>
            </a:fld>
            <a:endParaRPr lang="en-US" dirty="0"/>
          </a:p>
        </p:txBody>
      </p:sp>
      <p:pic>
        <p:nvPicPr>
          <p:cNvPr id="13" name="Picture 12" descr="Logo of a car superimposed on outline of Pennsylvania">
            <a:extLst>
              <a:ext uri="{FF2B5EF4-FFF2-40B4-BE49-F238E27FC236}">
                <a16:creationId xmlns:a16="http://schemas.microsoft.com/office/drawing/2014/main" id="{6587262F-15BD-4B42-A11A-F52E555B0D7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34962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DFDD5-41E9-4490-A953-7F38628B6E3B}"/>
              </a:ext>
            </a:extLst>
          </p:cNvPr>
          <p:cNvSpPr/>
          <p:nvPr/>
        </p:nvSpPr>
        <p:spPr>
          <a:xfrm>
            <a:off x="457200" y="16764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State Licensing Laws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Basic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Driver Audit Practice</a:t>
            </a: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Aiding Injured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551C867F-7A68-4EA0-8E35-05C7F456E703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3" descr="text box">
            <a:extLst>
              <a:ext uri="{FF2B5EF4-FFF2-40B4-BE49-F238E27FC236}">
                <a16:creationId xmlns:a16="http://schemas.microsoft.com/office/drawing/2014/main" id="{5FA0624B-224C-446B-8897-81AB2BA0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568325" indent="-568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68375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12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q"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F3A3FC-18B1-443F-A6EC-4FD224D148C3}"/>
              </a:ext>
            </a:extLst>
          </p:cNvPr>
          <p:cNvSpPr/>
          <p:nvPr/>
        </p:nvSpPr>
        <p:spPr>
          <a:xfrm>
            <a:off x="533400" y="1676400"/>
            <a:ext cx="7086600" cy="2425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For Help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No Injury Assumptions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Moving Victim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Serious Bleeding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Victims Warm</a:t>
            </a:r>
          </a:p>
        </p:txBody>
      </p:sp>
      <p:graphicFrame>
        <p:nvGraphicFramePr>
          <p:cNvPr id="9" name="Object 4" descr="Drawing of an ambulance">
            <a:extLst>
              <a:ext uri="{FF2B5EF4-FFF2-40B4-BE49-F238E27FC236}">
                <a16:creationId xmlns:a16="http://schemas.microsoft.com/office/drawing/2014/main" id="{A277B549-11E4-4468-A908-00390CD01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204991"/>
              </p:ext>
            </p:extLst>
          </p:nvPr>
        </p:nvGraphicFramePr>
        <p:xfrm>
          <a:off x="3238500" y="4289466"/>
          <a:ext cx="236220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Clip" r:id="rId4" imgW="1383840" imgH="852840" progId="MS_ClipArt_Gallery.2">
                  <p:embed/>
                </p:oleObj>
              </mc:Choice>
              <mc:Fallback>
                <p:oleObj name="Clip" r:id="rId4" imgW="1383840" imgH="852840" progId="MS_ClipArt_Gallery.2">
                  <p:embed/>
                  <p:pic>
                    <p:nvPicPr>
                      <p:cNvPr id="163844" name="Object 4">
                        <a:extLst>
                          <a:ext uri="{FF2B5EF4-FFF2-40B4-BE49-F238E27FC236}">
                            <a16:creationId xmlns:a16="http://schemas.microsoft.com/office/drawing/2014/main" id="{1BB0E422-9A13-4B3A-AA47-C69CD1C0E3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4289466"/>
                        <a:ext cx="2362200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 descr="Drawing of a medical team reviving someone">
            <a:extLst>
              <a:ext uri="{FF2B5EF4-FFF2-40B4-BE49-F238E27FC236}">
                <a16:creationId xmlns:a16="http://schemas.microsoft.com/office/drawing/2014/main" id="{A1C475B1-1F73-45F6-BDCC-672F1C8C1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568057"/>
              </p:ext>
            </p:extLst>
          </p:nvPr>
        </p:nvGraphicFramePr>
        <p:xfrm>
          <a:off x="6462712" y="2988469"/>
          <a:ext cx="2414588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Clip" r:id="rId6" imgW="2871720" imgH="2174040" progId="MS_ClipArt_Gallery.2">
                  <p:embed/>
                </p:oleObj>
              </mc:Choice>
              <mc:Fallback>
                <p:oleObj name="Clip" r:id="rId6" imgW="2871720" imgH="2174040" progId="MS_ClipArt_Gallery.2">
                  <p:embed/>
                  <p:pic>
                    <p:nvPicPr>
                      <p:cNvPr id="163845" name="Object 5">
                        <a:extLst>
                          <a:ext uri="{FF2B5EF4-FFF2-40B4-BE49-F238E27FC236}">
                            <a16:creationId xmlns:a16="http://schemas.microsoft.com/office/drawing/2014/main" id="{544B260A-5150-47D4-8B1C-C9A329FDA8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712" y="2988469"/>
                        <a:ext cx="2414588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CB0B-A4AF-48CC-844E-CFF5A15F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Concerns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BB5A-0B07-411E-BC17-2BBEA58D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213AA-F40B-4E4C-8485-5F545D9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85A47CF-6D96-491F-B772-08650926172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FF2069-0D68-455F-8607-7D02926DF135}"/>
              </a:ext>
            </a:extLst>
          </p:cNvPr>
          <p:cNvSpPr/>
          <p:nvPr/>
        </p:nvSpPr>
        <p:spPr>
          <a:xfrm>
            <a:off x="457200" y="1934392"/>
            <a:ext cx="6248400" cy="2989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Defensive Driving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Occupant Protection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 With Open Beds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Stopped By Police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Reduces Usable Vision</a:t>
            </a:r>
          </a:p>
        </p:txBody>
      </p:sp>
      <p:graphicFrame>
        <p:nvGraphicFramePr>
          <p:cNvPr id="18" name="Object 4" descr="Drawing of a red car">
            <a:extLst>
              <a:ext uri="{FF2B5EF4-FFF2-40B4-BE49-F238E27FC236}">
                <a16:creationId xmlns:a16="http://schemas.microsoft.com/office/drawing/2014/main" id="{8D92D28B-F101-4494-BE0F-FABD04F25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928757"/>
              </p:ext>
            </p:extLst>
          </p:nvPr>
        </p:nvGraphicFramePr>
        <p:xfrm>
          <a:off x="6096000" y="3161506"/>
          <a:ext cx="27432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48484" name="Object 4">
                        <a:extLst>
                          <a:ext uri="{FF2B5EF4-FFF2-40B4-BE49-F238E27FC236}">
                            <a16:creationId xmlns:a16="http://schemas.microsoft.com/office/drawing/2014/main" id="{DE2AB0C3-D69F-44E8-9514-7219FB24C9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61506"/>
                        <a:ext cx="2743200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58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AB-33FD-4122-B1B1-D93B03BE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07" y="319088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Safety Concerns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B3B6-641D-44D3-ADB7-70B95B32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01F0DA2-5E84-48B0-B1D9-AF22350CFD7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381000" y="5926264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7F6E28-D3A9-4996-8DF3-D8CD3D94B169}"/>
              </a:ext>
            </a:extLst>
          </p:cNvPr>
          <p:cNvSpPr/>
          <p:nvPr/>
        </p:nvSpPr>
        <p:spPr>
          <a:xfrm>
            <a:off x="874776" y="2036727"/>
            <a:ext cx="4572000" cy="278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 to Safe Driving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Transporting Cargo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Chains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Monoxide</a:t>
            </a:r>
          </a:p>
        </p:txBody>
      </p:sp>
      <p:graphicFrame>
        <p:nvGraphicFramePr>
          <p:cNvPr id="10" name="Object 4" descr="Drawing of a red car">
            <a:extLst>
              <a:ext uri="{FF2B5EF4-FFF2-40B4-BE49-F238E27FC236}">
                <a16:creationId xmlns:a16="http://schemas.microsoft.com/office/drawing/2014/main" id="{C2AFE1B9-0C64-41AD-B3BE-9337BBBD03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34034"/>
              </p:ext>
            </p:extLst>
          </p:nvPr>
        </p:nvGraphicFramePr>
        <p:xfrm>
          <a:off x="5761146" y="3243297"/>
          <a:ext cx="29241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54628" name="Object 4">
                        <a:extLst>
                          <a:ext uri="{FF2B5EF4-FFF2-40B4-BE49-F238E27FC236}">
                            <a16:creationId xmlns:a16="http://schemas.microsoft.com/office/drawing/2014/main" id="{660FC272-8AAE-4ABD-9C56-9815914EA0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146" y="3243297"/>
                        <a:ext cx="2924175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30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7402-2DF6-4380-AD16-A4DA9A63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900"/>
            <a:ext cx="8229600" cy="1143000"/>
          </a:xfrm>
        </p:spPr>
        <p:txBody>
          <a:bodyPr/>
          <a:lstStyle/>
          <a:p>
            <a:r>
              <a:rPr lang="en-US" altLang="en-US" dirty="0"/>
              <a:t>State Alcohol Laws</a:t>
            </a:r>
            <a:br>
              <a:rPr lang="en-US" altLang="en-US" sz="1800" b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C05C6-7E0A-4538-A80C-BA5C00DF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6F35E-2927-4C62-BC6F-2D905975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4B5753B-3CFA-4724-B347-2068344F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66900"/>
            <a:ext cx="9410700" cy="364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items would constitute a minor in possession violation?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two definitions of intoxication.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P.I.?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State have an open container law?	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penalties for DUI the same for all age persons? 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DUI?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implied consent?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‘Zero’ Tolerance mean in State?	</a:t>
            </a:r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5B290064-5492-4934-A050-3AB9611075B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08462" y="573913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5" name="Object 1029" descr="A picture of a &quot;no&quot; sign superimposed over a martini and a black car">
            <a:extLst>
              <a:ext uri="{FF2B5EF4-FFF2-40B4-BE49-F238E27FC236}">
                <a16:creationId xmlns:a16="http://schemas.microsoft.com/office/drawing/2014/main" id="{47A33DA3-9CE7-49B7-B4C7-54201B98A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17886"/>
              </p:ext>
            </p:extLst>
          </p:nvPr>
        </p:nvGraphicFramePr>
        <p:xfrm>
          <a:off x="7186612" y="2059806"/>
          <a:ext cx="150018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Clip" r:id="rId4" imgW="1500120" imgH="1500120" progId="MS_ClipArt_Gallery.2">
                  <p:embed/>
                </p:oleObj>
              </mc:Choice>
              <mc:Fallback>
                <p:oleObj name="Clip" r:id="rId4" imgW="1500120" imgH="1500120" progId="MS_ClipArt_Gallery.2">
                  <p:embed/>
                  <p:pic>
                    <p:nvPicPr>
                      <p:cNvPr id="200709" name="Object 1029">
                        <a:extLst>
                          <a:ext uri="{FF2B5EF4-FFF2-40B4-BE49-F238E27FC236}">
                            <a16:creationId xmlns:a16="http://schemas.microsoft.com/office/drawing/2014/main" id="{ED4D92F5-FD2E-4CC7-BCC8-90BA7B79D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2" y="2059806"/>
                        <a:ext cx="1500188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28" descr="A picture of a purple car">
            <a:extLst>
              <a:ext uri="{FF2B5EF4-FFF2-40B4-BE49-F238E27FC236}">
                <a16:creationId xmlns:a16="http://schemas.microsoft.com/office/drawing/2014/main" id="{107E73E9-0F4D-422F-AEF6-842DDC1B6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896991"/>
              </p:ext>
            </p:extLst>
          </p:nvPr>
        </p:nvGraphicFramePr>
        <p:xfrm>
          <a:off x="6005512" y="4464367"/>
          <a:ext cx="2362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Clip" r:id="rId6" imgW="2238840" imgH="1209240" progId="MS_ClipArt_Gallery.2">
                  <p:embed/>
                </p:oleObj>
              </mc:Choice>
              <mc:Fallback>
                <p:oleObj name="Clip" r:id="rId6" imgW="2238840" imgH="1209240" progId="MS_ClipArt_Gallery.2">
                  <p:embed/>
                  <p:pic>
                    <p:nvPicPr>
                      <p:cNvPr id="200708" name="Object 1028">
                        <a:extLst>
                          <a:ext uri="{FF2B5EF4-FFF2-40B4-BE49-F238E27FC236}">
                            <a16:creationId xmlns:a16="http://schemas.microsoft.com/office/drawing/2014/main" id="{991315E5-D4C7-476E-9664-50CF05D01B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2" y="4464367"/>
                        <a:ext cx="2362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55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E44E-47BA-4017-9D9B-8FFFAC88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7016"/>
            <a:ext cx="10439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A53D-6019-4044-88AB-E24F7DD3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1A0D7-7D1C-40C3-8D22-680AC135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D6B84-8FE2-4448-934E-391109890E66}"/>
              </a:ext>
            </a:extLst>
          </p:cNvPr>
          <p:cNvSpPr/>
          <p:nvPr/>
        </p:nvSpPr>
        <p:spPr>
          <a:xfrm>
            <a:off x="801913" y="609600"/>
            <a:ext cx="4990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In Possession (MIP)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CB00A96-E2A6-4F8E-9C48-F6334BD918A2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4B5D6E-8144-4A6A-921C-2E080A3A269C}"/>
              </a:ext>
            </a:extLst>
          </p:cNvPr>
          <p:cNvSpPr/>
          <p:nvPr/>
        </p:nvSpPr>
        <p:spPr>
          <a:xfrm>
            <a:off x="304800" y="1839778"/>
            <a:ext cx="8686800" cy="325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Attempting to purchase alcoholic beverage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of alcoholic beverage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 of an alcoholic beverage 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 of alcoholic beverage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Misrepresentation of age to purchase an alcoholic beverage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028" descr="A picture of a &quot;no&quot; sign superimposed over a cocktail">
            <a:extLst>
              <a:ext uri="{FF2B5EF4-FFF2-40B4-BE49-F238E27FC236}">
                <a16:creationId xmlns:a16="http://schemas.microsoft.com/office/drawing/2014/main" id="{46A4A58D-DDA4-45E3-B65A-C0025FA8A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48202"/>
              </p:ext>
            </p:extLst>
          </p:nvPr>
        </p:nvGraphicFramePr>
        <p:xfrm>
          <a:off x="7491412" y="2356662"/>
          <a:ext cx="15001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Clip" r:id="rId4" imgW="1500120" imgH="1509480" progId="MS_ClipArt_Gallery.2">
                  <p:embed/>
                </p:oleObj>
              </mc:Choice>
              <mc:Fallback>
                <p:oleObj name="Clip" r:id="rId4" imgW="1500120" imgH="1509480" progId="MS_ClipArt_Gallery.2">
                  <p:embed/>
                  <p:pic>
                    <p:nvPicPr>
                      <p:cNvPr id="201732" name="Object 1028">
                        <a:extLst>
                          <a:ext uri="{FF2B5EF4-FFF2-40B4-BE49-F238E27FC236}">
                            <a16:creationId xmlns:a16="http://schemas.microsoft.com/office/drawing/2014/main" id="{9485138E-5260-48D4-9094-116E3F34EE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2" y="2356662"/>
                        <a:ext cx="1500188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29" descr="Picture of a mime">
            <a:extLst>
              <a:ext uri="{FF2B5EF4-FFF2-40B4-BE49-F238E27FC236}">
                <a16:creationId xmlns:a16="http://schemas.microsoft.com/office/drawing/2014/main" id="{30B71732-058E-4C16-A7A7-031AA4C75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951492"/>
              </p:ext>
            </p:extLst>
          </p:nvPr>
        </p:nvGraphicFramePr>
        <p:xfrm>
          <a:off x="5029200" y="4572000"/>
          <a:ext cx="12303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Clip" r:id="rId6" imgW="656280" imgH="1218600" progId="MS_ClipArt_Gallery.2">
                  <p:embed/>
                </p:oleObj>
              </mc:Choice>
              <mc:Fallback>
                <p:oleObj name="Clip" r:id="rId6" imgW="656280" imgH="1218600" progId="MS_ClipArt_Gallery.2">
                  <p:embed/>
                  <p:pic>
                    <p:nvPicPr>
                      <p:cNvPr id="201733" name="Object 1029">
                        <a:extLst>
                          <a:ext uri="{FF2B5EF4-FFF2-40B4-BE49-F238E27FC236}">
                            <a16:creationId xmlns:a16="http://schemas.microsoft.com/office/drawing/2014/main" id="{F30E9663-B688-4E04-8EC7-1AA400B671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572000"/>
                        <a:ext cx="12303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24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4FF0-F377-4BDE-AB8D-3D217DD3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9753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Improper Use of a License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897F-9BF1-4114-AD56-610C1EA4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32B6-6DCD-4756-A1BF-F7B8A1CB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BB00249F-E9AC-4F96-8955-672023DF708E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CF74DE-F976-480D-AA8D-84257724C311}"/>
              </a:ext>
            </a:extLst>
          </p:cNvPr>
          <p:cNvSpPr/>
          <p:nvPr/>
        </p:nvSpPr>
        <p:spPr>
          <a:xfrm>
            <a:off x="457200" y="1754855"/>
            <a:ext cx="9220200" cy="334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false name/address to get a license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 more than one license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cancelled or revoked license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another person’s license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 your license to others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or possess a false license</a:t>
            </a:r>
          </a:p>
        </p:txBody>
      </p:sp>
      <p:grpSp>
        <p:nvGrpSpPr>
          <p:cNvPr id="8" name="Group 1028" descr="Picture of a fake driver's license">
            <a:extLst>
              <a:ext uri="{FF2B5EF4-FFF2-40B4-BE49-F238E27FC236}">
                <a16:creationId xmlns:a16="http://schemas.microsoft.com/office/drawing/2014/main" id="{F40A6638-4053-46B3-8EAB-3B0AC5851141}"/>
              </a:ext>
            </a:extLst>
          </p:cNvPr>
          <p:cNvGrpSpPr>
            <a:grpSpLocks/>
          </p:cNvGrpSpPr>
          <p:nvPr/>
        </p:nvGrpSpPr>
        <p:grpSpPr bwMode="auto">
          <a:xfrm>
            <a:off x="6438900" y="3344711"/>
            <a:ext cx="2362200" cy="1568450"/>
            <a:chOff x="3984" y="1920"/>
            <a:chExt cx="1488" cy="988"/>
          </a:xfrm>
        </p:grpSpPr>
        <p:graphicFrame>
          <p:nvGraphicFramePr>
            <p:cNvPr id="9" name="Object 1029">
              <a:extLst>
                <a:ext uri="{FF2B5EF4-FFF2-40B4-BE49-F238E27FC236}">
                  <a16:creationId xmlns:a16="http://schemas.microsoft.com/office/drawing/2014/main" id="{23AAEC82-243B-41D9-8812-EFB669CA98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1920"/>
            <a:ext cx="1488" cy="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8" name="Clip" r:id="rId4" imgW="5096880" imgH="2247480" progId="MS_ClipArt_Gallery.2">
                    <p:embed/>
                  </p:oleObj>
                </mc:Choice>
                <mc:Fallback>
                  <p:oleObj name="Clip" r:id="rId4" imgW="5096880" imgH="2247480" progId="MS_ClipArt_Gallery.2">
                    <p:embed/>
                    <p:pic>
                      <p:nvPicPr>
                        <p:cNvPr id="202757" name="Object 1029">
                          <a:extLst>
                            <a:ext uri="{FF2B5EF4-FFF2-40B4-BE49-F238E27FC236}">
                              <a16:creationId xmlns:a16="http://schemas.microsoft.com/office/drawing/2014/main" id="{13DF1023-7AF3-47DF-B305-A977BC07D6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920"/>
                          <a:ext cx="1488" cy="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030">
              <a:extLst>
                <a:ext uri="{FF2B5EF4-FFF2-40B4-BE49-F238E27FC236}">
                  <a16:creationId xmlns:a16="http://schemas.microsoft.com/office/drawing/2014/main" id="{17ECBEC7-8908-4641-8BE9-6970BA5DF5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2160"/>
            <a:ext cx="244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9" name="Clip" r:id="rId6" imgW="1888560" imgH="2329560" progId="MS_ClipArt_Gallery.2">
                    <p:embed/>
                  </p:oleObj>
                </mc:Choice>
                <mc:Fallback>
                  <p:oleObj name="Clip" r:id="rId6" imgW="1888560" imgH="2329560" progId="MS_ClipArt_Gallery.2">
                    <p:embed/>
                    <p:pic>
                      <p:nvPicPr>
                        <p:cNvPr id="202758" name="Object 1030">
                          <a:extLst>
                            <a:ext uri="{FF2B5EF4-FFF2-40B4-BE49-F238E27FC236}">
                              <a16:creationId xmlns:a16="http://schemas.microsoft.com/office/drawing/2014/main" id="{167DB01E-3449-47EB-8AE6-96CA629BF3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160"/>
                          <a:ext cx="244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031">
              <a:extLst>
                <a:ext uri="{FF2B5EF4-FFF2-40B4-BE49-F238E27FC236}">
                  <a16:creationId xmlns:a16="http://schemas.microsoft.com/office/drawing/2014/main" id="{B212CE7A-9140-4820-A256-FC0A9B8F6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112"/>
              <a:ext cx="43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Name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Address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Address</a:t>
              </a:r>
              <a:endPara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" name="Text Box 1032">
              <a:extLst>
                <a:ext uri="{FF2B5EF4-FFF2-40B4-BE49-F238E27FC236}">
                  <a16:creationId xmlns:a16="http://schemas.microsoft.com/office/drawing/2014/main" id="{AC5477D8-3E4E-44ED-B926-7FDEA923A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448"/>
              <a:ext cx="5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Driver License</a:t>
              </a:r>
              <a:endParaRPr lang="en-US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33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4F54-20C9-459B-A22A-8EA41FFC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B6CC4-0FEE-4FCB-B14E-AA41B68D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49B62-A707-4DC1-99B0-4BCE79ACDC49}"/>
              </a:ext>
            </a:extLst>
          </p:cNvPr>
          <p:cNvSpPr/>
          <p:nvPr/>
        </p:nvSpPr>
        <p:spPr>
          <a:xfrm>
            <a:off x="702300" y="609600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While Intoxicated 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E8F809-B0A1-4AF0-AB6E-B021BB32FA79}"/>
              </a:ext>
            </a:extLst>
          </p:cNvPr>
          <p:cNvSpPr/>
          <p:nvPr/>
        </p:nvSpPr>
        <p:spPr>
          <a:xfrm>
            <a:off x="76200" y="1770026"/>
            <a:ext cx="10744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commits an offense if the person is intoxicated </a:t>
            </a:r>
          </a:p>
          <a:p>
            <a:pPr>
              <a:spcAft>
                <a:spcPts val="713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while operating a motor vehicle in a public place.</a:t>
            </a:r>
          </a:p>
          <a:p>
            <a:pPr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Intoxication </a:t>
            </a:r>
          </a:p>
          <a:p>
            <a:pPr marL="342900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having the normal use of mental or physical faculties because of alcohol,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 legal or illegal drug, a combination of those substances, or any other 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substance into the body. </a:t>
            </a:r>
            <a:b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marL="342900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an alcohol concentration of .08 or more. </a:t>
            </a:r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CF7C21FB-96FF-45FA-B8DF-E1224DF2D06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9A34C262-D995-43D1-BBC0-A1CCA8558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028" y="5059001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</a:rPr>
              <a:t>Note: A DUI violation is not age specific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" name="Object 4" descr="Picture of a &quot;no&quot; sign superimposed over a martini and black car">
            <a:extLst>
              <a:ext uri="{FF2B5EF4-FFF2-40B4-BE49-F238E27FC236}">
                <a16:creationId xmlns:a16="http://schemas.microsoft.com/office/drawing/2014/main" id="{28D341E0-0D44-46B4-9F8E-7D93A68CF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18152"/>
              </p:ext>
            </p:extLst>
          </p:nvPr>
        </p:nvGraphicFramePr>
        <p:xfrm>
          <a:off x="7696200" y="151387"/>
          <a:ext cx="10429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Clip" r:id="rId4" imgW="1500120" imgH="1500120" progId="MS_ClipArt_Gallery.2">
                  <p:embed/>
                </p:oleObj>
              </mc:Choice>
              <mc:Fallback>
                <p:oleObj name="Clip" r:id="rId4" imgW="1500120" imgH="1500120" progId="MS_ClipArt_Gallery.2">
                  <p:embed/>
                  <p:pic>
                    <p:nvPicPr>
                      <p:cNvPr id="203780" name="Object 4">
                        <a:extLst>
                          <a:ext uri="{FF2B5EF4-FFF2-40B4-BE49-F238E27FC236}">
                            <a16:creationId xmlns:a16="http://schemas.microsoft.com/office/drawing/2014/main" id="{8C968940-0BE8-45A7-840F-38076DF69D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51387"/>
                        <a:ext cx="104298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0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938F-82C6-4FAE-9662-523FD54D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Public Intoxication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9A57-3C44-4026-942F-4022AA1D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1F4B2-4583-417A-9BC5-27E57E9D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503617B-99F8-4DE3-A510-032DBBA2293B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B637A0-1B7E-42B9-BAEA-5451EA8ED607}"/>
              </a:ext>
            </a:extLst>
          </p:cNvPr>
          <p:cNvSpPr/>
          <p:nvPr/>
        </p:nvSpPr>
        <p:spPr>
          <a:xfrm>
            <a:off x="381000" y="1475173"/>
            <a:ext cx="6811392" cy="356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 to self or others. 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public place.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Intoxicated  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3200" dirty="0">
                <a:solidFill>
                  <a:srgbClr val="00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Under 21 penalties</a:t>
            </a:r>
          </a:p>
        </p:txBody>
      </p:sp>
      <p:graphicFrame>
        <p:nvGraphicFramePr>
          <p:cNvPr id="12" name="Object 5" descr="Picture of a hand pointing up to &quot;intoxicated&quot;">
            <a:extLst>
              <a:ext uri="{FF2B5EF4-FFF2-40B4-BE49-F238E27FC236}">
                <a16:creationId xmlns:a16="http://schemas.microsoft.com/office/drawing/2014/main" id="{823B786D-BBDE-49A2-8461-7F2514B49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439718"/>
              </p:ext>
            </p:extLst>
          </p:nvPr>
        </p:nvGraphicFramePr>
        <p:xfrm>
          <a:off x="1030638" y="3740812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Clip" r:id="rId4" imgW="1728720" imgH="3252600" progId="MS_ClipArt_Gallery.2">
                  <p:embed/>
                </p:oleObj>
              </mc:Choice>
              <mc:Fallback>
                <p:oleObj name="Clip" r:id="rId4" imgW="1728720" imgH="3252600" progId="MS_ClipArt_Gallery.2">
                  <p:embed/>
                  <p:pic>
                    <p:nvPicPr>
                      <p:cNvPr id="204805" name="Object 5">
                        <a:extLst>
                          <a:ext uri="{FF2B5EF4-FFF2-40B4-BE49-F238E27FC236}">
                            <a16:creationId xmlns:a16="http://schemas.microsoft.com/office/drawing/2014/main" id="{C9FAEDFB-A8F8-4619-B6DF-1ED4C9DB39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638" y="3740812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 descr="Picture of Frankenstein's Monster">
            <a:extLst>
              <a:ext uri="{FF2B5EF4-FFF2-40B4-BE49-F238E27FC236}">
                <a16:creationId xmlns:a16="http://schemas.microsoft.com/office/drawing/2014/main" id="{46136D07-74F4-41B4-B033-E39B50504E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71380"/>
              </p:ext>
            </p:extLst>
          </p:nvPr>
        </p:nvGraphicFramePr>
        <p:xfrm>
          <a:off x="5965474" y="1790700"/>
          <a:ext cx="21478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" name="Clip" r:id="rId6" imgW="1302840" imgH="1986840" progId="MS_ClipArt_Gallery.2">
                  <p:embed/>
                </p:oleObj>
              </mc:Choice>
              <mc:Fallback>
                <p:oleObj name="Clip" r:id="rId6" imgW="1302840" imgH="1986840" progId="MS_ClipArt_Gallery.2">
                  <p:embed/>
                  <p:pic>
                    <p:nvPicPr>
                      <p:cNvPr id="204804" name="Object 4">
                        <a:extLst>
                          <a:ext uri="{FF2B5EF4-FFF2-40B4-BE49-F238E27FC236}">
                            <a16:creationId xmlns:a16="http://schemas.microsoft.com/office/drawing/2014/main" id="{029E0BF9-18E3-4E45-A091-A0DFD40650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474" y="1790700"/>
                        <a:ext cx="21478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27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184C-77BC-4A8C-A48D-2B6C6369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Open Container Law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75578-CFD3-4E9D-8CD7-BE68FFA8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81641-FFD5-4DB4-868A-85DC6590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10881137-78C4-4C7A-B325-F1F42AF81E1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88CAA9-7D58-4858-894B-E967D5DE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Alcohol in driver’s immediate possession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Container is open and laying on the floor of an auto..</a:t>
            </a:r>
          </a:p>
          <a:p>
            <a:endParaRPr lang="en-US" dirty="0"/>
          </a:p>
        </p:txBody>
      </p:sp>
      <p:graphicFrame>
        <p:nvGraphicFramePr>
          <p:cNvPr id="9" name="Object 1029" descr="Picture of a hand pointing up">
            <a:extLst>
              <a:ext uri="{FF2B5EF4-FFF2-40B4-BE49-F238E27FC236}">
                <a16:creationId xmlns:a16="http://schemas.microsoft.com/office/drawing/2014/main" id="{2468E999-76C4-4EEE-8FF7-2CB2208D7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378428"/>
              </p:ext>
            </p:extLst>
          </p:nvPr>
        </p:nvGraphicFramePr>
        <p:xfrm>
          <a:off x="457200" y="4113213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Clip" r:id="rId4" imgW="1728720" imgH="3252600" progId="MS_ClipArt_Gallery.2">
                  <p:embed/>
                </p:oleObj>
              </mc:Choice>
              <mc:Fallback>
                <p:oleObj name="Clip" r:id="rId4" imgW="1728720" imgH="3252600" progId="MS_ClipArt_Gallery.2">
                  <p:embed/>
                  <p:pic>
                    <p:nvPicPr>
                      <p:cNvPr id="205829" name="Object 1029">
                        <a:extLst>
                          <a:ext uri="{FF2B5EF4-FFF2-40B4-BE49-F238E27FC236}">
                            <a16:creationId xmlns:a16="http://schemas.microsoft.com/office/drawing/2014/main" id="{1F1AED73-0F4B-4F38-83C4-667843B268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3213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28" descr="Picture of a bottle of champagne that is open">
            <a:extLst>
              <a:ext uri="{FF2B5EF4-FFF2-40B4-BE49-F238E27FC236}">
                <a16:creationId xmlns:a16="http://schemas.microsoft.com/office/drawing/2014/main" id="{440F3DB1-7C13-432F-BA51-A7F273FBC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13368"/>
              </p:ext>
            </p:extLst>
          </p:nvPr>
        </p:nvGraphicFramePr>
        <p:xfrm>
          <a:off x="8045273" y="2057400"/>
          <a:ext cx="1096963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Clip" r:id="rId6" imgW="550080" imgH="1913400" progId="MS_ClipArt_Gallery.2">
                  <p:embed/>
                </p:oleObj>
              </mc:Choice>
              <mc:Fallback>
                <p:oleObj name="Clip" r:id="rId6" imgW="550080" imgH="1913400" progId="MS_ClipArt_Gallery.2">
                  <p:embed/>
                  <p:pic>
                    <p:nvPicPr>
                      <p:cNvPr id="205828" name="Object 1028">
                        <a:extLst>
                          <a:ext uri="{FF2B5EF4-FFF2-40B4-BE49-F238E27FC236}">
                            <a16:creationId xmlns:a16="http://schemas.microsoft.com/office/drawing/2014/main" id="{9A058EAF-F0B1-4390-A020-79528DC0BC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273" y="2057400"/>
                        <a:ext cx="1096963" cy="381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26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AA28-E032-48AE-92DC-09E4DE0C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12014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Administrative License Revocation  (ALR) Implied Consent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7A2D-D53F-4C78-A41D-DDA1473D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7AF4-ED7D-43E6-A5BF-B7E4D6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4C6EAFBD-4422-43F7-8222-B681F87B626E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60ED41-BBB6-40FC-9D10-5E8DCD9DD776}"/>
              </a:ext>
            </a:extLst>
          </p:cNvPr>
          <p:cNvSpPr/>
          <p:nvPr/>
        </p:nvSpPr>
        <p:spPr>
          <a:xfrm>
            <a:off x="381000" y="183439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 is failure (.08 or greater) of breath or blood test while implied consent is refusal of breath or blood test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5" descr="Picture of a hand pointing up">
            <a:extLst>
              <a:ext uri="{FF2B5EF4-FFF2-40B4-BE49-F238E27FC236}">
                <a16:creationId xmlns:a16="http://schemas.microsoft.com/office/drawing/2014/main" id="{0BBE062A-2685-4325-AE25-236C3118B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699916"/>
              </p:ext>
            </p:extLst>
          </p:nvPr>
        </p:nvGraphicFramePr>
        <p:xfrm>
          <a:off x="688244" y="3175089"/>
          <a:ext cx="525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" name="Clip" r:id="rId5" imgW="1728720" imgH="3252600" progId="MS_ClipArt_Gallery.2">
                  <p:embed/>
                </p:oleObj>
              </mc:Choice>
              <mc:Fallback>
                <p:oleObj name="Clip" r:id="rId5" imgW="1728720" imgH="3252600" progId="MS_ClipArt_Gallery.2">
                  <p:embed/>
                  <p:pic>
                    <p:nvPicPr>
                      <p:cNvPr id="206853" name="Object 5">
                        <a:extLst>
                          <a:ext uri="{FF2B5EF4-FFF2-40B4-BE49-F238E27FC236}">
                            <a16:creationId xmlns:a16="http://schemas.microsoft.com/office/drawing/2014/main" id="{DB9FFFE7-DA52-4648-875C-E82F9E31F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44" y="3175089"/>
                        <a:ext cx="5254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 descr="Picture of loose leaf paper and a red  pen">
            <a:extLst>
              <a:ext uri="{FF2B5EF4-FFF2-40B4-BE49-F238E27FC236}">
                <a16:creationId xmlns:a16="http://schemas.microsoft.com/office/drawing/2014/main" id="{35D736AB-4D52-4200-B966-288C062D69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49866"/>
              </p:ext>
            </p:extLst>
          </p:nvPr>
        </p:nvGraphicFramePr>
        <p:xfrm>
          <a:off x="7162800" y="4179745"/>
          <a:ext cx="14208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Clip" r:id="rId7" imgW="1087560" imgH="1108080" progId="MS_ClipArt_Gallery.2">
                  <p:embed/>
                </p:oleObj>
              </mc:Choice>
              <mc:Fallback>
                <p:oleObj name="Clip" r:id="rId7" imgW="1087560" imgH="1108080" progId="MS_ClipArt_Gallery.2">
                  <p:embed/>
                  <p:pic>
                    <p:nvPicPr>
                      <p:cNvPr id="206852" name="Object 4">
                        <a:extLst>
                          <a:ext uri="{FF2B5EF4-FFF2-40B4-BE49-F238E27FC236}">
                            <a16:creationId xmlns:a16="http://schemas.microsoft.com/office/drawing/2014/main" id="{F5BF24F9-7A7F-4093-8401-B020717065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179745"/>
                        <a:ext cx="14208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13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Session Assessment…Four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0CCDE935-0D61-4A17-A127-5EED72A5FDE4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192024" y="57912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50ECF8-A128-409E-AEAD-FF390BD7E8F9}"/>
              </a:ext>
            </a:extLst>
          </p:cNvPr>
          <p:cNvSpPr/>
          <p:nvPr/>
        </p:nvSpPr>
        <p:spPr>
          <a:xfrm>
            <a:off x="763480" y="1426031"/>
            <a:ext cx="7924800" cy="462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/>
              <a:t>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What does a round sign shape tell you about traffic flow?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What does a diamond sign tell you about traffic flow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How old must the front seat passenger be when the driver has a permit?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Name the items needed when going to get a driver permit in State.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What is the basic rule for right of way in State?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How does a driver determine an appropriate following interval in State?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Who must yield the right of way at an intersection controlled by a stop sign?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Where must a driver stop when required at an intersection controlled by a yield sign?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Explain the difference between a yellow line and a white line on the roadway.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Explain the difference between the solid line and a broken line on the roadway?</a:t>
            </a:r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ABB3-1475-4586-97AD-48D5D4FA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Intoxication Assault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786F-4910-49C6-8FF5-53B77630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6041A-41AB-4212-BF7A-2534ABE2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20B8512E-870E-4FB0-9D3A-070EE5B1E2C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D08D8B-47EB-4599-9BA5-128587D077CB}"/>
              </a:ext>
            </a:extLst>
          </p:cNvPr>
          <p:cNvSpPr/>
          <p:nvPr/>
        </p:nvSpPr>
        <p:spPr>
          <a:xfrm>
            <a:off x="0" y="1514346"/>
            <a:ext cx="8153400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Commits an offense if the person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operates a motor vehicle, aircraft, watercraft, or amusement ride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a mobile amusement ride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intoxicated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reason of intoxication causes the injury of another person by accident or mistake</a:t>
            </a:r>
          </a:p>
        </p:txBody>
      </p:sp>
      <p:graphicFrame>
        <p:nvGraphicFramePr>
          <p:cNvPr id="15" name="Object 4" descr="Picture of a judge ruling">
            <a:extLst>
              <a:ext uri="{FF2B5EF4-FFF2-40B4-BE49-F238E27FC236}">
                <a16:creationId xmlns:a16="http://schemas.microsoft.com/office/drawing/2014/main" id="{11FC1CE3-D8E8-4ACE-82D3-0468E3E4C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76463"/>
              </p:ext>
            </p:extLst>
          </p:nvPr>
        </p:nvGraphicFramePr>
        <p:xfrm>
          <a:off x="6533965" y="3698939"/>
          <a:ext cx="2057400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Clip" r:id="rId4" imgW="1091520" imgH="1072440" progId="MS_ClipArt_Gallery.2">
                  <p:embed/>
                </p:oleObj>
              </mc:Choice>
              <mc:Fallback>
                <p:oleObj name="Clip" r:id="rId4" imgW="1091520" imgH="1072440" progId="MS_ClipArt_Gallery.2">
                  <p:embed/>
                  <p:pic>
                    <p:nvPicPr>
                      <p:cNvPr id="207876" name="Object 4">
                        <a:extLst>
                          <a:ext uri="{FF2B5EF4-FFF2-40B4-BE49-F238E27FC236}">
                            <a16:creationId xmlns:a16="http://schemas.microsoft.com/office/drawing/2014/main" id="{C6AEDE93-5A03-4B28-B29A-190939BF2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965" y="3698939"/>
                        <a:ext cx="2057400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80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E557-7CBF-44B4-9CF3-C3BF42C5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Intoxication Manslaughter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4C81-F3FD-4B80-BF8D-A9F8E753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2A4A1-6260-491A-899F-49D6C35D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50C3541-C987-4214-9ADD-FE4A8B38769B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03C2F-A470-44E8-855B-C509F469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/>
              <a:t>Commits an offense if the person</a:t>
            </a:r>
            <a:endParaRPr lang="en-US" altLang="en-US" sz="4000" dirty="0"/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operates a motor vehicle, aircraft, watercraft, or amusement ride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assembles a mobile amusement ride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is intoxicated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by reason of intoxication causes the death of another person by accident or mistake</a:t>
            </a:r>
          </a:p>
          <a:p>
            <a:endParaRPr lang="en-US" dirty="0"/>
          </a:p>
        </p:txBody>
      </p:sp>
      <p:graphicFrame>
        <p:nvGraphicFramePr>
          <p:cNvPr id="9" name="Object 4" descr="Picture of a judge ruling">
            <a:extLst>
              <a:ext uri="{FF2B5EF4-FFF2-40B4-BE49-F238E27FC236}">
                <a16:creationId xmlns:a16="http://schemas.microsoft.com/office/drawing/2014/main" id="{D770760A-A6DD-4654-B6DF-2EA99B6B6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90500"/>
              </p:ext>
            </p:extLst>
          </p:nvPr>
        </p:nvGraphicFramePr>
        <p:xfrm>
          <a:off x="4702911" y="5014912"/>
          <a:ext cx="1645274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Clip" r:id="rId4" imgW="1091520" imgH="1072440" progId="MS_ClipArt_Gallery.2">
                  <p:embed/>
                </p:oleObj>
              </mc:Choice>
              <mc:Fallback>
                <p:oleObj name="Clip" r:id="rId4" imgW="1091520" imgH="1072440" progId="MS_ClipArt_Gallery.2">
                  <p:embed/>
                  <p:pic>
                    <p:nvPicPr>
                      <p:cNvPr id="208900" name="Object 4">
                        <a:extLst>
                          <a:ext uri="{FF2B5EF4-FFF2-40B4-BE49-F238E27FC236}">
                            <a16:creationId xmlns:a16="http://schemas.microsoft.com/office/drawing/2014/main" id="{7CD41EE9-3E32-469D-8117-4740A08C71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911" y="5014912"/>
                        <a:ext cx="1645274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99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B5EFEA5-CF3C-4804-90BA-9C63A380008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81000" y="58674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F605D-1CEA-4D79-AF41-AE3C637F8FA8}"/>
              </a:ext>
            </a:extLst>
          </p:cNvPr>
          <p:cNvSpPr txBox="1"/>
          <p:nvPr/>
        </p:nvSpPr>
        <p:spPr>
          <a:xfrm>
            <a:off x="609600" y="5482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Assessment…Four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AD91E-5F0C-416C-901B-A7492724FA17}"/>
              </a:ext>
            </a:extLst>
          </p:cNvPr>
          <p:cNvSpPr/>
          <p:nvPr/>
        </p:nvSpPr>
        <p:spPr>
          <a:xfrm>
            <a:off x="152400" y="1295400"/>
            <a:ext cx="8077200" cy="473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What does a round sign shape tell you about traffic flow?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approaching a railroad crossing…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What does a diamond sign tell you about traffic flow?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warning the driver of an unusual condition ahead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How old must the front seat passenger be when the driver has a permit?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21 years of age in State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Name the items needed when going to get a driver permit in State.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age, proof of school attendance, and parent for signature.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What is the basic rule for right of way in State?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two vehicles approach an uncontrolled intersection at the same time, always yield to the person on the right.</a:t>
            </a:r>
          </a:p>
        </p:txBody>
      </p:sp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Assessment…Four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B6EF1C91-D3A4-48C6-AD86-8FF855495D2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187083" y="6246876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1FA631-ECC6-46D6-A502-969450F623DF}"/>
              </a:ext>
            </a:extLst>
          </p:cNvPr>
          <p:cNvSpPr/>
          <p:nvPr/>
        </p:nvSpPr>
        <p:spPr>
          <a:xfrm>
            <a:off x="457200" y="1388065"/>
            <a:ext cx="822960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does a driver determine an appropriate following interval in State?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says to follow at a safe and prudent distance, court ruling says to keep enough distance to stop within following interval.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Who must yield the right of way at an intersection controlled by a stop sign?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driver that is facing the controlled intersection with the stop sign.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Where must a driver stop when required at an intersection controlled by a yield sign?  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 the stop line, the crosswalk line, crosswalk, or before entering the intersection.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Explain the difference between a yellow line and a white line on the roadway.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line indicate two way traffic flow and white lines indicate one way traffic flow.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Explain the difference between the solid line and a broken line on the roadway?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indicate locations where you are allowed to cross over the lane divisions or limit the vehicle to the lane.  Some indicate passing zones.</a:t>
            </a: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88FB43-A2A5-46DB-BC59-E5901CAA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Stopping, Standing, Parking</a:t>
            </a:r>
            <a:endParaRPr kumimoji="1" lang="en-US" altLang="en-US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077EFEC4-0396-4DC0-9FC1-161B94A8D03C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8680" y="572372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765759-D8C5-406C-BBE6-B58E06551BB9}"/>
              </a:ext>
            </a:extLst>
          </p:cNvPr>
          <p:cNvSpPr/>
          <p:nvPr/>
        </p:nvSpPr>
        <p:spPr>
          <a:xfrm>
            <a:off x="952456" y="1820867"/>
            <a:ext cx="4572000" cy="32162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Prohibitions</a:t>
            </a:r>
          </a:p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</a:p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Unattended Vehicle</a:t>
            </a:r>
          </a:p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to Curb</a:t>
            </a:r>
          </a:p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Hills</a:t>
            </a:r>
          </a:p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Leaving</a:t>
            </a:r>
          </a:p>
          <a:p>
            <a:pPr marL="285750" indent="-28575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Coasting</a:t>
            </a:r>
          </a:p>
        </p:txBody>
      </p:sp>
      <p:graphicFrame>
        <p:nvGraphicFramePr>
          <p:cNvPr id="10" name="Object 4" descr="Picture of a blue car">
            <a:extLst>
              <a:ext uri="{FF2B5EF4-FFF2-40B4-BE49-F238E27FC236}">
                <a16:creationId xmlns:a16="http://schemas.microsoft.com/office/drawing/2014/main" id="{0413C602-990E-4D15-87D4-BD09701B9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87064"/>
              </p:ext>
            </p:extLst>
          </p:nvPr>
        </p:nvGraphicFramePr>
        <p:xfrm>
          <a:off x="4552025" y="2678111"/>
          <a:ext cx="38115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Clip" r:id="rId4" imgW="8838720" imgH="3481200" progId="MS_ClipArt_Gallery.2">
                  <p:embed/>
                </p:oleObj>
              </mc:Choice>
              <mc:Fallback>
                <p:oleObj name="Clip" r:id="rId4" imgW="8838720" imgH="3481200" progId="MS_ClipArt_Gallery.2">
                  <p:embed/>
                  <p:pic>
                    <p:nvPicPr>
                      <p:cNvPr id="104452" name="Object 4">
                        <a:extLst>
                          <a:ext uri="{FF2B5EF4-FFF2-40B4-BE49-F238E27FC236}">
                            <a16:creationId xmlns:a16="http://schemas.microsoft.com/office/drawing/2014/main" id="{4063CEBE-B62D-4D44-9DC5-97E1FDCC8E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025" y="2678111"/>
                        <a:ext cx="38115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1F91BEF-9403-4BB2-ADBA-558EAA5ED48E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144AF2-D8BB-42F7-BEF1-8D9C32807764}"/>
              </a:ext>
            </a:extLst>
          </p:cNvPr>
          <p:cNvSpPr/>
          <p:nvPr/>
        </p:nvSpPr>
        <p:spPr>
          <a:xfrm>
            <a:off x="228600" y="1600200"/>
            <a:ext cx="8915400" cy="286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&amp; Distance</a:t>
            </a:r>
          </a:p>
          <a:p>
            <a:pPr marL="342900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seconds minimum following interval</a:t>
            </a:r>
          </a:p>
          <a:p>
            <a:pPr marL="800100" lvl="1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 recommends adding 1 sec for each mitigating factor</a:t>
            </a:r>
          </a:p>
          <a:p>
            <a:pPr marL="342900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or more seconds</a:t>
            </a:r>
          </a:p>
          <a:p>
            <a:pPr marL="800100" lvl="1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 = 3+1 sec for minimum following interval</a:t>
            </a:r>
            <a:endParaRPr lang="en-US" altLang="en-US" sz="2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Adjusting Speed</a:t>
            </a:r>
          </a:p>
        </p:txBody>
      </p:sp>
      <p:pic>
        <p:nvPicPr>
          <p:cNvPr id="9" name="Picture 8" descr="Picture of two blue cars and their following distance">
            <a:extLst>
              <a:ext uri="{FF2B5EF4-FFF2-40B4-BE49-F238E27FC236}">
                <a16:creationId xmlns:a16="http://schemas.microsoft.com/office/drawing/2014/main" id="{40F059CC-F89C-4FAF-9ADD-1D9A4087C4B8}"/>
              </a:ext>
            </a:extLst>
          </p:cNvPr>
          <p:cNvPicPr/>
          <p:nvPr/>
        </p:nvPicPr>
        <p:blipFill rotWithShape="1">
          <a:blip r:embed="rId3"/>
          <a:srcRect l="1041" t="5342" r="54861" b="69017"/>
          <a:stretch/>
        </p:blipFill>
        <p:spPr bwMode="auto">
          <a:xfrm>
            <a:off x="2438400" y="4547718"/>
            <a:ext cx="6553200" cy="2173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Speed Limits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3A2281-CD17-4B90-8D0A-84D3E8151BEA}"/>
              </a:ext>
            </a:extLst>
          </p:cNvPr>
          <p:cNvSpPr/>
          <p:nvPr/>
        </p:nvSpPr>
        <p:spPr>
          <a:xfrm>
            <a:off x="463118" y="1371601"/>
            <a:ext cx="6471082" cy="3002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Areas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Interstate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Interstate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Buses</a:t>
            </a:r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AEA1A53-8BBA-49D2-8E90-2B4ED0B67B59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Object 5" descr="Picture of a bridge over a highway">
            <a:extLst>
              <a:ext uri="{FF2B5EF4-FFF2-40B4-BE49-F238E27FC236}">
                <a16:creationId xmlns:a16="http://schemas.microsoft.com/office/drawing/2014/main" id="{864143D5-5C61-43A2-BDEC-2BA651CAE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52305"/>
              </p:ext>
            </p:extLst>
          </p:nvPr>
        </p:nvGraphicFramePr>
        <p:xfrm>
          <a:off x="4572000" y="2234460"/>
          <a:ext cx="40227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Clip" r:id="rId4" imgW="5303520" imgH="4395600" progId="MS_ClipArt_Gallery.2">
                  <p:embed/>
                </p:oleObj>
              </mc:Choice>
              <mc:Fallback>
                <p:oleObj name="Clip" r:id="rId4" imgW="5303520" imgH="4395600" progId="MS_ClipArt_Gallery.2">
                  <p:embed/>
                  <p:pic>
                    <p:nvPicPr>
                      <p:cNvPr id="109573" name="Object 5">
                        <a:extLst>
                          <a:ext uri="{FF2B5EF4-FFF2-40B4-BE49-F238E27FC236}">
                            <a16:creationId xmlns:a16="http://schemas.microsoft.com/office/drawing/2014/main" id="{9682318D-677D-4379-8CF5-AFBAC63269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34460"/>
                        <a:ext cx="40227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784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Headlights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 descr="Logo of a car superimposed on outline of Pennsylvania">
            <a:extLst>
              <a:ext uri="{FF2B5EF4-FFF2-40B4-BE49-F238E27FC236}">
                <a16:creationId xmlns:a16="http://schemas.microsoft.com/office/drawing/2014/main" id="{2BCCAE7D-E033-498F-A049-494A403FAD2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1526FA-9431-40DD-8D16-FB74F0E5D0D4}"/>
              </a:ext>
            </a:extLst>
          </p:cNvPr>
          <p:cNvSpPr/>
          <p:nvPr/>
        </p:nvSpPr>
        <p:spPr>
          <a:xfrm>
            <a:off x="829692" y="1524000"/>
            <a:ext cx="4572000" cy="3193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Daytime Running Lights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Headlights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Beam Use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Light Use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Lights</a:t>
            </a:r>
          </a:p>
        </p:txBody>
      </p:sp>
      <p:graphicFrame>
        <p:nvGraphicFramePr>
          <p:cNvPr id="11" name="Object 4" descr="Drawing of the front of a purple car">
            <a:extLst>
              <a:ext uri="{FF2B5EF4-FFF2-40B4-BE49-F238E27FC236}">
                <a16:creationId xmlns:a16="http://schemas.microsoft.com/office/drawing/2014/main" id="{B8FBC488-1176-462D-B7F5-E5AFB6414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460261"/>
              </p:ext>
            </p:extLst>
          </p:nvPr>
        </p:nvGraphicFramePr>
        <p:xfrm>
          <a:off x="5345467" y="3009329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11620" name="Object 4">
                        <a:extLst>
                          <a:ext uri="{FF2B5EF4-FFF2-40B4-BE49-F238E27FC236}">
                            <a16:creationId xmlns:a16="http://schemas.microsoft.com/office/drawing/2014/main" id="{E46CD986-8097-4CEA-AFCB-9955FA7271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467" y="3009329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450E63C-669D-42B5-A049-62E06E4D631C}"/>
</file>

<file path=customXml/itemProps2.xml><?xml version="1.0" encoding="utf-8"?>
<ds:datastoreItem xmlns:ds="http://schemas.openxmlformats.org/officeDocument/2006/customXml" ds:itemID="{9F951873-F003-4867-BD86-DAE586118D95}"/>
</file>

<file path=customXml/itemProps3.xml><?xml version="1.0" encoding="utf-8"?>
<ds:datastoreItem xmlns:ds="http://schemas.openxmlformats.org/officeDocument/2006/customXml" ds:itemID="{34E27731-8842-4143-8593-4048681CFC1B}"/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1132</Words>
  <Application>Microsoft Office PowerPoint</Application>
  <PresentationFormat>On-screen Show (4:3)</PresentationFormat>
  <Paragraphs>262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Berlin Sans FB</vt:lpstr>
      <vt:lpstr>Bookman</vt:lpstr>
      <vt:lpstr>Calibri</vt:lpstr>
      <vt:lpstr>Monotype Sorts</vt:lpstr>
      <vt:lpstr>Wingdings</vt:lpstr>
      <vt:lpstr>Office Theme</vt:lpstr>
      <vt:lpstr>Clip</vt:lpstr>
      <vt:lpstr>Driver Responsibilities:         Knowing State Traffic Laws</vt:lpstr>
      <vt:lpstr>Last session</vt:lpstr>
      <vt:lpstr>Session Assessment…Four</vt:lpstr>
      <vt:lpstr>PowerPoint Presentation</vt:lpstr>
      <vt:lpstr>Session Assessment…Four</vt:lpstr>
      <vt:lpstr>Stopping, Standing, Parking</vt:lpstr>
      <vt:lpstr>Speed</vt:lpstr>
      <vt:lpstr>Speed Limits</vt:lpstr>
      <vt:lpstr>Headlights</vt:lpstr>
      <vt:lpstr>Freeway Driving Concerns</vt:lpstr>
      <vt:lpstr>Problem Situations</vt:lpstr>
      <vt:lpstr>Winter Driving Concerns </vt:lpstr>
      <vt:lpstr>Other Roadway Users</vt:lpstr>
      <vt:lpstr>Bicyclist Responsibilities </vt:lpstr>
      <vt:lpstr>Sharing Roadway with Bicyclists</vt:lpstr>
      <vt:lpstr>Bicycle Safety Issues</vt:lpstr>
      <vt:lpstr>Sharing Roadway with Trucks</vt:lpstr>
      <vt:lpstr>Sharing Roadway with Motorcyclists</vt:lpstr>
      <vt:lpstr>Crash Involvement</vt:lpstr>
      <vt:lpstr>Aiding Injured</vt:lpstr>
      <vt:lpstr>Safety Concerns</vt:lpstr>
      <vt:lpstr>Safety Concerns</vt:lpstr>
      <vt:lpstr>State Alcohol Laws </vt:lpstr>
      <vt:lpstr> </vt:lpstr>
      <vt:lpstr>Improper Use of a License </vt:lpstr>
      <vt:lpstr>PowerPoint Presentation</vt:lpstr>
      <vt:lpstr>Public Intoxication</vt:lpstr>
      <vt:lpstr>Open Container Law</vt:lpstr>
      <vt:lpstr>Administrative License Revocation  (ALR) Implied Consent</vt:lpstr>
      <vt:lpstr>Intoxication Assault</vt:lpstr>
      <vt:lpstr>Intoxication Manslaughter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218</cp:revision>
  <dcterms:created xsi:type="dcterms:W3CDTF">2017-02-01T18:23:33Z</dcterms:created>
  <dcterms:modified xsi:type="dcterms:W3CDTF">2018-12-19T15:03:38Z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1574100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