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Driver Education Theory Sample Lesson </a:t>
            </a:r>
            <a:br>
              <a:rPr lang="en-US" dirty="0"/>
            </a:br>
            <a:r>
              <a:rPr lang="en-US" dirty="0"/>
              <a:t>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Taking Personal Responsibility: Alcohol and Other Drugs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D371-1EB4-4222-AC68-7DDBEAC1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They The Same?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6311-CF32-4AA9-BF97-FC6866F5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20"/>
            <a:ext cx="8229600" cy="4525963"/>
          </a:xfrm>
        </p:spPr>
        <p:txBody>
          <a:bodyPr/>
          <a:lstStyle/>
          <a:p>
            <a:r>
              <a:rPr lang="en-US" dirty="0"/>
              <a:t>Beer</a:t>
            </a:r>
          </a:p>
          <a:p>
            <a:r>
              <a:rPr lang="en-US" dirty="0"/>
              <a:t>Whiskey</a:t>
            </a:r>
          </a:p>
          <a:p>
            <a:r>
              <a:rPr lang="en-US" dirty="0"/>
              <a:t>Wine</a:t>
            </a:r>
          </a:p>
          <a:p>
            <a:r>
              <a:rPr lang="en-US" dirty="0"/>
              <a:t>Cooler</a:t>
            </a:r>
          </a:p>
          <a:p>
            <a:r>
              <a:rPr lang="en-US" dirty="0"/>
              <a:t>Margarita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55EAB-F05C-4A1A-A565-94918DD0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27C14-247A-4E7F-A4F2-3AEE7E82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15" descr="A row of wine glasses sitting on a table&#10;&#10;Description automatically generated">
            <a:extLst>
              <a:ext uri="{FF2B5EF4-FFF2-40B4-BE49-F238E27FC236}">
                <a16:creationId xmlns:a16="http://schemas.microsoft.com/office/drawing/2014/main" id="{9AB5203B-A5A2-419F-A866-10F9179E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1752600"/>
            <a:ext cx="3063875" cy="1884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A close up of a beverage&#10;&#10;Description automatically generated">
            <a:extLst>
              <a:ext uri="{FF2B5EF4-FFF2-40B4-BE49-F238E27FC236}">
                <a16:creationId xmlns:a16="http://schemas.microsoft.com/office/drawing/2014/main" id="{F6C0D2CE-DAAB-4DD6-8752-3BEEEFD2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17" y="2590800"/>
            <a:ext cx="1562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A picture containing table, container&#10;&#10;Description automatically generated">
            <a:extLst>
              <a:ext uri="{FF2B5EF4-FFF2-40B4-BE49-F238E27FC236}">
                <a16:creationId xmlns:a16="http://schemas.microsoft.com/office/drawing/2014/main" id="{33857441-C042-429B-BC55-5AB89514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33" y="4073440"/>
            <a:ext cx="117316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 close up of a bottle&#10;&#10;Description automatically generated">
            <a:extLst>
              <a:ext uri="{FF2B5EF4-FFF2-40B4-BE49-F238E27FC236}">
                <a16:creationId xmlns:a16="http://schemas.microsoft.com/office/drawing/2014/main" id="{24F44BA8-E51A-464F-A097-04618692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4152900"/>
            <a:ext cx="114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F82A-927A-4BC5-86CF-07F47D7C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Crunching the Numbers </a:t>
            </a:r>
          </a:p>
        </p:txBody>
      </p:sp>
      <p:pic>
        <p:nvPicPr>
          <p:cNvPr id="6" name="Content Placeholder 5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5E0C0C7D-3D9D-4EF5-9F24-34FB369D5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3145809" cy="17740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8D46-CD5F-4609-B6B0-0DD9D7EE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8F14B-4A72-4DFC-BED0-B289540C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4C8BA945-E3AB-4777-881C-3A7D2790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4" y="1752600"/>
            <a:ext cx="3145809" cy="177409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182093D-EE43-402B-8462-DD64259F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6884"/>
            <a:ext cx="3145809" cy="184115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FF128C6-3323-4B17-8039-AD62CF74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464" y="3429000"/>
            <a:ext cx="3865199" cy="1731414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 with low confidence">
            <a:extLst>
              <a:ext uri="{FF2B5EF4-FFF2-40B4-BE49-F238E27FC236}">
                <a16:creationId xmlns:a16="http://schemas.microsoft.com/office/drawing/2014/main" id="{C2D18778-4FA8-46EF-9A49-2B6953B07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12" y="4956180"/>
            <a:ext cx="2304488" cy="40846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DBC719B-9CB6-48A4-A03A-80137051E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256792"/>
            <a:ext cx="6065537" cy="11500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9A094-0FB2-4AD6-A7BA-FD63D7E95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4800" y="1818646"/>
            <a:ext cx="76200" cy="3438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D5D2A70-57EF-4432-9B94-644E370C7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57200" y="1818646"/>
            <a:ext cx="8229599" cy="3439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79DBE4-AE5B-4BF2-B022-5B69A5907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199" y="3427715"/>
            <a:ext cx="8193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8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1C54-FCE6-430B-B217-FC71DEA1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Light Beer (Male)</a:t>
            </a:r>
          </a:p>
        </p:txBody>
      </p:sp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ECFADAE-63BB-4BB4-9566-A61416FE6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73" y="1447800"/>
            <a:ext cx="6506054" cy="4353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A29BD-91A8-44ED-8029-1C711D63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DD28C-C3B8-48FA-AD2D-B667C06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700EADC-484F-495C-992B-0D62E781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" y="5889859"/>
            <a:ext cx="555393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8346-A5D1-4212-ACF5-BE38D89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of Alcohol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CA36-8C18-4BC5-B355-7D2C7B30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PROCESS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TIME FACTORS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8FFC-5195-4ACA-91BE-32A55E55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1073-43F4-45DF-812D-4A8BB819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087F5916-7853-4807-AC26-F04B5A58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1542422" cy="16033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05A7B3-24EB-4D21-A147-3123515D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74" y="1625204"/>
            <a:ext cx="1938696" cy="2560542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A65B4-D1BB-48F1-8039-66A733F4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422" y="2270778"/>
            <a:ext cx="1786283" cy="11766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28D64205-0581-4256-96FB-783E9634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297" y="2353081"/>
            <a:ext cx="3103133" cy="1012024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33073A0-582C-4876-8A70-991B980E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255" y="3874165"/>
            <a:ext cx="5779509" cy="64013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C52378A-DADD-4F3A-93F2-4277535E9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808" y="4244494"/>
            <a:ext cx="6612384" cy="1721473"/>
          </a:xfrm>
          <a:prstGeom prst="rect">
            <a:avLst/>
          </a:prstGeom>
        </p:spPr>
      </p:pic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DBB3E86-E1C3-4073-AB25-9EF5FF228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6017269"/>
            <a:ext cx="551735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5332-8976-4793-BEB3-33CD5A04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C964-EF70-4E08-B5FE-7F7F56C2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25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BAC	STOPS DRINKING @ 12:30 A.M.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.20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.15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.10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.05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.00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       9       10       11       12        1         </a:t>
            </a:r>
            <a:r>
              <a:rPr lang="en-US" sz="1200" dirty="0">
                <a:solidFill>
                  <a:srgbClr val="FF0000"/>
                </a:solidFill>
              </a:rPr>
              <a:t>2        3         4         5         6         7         8         9       10        11       12       1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    </a:t>
            </a:r>
            <a:r>
              <a:rPr lang="en-US" sz="1200" dirty="0">
                <a:solidFill>
                  <a:srgbClr val="002060"/>
                </a:solidFill>
              </a:rPr>
              <a:t>HRS       1        2         3         4         5       6         7         8         9        10       11        12      13        14       15      16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102B-2CEE-41FA-983B-F77C5094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B8D8E-2C6E-4BED-B217-AD92C3D2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397355-2CC2-4948-BD54-4C3068EA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7460"/>
              </p:ext>
            </p:extLst>
          </p:nvPr>
        </p:nvGraphicFramePr>
        <p:xfrm>
          <a:off x="838200" y="1905000"/>
          <a:ext cx="739140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63">
                  <a:extLst>
                    <a:ext uri="{9D8B030D-6E8A-4147-A177-3AD203B41FA5}">
                      <a16:colId xmlns:a16="http://schemas.microsoft.com/office/drawing/2014/main" val="421094485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46074124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85818344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97907505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59198296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4063123581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2373427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99135223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30389735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567604406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48222752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880878189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84937131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6374768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69154817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7042109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338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467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4219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62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BEFDC1-33F0-466F-923E-A53240A9F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49" y="5410200"/>
            <a:ext cx="1914251" cy="53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590BC-88CB-4EA4-80DC-67D81D6A2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410200"/>
            <a:ext cx="5080766" cy="536494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2FC6B44E-8A0F-492B-ACAA-3820EC40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89" y="5745807"/>
            <a:ext cx="2194750" cy="591363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0909B-BFD8-47C5-B79C-C9B4B13C0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650" y="5712587"/>
            <a:ext cx="2109399" cy="591363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C524A94-4BCA-462A-8F0C-A980E43FE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884" y="2057400"/>
            <a:ext cx="1426719" cy="301196"/>
          </a:xfrm>
          <a:prstGeom prst="rect">
            <a:avLst/>
          </a:prstGeom>
        </p:spPr>
      </p:pic>
      <p:cxnSp>
        <p:nvCxnSpPr>
          <p:cNvPr id="15" name="Straight Connector 14" descr="line on graph showing rate of alcohol absorption from 0.00 to .20 in first 5 hours of consuming alcohol ">
            <a:extLst>
              <a:ext uri="{FF2B5EF4-FFF2-40B4-BE49-F238E27FC236}">
                <a16:creationId xmlns:a16="http://schemas.microsoft.com/office/drawing/2014/main" id="{109682E3-04DA-4C0A-83C5-37F55CA3ADBE}"/>
              </a:ext>
            </a:extLst>
          </p:cNvPr>
          <p:cNvCxnSpPr>
            <a:cxnSpLocks/>
          </p:cNvCxnSpPr>
          <p:nvPr/>
        </p:nvCxnSpPr>
        <p:spPr>
          <a:xfrm flipV="1">
            <a:off x="762000" y="2358596"/>
            <a:ext cx="1828800" cy="244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 showing the length of time for alcohol to be eliminated after reaching peak of .16 BAC to 0.00 over the next 11 hours. ">
            <a:extLst>
              <a:ext uri="{FF2B5EF4-FFF2-40B4-BE49-F238E27FC236}">
                <a16:creationId xmlns:a16="http://schemas.microsoft.com/office/drawing/2014/main" id="{B60ECB6F-329D-4C57-A49E-6BA5031B11FA}"/>
              </a:ext>
            </a:extLst>
          </p:cNvPr>
          <p:cNvCxnSpPr>
            <a:cxnSpLocks/>
          </p:cNvCxnSpPr>
          <p:nvPr/>
        </p:nvCxnSpPr>
        <p:spPr>
          <a:xfrm>
            <a:off x="2590800" y="2358596"/>
            <a:ext cx="5606316" cy="2403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sitting&#10;&#10;Description automatically generated with low confidence">
            <a:extLst>
              <a:ext uri="{FF2B5EF4-FFF2-40B4-BE49-F238E27FC236}">
                <a16:creationId xmlns:a16="http://schemas.microsoft.com/office/drawing/2014/main" id="{54E4CA1E-734B-4965-AB35-84C7DC712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650" y="2675757"/>
            <a:ext cx="3255546" cy="69500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1E743DA-9187-47AE-99CD-EEED295CA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138344"/>
            <a:ext cx="19204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5AAC-390D-4A11-AEF2-A2DD8214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4FA4-966D-41EE-BD00-EFAB3C55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ABB7D-9173-4A9D-9CFE-338E42B3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9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id="{F2A32B67-83ED-4614-AA63-2628EFB09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737" y="1600201"/>
            <a:ext cx="6486263" cy="42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FC1E-8DD6-4593-A8FF-610D4B53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THE BODY REMOVE ONE DRINK PER HOUR?</a:t>
            </a:r>
          </a:p>
        </p:txBody>
      </p:sp>
      <p:pic>
        <p:nvPicPr>
          <p:cNvPr id="6" name="Content Placeholder 5" descr="A picture containing indoor&#10;&#10;Description automatically generated with medium confidence">
            <a:extLst>
              <a:ext uri="{FF2B5EF4-FFF2-40B4-BE49-F238E27FC236}">
                <a16:creationId xmlns:a16="http://schemas.microsoft.com/office/drawing/2014/main" id="{F4BF2AF5-2DE3-44F8-AA79-06D2DC299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169" y="1600201"/>
            <a:ext cx="6492632" cy="41730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920B-2B35-4808-A104-F36F4489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8BD0-E178-4D72-895A-970B1161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picture containing animal&#10;&#10;Description automatically generated with very low confidence">
            <a:extLst>
              <a:ext uri="{FF2B5EF4-FFF2-40B4-BE49-F238E27FC236}">
                <a16:creationId xmlns:a16="http://schemas.microsoft.com/office/drawing/2014/main" id="{9B34975B-7557-49BF-BECD-AB6D4AE5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7816"/>
            <a:ext cx="645012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FF55-8B29-4F8C-8331-6BCBAD88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Affects the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9B4A-7A9B-4CF9-A73F-4862A4F25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Liver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Heart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Sexuality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Sleep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Stomach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Brain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B374D-749E-499B-8512-190873F9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85418-0482-43E5-B9C1-E023F586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68AE24E2-2CCC-494E-8AC8-140F7FE8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438400" cy="1814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50364474-6128-493A-8069-13B8E68E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10511"/>
              </p:ext>
            </p:extLst>
          </p:nvPr>
        </p:nvGraphicFramePr>
        <p:xfrm>
          <a:off x="6553200" y="1676400"/>
          <a:ext cx="14652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1050120" imgH="1800360" progId="MS_ClipArt_Gallery.2">
                  <p:embed/>
                </p:oleObj>
              </mc:Choice>
              <mc:Fallback>
                <p:oleObj name="Clip" r:id="rId4" imgW="1050120" imgH="1800360" progId="MS_ClipArt_Gallery.2">
                  <p:embed/>
                  <p:pic>
                    <p:nvPicPr>
                      <p:cNvPr id="16392" name="Object 8">
                        <a:extLst>
                          <a:ext uri="{FF2B5EF4-FFF2-40B4-BE49-F238E27FC236}">
                            <a16:creationId xmlns:a16="http://schemas.microsoft.com/office/drawing/2014/main" id="{8A92662D-6F37-49D2-B90D-A0DAFE5C7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76400"/>
                        <a:ext cx="14652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7A111F-A9DA-4D8A-A71C-E98308CF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14763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id="{17F926BD-96C7-4220-A895-8DCCC695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7" y="4305300"/>
            <a:ext cx="152400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2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/>
          </a:p>
        </p:txBody>
      </p:sp>
      <p:pic>
        <p:nvPicPr>
          <p:cNvPr id="6" name="Picture 14" descr="A row of wine glasses sitting on a table&#10;&#10;Description automatically generated">
            <a:extLst>
              <a:ext uri="{FF2B5EF4-FFF2-40B4-BE49-F238E27FC236}">
                <a16:creationId xmlns:a16="http://schemas.microsoft.com/office/drawing/2014/main" id="{7703F019-2C98-4BA3-A18A-A210AEA0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209800" cy="1360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 close up of items on a table&#10;&#10;Description automatically generated">
            <a:extLst>
              <a:ext uri="{FF2B5EF4-FFF2-40B4-BE49-F238E27FC236}">
                <a16:creationId xmlns:a16="http://schemas.microsoft.com/office/drawing/2014/main" id="{51DAAEE3-B830-469C-B8BD-EC7CBEA2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06925"/>
            <a:ext cx="2209800" cy="1671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Responsible Choices</a:t>
            </a:r>
          </a:p>
          <a:p>
            <a:r>
              <a:rPr lang="en-US" dirty="0"/>
              <a:t>Current Alcohol and Other Drugs Laws</a:t>
            </a:r>
          </a:p>
          <a:p>
            <a:r>
              <a:rPr lang="en-US" dirty="0"/>
              <a:t>BAC Factors </a:t>
            </a:r>
          </a:p>
          <a:p>
            <a:r>
              <a:rPr lang="en-US" dirty="0"/>
              <a:t>Alcohol Affects the Body</a:t>
            </a:r>
          </a:p>
          <a:p>
            <a:r>
              <a:rPr lang="en-US" dirty="0"/>
              <a:t>Alcohol and Driving Task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Personal Responsibility: Alcohol and Other Drugs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D52B-5C59-445F-8A98-D20D48EC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03D7-60B3-4CD2-AE31-7FF9428D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What do we know about alcohol and other drugs and driving?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 State laws impact teens.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does BAC make a difference.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does alcohol and other drugs impact driving ability.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CAB5-E33C-43CC-B502-9514C69D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67EE5-A210-4757-B64B-EE973910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4581-2DDF-4584-9D52-16C32C66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Assessing the Facts True or False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42C2-3807-4F8D-9F08-8E69EB88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A 12 oz regular beer has more alcohol than a 1 oz shot of 80 proof whiskey.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Regular beer and light beer have the same amount of alcohol but different amount of calories.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BAC means Blood Alcohol Content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All persons remove alcohol at the rate of 1 drink per hour.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Teenagers are at a lower risk of alcohol-related crashes than older drivers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There is a much greater risk of  becoming an alcoholic if  drinking begins as a teenager</a:t>
            </a:r>
            <a:endParaRPr lang="en-US" altLang="en-US" sz="1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0FD9-390D-4676-95D9-DD21357E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DE4C8-B82B-4DBA-8573-45117CE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62F1-5D88-4DE7-BD65-645FFC30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Alcohol/Drug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0B5D-807A-49C5-A292-C2BB82FC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Driving Under the Influence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21 and older BAC Level is .08%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20 and under BAC level is .02%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262… Section 189A.101 (e) in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Implied Consent Law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269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Open Container Law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269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Purchase and Age Misrepresentation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396 of State Laws Handout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5B21-3733-4745-886B-1ED9324E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A344-1E55-43E6-A017-F8A76DAF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1A73-4791-4953-88DF-E163FAC1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or Not Using?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6C60-AB41-4821-B53B-16B78A8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F912B-9075-4289-9894-827823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3" descr="A circuit board&#10;&#10;Description automatically generated">
            <a:extLst>
              <a:ext uri="{FF2B5EF4-FFF2-40B4-BE49-F238E27FC236}">
                <a16:creationId xmlns:a16="http://schemas.microsoft.com/office/drawing/2014/main" id="{B5F0A0DE-E2B0-4459-B04B-77DE33369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354439" cy="21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13EC6-7069-4AE5-ACC1-3C613BB7F79D}"/>
              </a:ext>
            </a:extLst>
          </p:cNvPr>
          <p:cNvSpPr/>
          <p:nvPr/>
        </p:nvSpPr>
        <p:spPr>
          <a:xfrm rot="10800000" flipV="1">
            <a:off x="3886200" y="274071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Why do you think State has a Zero Tolerance Law for persons under age 21?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20E24-E9D2-45F9-8520-FC7D21046201}"/>
              </a:ext>
            </a:extLst>
          </p:cNvPr>
          <p:cNvSpPr/>
          <p:nvPr/>
        </p:nvSpPr>
        <p:spPr>
          <a:xfrm rot="10800000" flipV="1">
            <a:off x="2286000" y="441959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Why do some people choose not to use alcohol or other drugs?</a:t>
            </a:r>
          </a:p>
        </p:txBody>
      </p:sp>
      <p:pic>
        <p:nvPicPr>
          <p:cNvPr id="9" name="Picture 22" descr="A circuit board&#10;&#10;Description automatically generated">
            <a:extLst>
              <a:ext uri="{FF2B5EF4-FFF2-40B4-BE49-F238E27FC236}">
                <a16:creationId xmlns:a16="http://schemas.microsoft.com/office/drawing/2014/main" id="{8899071F-218F-4F12-A7BE-B64298F6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4041"/>
            <a:ext cx="241924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0FA6-A376-4370-BA25-00F6A043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Choices and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C4BE-01D8-4E78-BC0B-9E89B92F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List some short-term and long-term rewards.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List some short-term and long-term consequences.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Is alcohol and other drug use short-term or long term reward?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Are consequences of alcohol use short-term or long-term?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Easiest way to avoid the consequences is?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D8AE4-19C4-41D0-B901-AFF41F6E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0311-6191-4C0C-BBC1-F5DA78D1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E2AA-61EB-440E-9E83-B4ADA61A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1C76-6BD3-48A8-8924-32764081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lcohol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2060"/>
                </a:solidFill>
              </a:rPr>
              <a:t>oncentration</a:t>
            </a:r>
          </a:p>
          <a:p>
            <a:r>
              <a:rPr lang="en-US" dirty="0">
                <a:solidFill>
                  <a:srgbClr val="002060"/>
                </a:solidFill>
              </a:rPr>
              <a:t>What is the difference between: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lood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lcohol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ontent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lood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lcohol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oncentration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941F-83DA-4442-B928-F0E313D4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F3E64-CA17-4135-8F74-4F253127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BD97-8223-49E9-A532-DD151980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DF7B-BD12-4AE3-8D8A-0AD6E937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  <a:p>
            <a:r>
              <a:rPr lang="en-US" dirty="0"/>
              <a:t>Time Spent Drinking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Alcohol Content</a:t>
            </a:r>
          </a:p>
          <a:p>
            <a:r>
              <a:rPr lang="en-US" dirty="0"/>
              <a:t>Size of Drinks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983A-B65A-4D1C-8AF1-1DD00C5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713F4-F1F6-4F3E-B370-DF2154F2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7" descr="Picture showing how an 8 oz. alcoholic drink will cause a BAC of 0.04 to a 220 lb person and a BAC of 0.08 to a 110 lb. person ">
            <a:extLst>
              <a:ext uri="{FF2B5EF4-FFF2-40B4-BE49-F238E27FC236}">
                <a16:creationId xmlns:a16="http://schemas.microsoft.com/office/drawing/2014/main" id="{B1991396-7907-421F-A3B8-9D5C03EA8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14417"/>
              </p:ext>
            </p:extLst>
          </p:nvPr>
        </p:nvGraphicFramePr>
        <p:xfrm>
          <a:off x="4581617" y="1828800"/>
          <a:ext cx="39624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int Shop Pro Image" r:id="rId3" imgW="2995122" imgH="2634146" progId="PaintShopPro">
                  <p:embed/>
                </p:oleObj>
              </mc:Choice>
              <mc:Fallback>
                <p:oleObj name="Paint Shop Pro Image" r:id="rId3" imgW="2995122" imgH="2634146" progId="PaintShopPro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F080906C-03DD-4696-9684-3A4A7EE3D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17" y="1828800"/>
                        <a:ext cx="39624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8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4A327-7163-4870-B9D6-942EB92063A9}"/>
</file>

<file path=customXml/itemProps2.xml><?xml version="1.0" encoding="utf-8"?>
<ds:datastoreItem xmlns:ds="http://schemas.openxmlformats.org/officeDocument/2006/customXml" ds:itemID="{B345E959-B139-4928-B6C0-4290FBE61FC4}">
  <ds:schemaRefs>
    <ds:schemaRef ds:uri="http://www.w3.org/XML/1998/namespace"/>
    <ds:schemaRef ds:uri="http://purl.org/dc/elements/1.1/"/>
    <ds:schemaRef ds:uri="f1c7bf0e-1cb0-48f8-99df-6e3f20f315ba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551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Berlin Sans FB</vt:lpstr>
      <vt:lpstr>Calibri</vt:lpstr>
      <vt:lpstr>Office Theme</vt:lpstr>
      <vt:lpstr>Paint Shop Pro Image</vt:lpstr>
      <vt:lpstr>Microsoft Clip Gallery</vt:lpstr>
      <vt:lpstr>Driver Education Theory Sample Lesson  15</vt:lpstr>
      <vt:lpstr>Personal Responsibility: Alcohol and Other Drugs</vt:lpstr>
      <vt:lpstr>Introduction</vt:lpstr>
      <vt:lpstr>Assessing the Facts True or False Statements</vt:lpstr>
      <vt:lpstr>State Alcohol/Drug Laws </vt:lpstr>
      <vt:lpstr>Using or Not Using?</vt:lpstr>
      <vt:lpstr>Your Choices and Responsibilities </vt:lpstr>
      <vt:lpstr>BAC is:</vt:lpstr>
      <vt:lpstr>BAC Factors </vt:lpstr>
      <vt:lpstr>Are They The Same?</vt:lpstr>
      <vt:lpstr>Crunching the Numbers </vt:lpstr>
      <vt:lpstr>How Much Light Beer (Male)</vt:lpstr>
      <vt:lpstr>Elimination of Alcohol </vt:lpstr>
      <vt:lpstr>Elimination Rate </vt:lpstr>
      <vt:lpstr>DOES THE BODY REMOVE ONE DRINK PER HOUR?</vt:lpstr>
      <vt:lpstr>DOES THE BODY REMOVE ONE DRINK PER HOUR?</vt:lpstr>
      <vt:lpstr>Alcohol Affects the Body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28</cp:revision>
  <dcterms:created xsi:type="dcterms:W3CDTF">2017-02-01T18:23:33Z</dcterms:created>
  <dcterms:modified xsi:type="dcterms:W3CDTF">2018-12-19T20:53:05Z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  <property fmtid="{D5CDD505-2E9C-101B-9397-08002B2CF9AE}" pid="9" name="MigrationSourceURL">
    <vt:lpwstr/>
  </property>
  <property fmtid="{D5CDD505-2E9C-101B-9397-08002B2CF9AE}" pid="10" name="Category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