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8" r:id="rId15"/>
    <p:sldId id="28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2120833"/>
            <a:ext cx="8763000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State Driver Responsibilities: Knowing Your Vehicle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993235"/>
            <a:ext cx="6705601" cy="2340766"/>
          </a:xfrm>
        </p:spPr>
        <p:txBody>
          <a:bodyPr>
            <a:normAutofit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Getting Started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Vehicle Controls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3 </a:t>
            </a:r>
            <a:r>
              <a:rPr lang="en-US" altLang="en-US" sz="2000" dirty="0">
                <a:latin typeface="Bookman" pitchFamily="18" charset="0"/>
              </a:rPr>
              <a:t>Using Controls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12/4/2018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Starting Tasks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D1B0A02A-7D06-4378-AE42-4E99FB8F81DC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ct 4" descr="a picture of a woman driving">
            <a:extLst>
              <a:ext uri="{FF2B5EF4-FFF2-40B4-BE49-F238E27FC236}">
                <a16:creationId xmlns:a16="http://schemas.microsoft.com/office/drawing/2014/main" id="{B59E0969-44BC-4300-87E1-3DE4D6B7C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711982"/>
              </p:ext>
            </p:extLst>
          </p:nvPr>
        </p:nvGraphicFramePr>
        <p:xfrm>
          <a:off x="5105400" y="136525"/>
          <a:ext cx="28956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lip" r:id="rId4" imgW="874080" imgH="340920" progId="MS_ClipArt_Gallery.2">
                  <p:embed/>
                </p:oleObj>
              </mc:Choice>
              <mc:Fallback>
                <p:oleObj name="Clip" r:id="rId4" imgW="874080" imgH="340920" progId="MS_ClipArt_Gallery.2">
                  <p:embed/>
                  <p:pic>
                    <p:nvPicPr>
                      <p:cNvPr id="287748" name="Object 4">
                        <a:extLst>
                          <a:ext uri="{FF2B5EF4-FFF2-40B4-BE49-F238E27FC236}">
                            <a16:creationId xmlns:a16="http://schemas.microsoft.com/office/drawing/2014/main" id="{E27A4304-7BEF-4508-B376-B4B500DD8A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6525"/>
                        <a:ext cx="28956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909E976-F393-443D-A2CA-E227803A71A6}"/>
              </a:ext>
            </a:extLst>
          </p:cNvPr>
          <p:cNvSpPr/>
          <p:nvPr/>
        </p:nvSpPr>
        <p:spPr>
          <a:xfrm>
            <a:off x="990600" y="1446426"/>
            <a:ext cx="6629400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for choke/fuel injection needs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vehicle need choke (carburetor) to start?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fuel injection (DO NOT PUSH ON ACCELERATOR BEFORE START)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ignition to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“on”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alert/warning lights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airbag, seat belts, ABS, traction alerts, etc.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ignition to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“start”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alert lights and gauges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all systems functioning and ready to use?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needed accessories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heating, ventilation, and air conditioning (HVAC), wipers, lights, etc.</a:t>
            </a:r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Securing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9530F10E-0A09-4BCA-8399-3540F51781BF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819839"/>
            <a:ext cx="986168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2AE53-50FF-4B9F-A118-B1AAD322405A}"/>
              </a:ext>
            </a:extLst>
          </p:cNvPr>
          <p:cNvSpPr/>
          <p:nvPr/>
        </p:nvSpPr>
        <p:spPr>
          <a:xfrm>
            <a:off x="944366" y="1610040"/>
            <a:ext cx="774243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within a legal, secure parking space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parked within appropriate distances of fire hydrant, intersection, RR crossing, legal parking zone, etc.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foot on service brake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parking brake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recommended in most new vehicle owner’s manuals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protects transaxle and constant velocity joints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gear selector in (P)ark.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 in recommended gear for standard shift transaxle or transmission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off any vehicle accessories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all systems functioning and ready to use for next time?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4" descr="a picture of a woman driving a van">
            <a:extLst>
              <a:ext uri="{FF2B5EF4-FFF2-40B4-BE49-F238E27FC236}">
                <a16:creationId xmlns:a16="http://schemas.microsoft.com/office/drawing/2014/main" id="{D62CCE27-2C51-4429-BCD0-2B7DA4A63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44360"/>
              </p:ext>
            </p:extLst>
          </p:nvPr>
        </p:nvGraphicFramePr>
        <p:xfrm>
          <a:off x="5181600" y="304800"/>
          <a:ext cx="2743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lip" r:id="rId4" imgW="1728720" imgH="670680" progId="MS_ClipArt_Gallery.2">
                  <p:embed/>
                </p:oleObj>
              </mc:Choice>
              <mc:Fallback>
                <p:oleObj name="Clip" r:id="rId4" imgW="1728720" imgH="670680" progId="MS_ClipArt_Gallery.2">
                  <p:embed/>
                  <p:pic>
                    <p:nvPicPr>
                      <p:cNvPr id="288772" name="Object 4">
                        <a:extLst>
                          <a:ext uri="{FF2B5EF4-FFF2-40B4-BE49-F238E27FC236}">
                            <a16:creationId xmlns:a16="http://schemas.microsoft.com/office/drawing/2014/main" id="{6FD2A4ED-B336-49DA-9804-17446C677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"/>
                        <a:ext cx="2743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Securing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8EA35F67-EE00-4306-B4FC-7227B74D9D2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99891"/>
            <a:ext cx="986168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ct 4" descr="a picture of a woman driving a van">
            <a:extLst>
              <a:ext uri="{FF2B5EF4-FFF2-40B4-BE49-F238E27FC236}">
                <a16:creationId xmlns:a16="http://schemas.microsoft.com/office/drawing/2014/main" id="{418F9BF5-35E2-40CC-95AB-1F4EF4BFE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46584"/>
              </p:ext>
            </p:extLst>
          </p:nvPr>
        </p:nvGraphicFramePr>
        <p:xfrm>
          <a:off x="5181600" y="304800"/>
          <a:ext cx="2743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lip" r:id="rId4" imgW="1728720" imgH="670680" progId="MS_ClipArt_Gallery.2">
                  <p:embed/>
                </p:oleObj>
              </mc:Choice>
              <mc:Fallback>
                <p:oleObj name="Clip" r:id="rId4" imgW="1728720" imgH="670680" progId="MS_ClipArt_Gallery.2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D62CCE27-2C51-4429-BCD0-2B7DA4A63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"/>
                        <a:ext cx="2743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2F49D77-1176-41AF-B4CD-627A16FA7083}"/>
              </a:ext>
            </a:extLst>
          </p:cNvPr>
          <p:cNvSpPr/>
          <p:nvPr/>
        </p:nvSpPr>
        <p:spPr>
          <a:xfrm>
            <a:off x="950284" y="1269355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ignition switch to “off”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engine should shut off at this time with all accessories off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ignition switch and remove key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required to remove the key in most vehicles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occupant restraints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shoulder restraints operate when the door is opened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traffic and exit vehicle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traffic flow to rear prior to opening the door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rear child safety door locks may need to be opened from the driver’s door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doors and windows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protects valuables and unauthorized entry by others</a:t>
            </a: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89945CCA-B810-4024-B37E-DB024C2025E5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29491" y="6037222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Alert/Warning Symbols and Controls</a:t>
            </a:r>
            <a:endParaRPr lang="en-US" dirty="0"/>
          </a:p>
        </p:txBody>
      </p:sp>
      <p:pic>
        <p:nvPicPr>
          <p:cNvPr id="13" name="Picture 12" descr="a picture of warning signs on a dashboard">
            <a:extLst>
              <a:ext uri="{FF2B5EF4-FFF2-40B4-BE49-F238E27FC236}">
                <a16:creationId xmlns:a16="http://schemas.microsoft.com/office/drawing/2014/main" id="{432BD610-5610-49F7-904B-584BE5FC29EA}"/>
              </a:ext>
            </a:extLst>
          </p:cNvPr>
          <p:cNvPicPr/>
          <p:nvPr/>
        </p:nvPicPr>
        <p:blipFill rotWithShape="1">
          <a:blip r:embed="rId4"/>
          <a:srcRect l="1042" t="5489" r="54281" b="42915"/>
          <a:stretch/>
        </p:blipFill>
        <p:spPr bwMode="auto">
          <a:xfrm>
            <a:off x="870283" y="1667689"/>
            <a:ext cx="7403434" cy="4149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BEFC-1B5C-4BF3-9FEC-3EAB2632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Alert/Warning Symbols and Controls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D33E1-3504-4013-B942-2D985FA1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EEC83-B9AD-4E64-B871-841ED5F0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6073DDD6-26B8-44F0-B5AD-6F2692DF582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19100" y="5637550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econd illustration of warnings and controls on the dashboard">
            <a:extLst>
              <a:ext uri="{FF2B5EF4-FFF2-40B4-BE49-F238E27FC236}">
                <a16:creationId xmlns:a16="http://schemas.microsoft.com/office/drawing/2014/main" id="{277ED441-DFA9-4036-96EB-ECF34C12758B}"/>
              </a:ext>
            </a:extLst>
          </p:cNvPr>
          <p:cNvPicPr/>
          <p:nvPr/>
        </p:nvPicPr>
        <p:blipFill rotWithShape="1">
          <a:blip r:embed="rId3"/>
          <a:srcRect l="386" t="5415" r="60171" b="42985"/>
          <a:stretch/>
        </p:blipFill>
        <p:spPr bwMode="auto">
          <a:xfrm>
            <a:off x="1409700" y="1447800"/>
            <a:ext cx="5915025" cy="4238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616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AD57-71AA-4B6C-8F3A-5A8DA3BD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35057"/>
            <a:ext cx="8839200" cy="1143000"/>
          </a:xfrm>
        </p:spPr>
        <p:txBody>
          <a:bodyPr>
            <a:normAutofit/>
          </a:bodyPr>
          <a:lstStyle/>
          <a:p>
            <a:pPr algn="r"/>
            <a:r>
              <a:rPr lang="en-US" altLang="en-US" sz="2800" dirty="0"/>
              <a:t>Control, Information, Comfort, and Safety Devices</a:t>
            </a:r>
            <a:endParaRPr lang="en-US" alt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5B4A57A-8EEF-42FF-B589-EA53B589C72C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04800" y="6112547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picture of the left control panel of a driver's seat">
            <a:extLst>
              <a:ext uri="{FF2B5EF4-FFF2-40B4-BE49-F238E27FC236}">
                <a16:creationId xmlns:a16="http://schemas.microsoft.com/office/drawing/2014/main" id="{2FE53C54-F22B-4415-AA8B-E492D1F7AEF1}"/>
              </a:ext>
            </a:extLst>
          </p:cNvPr>
          <p:cNvPicPr/>
          <p:nvPr/>
        </p:nvPicPr>
        <p:blipFill rotWithShape="1">
          <a:blip r:embed="rId3"/>
          <a:srcRect l="515" t="5151" r="58162" b="44335"/>
          <a:stretch/>
        </p:blipFill>
        <p:spPr bwMode="auto">
          <a:xfrm>
            <a:off x="1143000" y="1478057"/>
            <a:ext cx="7162800" cy="4465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4992886C-6498-4B5B-B9B5-CB98725DC71B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20589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the left instrument cluster">
            <a:extLst>
              <a:ext uri="{FF2B5EF4-FFF2-40B4-BE49-F238E27FC236}">
                <a16:creationId xmlns:a16="http://schemas.microsoft.com/office/drawing/2014/main" id="{EF220AB9-BDE9-45FD-A521-BDE132BDAD37}"/>
              </a:ext>
            </a:extLst>
          </p:cNvPr>
          <p:cNvPicPr/>
          <p:nvPr/>
        </p:nvPicPr>
        <p:blipFill rotWithShape="1">
          <a:blip r:embed="rId3"/>
          <a:srcRect l="34606" t="22976" r="14607" b="16963"/>
          <a:stretch/>
        </p:blipFill>
        <p:spPr bwMode="auto">
          <a:xfrm>
            <a:off x="1214437" y="1530847"/>
            <a:ext cx="6715125" cy="4289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B36274D9-AC47-443A-8733-32AEE01ADCE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20589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picture of the center instrument cluster">
            <a:extLst>
              <a:ext uri="{FF2B5EF4-FFF2-40B4-BE49-F238E27FC236}">
                <a16:creationId xmlns:a16="http://schemas.microsoft.com/office/drawing/2014/main" id="{F0E898D7-BD18-411A-B74C-C9B6CBFCF100}"/>
              </a:ext>
            </a:extLst>
          </p:cNvPr>
          <p:cNvPicPr/>
          <p:nvPr/>
        </p:nvPicPr>
        <p:blipFill rotWithShape="1">
          <a:blip r:embed="rId3"/>
          <a:srcRect l="35764" t="24059" r="14467" b="16536"/>
          <a:stretch/>
        </p:blipFill>
        <p:spPr bwMode="auto">
          <a:xfrm>
            <a:off x="1257300" y="1337900"/>
            <a:ext cx="6972300" cy="4482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C1243842-413F-4181-B1D7-38EF76D4F9AB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04800" y="6050776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the right instrument cluster">
            <a:extLst>
              <a:ext uri="{FF2B5EF4-FFF2-40B4-BE49-F238E27FC236}">
                <a16:creationId xmlns:a16="http://schemas.microsoft.com/office/drawing/2014/main" id="{C5D17BA3-439F-4119-B24B-B81C46DCC6BD}"/>
              </a:ext>
            </a:extLst>
          </p:cNvPr>
          <p:cNvPicPr/>
          <p:nvPr/>
        </p:nvPicPr>
        <p:blipFill rotWithShape="1">
          <a:blip r:embed="rId3"/>
          <a:srcRect l="471" t="5342" r="53704" b="37607"/>
          <a:stretch/>
        </p:blipFill>
        <p:spPr bwMode="auto">
          <a:xfrm>
            <a:off x="1138237" y="1447800"/>
            <a:ext cx="6867525" cy="456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altLang="en-US" sz="2800" dirty="0"/>
              <a:t>Control, Information, Comfort, and Safety Devices</a:t>
            </a:r>
            <a:endParaRPr lang="en-US" alt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CFF50EEA-EA33-4BFD-8B05-E5959912A9E2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58436" y="6050776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auxiliary panel controls">
            <a:extLst>
              <a:ext uri="{FF2B5EF4-FFF2-40B4-BE49-F238E27FC236}">
                <a16:creationId xmlns:a16="http://schemas.microsoft.com/office/drawing/2014/main" id="{FDCFD472-19A2-4F52-A8B6-B790C7EA73FD}"/>
              </a:ext>
            </a:extLst>
          </p:cNvPr>
          <p:cNvPicPr/>
          <p:nvPr/>
        </p:nvPicPr>
        <p:blipFill rotWithShape="1">
          <a:blip r:embed="rId3"/>
          <a:srcRect l="34617" t="24618" r="14465" b="16730"/>
          <a:stretch/>
        </p:blipFill>
        <p:spPr bwMode="auto">
          <a:xfrm>
            <a:off x="1066800" y="1380419"/>
            <a:ext cx="7162800" cy="4547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Review of Range Lab Lesson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Central </a:t>
            </a:r>
            <a:r>
              <a:rPr lang="en-US" altLang="en-US" sz="2000" dirty="0" err="1"/>
              <a:t>Blindzone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BGE Mirror Method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Need for Developing Reference Points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Vehicle Control Tasks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Procedures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Tasks for Car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12/4/2018</a:t>
            </a:fld>
            <a:endParaRPr lang="en-US" dirty="0"/>
          </a:p>
        </p:txBody>
      </p:sp>
      <p:grpSp>
        <p:nvGrpSpPr>
          <p:cNvPr id="6" name="Group 126" descr="Picture of glasses overlaying Wordart saying &quot;see&quot;">
            <a:extLst>
              <a:ext uri="{FF2B5EF4-FFF2-40B4-BE49-F238E27FC236}">
                <a16:creationId xmlns:a16="http://schemas.microsoft.com/office/drawing/2014/main" id="{38BBA49A-3945-463E-8302-FDD54B1572E9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189038" cy="611188"/>
            <a:chOff x="4650" y="448"/>
            <a:chExt cx="749" cy="385"/>
          </a:xfrm>
        </p:grpSpPr>
        <p:sp>
          <p:nvSpPr>
            <p:cNvPr id="7" name="Freeform 73">
              <a:extLst>
                <a:ext uri="{FF2B5EF4-FFF2-40B4-BE49-F238E27FC236}">
                  <a16:creationId xmlns:a16="http://schemas.microsoft.com/office/drawing/2014/main" id="{A7AE4959-6E62-44DD-B72F-8BF883092CF8}"/>
                </a:ext>
              </a:extLst>
            </p:cNvPr>
            <p:cNvSpPr>
              <a:spLocks/>
            </p:cNvSpPr>
            <p:nvPr/>
          </p:nvSpPr>
          <p:spPr bwMode="auto">
            <a:xfrm rot="725542">
              <a:off x="5010" y="577"/>
              <a:ext cx="236" cy="256"/>
            </a:xfrm>
            <a:custGeom>
              <a:avLst/>
              <a:gdLst>
                <a:gd name="T0" fmla="*/ 231 w 264"/>
                <a:gd name="T1" fmla="*/ 11 h 210"/>
                <a:gd name="T2" fmla="*/ 182 w 264"/>
                <a:gd name="T3" fmla="*/ 2 h 210"/>
                <a:gd name="T4" fmla="*/ 136 w 264"/>
                <a:gd name="T5" fmla="*/ 2 h 210"/>
                <a:gd name="T6" fmla="*/ 92 w 264"/>
                <a:gd name="T7" fmla="*/ 0 h 210"/>
                <a:gd name="T8" fmla="*/ 53 w 264"/>
                <a:gd name="T9" fmla="*/ 3 h 210"/>
                <a:gd name="T10" fmla="*/ 24 w 264"/>
                <a:gd name="T11" fmla="*/ 11 h 210"/>
                <a:gd name="T12" fmla="*/ 0 w 264"/>
                <a:gd name="T13" fmla="*/ 23 h 210"/>
                <a:gd name="T14" fmla="*/ 0 w 264"/>
                <a:gd name="T15" fmla="*/ 92 h 210"/>
                <a:gd name="T16" fmla="*/ 7 w 264"/>
                <a:gd name="T17" fmla="*/ 131 h 210"/>
                <a:gd name="T18" fmla="*/ 19 w 264"/>
                <a:gd name="T19" fmla="*/ 159 h 210"/>
                <a:gd name="T20" fmla="*/ 34 w 264"/>
                <a:gd name="T21" fmla="*/ 178 h 210"/>
                <a:gd name="T22" fmla="*/ 49 w 264"/>
                <a:gd name="T23" fmla="*/ 189 h 210"/>
                <a:gd name="T24" fmla="*/ 69 w 264"/>
                <a:gd name="T25" fmla="*/ 199 h 210"/>
                <a:gd name="T26" fmla="*/ 88 w 264"/>
                <a:gd name="T27" fmla="*/ 205 h 210"/>
                <a:gd name="T28" fmla="*/ 110 w 264"/>
                <a:gd name="T29" fmla="*/ 208 h 210"/>
                <a:gd name="T30" fmla="*/ 135 w 264"/>
                <a:gd name="T31" fmla="*/ 210 h 210"/>
                <a:gd name="T32" fmla="*/ 176 w 264"/>
                <a:gd name="T33" fmla="*/ 208 h 210"/>
                <a:gd name="T34" fmla="*/ 202 w 264"/>
                <a:gd name="T35" fmla="*/ 202 h 210"/>
                <a:gd name="T36" fmla="*/ 225 w 264"/>
                <a:gd name="T37" fmla="*/ 194 h 210"/>
                <a:gd name="T38" fmla="*/ 243 w 264"/>
                <a:gd name="T39" fmla="*/ 172 h 210"/>
                <a:gd name="T40" fmla="*/ 255 w 264"/>
                <a:gd name="T41" fmla="*/ 144 h 210"/>
                <a:gd name="T42" fmla="*/ 264 w 264"/>
                <a:gd name="T43" fmla="*/ 115 h 210"/>
                <a:gd name="T44" fmla="*/ 264 w 264"/>
                <a:gd name="T45" fmla="*/ 75 h 210"/>
                <a:gd name="T46" fmla="*/ 264 w 264"/>
                <a:gd name="T47" fmla="*/ 36 h 210"/>
                <a:gd name="T48" fmla="*/ 231 w 264"/>
                <a:gd name="T49" fmla="*/ 1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10">
                  <a:moveTo>
                    <a:pt x="231" y="11"/>
                  </a:moveTo>
                  <a:lnTo>
                    <a:pt x="182" y="2"/>
                  </a:lnTo>
                  <a:lnTo>
                    <a:pt x="136" y="2"/>
                  </a:lnTo>
                  <a:lnTo>
                    <a:pt x="92" y="0"/>
                  </a:lnTo>
                  <a:lnTo>
                    <a:pt x="53" y="3"/>
                  </a:lnTo>
                  <a:lnTo>
                    <a:pt x="24" y="11"/>
                  </a:lnTo>
                  <a:lnTo>
                    <a:pt x="0" y="23"/>
                  </a:lnTo>
                  <a:lnTo>
                    <a:pt x="0" y="92"/>
                  </a:lnTo>
                  <a:lnTo>
                    <a:pt x="7" y="131"/>
                  </a:lnTo>
                  <a:lnTo>
                    <a:pt x="19" y="159"/>
                  </a:lnTo>
                  <a:lnTo>
                    <a:pt x="34" y="178"/>
                  </a:lnTo>
                  <a:lnTo>
                    <a:pt x="49" y="189"/>
                  </a:lnTo>
                  <a:lnTo>
                    <a:pt x="69" y="199"/>
                  </a:lnTo>
                  <a:lnTo>
                    <a:pt x="88" y="205"/>
                  </a:lnTo>
                  <a:lnTo>
                    <a:pt x="110" y="208"/>
                  </a:lnTo>
                  <a:lnTo>
                    <a:pt x="135" y="210"/>
                  </a:lnTo>
                  <a:lnTo>
                    <a:pt x="176" y="208"/>
                  </a:lnTo>
                  <a:lnTo>
                    <a:pt x="202" y="202"/>
                  </a:lnTo>
                  <a:lnTo>
                    <a:pt x="225" y="194"/>
                  </a:lnTo>
                  <a:lnTo>
                    <a:pt x="243" y="172"/>
                  </a:lnTo>
                  <a:lnTo>
                    <a:pt x="255" y="144"/>
                  </a:lnTo>
                  <a:lnTo>
                    <a:pt x="264" y="115"/>
                  </a:lnTo>
                  <a:lnTo>
                    <a:pt x="264" y="75"/>
                  </a:lnTo>
                  <a:lnTo>
                    <a:pt x="264" y="36"/>
                  </a:lnTo>
                  <a:lnTo>
                    <a:pt x="231" y="11"/>
                  </a:lnTo>
                  <a:close/>
                </a:path>
              </a:pathLst>
            </a:custGeom>
            <a:noFill/>
            <a:ln w="28575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4">
              <a:extLst>
                <a:ext uri="{FF2B5EF4-FFF2-40B4-BE49-F238E27FC236}">
                  <a16:creationId xmlns:a16="http://schemas.microsoft.com/office/drawing/2014/main" id="{A91D5285-349F-498A-AC51-DDC2EB50F225}"/>
                </a:ext>
              </a:extLst>
            </p:cNvPr>
            <p:cNvSpPr>
              <a:spLocks/>
            </p:cNvSpPr>
            <p:nvPr/>
          </p:nvSpPr>
          <p:spPr bwMode="auto">
            <a:xfrm rot="792127">
              <a:off x="4889" y="544"/>
              <a:ext cx="151" cy="33"/>
            </a:xfrm>
            <a:custGeom>
              <a:avLst/>
              <a:gdLst>
                <a:gd name="T0" fmla="*/ 0 w 38"/>
                <a:gd name="T1" fmla="*/ 9 h 28"/>
                <a:gd name="T2" fmla="*/ 6 w 38"/>
                <a:gd name="T3" fmla="*/ 3 h 28"/>
                <a:gd name="T4" fmla="*/ 14 w 38"/>
                <a:gd name="T5" fmla="*/ 0 h 28"/>
                <a:gd name="T6" fmla="*/ 26 w 38"/>
                <a:gd name="T7" fmla="*/ 0 h 28"/>
                <a:gd name="T8" fmla="*/ 35 w 38"/>
                <a:gd name="T9" fmla="*/ 5 h 28"/>
                <a:gd name="T10" fmla="*/ 38 w 38"/>
                <a:gd name="T11" fmla="*/ 27 h 28"/>
                <a:gd name="T12" fmla="*/ 29 w 38"/>
                <a:gd name="T13" fmla="*/ 25 h 28"/>
                <a:gd name="T14" fmla="*/ 21 w 38"/>
                <a:gd name="T15" fmla="*/ 21 h 28"/>
                <a:gd name="T16" fmla="*/ 11 w 38"/>
                <a:gd name="T17" fmla="*/ 25 h 28"/>
                <a:gd name="T18" fmla="*/ 1 w 38"/>
                <a:gd name="T19" fmla="*/ 28 h 28"/>
                <a:gd name="T20" fmla="*/ 0 w 38"/>
                <a:gd name="T2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6" y="3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35" y="5"/>
                  </a:lnTo>
                  <a:lnTo>
                    <a:pt x="38" y="27"/>
                  </a:lnTo>
                  <a:lnTo>
                    <a:pt x="29" y="25"/>
                  </a:lnTo>
                  <a:lnTo>
                    <a:pt x="21" y="21"/>
                  </a:lnTo>
                  <a:lnTo>
                    <a:pt x="11" y="25"/>
                  </a:lnTo>
                  <a:lnTo>
                    <a:pt x="1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2">
              <a:extLst>
                <a:ext uri="{FF2B5EF4-FFF2-40B4-BE49-F238E27FC236}">
                  <a16:creationId xmlns:a16="http://schemas.microsoft.com/office/drawing/2014/main" id="{0A785A07-3A48-4DA6-9241-E0A793480364}"/>
                </a:ext>
              </a:extLst>
            </p:cNvPr>
            <p:cNvSpPr>
              <a:spLocks/>
            </p:cNvSpPr>
            <p:nvPr/>
          </p:nvSpPr>
          <p:spPr bwMode="auto">
            <a:xfrm rot="525671">
              <a:off x="4650" y="480"/>
              <a:ext cx="239" cy="256"/>
            </a:xfrm>
            <a:custGeom>
              <a:avLst/>
              <a:gdLst>
                <a:gd name="T0" fmla="*/ 26 w 265"/>
                <a:gd name="T1" fmla="*/ 11 h 211"/>
                <a:gd name="T2" fmla="*/ 75 w 265"/>
                <a:gd name="T3" fmla="*/ 0 h 211"/>
                <a:gd name="T4" fmla="*/ 128 w 265"/>
                <a:gd name="T5" fmla="*/ 0 h 211"/>
                <a:gd name="T6" fmla="*/ 208 w 265"/>
                <a:gd name="T7" fmla="*/ 6 h 211"/>
                <a:gd name="T8" fmla="*/ 236 w 265"/>
                <a:gd name="T9" fmla="*/ 11 h 211"/>
                <a:gd name="T10" fmla="*/ 265 w 265"/>
                <a:gd name="T11" fmla="*/ 25 h 211"/>
                <a:gd name="T12" fmla="*/ 265 w 265"/>
                <a:gd name="T13" fmla="*/ 56 h 211"/>
                <a:gd name="T14" fmla="*/ 265 w 265"/>
                <a:gd name="T15" fmla="*/ 90 h 211"/>
                <a:gd name="T16" fmla="*/ 256 w 265"/>
                <a:gd name="T17" fmla="*/ 122 h 211"/>
                <a:gd name="T18" fmla="*/ 247 w 265"/>
                <a:gd name="T19" fmla="*/ 143 h 211"/>
                <a:gd name="T20" fmla="*/ 239 w 265"/>
                <a:gd name="T21" fmla="*/ 163 h 211"/>
                <a:gd name="T22" fmla="*/ 228 w 265"/>
                <a:gd name="T23" fmla="*/ 178 h 211"/>
                <a:gd name="T24" fmla="*/ 212 w 265"/>
                <a:gd name="T25" fmla="*/ 193 h 211"/>
                <a:gd name="T26" fmla="*/ 187 w 265"/>
                <a:gd name="T27" fmla="*/ 201 h 211"/>
                <a:gd name="T28" fmla="*/ 154 w 265"/>
                <a:gd name="T29" fmla="*/ 207 h 211"/>
                <a:gd name="T30" fmla="*/ 117 w 265"/>
                <a:gd name="T31" fmla="*/ 211 h 211"/>
                <a:gd name="T32" fmla="*/ 88 w 265"/>
                <a:gd name="T33" fmla="*/ 207 h 211"/>
                <a:gd name="T34" fmla="*/ 64 w 265"/>
                <a:gd name="T35" fmla="*/ 203 h 211"/>
                <a:gd name="T36" fmla="*/ 40 w 265"/>
                <a:gd name="T37" fmla="*/ 193 h 211"/>
                <a:gd name="T38" fmla="*/ 20 w 265"/>
                <a:gd name="T39" fmla="*/ 175 h 211"/>
                <a:gd name="T40" fmla="*/ 9 w 265"/>
                <a:gd name="T41" fmla="*/ 158 h 211"/>
                <a:gd name="T42" fmla="*/ 0 w 265"/>
                <a:gd name="T43" fmla="*/ 114 h 211"/>
                <a:gd name="T44" fmla="*/ 0 w 265"/>
                <a:gd name="T45" fmla="*/ 75 h 211"/>
                <a:gd name="T46" fmla="*/ 0 w 265"/>
                <a:gd name="T47" fmla="*/ 35 h 211"/>
                <a:gd name="T48" fmla="*/ 26 w 265"/>
                <a:gd name="T49" fmla="*/ 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5" h="211">
                  <a:moveTo>
                    <a:pt x="26" y="11"/>
                  </a:moveTo>
                  <a:lnTo>
                    <a:pt x="75" y="0"/>
                  </a:lnTo>
                  <a:lnTo>
                    <a:pt x="128" y="0"/>
                  </a:lnTo>
                  <a:lnTo>
                    <a:pt x="208" y="6"/>
                  </a:lnTo>
                  <a:lnTo>
                    <a:pt x="236" y="11"/>
                  </a:lnTo>
                  <a:lnTo>
                    <a:pt x="265" y="25"/>
                  </a:lnTo>
                  <a:lnTo>
                    <a:pt x="265" y="56"/>
                  </a:lnTo>
                  <a:lnTo>
                    <a:pt x="265" y="90"/>
                  </a:lnTo>
                  <a:lnTo>
                    <a:pt x="256" y="122"/>
                  </a:lnTo>
                  <a:lnTo>
                    <a:pt x="247" y="143"/>
                  </a:lnTo>
                  <a:lnTo>
                    <a:pt x="239" y="163"/>
                  </a:lnTo>
                  <a:lnTo>
                    <a:pt x="228" y="178"/>
                  </a:lnTo>
                  <a:lnTo>
                    <a:pt x="212" y="193"/>
                  </a:lnTo>
                  <a:lnTo>
                    <a:pt x="187" y="201"/>
                  </a:lnTo>
                  <a:lnTo>
                    <a:pt x="154" y="207"/>
                  </a:lnTo>
                  <a:lnTo>
                    <a:pt x="117" y="211"/>
                  </a:lnTo>
                  <a:lnTo>
                    <a:pt x="88" y="207"/>
                  </a:lnTo>
                  <a:lnTo>
                    <a:pt x="64" y="203"/>
                  </a:lnTo>
                  <a:lnTo>
                    <a:pt x="40" y="193"/>
                  </a:lnTo>
                  <a:lnTo>
                    <a:pt x="20" y="175"/>
                  </a:lnTo>
                  <a:lnTo>
                    <a:pt x="9" y="158"/>
                  </a:lnTo>
                  <a:lnTo>
                    <a:pt x="0" y="114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26" y="11"/>
                  </a:lnTo>
                  <a:close/>
                </a:path>
              </a:pathLst>
            </a:custGeom>
            <a:noFill/>
            <a:ln w="28575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4">
              <a:extLst>
                <a:ext uri="{FF2B5EF4-FFF2-40B4-BE49-F238E27FC236}">
                  <a16:creationId xmlns:a16="http://schemas.microsoft.com/office/drawing/2014/main" id="{81979F30-48DD-4C7C-8C3A-BE2C36E77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0" y="448"/>
              <a:ext cx="90" cy="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5">
              <a:extLst>
                <a:ext uri="{FF2B5EF4-FFF2-40B4-BE49-F238E27FC236}">
                  <a16:creationId xmlns:a16="http://schemas.microsoft.com/office/drawing/2014/main" id="{02AE368D-B0D3-4BB2-8FE8-3774B1270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577"/>
              <a:ext cx="150" cy="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WordArt 117" descr="White marble">
              <a:extLst>
                <a:ext uri="{FF2B5EF4-FFF2-40B4-BE49-F238E27FC236}">
                  <a16:creationId xmlns:a16="http://schemas.microsoft.com/office/drawing/2014/main" id="{4C97D273-A7B9-4EF4-8DF8-2915E4099A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053621">
              <a:off x="4709" y="580"/>
              <a:ext cx="450" cy="16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CC99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effectLst/>
                  <a:latin typeface="Arial Black" panose="020B0A04020102020204" pitchFamily="34" charset="0"/>
                </a:rPr>
                <a:t>S E </a:t>
              </a:r>
              <a:r>
                <a:rPr lang="en-US" sz="3600" kern="10" dirty="0" err="1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effectLst/>
                  <a:latin typeface="Arial Black" panose="020B0A04020102020204" pitchFamily="34" charset="0"/>
                </a:rPr>
                <a:t>E</a:t>
              </a:r>
              <a:endPara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 panose="020B0A04020102020204" pitchFamily="34" charset="0"/>
              </a:endParaRPr>
            </a:p>
          </p:txBody>
        </p:sp>
      </p:grp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82250E97-CA31-4C4E-BD78-528CAEA1C6B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9769B2-51B6-41E4-8A49-37EC61E18CDF}"/>
              </a:ext>
            </a:extLst>
          </p:cNvPr>
          <p:cNvSpPr/>
          <p:nvPr/>
        </p:nvSpPr>
        <p:spPr>
          <a:xfrm>
            <a:off x="1219200" y="1358786"/>
            <a:ext cx="7391400" cy="469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Steering Position and Control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information devices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comfort devices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control devices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Steering Wheel Toward Path of Travel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Moving forward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Moving backward 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Wheel Height/Angle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Airbag deployment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 position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Wheel movement  </a:t>
            </a:r>
          </a:p>
        </p:txBody>
      </p:sp>
      <p:pic>
        <p:nvPicPr>
          <p:cNvPr id="9" name="Picture 4" descr="a picture of a woman driving">
            <a:extLst>
              <a:ext uri="{FF2B5EF4-FFF2-40B4-BE49-F238E27FC236}">
                <a16:creationId xmlns:a16="http://schemas.microsoft.com/office/drawing/2014/main" id="{0D4BA386-26AF-4D31-BA1A-3B53547F9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04781"/>
            <a:ext cx="2514600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A3FE08-DF12-4E03-8F09-BF80978A6F6E}"/>
              </a:ext>
            </a:extLst>
          </p:cNvPr>
          <p:cNvSpPr/>
          <p:nvPr/>
        </p:nvSpPr>
        <p:spPr>
          <a:xfrm>
            <a:off x="456460" y="1318422"/>
            <a:ext cx="8915400" cy="422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Pedal Use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</a:t>
            </a:r>
            <a:r>
              <a:rPr lang="en-US" altLang="en-US" sz="20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increase, and </a:t>
            </a:r>
            <a:r>
              <a:rPr lang="en-US" altLang="en-US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driver can</a:t>
            </a:r>
            <a:endParaRPr lang="en-US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en-US" sz="20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accelerator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progressive acceleration, thrust acceleration, </a:t>
            </a:r>
            <a:r>
              <a:rPr lang="en-US" altLang="en-US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lift-off accelerator</a:t>
            </a: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Pedal Use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</a:t>
            </a:r>
            <a:r>
              <a:rPr lang="en-US" altLang="en-US" sz="20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increase speed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driver can</a:t>
            </a:r>
            <a:endParaRPr lang="en-US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en-US" sz="2000" u="sng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brake, trail brake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squeeze braking, threshold brake, lock brake, ABS, jab (stab) brake</a:t>
            </a: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lift-off brake</a:t>
            </a:r>
            <a:endParaRPr lang="en-US" altLang="en-US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a picture of a woman driving">
            <a:extLst>
              <a:ext uri="{FF2B5EF4-FFF2-40B4-BE49-F238E27FC236}">
                <a16:creationId xmlns:a16="http://schemas.microsoft.com/office/drawing/2014/main" id="{2E444BB1-1516-4872-A1B0-1DFF4E7D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371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D2D91D-CE44-4C06-8337-62C9D98C06B3}"/>
              </a:ext>
            </a:extLst>
          </p:cNvPr>
          <p:cNvSpPr/>
          <p:nvPr/>
        </p:nvSpPr>
        <p:spPr>
          <a:xfrm>
            <a:off x="838200" y="1452239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Selector Lever Use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Transaxle or Transmission type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(O)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verdrive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(D)rive gear use 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Parking Brake and Use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Texas Traffic Law requires use when leaving vehicle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Owner’s manual requests use before placing into (P)ark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Cruise / Speed Control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Purpose of cruise control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Danger of cruise control 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Ignition Switch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</p:txBody>
      </p:sp>
      <p:pic>
        <p:nvPicPr>
          <p:cNvPr id="9" name="Picture 4" descr="a picture of a woman driving">
            <a:extLst>
              <a:ext uri="{FF2B5EF4-FFF2-40B4-BE49-F238E27FC236}">
                <a16:creationId xmlns:a16="http://schemas.microsoft.com/office/drawing/2014/main" id="{6BE6BC55-BB11-4FD5-94AE-3C125203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79474"/>
            <a:ext cx="27432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Safety, Communication, and Convenience Devices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8CB172-0C31-436C-80DF-951C6755A427}"/>
              </a:ext>
            </a:extLst>
          </p:cNvPr>
          <p:cNvSpPr/>
          <p:nvPr/>
        </p:nvSpPr>
        <p:spPr>
          <a:xfrm>
            <a:off x="1143000" y="1439662"/>
            <a:ext cx="4572000" cy="4416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Rear view adjustments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Side view adjustments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Belts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Adjusting for maximum effectiveness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Restraints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Protecting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gainst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hiplash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Horn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Appropriate use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a picture of a woman driving">
            <a:extLst>
              <a:ext uri="{FF2B5EF4-FFF2-40B4-BE49-F238E27FC236}">
                <a16:creationId xmlns:a16="http://schemas.microsoft.com/office/drawing/2014/main" id="{E2E8577D-2A5F-42B5-B309-129CD7AE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590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 diagram of a car's controls">
            <a:extLst>
              <a:ext uri="{FF2B5EF4-FFF2-40B4-BE49-F238E27FC236}">
                <a16:creationId xmlns:a16="http://schemas.microsoft.com/office/drawing/2014/main" id="{023D1B87-6D19-41CF-A38E-AA7B8096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98106"/>
            <a:ext cx="2554288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04394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25580D68-332A-4C74-BECE-73640C9D2AB2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3F4EC6-20BB-4E2D-B10C-2254B2B3B4DC}"/>
              </a:ext>
            </a:extLst>
          </p:cNvPr>
          <p:cNvSpPr/>
          <p:nvPr/>
        </p:nvSpPr>
        <p:spPr>
          <a:xfrm>
            <a:off x="1028700" y="1371600"/>
            <a:ext cx="4572000" cy="48597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Signals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appropriate use prior to maneuver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Lane change device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Locks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Manual / Power devices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 proof rear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Flashers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use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Windshield Wipers &amp; Washers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Headlights / Running Lights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use</a:t>
            </a:r>
          </a:p>
        </p:txBody>
      </p:sp>
      <p:pic>
        <p:nvPicPr>
          <p:cNvPr id="10" name="Picture 5" descr="a diagram of a car's controls">
            <a:extLst>
              <a:ext uri="{FF2B5EF4-FFF2-40B4-BE49-F238E27FC236}">
                <a16:creationId xmlns:a16="http://schemas.microsoft.com/office/drawing/2014/main" id="{3AEECBDA-007A-421E-ACE0-EC4B77CC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5276"/>
            <a:ext cx="36576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91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A7276C57-4A47-417A-A670-A4C2B0919228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289264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2D1832-8235-4853-B3E5-DABAAC0212AA}"/>
              </a:ext>
            </a:extLst>
          </p:cNvPr>
          <p:cNvSpPr/>
          <p:nvPr/>
        </p:nvSpPr>
        <p:spPr>
          <a:xfrm>
            <a:off x="775272" y="1420821"/>
            <a:ext cx="7136256" cy="493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Hood Release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use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 Release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use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Door Release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and alternate opening device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Heat, Ventilation, and Air Conditioner (HVAC) Controls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Fan, temperature, and ventilation location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Defroster/Defogger operates air conditioning system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 Adjustment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/ Manual controls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a diagram of a car's controls">
            <a:extLst>
              <a:ext uri="{FF2B5EF4-FFF2-40B4-BE49-F238E27FC236}">
                <a16:creationId xmlns:a16="http://schemas.microsoft.com/office/drawing/2014/main" id="{7A7B49D7-53C4-432B-B71D-83C261ED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0821"/>
            <a:ext cx="3048000" cy="22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9EE0-B09F-4697-9573-E815C110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Assignments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7449-067E-41F4-A9CE-37C86F5E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46B43-73B3-4647-9645-2D10393E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4F7B63B-DB66-4721-AB3C-6A7BE167B08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605788"/>
            <a:ext cx="9982200" cy="428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dirty="0"/>
              <a:t>Draw a figure of vehicle and identify reference points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 Draw the controls on their vehicle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 Bring an owner’s manual to class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 Compare owner’s manuals for next class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40B0ECC7-1928-48EE-83C1-1077522FF866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04800" y="605002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625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Pre-trip Inspection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26868" y="586040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F7A9E8-B7BE-4C79-9429-01A0F06B88EB}"/>
              </a:ext>
            </a:extLst>
          </p:cNvPr>
          <p:cNvSpPr/>
          <p:nvPr/>
        </p:nvSpPr>
        <p:spPr>
          <a:xfrm>
            <a:off x="457200" y="1127430"/>
            <a:ext cx="8839200" cy="4923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around the outside of vehicle for: 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broken glass (windows, lights)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body damage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condition of tires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fluid leaks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direction front tires are turned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way will vehicle move when placed in gear? </a:t>
            </a:r>
          </a:p>
          <a:p>
            <a:pPr lvl="1">
              <a:lnSpc>
                <a:spcPct val="17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debris on the ground that could interfere with movement.</a:t>
            </a:r>
          </a:p>
          <a:p>
            <a:pPr>
              <a:lnSpc>
                <a:spcPct val="17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for small children or pets near vehicle.</a:t>
            </a:r>
          </a:p>
        </p:txBody>
      </p:sp>
      <p:pic>
        <p:nvPicPr>
          <p:cNvPr id="8" name="Picture 7" descr="a picture of a cobalt car from the driver's side and rear">
            <a:extLst>
              <a:ext uri="{FF2B5EF4-FFF2-40B4-BE49-F238E27FC236}">
                <a16:creationId xmlns:a16="http://schemas.microsoft.com/office/drawing/2014/main" id="{93EFBCB3-6333-4EEA-8CD4-B2C00A8FC837}"/>
              </a:ext>
            </a:extLst>
          </p:cNvPr>
          <p:cNvPicPr/>
          <p:nvPr/>
        </p:nvPicPr>
        <p:blipFill rotWithShape="1">
          <a:blip r:embed="rId3"/>
          <a:srcRect l="57050" t="36851" r="14931" b="38974"/>
          <a:stretch/>
        </p:blipFill>
        <p:spPr bwMode="auto">
          <a:xfrm>
            <a:off x="5029200" y="2362200"/>
            <a:ext cx="3581400" cy="1722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Pre-trip Inspection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A475730E-A021-43C4-968B-9A86BADC37E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04800" y="6184461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05DD6-BFEE-4839-A2F6-17544D8E55CE}"/>
              </a:ext>
            </a:extLst>
          </p:cNvPr>
          <p:cNvSpPr/>
          <p:nvPr/>
        </p:nvSpPr>
        <p:spPr>
          <a:xfrm>
            <a:off x="457200" y="1096744"/>
            <a:ext cx="7010400" cy="539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valuables in trunk of vehicle</a:t>
            </a: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books and book bags have less chance of slipping off seats</a:t>
            </a: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vehicle is a classroom with no room for </a:t>
            </a:r>
          </a:p>
          <a:p>
            <a:pPr marL="1200150" lvl="2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food, candy, and sodas</a:t>
            </a:r>
          </a:p>
          <a:p>
            <a:pPr marL="1200150" lvl="2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homework and inattention in the  rear</a:t>
            </a:r>
          </a:p>
          <a:p>
            <a:pPr>
              <a:lnSpc>
                <a:spcPct val="18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parked at the curb</a:t>
            </a:r>
          </a:p>
          <a:p>
            <a:pPr lvl="1">
              <a:lnSpc>
                <a:spcPct val="18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approach from front of car </a:t>
            </a:r>
          </a:p>
          <a:p>
            <a:pPr lvl="1">
              <a:lnSpc>
                <a:spcPct val="18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 awareness of oncoming traffic</a:t>
            </a:r>
          </a:p>
          <a:p>
            <a:pPr lvl="1">
              <a:lnSpc>
                <a:spcPct val="18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approach driver’s door with key in hand</a:t>
            </a:r>
          </a:p>
        </p:txBody>
      </p:sp>
      <p:pic>
        <p:nvPicPr>
          <p:cNvPr id="8" name="Picture 7" descr="a picture of a cobalt car parked in front of a tan house">
            <a:extLst>
              <a:ext uri="{FF2B5EF4-FFF2-40B4-BE49-F238E27FC236}">
                <a16:creationId xmlns:a16="http://schemas.microsoft.com/office/drawing/2014/main" id="{98D4CF99-851F-4B8B-9AE7-2A2E59BFC465}"/>
              </a:ext>
            </a:extLst>
          </p:cNvPr>
          <p:cNvPicPr/>
          <p:nvPr/>
        </p:nvPicPr>
        <p:blipFill rotWithShape="1">
          <a:blip r:embed="rId3"/>
          <a:srcRect l="66666" t="47055" r="15741" b="33570"/>
          <a:stretch/>
        </p:blipFill>
        <p:spPr bwMode="auto">
          <a:xfrm>
            <a:off x="5900737" y="3429000"/>
            <a:ext cx="3133725" cy="187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Pre-trip Inspection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21B6F3DA-0DA4-4E87-8B10-646BFA2FA59A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233032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3E4FAD-ACB6-4C44-BE77-ABCDECC0F4BA}"/>
              </a:ext>
            </a:extLst>
          </p:cNvPr>
          <p:cNvSpPr/>
          <p:nvPr/>
        </p:nvSpPr>
        <p:spPr>
          <a:xfrm>
            <a:off x="457200" y="1397561"/>
            <a:ext cx="5867400" cy="434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parked in parking lot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approach from rear of car  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awareness of persons and objects in area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driver’s door with key in hand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Unlock doors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traffic flow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vehicle</a:t>
            </a:r>
            <a:endParaRPr lang="en-US" alt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of a cobalt car parked in front of a barber's shop and fruit stand">
            <a:extLst>
              <a:ext uri="{FF2B5EF4-FFF2-40B4-BE49-F238E27FC236}">
                <a16:creationId xmlns:a16="http://schemas.microsoft.com/office/drawing/2014/main" id="{23F15D07-5C3B-4C52-B0AF-512FDF192CB0}"/>
              </a:ext>
            </a:extLst>
          </p:cNvPr>
          <p:cNvPicPr/>
          <p:nvPr/>
        </p:nvPicPr>
        <p:blipFill rotWithShape="1">
          <a:blip r:embed="rId3"/>
          <a:srcRect l="58601" t="53899" r="15818" b="24098"/>
          <a:stretch/>
        </p:blipFill>
        <p:spPr bwMode="auto">
          <a:xfrm>
            <a:off x="4571260" y="3429000"/>
            <a:ext cx="4233863" cy="1947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21AB12C9-F2BE-4299-B42F-2E206426818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Under the Hood Checks</a:t>
            </a:r>
            <a:endParaRPr lang="en-US" dirty="0"/>
          </a:p>
        </p:txBody>
      </p:sp>
      <p:pic>
        <p:nvPicPr>
          <p:cNvPr id="11" name="Picture 10" descr="a diagram of under a car's hood">
            <a:extLst>
              <a:ext uri="{FF2B5EF4-FFF2-40B4-BE49-F238E27FC236}">
                <a16:creationId xmlns:a16="http://schemas.microsoft.com/office/drawing/2014/main" id="{C4A6420B-B124-4817-8159-B81110EB3944}"/>
              </a:ext>
            </a:extLst>
          </p:cNvPr>
          <p:cNvPicPr/>
          <p:nvPr/>
        </p:nvPicPr>
        <p:blipFill rotWithShape="1">
          <a:blip r:embed="rId3"/>
          <a:srcRect l="810" t="5128" r="57639" b="43589"/>
          <a:stretch/>
        </p:blipFill>
        <p:spPr bwMode="auto">
          <a:xfrm>
            <a:off x="190500" y="1046055"/>
            <a:ext cx="8763000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Pre-trip Readiness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ED1733A2-8264-4BD8-A005-D4A2956A90C6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2021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 descr="a picture of a woman driving">
            <a:extLst>
              <a:ext uri="{FF2B5EF4-FFF2-40B4-BE49-F238E27FC236}">
                <a16:creationId xmlns:a16="http://schemas.microsoft.com/office/drawing/2014/main" id="{4F41167F-B5CC-4860-8648-62ADEF31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762"/>
            <a:ext cx="19812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3D6181-F25A-48EB-B02C-730B03F938DD}"/>
              </a:ext>
            </a:extLst>
          </p:cNvPr>
          <p:cNvSpPr/>
          <p:nvPr/>
        </p:nvSpPr>
        <p:spPr>
          <a:xfrm>
            <a:off x="953195" y="1447800"/>
            <a:ext cx="6172200" cy="421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passengers for safe entry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Lock doors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 key in appropriate location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Seating Position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 for driver foot pedal and dead pedal position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 for driver steering wheel reach and hand position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 for driver visual needs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Pre-trip Readiness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F47C-800E-415C-8AFE-73744DA9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Restraints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/>
              <a:t>Safety belt adjustment and appropriate air bag position 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/>
              <a:t>Head restraint position  (rear and side protection)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Mirrors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/>
              <a:t>Rear view mirror settings (200 feet to rear)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/>
              <a:t>Side view mirror settings (15 degrees out will gain side views)</a:t>
            </a:r>
          </a:p>
          <a:p>
            <a:pPr lvl="2">
              <a:lnSpc>
                <a:spcPct val="130000"/>
              </a:lnSpc>
            </a:pPr>
            <a:r>
              <a:rPr lang="en-US" altLang="en-US" sz="1800" dirty="0">
                <a:solidFill>
                  <a:srgbClr val="0000CC"/>
                </a:solidFill>
              </a:rPr>
              <a:t>may be adjusted to view sides rather than rear view </a:t>
            </a:r>
          </a:p>
          <a:p>
            <a:pPr lvl="2">
              <a:lnSpc>
                <a:spcPct val="130000"/>
              </a:lnSpc>
            </a:pPr>
            <a:r>
              <a:rPr lang="en-US" altLang="en-US" sz="1800" dirty="0">
                <a:solidFill>
                  <a:srgbClr val="0000CC"/>
                </a:solidFill>
              </a:rPr>
              <a:t>rear view needed when inside mirror view is blocked to rear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F81AA781-B817-41B8-B140-C40BDC8EA29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a picture of a woman driving">
            <a:extLst>
              <a:ext uri="{FF2B5EF4-FFF2-40B4-BE49-F238E27FC236}">
                <a16:creationId xmlns:a16="http://schemas.microsoft.com/office/drawing/2014/main" id="{F704B6FB-F7F8-41A9-871C-C020CF6B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762"/>
            <a:ext cx="19812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Starting Tasks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7FBC4667-C2D0-4480-8A60-349034E99C16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ct 1028" descr="a picture of a woman driving">
            <a:extLst>
              <a:ext uri="{FF2B5EF4-FFF2-40B4-BE49-F238E27FC236}">
                <a16:creationId xmlns:a16="http://schemas.microsoft.com/office/drawing/2014/main" id="{603EC8DB-6E99-48E7-A0F7-FDEFD75B6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365557"/>
              </p:ext>
            </p:extLst>
          </p:nvPr>
        </p:nvGraphicFramePr>
        <p:xfrm>
          <a:off x="4876800" y="304800"/>
          <a:ext cx="2743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4" imgW="874080" imgH="340920" progId="MS_ClipArt_Gallery.2">
                  <p:embed/>
                </p:oleObj>
              </mc:Choice>
              <mc:Fallback>
                <p:oleObj name="Clip" r:id="rId4" imgW="874080" imgH="340920" progId="MS_ClipArt_Gallery.2">
                  <p:embed/>
                  <p:pic>
                    <p:nvPicPr>
                      <p:cNvPr id="286724" name="Object 1028">
                        <a:extLst>
                          <a:ext uri="{FF2B5EF4-FFF2-40B4-BE49-F238E27FC236}">
                            <a16:creationId xmlns:a16="http://schemas.microsoft.com/office/drawing/2014/main" id="{4E2B88ED-D1FF-40BE-823E-63DF87916D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4800"/>
                        <a:ext cx="27432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F6067D2-6E94-4820-BB04-8B3B1AF0CBC0}"/>
              </a:ext>
            </a:extLst>
          </p:cNvPr>
          <p:cNvSpPr/>
          <p:nvPr/>
        </p:nvSpPr>
        <p:spPr>
          <a:xfrm>
            <a:off x="914400" y="1128790"/>
            <a:ext cx="7315200" cy="544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and set parking brake</a:t>
            </a:r>
          </a:p>
          <a:p>
            <a:pPr>
              <a:lnSpc>
                <a:spcPct val="1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foot on service brake</a:t>
            </a: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Clutch required for standard shift transaxle/transmission</a:t>
            </a:r>
          </a:p>
          <a:p>
            <a:pPr>
              <a:lnSpc>
                <a:spcPct val="1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key in ignition and unlock</a:t>
            </a:r>
          </a:p>
          <a:p>
            <a:pPr>
              <a:lnSpc>
                <a:spcPct val="1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gear selector in park (P) or neutral (N)</a:t>
            </a: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Transaxle/Transmission starts in (P)ark or (N)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eutral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80000"/>
              </a:lnSpc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eutral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recommended for standard transaxle/transmission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47EF326-1F84-4144-97C3-9402939959E1}"/>
</file>

<file path=customXml/itemProps2.xml><?xml version="1.0" encoding="utf-8"?>
<ds:datastoreItem xmlns:ds="http://schemas.openxmlformats.org/officeDocument/2006/customXml" ds:itemID="{706CCBA3-E89F-4EDF-B74C-4EB697FF3CD3}"/>
</file>

<file path=customXml/itemProps3.xml><?xml version="1.0" encoding="utf-8"?>
<ds:datastoreItem xmlns:ds="http://schemas.openxmlformats.org/officeDocument/2006/customXml" ds:itemID="{A02E42D5-3049-4ACA-8606-0515E0A11532}"/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1171</Words>
  <Application>Microsoft Office PowerPoint</Application>
  <PresentationFormat>On-screen Show (4:3)</PresentationFormat>
  <Paragraphs>241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Berlin Sans FB</vt:lpstr>
      <vt:lpstr>Bookman</vt:lpstr>
      <vt:lpstr>Calibri</vt:lpstr>
      <vt:lpstr>Verdana</vt:lpstr>
      <vt:lpstr>Office Theme</vt:lpstr>
      <vt:lpstr>Clip</vt:lpstr>
      <vt:lpstr> State Driver Responsibilities: Knowing Your Vehicle</vt:lpstr>
      <vt:lpstr>Introduction</vt:lpstr>
      <vt:lpstr>Pre-trip Inspection</vt:lpstr>
      <vt:lpstr>Pre-trip Inspection</vt:lpstr>
      <vt:lpstr>Pre-trip Inspection</vt:lpstr>
      <vt:lpstr>Under the Hood Checks</vt:lpstr>
      <vt:lpstr>Pre-trip Readiness</vt:lpstr>
      <vt:lpstr>Pre-trip Readiness</vt:lpstr>
      <vt:lpstr>Starting Tasks </vt:lpstr>
      <vt:lpstr>Starting Tasks </vt:lpstr>
      <vt:lpstr>Securing Tasks</vt:lpstr>
      <vt:lpstr>Securing Tasks</vt:lpstr>
      <vt:lpstr>Alert/Warning Symbols and Controls</vt:lpstr>
      <vt:lpstr>Alert/Warning Symbols and Controls</vt:lpstr>
      <vt:lpstr>Control, Information, Comfort, and Safety Devices</vt:lpstr>
      <vt:lpstr>Control, Information, Comfort, and Safety Devices</vt:lpstr>
      <vt:lpstr>Control, Information, Comfort, and Safety Devices</vt:lpstr>
      <vt:lpstr>Control, Information, Comfort, and Safety Devices</vt:lpstr>
      <vt:lpstr>Control, Information, Comfort, and Safety Devices</vt:lpstr>
      <vt:lpstr>Operating Vehicle Control Devices</vt:lpstr>
      <vt:lpstr>Operating Vehicle Control Devices</vt:lpstr>
      <vt:lpstr>Operating Vehicle Control Devices</vt:lpstr>
      <vt:lpstr>Safety, Communication, and Convenience Devices</vt:lpstr>
      <vt:lpstr>Safety, Communication, and Convenience Devices</vt:lpstr>
      <vt:lpstr>Safety, Communication, and Convenience Devices</vt:lpstr>
      <vt:lpstr>Assignments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81</cp:revision>
  <dcterms:created xsi:type="dcterms:W3CDTF">2017-02-01T18:23:33Z</dcterms:created>
  <dcterms:modified xsi:type="dcterms:W3CDTF">2018-12-04T20:07:48Z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1574200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