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60" r:id="rId5"/>
    <p:sldId id="261" r:id="rId6"/>
    <p:sldId id="262" r:id="rId7"/>
    <p:sldId id="263" r:id="rId8"/>
    <p:sldId id="264" r:id="rId9"/>
    <p:sldId id="265" r:id="rId10"/>
    <p:sldId id="266" r:id="rId11"/>
    <p:sldId id="268" r:id="rId12"/>
    <p:sldId id="269" r:id="rId13"/>
    <p:sldId id="270" r:id="rId14"/>
    <p:sldId id="288" r:id="rId15"/>
    <p:sldId id="289" r:id="rId16"/>
    <p:sldId id="271" r:id="rId17"/>
    <p:sldId id="272" r:id="rId18"/>
    <p:sldId id="273" r:id="rId19"/>
    <p:sldId id="274" r:id="rId20"/>
    <p:sldId id="275" r:id="rId21"/>
    <p:sldId id="276" r:id="rId22"/>
    <p:sldId id="277" r:id="rId23"/>
    <p:sldId id="278" r:id="rId24"/>
    <p:sldId id="280" r:id="rId25"/>
    <p:sldId id="281" r:id="rId26"/>
    <p:sldId id="282" r:id="rId27"/>
    <p:sldId id="290" r:id="rId28"/>
    <p:sldId id="291" r:id="rId29"/>
    <p:sldId id="292" r:id="rId30"/>
    <p:sldId id="293" r:id="rId31"/>
    <p:sldId id="294" r:id="rId32"/>
    <p:sldId id="295" r:id="rId33"/>
    <p:sldId id="296" r:id="rId34"/>
    <p:sldId id="297" r:id="rId35"/>
    <p:sldId id="298" r:id="rId36"/>
    <p:sldId id="299" r:id="rId37"/>
    <p:sldId id="300" r:id="rId38"/>
    <p:sldId id="25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FF"/>
    <a:srgbClr val="000099"/>
    <a:srgbClr val="0000CC"/>
    <a:srgbClr val="CC0000"/>
    <a:srgbClr val="9C7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61"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EBFCE-E1AD-4C66-8436-2B8546317258}" type="datetimeFigureOut">
              <a:rPr lang="en-US" smtClean="0"/>
              <a:t>12/5/2018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0DDAA2-1C43-4F84-BCB8-BB799C3B521C}" type="slidenum">
              <a:rPr lang="en-US" smtClean="0"/>
              <a:t>‹#›</a:t>
            </a:fld>
            <a:endParaRPr lang="en-US"/>
          </a:p>
        </p:txBody>
      </p:sp>
    </p:spTree>
    <p:extLst>
      <p:ext uri="{BB962C8B-B14F-4D97-AF65-F5344CB8AC3E}">
        <p14:creationId xmlns:p14="http://schemas.microsoft.com/office/powerpoint/2010/main" val="41830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DDAA2-1C43-4F84-BCB8-BB799C3B521C}" type="slidenum">
              <a:rPr lang="en-US" smtClean="0"/>
              <a:t>13</a:t>
            </a:fld>
            <a:endParaRPr lang="en-US"/>
          </a:p>
        </p:txBody>
      </p:sp>
    </p:spTree>
    <p:extLst>
      <p:ext uri="{BB962C8B-B14F-4D97-AF65-F5344CB8AC3E}">
        <p14:creationId xmlns:p14="http://schemas.microsoft.com/office/powerpoint/2010/main" val="3975835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7F13630A-B4C6-440D-8DFA-092D64E442B8}" type="datetime1">
              <a:rPr lang="en-US" smtClean="0"/>
              <a:t>12/5/2018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dirty="0"/>
          </a:p>
        </p:txBody>
      </p:sp>
    </p:spTree>
    <p:extLst>
      <p:ext uri="{BB962C8B-B14F-4D97-AF65-F5344CB8AC3E}">
        <p14:creationId xmlns:p14="http://schemas.microsoft.com/office/powerpoint/2010/main" val="319511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868029-EA98-428C-9C94-99DDD0A03049}"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85852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2F0A0D-70E5-4974-AD90-8DA8B9AC48B2}"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86510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0CF1AE-9D07-4FAF-9EEC-B15CCCFC2843}"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918980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ABBFCA-7A7C-4191-8BC8-370AEEE02C16}" type="datetime1">
              <a:rPr lang="en-US" smtClean="0"/>
              <a:t>12/5/2018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49788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6EB9F-620D-4745-B0DC-239369A89773}" type="datetime1">
              <a:rPr lang="en-US" smtClean="0"/>
              <a:t>12/5/2018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139075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60D5E9-816A-404D-95C5-1BCCD4E30359}" type="datetime1">
              <a:rPr lang="en-US" smtClean="0"/>
              <a:t>12/5/2018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3468785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31F4DF-3504-4A5A-ACA1-B091F23F45D1}" type="datetime1">
              <a:rPr lang="en-US" smtClean="0"/>
              <a:t>12/5/2018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51849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7996F1-C86A-40F8-B29C-18DAE3D14AAE}" type="datetime1">
              <a:rPr lang="en-US" smtClean="0"/>
              <a:t>12/5/2018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16131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2400">
                <a:solidFill>
                  <a:schemeClr val="tx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44C58EE-A39A-4E93-949A-DFFC70D6E94B}" type="datetime1">
              <a:rPr lang="en-US" smtClean="0"/>
              <a:t>12/5/2018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
        <p:nvSpPr>
          <p:cNvPr id="8" name="Title 1"/>
          <p:cNvSpPr>
            <a:spLocks noGrp="1"/>
          </p:cNvSpPr>
          <p:nvPr>
            <p:ph type="title" hasCustomPrompt="1"/>
          </p:nvPr>
        </p:nvSpPr>
        <p:spPr>
          <a:xfrm>
            <a:off x="457200" y="304800"/>
            <a:ext cx="8229600" cy="1143000"/>
          </a:xfrm>
        </p:spPr>
        <p:txBody>
          <a:bodyPr/>
          <a:lstStyle/>
          <a:p>
            <a:r>
              <a:rPr lang="en-US" dirty="0"/>
              <a:t>Click to edit title </a:t>
            </a:r>
          </a:p>
        </p:txBody>
      </p:sp>
    </p:spTree>
    <p:extLst>
      <p:ext uri="{BB962C8B-B14F-4D97-AF65-F5344CB8AC3E}">
        <p14:creationId xmlns:p14="http://schemas.microsoft.com/office/powerpoint/2010/main" val="206465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3FFC4D-F93B-431C-B876-5FCBBC91611E}" type="datetime1">
              <a:rPr lang="en-US" smtClean="0"/>
              <a:t>12/5/2018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80C5762-CF65-4775-9966-A58D40CC61B9}" type="slidenum">
              <a:rPr lang="en-US" smtClean="0"/>
              <a:t>‹#›</a:t>
            </a:fld>
            <a:endParaRPr lang="en-US"/>
          </a:p>
        </p:txBody>
      </p:sp>
    </p:spTree>
    <p:extLst>
      <p:ext uri="{BB962C8B-B14F-4D97-AF65-F5344CB8AC3E}">
        <p14:creationId xmlns:p14="http://schemas.microsoft.com/office/powerpoint/2010/main" val="274511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4" descr="Pennsylvania Department of Education Logo"/>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361697" y="5867400"/>
            <a:ext cx="23050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5" descr="Blue Banner - decorative im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09600"/>
            <a:ext cx="8229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C0341-FC7F-406E-BA30-1FF03FFEEBCF}" type="datetime1">
              <a:rPr lang="en-US" smtClean="0"/>
              <a:t>12/5/2018</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5762-CF65-4775-9966-A58D40CC61B9}" type="slidenum">
              <a:rPr lang="en-US" smtClean="0"/>
              <a:t>‹#›</a:t>
            </a:fld>
            <a:endParaRPr lang="en-US"/>
          </a:p>
        </p:txBody>
      </p:sp>
    </p:spTree>
    <p:extLst>
      <p:ext uri="{BB962C8B-B14F-4D97-AF65-F5344CB8AC3E}">
        <p14:creationId xmlns:p14="http://schemas.microsoft.com/office/powerpoint/2010/main" val="3756100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marL="173038" indent="0"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2120833"/>
            <a:ext cx="8763000" cy="735012"/>
          </a:xfrm>
        </p:spPr>
        <p:txBody>
          <a:bodyPr>
            <a:noAutofit/>
          </a:bodyPr>
          <a:lstStyle/>
          <a:p>
            <a:pPr>
              <a:lnSpc>
                <a:spcPct val="90000"/>
              </a:lnSpc>
            </a:pPr>
            <a:r>
              <a:rPr lang="en-US" altLang="en-US" dirty="0"/>
              <a:t> State Driver Responsibilities: Knowing Your Vehicle and Developing a Driving System</a:t>
            </a:r>
          </a:p>
        </p:txBody>
      </p:sp>
      <p:sp>
        <p:nvSpPr>
          <p:cNvPr id="3" name="Subtitle 2"/>
          <p:cNvSpPr>
            <a:spLocks noGrp="1"/>
          </p:cNvSpPr>
          <p:nvPr>
            <p:ph type="subTitle" idx="1"/>
          </p:nvPr>
        </p:nvSpPr>
        <p:spPr>
          <a:xfrm>
            <a:off x="914399" y="2993235"/>
            <a:ext cx="6705601" cy="2340766"/>
          </a:xfrm>
        </p:spPr>
        <p:txBody>
          <a:bodyPr>
            <a:normAutofit fontScale="70000" lnSpcReduction="20000"/>
          </a:bodyPr>
          <a:lstStyle/>
          <a:p>
            <a:pPr lvl="1" algn="just">
              <a:lnSpc>
                <a:spcPct val="170000"/>
              </a:lnSpc>
              <a:spcAft>
                <a:spcPts val="713"/>
              </a:spcAft>
            </a:pPr>
            <a:r>
              <a:rPr lang="en-US" altLang="en-US" dirty="0">
                <a:latin typeface="Berlin Sans FB" panose="020E0602020502020306" pitchFamily="34" charset="0"/>
              </a:rPr>
              <a:t>	</a:t>
            </a:r>
            <a:r>
              <a:rPr lang="en-US" altLang="en-US" sz="2000" dirty="0"/>
              <a:t>Topic 1 Vehicle Owner’s Manual</a:t>
            </a:r>
          </a:p>
          <a:p>
            <a:pPr lvl="1" algn="just">
              <a:lnSpc>
                <a:spcPct val="170000"/>
              </a:lnSpc>
              <a:spcAft>
                <a:spcPts val="713"/>
              </a:spcAft>
            </a:pPr>
            <a:r>
              <a:rPr lang="en-US" altLang="en-US" sz="2000" dirty="0"/>
              <a:t>	Topic 2 Vehicle Balance Considerations</a:t>
            </a:r>
          </a:p>
          <a:p>
            <a:pPr lvl="1" algn="just">
              <a:lnSpc>
                <a:spcPct val="170000"/>
              </a:lnSpc>
              <a:spcAft>
                <a:spcPts val="713"/>
              </a:spcAft>
            </a:pPr>
            <a:r>
              <a:rPr lang="en-US" altLang="en-US" sz="2000" dirty="0"/>
              <a:t>	Topic 3 Targeting Skills</a:t>
            </a:r>
          </a:p>
          <a:p>
            <a:pPr lvl="1" algn="just">
              <a:lnSpc>
                <a:spcPct val="170000"/>
              </a:lnSpc>
              <a:spcAft>
                <a:spcPts val="713"/>
              </a:spcAft>
            </a:pPr>
            <a:r>
              <a:rPr lang="en-US" altLang="en-US" sz="2000" dirty="0"/>
              <a:t>	Topic 4 Vision Requirements</a:t>
            </a:r>
          </a:p>
          <a:p>
            <a:pPr lvl="1" algn="just">
              <a:lnSpc>
                <a:spcPct val="170000"/>
              </a:lnSpc>
              <a:spcAft>
                <a:spcPts val="713"/>
              </a:spcAft>
            </a:pPr>
            <a:r>
              <a:rPr lang="en-US" altLang="en-US" sz="2000" dirty="0"/>
              <a:t>	Topic 5 Introducing “SEE” Driving System</a:t>
            </a:r>
          </a:p>
        </p:txBody>
      </p:sp>
      <p:sp>
        <p:nvSpPr>
          <p:cNvPr id="4" name="Slide Number Placeholder 3"/>
          <p:cNvSpPr>
            <a:spLocks noGrp="1"/>
          </p:cNvSpPr>
          <p:nvPr>
            <p:ph type="sldNum" sz="quarter" idx="12"/>
          </p:nvPr>
        </p:nvSpPr>
        <p:spPr/>
        <p:txBody>
          <a:bodyPr/>
          <a:lstStyle/>
          <a:p>
            <a:fld id="{680C5762-CF65-4775-9966-A58D40CC61B9}" type="slidenum">
              <a:rPr lang="en-US" smtClean="0"/>
              <a:t>1</a:t>
            </a:fld>
            <a:endParaRPr lang="en-US" dirty="0"/>
          </a:p>
        </p:txBody>
      </p:sp>
      <p:sp>
        <p:nvSpPr>
          <p:cNvPr id="5" name="Date Placeholder 4"/>
          <p:cNvSpPr>
            <a:spLocks noGrp="1"/>
          </p:cNvSpPr>
          <p:nvPr>
            <p:ph type="dt" sz="half" idx="10"/>
          </p:nvPr>
        </p:nvSpPr>
        <p:spPr/>
        <p:txBody>
          <a:bodyPr/>
          <a:lstStyle/>
          <a:p>
            <a:fld id="{01DC3D52-904E-4A66-ACEA-A7B79BE56C18}" type="datetime1">
              <a:rPr lang="en-US" smtClean="0"/>
              <a:t>12/5/2018</a:t>
            </a:fld>
            <a:endParaRPr lang="en-US" dirty="0"/>
          </a:p>
        </p:txBody>
      </p:sp>
      <p:pic>
        <p:nvPicPr>
          <p:cNvPr id="6" name="Picture 5" descr="Logo of a car superimposed on outline of Pennsylvania">
            <a:extLst>
              <a:ext uri="{FF2B5EF4-FFF2-40B4-BE49-F238E27FC236}">
                <a16:creationId xmlns:a16="http://schemas.microsoft.com/office/drawing/2014/main" id="{5C50798C-0D69-483F-B727-9BCB19D82040}"/>
              </a:ext>
            </a:extLst>
          </p:cNvPr>
          <p:cNvPicPr/>
          <p:nvPr/>
        </p:nvPicPr>
        <p:blipFill rotWithShape="1">
          <a:blip r:embed="rId2"/>
          <a:srcRect l="16319" t="84606" r="73959" b="3732"/>
          <a:stretch/>
        </p:blipFill>
        <p:spPr bwMode="auto">
          <a:xfrm>
            <a:off x="457200" y="5726117"/>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7983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934BC-6F1C-4A15-9FB0-A76CCFF15477}"/>
              </a:ext>
            </a:extLst>
          </p:cNvPr>
          <p:cNvSpPr>
            <a:spLocks noGrp="1"/>
          </p:cNvSpPr>
          <p:nvPr>
            <p:ph type="title"/>
          </p:nvPr>
        </p:nvSpPr>
        <p:spPr/>
        <p:txBody>
          <a:bodyPr>
            <a:normAutofit/>
          </a:bodyPr>
          <a:lstStyle/>
          <a:p>
            <a:r>
              <a:rPr kumimoji="1" lang="en-US" altLang="en-US" sz="2400" dirty="0"/>
              <a:t>Vehicle Control – Vehicle Direction/Speed Requirements</a:t>
            </a:r>
            <a:endParaRPr lang="en-US" altLang="en-US" sz="2400" dirty="0"/>
          </a:p>
        </p:txBody>
      </p:sp>
      <p:sp>
        <p:nvSpPr>
          <p:cNvPr id="4" name="Date Placeholder 3">
            <a:extLst>
              <a:ext uri="{FF2B5EF4-FFF2-40B4-BE49-F238E27FC236}">
                <a16:creationId xmlns:a16="http://schemas.microsoft.com/office/drawing/2014/main" id="{F10C4978-C7D0-4D94-941D-E5F7E9DB0556}"/>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DEA5A767-61E7-421F-AEBB-BD1350B117F3}"/>
              </a:ext>
            </a:extLst>
          </p:cNvPr>
          <p:cNvSpPr>
            <a:spLocks noGrp="1"/>
          </p:cNvSpPr>
          <p:nvPr>
            <p:ph type="sldNum" sz="quarter" idx="12"/>
          </p:nvPr>
        </p:nvSpPr>
        <p:spPr/>
        <p:txBody>
          <a:bodyPr/>
          <a:lstStyle/>
          <a:p>
            <a:fld id="{680C5762-CF65-4775-9966-A58D40CC61B9}" type="slidenum">
              <a:rPr lang="en-US" smtClean="0"/>
              <a:t>10</a:t>
            </a:fld>
            <a:endParaRPr lang="en-US"/>
          </a:p>
        </p:txBody>
      </p:sp>
      <p:pic>
        <p:nvPicPr>
          <p:cNvPr id="7" name="Picture 6" descr="Logo of a car superimposed on outline of Pennsylvania">
            <a:extLst>
              <a:ext uri="{FF2B5EF4-FFF2-40B4-BE49-F238E27FC236}">
                <a16:creationId xmlns:a16="http://schemas.microsoft.com/office/drawing/2014/main" id="{D1B0A02A-7D06-4378-AE42-4E99FB8F81DC}"/>
              </a:ext>
            </a:extLst>
          </p:cNvPr>
          <p:cNvPicPr/>
          <p:nvPr/>
        </p:nvPicPr>
        <p:blipFill rotWithShape="1">
          <a:blip r:embed="rId2"/>
          <a:srcRect l="16319" t="84606" r="73959" b="3732"/>
          <a:stretch/>
        </p:blipFill>
        <p:spPr bwMode="auto">
          <a:xfrm>
            <a:off x="152400" y="6232588"/>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03156674-B774-460B-9B37-6543D0145C8B}"/>
              </a:ext>
            </a:extLst>
          </p:cNvPr>
          <p:cNvSpPr/>
          <p:nvPr/>
        </p:nvSpPr>
        <p:spPr>
          <a:xfrm>
            <a:off x="1066800" y="1272055"/>
            <a:ext cx="8153400" cy="5136278"/>
          </a:xfrm>
          <a:prstGeom prst="rect">
            <a:avLst/>
          </a:prstGeom>
        </p:spPr>
        <p:txBody>
          <a:bodyPr wrap="square">
            <a:spAutoFit/>
          </a:bodyPr>
          <a:lstStyle/>
          <a:p>
            <a:pPr>
              <a:lnSpc>
                <a:spcPct val="110000"/>
              </a:lnSpc>
              <a:spcBef>
                <a:spcPct val="20000"/>
              </a:spcBef>
              <a:buClr>
                <a:schemeClr val="accent2"/>
              </a:buClr>
            </a:pPr>
            <a:r>
              <a:rPr lang="en-US" altLang="en-US" sz="2400" b="1" dirty="0">
                <a:solidFill>
                  <a:schemeClr val="accent2"/>
                </a:solidFill>
                <a:latin typeface="Arial" panose="020B0604020202020204" pitchFamily="34" charset="0"/>
              </a:rPr>
              <a:t>Changing Vehicle Balance from Left to Right (Roll)</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brakes</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acceleration</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steering</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Road tilted to right</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Traction loss to right rear</a:t>
            </a:r>
          </a:p>
          <a:p>
            <a:pPr>
              <a:lnSpc>
                <a:spcPct val="110000"/>
              </a:lnSpc>
              <a:spcBef>
                <a:spcPct val="20000"/>
              </a:spcBef>
              <a:buClr>
                <a:schemeClr val="accent2"/>
              </a:buClr>
            </a:pPr>
            <a:endParaRPr lang="en-US" altLang="en-US" sz="1100" b="1" dirty="0">
              <a:solidFill>
                <a:schemeClr val="accent2"/>
              </a:solidFill>
              <a:effectLst>
                <a:outerShdw blurRad="38100" dist="38100" dir="2700000" algn="tl">
                  <a:srgbClr val="C0C0C0"/>
                </a:outerShdw>
              </a:effectLst>
              <a:latin typeface="Arial" panose="020B0604020202020204" pitchFamily="34" charset="0"/>
            </a:endParaRPr>
          </a:p>
          <a:p>
            <a:pPr>
              <a:lnSpc>
                <a:spcPct val="110000"/>
              </a:lnSpc>
              <a:spcBef>
                <a:spcPct val="20000"/>
              </a:spcBef>
              <a:buClr>
                <a:schemeClr val="accent2"/>
              </a:buClr>
            </a:pPr>
            <a:r>
              <a:rPr lang="en-US" altLang="en-US" sz="2400" b="1" dirty="0">
                <a:solidFill>
                  <a:schemeClr val="accent2"/>
                </a:solidFill>
                <a:latin typeface="Arial" panose="020B0604020202020204" pitchFamily="34" charset="0"/>
              </a:rPr>
              <a:t>Changing Vehicle Load from Right to Left (Roll)</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brakes</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acceleration</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Sudden or excessive steering</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Road tilted to left</a:t>
            </a:r>
          </a:p>
          <a:p>
            <a:pPr>
              <a:lnSpc>
                <a:spcPct val="110000"/>
              </a:lnSpc>
              <a:spcBef>
                <a:spcPct val="20000"/>
              </a:spcBef>
              <a:buClr>
                <a:schemeClr val="accent2"/>
              </a:buClr>
              <a:buFont typeface="Wingdings" panose="05000000000000000000" pitchFamily="2" charset="2"/>
              <a:buChar char="Ø"/>
            </a:pPr>
            <a:r>
              <a:rPr lang="en-US" altLang="en-US" sz="2000" b="1" dirty="0">
                <a:latin typeface="Arial" panose="020B0604020202020204" pitchFamily="34" charset="0"/>
              </a:rPr>
              <a:t>Traction loss to left rear</a:t>
            </a:r>
          </a:p>
        </p:txBody>
      </p:sp>
      <p:pic>
        <p:nvPicPr>
          <p:cNvPr id="9" name="Picture 8" descr="a car rolling from left to right">
            <a:extLst>
              <a:ext uri="{FF2B5EF4-FFF2-40B4-BE49-F238E27FC236}">
                <a16:creationId xmlns:a16="http://schemas.microsoft.com/office/drawing/2014/main" id="{6415884F-64A4-4044-B69D-22B3470E8086}"/>
              </a:ext>
            </a:extLst>
          </p:cNvPr>
          <p:cNvPicPr/>
          <p:nvPr/>
        </p:nvPicPr>
        <p:blipFill rotWithShape="1">
          <a:blip r:embed="rId3"/>
          <a:srcRect l="45673" t="60142" r="18109" b="12736"/>
          <a:stretch/>
        </p:blipFill>
        <p:spPr bwMode="auto">
          <a:xfrm>
            <a:off x="5257800" y="2448156"/>
            <a:ext cx="3545150" cy="124939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055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13B9-0280-49CB-95B0-10F9C1DD7B70}"/>
              </a:ext>
            </a:extLst>
          </p:cNvPr>
          <p:cNvSpPr>
            <a:spLocks noGrp="1"/>
          </p:cNvSpPr>
          <p:nvPr>
            <p:ph type="title"/>
          </p:nvPr>
        </p:nvSpPr>
        <p:spPr/>
        <p:txBody>
          <a:bodyPr/>
          <a:lstStyle/>
          <a:p>
            <a:r>
              <a:rPr lang="en-US" altLang="en-US" dirty="0"/>
              <a:t>Vehicle Control</a:t>
            </a:r>
          </a:p>
        </p:txBody>
      </p:sp>
      <p:sp>
        <p:nvSpPr>
          <p:cNvPr id="4" name="Date Placeholder 3">
            <a:extLst>
              <a:ext uri="{FF2B5EF4-FFF2-40B4-BE49-F238E27FC236}">
                <a16:creationId xmlns:a16="http://schemas.microsoft.com/office/drawing/2014/main" id="{2EAF8887-7816-41C9-9F80-446C24B2E415}"/>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1AEAD6E1-A720-4688-B12E-DDD2E4323B9A}"/>
              </a:ext>
            </a:extLst>
          </p:cNvPr>
          <p:cNvSpPr>
            <a:spLocks noGrp="1"/>
          </p:cNvSpPr>
          <p:nvPr>
            <p:ph type="sldNum" sz="quarter" idx="12"/>
          </p:nvPr>
        </p:nvSpPr>
        <p:spPr/>
        <p:txBody>
          <a:bodyPr/>
          <a:lstStyle/>
          <a:p>
            <a:fld id="{680C5762-CF65-4775-9966-A58D40CC61B9}" type="slidenum">
              <a:rPr lang="en-US" smtClean="0"/>
              <a:t>11</a:t>
            </a:fld>
            <a:endParaRPr lang="en-US"/>
          </a:p>
        </p:txBody>
      </p:sp>
      <p:pic>
        <p:nvPicPr>
          <p:cNvPr id="6" name="Picture 5" descr="Logo of a car superimposed on outline of Pennsylvania">
            <a:extLst>
              <a:ext uri="{FF2B5EF4-FFF2-40B4-BE49-F238E27FC236}">
                <a16:creationId xmlns:a16="http://schemas.microsoft.com/office/drawing/2014/main" id="{9530F10E-0A09-4BCA-8399-3540F51781BF}"/>
              </a:ext>
            </a:extLst>
          </p:cNvPr>
          <p:cNvPicPr/>
          <p:nvPr/>
        </p:nvPicPr>
        <p:blipFill rotWithShape="1">
          <a:blip r:embed="rId2"/>
          <a:srcRect l="16319" t="84606" r="73959" b="3732"/>
          <a:stretch/>
        </p:blipFill>
        <p:spPr bwMode="auto">
          <a:xfrm>
            <a:off x="457200" y="5819839"/>
            <a:ext cx="986168" cy="612648"/>
          </a:xfrm>
          <a:prstGeom prst="rect">
            <a:avLst/>
          </a:prstGeom>
          <a:ln>
            <a:noFill/>
          </a:ln>
          <a:extLst>
            <a:ext uri="{53640926-AAD7-44D8-BBD7-CCE9431645EC}">
              <a14:shadowObscured xmlns:a14="http://schemas.microsoft.com/office/drawing/2010/main"/>
            </a:ext>
          </a:extLst>
        </p:spPr>
      </p:pic>
      <p:pic>
        <p:nvPicPr>
          <p:cNvPr id="8" name="Picture 7" descr="vehicle control diagram">
            <a:extLst>
              <a:ext uri="{FF2B5EF4-FFF2-40B4-BE49-F238E27FC236}">
                <a16:creationId xmlns:a16="http://schemas.microsoft.com/office/drawing/2014/main" id="{5C976DEB-1152-4D18-A0A1-06A3EA0AFB5B}"/>
              </a:ext>
            </a:extLst>
          </p:cNvPr>
          <p:cNvPicPr/>
          <p:nvPr/>
        </p:nvPicPr>
        <p:blipFill rotWithShape="1">
          <a:blip r:embed="rId3"/>
          <a:srcRect l="579" t="5128" r="67361" b="58119"/>
          <a:stretch/>
        </p:blipFill>
        <p:spPr bwMode="auto">
          <a:xfrm>
            <a:off x="1524000" y="1752600"/>
            <a:ext cx="5721350" cy="35528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6617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F161E-43C9-4A4A-BEB9-FB000B1CA3EE}"/>
              </a:ext>
            </a:extLst>
          </p:cNvPr>
          <p:cNvSpPr>
            <a:spLocks noGrp="1"/>
          </p:cNvSpPr>
          <p:nvPr>
            <p:ph type="title"/>
          </p:nvPr>
        </p:nvSpPr>
        <p:spPr>
          <a:xfrm>
            <a:off x="457200" y="304800"/>
            <a:ext cx="8229600" cy="1143000"/>
          </a:xfrm>
        </p:spPr>
        <p:txBody>
          <a:bodyPr/>
          <a:lstStyle/>
          <a:p>
            <a:r>
              <a:rPr lang="en-US" altLang="en-US" dirty="0"/>
              <a:t>Vehicle Control</a:t>
            </a:r>
          </a:p>
        </p:txBody>
      </p:sp>
      <p:sp>
        <p:nvSpPr>
          <p:cNvPr id="4" name="Date Placeholder 3">
            <a:extLst>
              <a:ext uri="{FF2B5EF4-FFF2-40B4-BE49-F238E27FC236}">
                <a16:creationId xmlns:a16="http://schemas.microsoft.com/office/drawing/2014/main" id="{C3613FC9-84CA-497F-9779-027D8AF58985}"/>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C174DBE7-BEFA-4743-89C0-B59986FE86D4}"/>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12</a:t>
            </a:fld>
            <a:endParaRPr lang="en-US"/>
          </a:p>
        </p:txBody>
      </p:sp>
      <p:pic>
        <p:nvPicPr>
          <p:cNvPr id="6" name="Picture 5" descr="Logo of a car superimposed on outline of Pennsylvania">
            <a:extLst>
              <a:ext uri="{FF2B5EF4-FFF2-40B4-BE49-F238E27FC236}">
                <a16:creationId xmlns:a16="http://schemas.microsoft.com/office/drawing/2014/main" id="{8EA35F67-EE00-4306-B4FC-7227B74D9D23}"/>
              </a:ext>
            </a:extLst>
          </p:cNvPr>
          <p:cNvPicPr/>
          <p:nvPr/>
        </p:nvPicPr>
        <p:blipFill rotWithShape="1">
          <a:blip r:embed="rId2"/>
          <a:srcRect l="16319" t="84606" r="73959" b="3732"/>
          <a:stretch/>
        </p:blipFill>
        <p:spPr bwMode="auto">
          <a:xfrm>
            <a:off x="457200" y="5799891"/>
            <a:ext cx="986168" cy="612648"/>
          </a:xfrm>
          <a:prstGeom prst="rect">
            <a:avLst/>
          </a:prstGeom>
          <a:ln>
            <a:noFill/>
          </a:ln>
          <a:extLst>
            <a:ext uri="{53640926-AAD7-44D8-BBD7-CCE9431645EC}">
              <a14:shadowObscured xmlns:a14="http://schemas.microsoft.com/office/drawing/2010/main"/>
            </a:ext>
          </a:extLst>
        </p:spPr>
      </p:pic>
      <p:pic>
        <p:nvPicPr>
          <p:cNvPr id="8" name="Picture 7" descr="tires folding">
            <a:extLst>
              <a:ext uri="{FF2B5EF4-FFF2-40B4-BE49-F238E27FC236}">
                <a16:creationId xmlns:a16="http://schemas.microsoft.com/office/drawing/2014/main" id="{CE88D52D-FB6C-46D1-A58B-6DA6AE3C3C64}"/>
              </a:ext>
            </a:extLst>
          </p:cNvPr>
          <p:cNvPicPr/>
          <p:nvPr/>
        </p:nvPicPr>
        <p:blipFill rotWithShape="1">
          <a:blip r:embed="rId3"/>
          <a:srcRect l="36690" t="27892" r="46875" b="23350"/>
          <a:stretch/>
        </p:blipFill>
        <p:spPr bwMode="auto">
          <a:xfrm>
            <a:off x="1443368" y="1483681"/>
            <a:ext cx="2457450" cy="4354310"/>
          </a:xfrm>
          <a:prstGeom prst="rect">
            <a:avLst/>
          </a:prstGeom>
          <a:ln>
            <a:noFill/>
          </a:ln>
          <a:extLst>
            <a:ext uri="{53640926-AAD7-44D8-BBD7-CCE9431645EC}">
              <a14:shadowObscured xmlns:a14="http://schemas.microsoft.com/office/drawing/2010/main"/>
            </a:ext>
          </a:extLst>
        </p:spPr>
      </p:pic>
      <p:pic>
        <p:nvPicPr>
          <p:cNvPr id="9" name="Picture 8" descr="cornering due to inertia">
            <a:extLst>
              <a:ext uri="{FF2B5EF4-FFF2-40B4-BE49-F238E27FC236}">
                <a16:creationId xmlns:a16="http://schemas.microsoft.com/office/drawing/2014/main" id="{D7E11CBB-516C-4B52-AEA7-945BD9B7CB9E}"/>
              </a:ext>
            </a:extLst>
          </p:cNvPr>
          <p:cNvPicPr/>
          <p:nvPr/>
        </p:nvPicPr>
        <p:blipFill rotWithShape="1">
          <a:blip r:embed="rId4"/>
          <a:srcRect l="413" t="5551" r="71018" b="31411"/>
          <a:stretch/>
        </p:blipFill>
        <p:spPr bwMode="auto">
          <a:xfrm>
            <a:off x="4326017" y="1355597"/>
            <a:ext cx="3726339" cy="45364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0865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8D4ED4-6D53-4F31-BA4A-C07E9D5AF85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C476B03B-6D7B-4F67-B791-0063E3B08966}"/>
              </a:ext>
            </a:extLst>
          </p:cNvPr>
          <p:cNvSpPr>
            <a:spLocks noGrp="1"/>
          </p:cNvSpPr>
          <p:nvPr>
            <p:ph type="sldNum" sz="quarter" idx="12"/>
          </p:nvPr>
        </p:nvSpPr>
        <p:spPr/>
        <p:txBody>
          <a:bodyPr/>
          <a:lstStyle/>
          <a:p>
            <a:fld id="{680C5762-CF65-4775-9966-A58D40CC61B9}" type="slidenum">
              <a:rPr lang="en-US" smtClean="0"/>
              <a:t>13</a:t>
            </a:fld>
            <a:endParaRPr lang="en-US"/>
          </a:p>
        </p:txBody>
      </p:sp>
      <p:pic>
        <p:nvPicPr>
          <p:cNvPr id="6" name="Picture 5" descr="Logo of a car superimposed on outline of Pennsylvania">
            <a:extLst>
              <a:ext uri="{FF2B5EF4-FFF2-40B4-BE49-F238E27FC236}">
                <a16:creationId xmlns:a16="http://schemas.microsoft.com/office/drawing/2014/main" id="{89945CCA-B810-4024-B37E-DB024C2025E5}"/>
              </a:ext>
            </a:extLst>
          </p:cNvPr>
          <p:cNvPicPr/>
          <p:nvPr/>
        </p:nvPicPr>
        <p:blipFill rotWithShape="1">
          <a:blip r:embed="rId3"/>
          <a:srcRect l="16319" t="84606" r="73959" b="3732"/>
          <a:stretch/>
        </p:blipFill>
        <p:spPr bwMode="auto">
          <a:xfrm>
            <a:off x="429491" y="6037222"/>
            <a:ext cx="990600" cy="611147"/>
          </a:xfrm>
          <a:prstGeom prst="rect">
            <a:avLst/>
          </a:prstGeom>
          <a:ln>
            <a:noFill/>
          </a:ln>
          <a:extLst>
            <a:ext uri="{53640926-AAD7-44D8-BBD7-CCE9431645EC}">
              <a14:shadowObscured xmlns:a14="http://schemas.microsoft.com/office/drawing/2010/main"/>
            </a:ext>
          </a:extLst>
        </p:spPr>
      </p:pic>
      <p:sp>
        <p:nvSpPr>
          <p:cNvPr id="28" name="Title 27">
            <a:extLst>
              <a:ext uri="{FF2B5EF4-FFF2-40B4-BE49-F238E27FC236}">
                <a16:creationId xmlns:a16="http://schemas.microsoft.com/office/drawing/2014/main" id="{F9BFAD8E-B27F-4B29-B6B1-D803E06CEC25}"/>
              </a:ext>
            </a:extLst>
          </p:cNvPr>
          <p:cNvSpPr>
            <a:spLocks noGrp="1"/>
          </p:cNvSpPr>
          <p:nvPr>
            <p:ph type="title"/>
          </p:nvPr>
        </p:nvSpPr>
        <p:spPr/>
        <p:txBody>
          <a:bodyPr/>
          <a:lstStyle/>
          <a:p>
            <a:r>
              <a:rPr lang="en-US" altLang="en-US" dirty="0"/>
              <a:t>Vehicle Control</a:t>
            </a:r>
            <a:endParaRPr lang="en-US" dirty="0"/>
          </a:p>
        </p:txBody>
      </p:sp>
      <p:sp>
        <p:nvSpPr>
          <p:cNvPr id="2" name="Rectangle 1">
            <a:extLst>
              <a:ext uri="{FF2B5EF4-FFF2-40B4-BE49-F238E27FC236}">
                <a16:creationId xmlns:a16="http://schemas.microsoft.com/office/drawing/2014/main" id="{602A5749-9192-4ACE-8D96-CF59D8ED0007}"/>
              </a:ext>
            </a:extLst>
          </p:cNvPr>
          <p:cNvSpPr/>
          <p:nvPr/>
        </p:nvSpPr>
        <p:spPr>
          <a:xfrm>
            <a:off x="466481" y="1447800"/>
            <a:ext cx="6705600" cy="3982629"/>
          </a:xfrm>
          <a:prstGeom prst="rect">
            <a:avLst/>
          </a:prstGeom>
        </p:spPr>
        <p:txBody>
          <a:bodyPr wrap="square">
            <a:spAutoFit/>
          </a:bodyPr>
          <a:lstStyle/>
          <a:p>
            <a:pPr>
              <a:lnSpc>
                <a:spcPct val="110000"/>
              </a:lnSpc>
            </a:pPr>
            <a:r>
              <a:rPr lang="en-US" altLang="en-US" sz="2400" dirty="0">
                <a:solidFill>
                  <a:srgbClr val="FF0000"/>
                </a:solidFill>
                <a:latin typeface="Arial" panose="020B0604020202020204" pitchFamily="34" charset="0"/>
                <a:cs typeface="Arial" panose="020B0604020202020204" pitchFamily="34" charset="0"/>
              </a:rPr>
              <a:t>Changing Vehicle Balance Left to Right (Yaw)</a:t>
            </a:r>
          </a:p>
          <a:p>
            <a:pPr lvl="1"/>
            <a:r>
              <a:rPr lang="en-US" altLang="en-US" sz="2000" dirty="0">
                <a:latin typeface="Arial" panose="020B0604020202020204" pitchFamily="34" charset="0"/>
                <a:cs typeface="Arial" panose="020B0604020202020204" pitchFamily="34" charset="0"/>
              </a:rPr>
              <a:t>Sudden brake</a:t>
            </a:r>
          </a:p>
          <a:p>
            <a:pPr lvl="1"/>
            <a:r>
              <a:rPr lang="en-US" altLang="en-US" sz="2000" dirty="0">
                <a:latin typeface="Arial" panose="020B0604020202020204" pitchFamily="34" charset="0"/>
                <a:cs typeface="Arial" panose="020B0604020202020204" pitchFamily="34" charset="0"/>
              </a:rPr>
              <a:t>Sudden or excessive acceleration</a:t>
            </a:r>
          </a:p>
          <a:p>
            <a:pPr lvl="1"/>
            <a:r>
              <a:rPr lang="en-US" altLang="en-US" sz="2000" dirty="0">
                <a:latin typeface="Arial" panose="020B0604020202020204" pitchFamily="34" charset="0"/>
                <a:cs typeface="Arial" panose="020B0604020202020204" pitchFamily="34" charset="0"/>
              </a:rPr>
              <a:t>Sudden or excessive steering</a:t>
            </a:r>
          </a:p>
          <a:p>
            <a:pPr lvl="1"/>
            <a:r>
              <a:rPr lang="en-US" altLang="en-US" sz="2000" dirty="0">
                <a:latin typeface="Arial" panose="020B0604020202020204" pitchFamily="34" charset="0"/>
                <a:cs typeface="Arial" panose="020B0604020202020204" pitchFamily="34" charset="0"/>
              </a:rPr>
              <a:t>Road tilted to right</a:t>
            </a:r>
          </a:p>
          <a:p>
            <a:pPr lvl="1"/>
            <a:r>
              <a:rPr lang="en-US" altLang="en-US" sz="2000" dirty="0">
                <a:latin typeface="Arial" panose="020B0604020202020204" pitchFamily="34" charset="0"/>
                <a:cs typeface="Arial" panose="020B0604020202020204" pitchFamily="34" charset="0"/>
              </a:rPr>
              <a:t>Traction loss to right rear</a:t>
            </a:r>
          </a:p>
          <a:p>
            <a:pPr>
              <a:lnSpc>
                <a:spcPct val="110000"/>
              </a:lnSpc>
            </a:pPr>
            <a:r>
              <a:rPr lang="en-US" altLang="en-US" sz="2400" dirty="0">
                <a:solidFill>
                  <a:srgbClr val="FF0000"/>
                </a:solidFill>
                <a:latin typeface="Arial" panose="020B0604020202020204" pitchFamily="34" charset="0"/>
                <a:cs typeface="Arial" panose="020B0604020202020204" pitchFamily="34" charset="0"/>
              </a:rPr>
              <a:t>Changing Vehicle Balance Right to Left (Yaw)</a:t>
            </a:r>
          </a:p>
          <a:p>
            <a:pPr lvl="1"/>
            <a:r>
              <a:rPr lang="en-US" altLang="en-US" sz="2000" dirty="0">
                <a:latin typeface="Arial" panose="020B0604020202020204" pitchFamily="34" charset="0"/>
                <a:cs typeface="Arial" panose="020B0604020202020204" pitchFamily="34" charset="0"/>
              </a:rPr>
              <a:t>Sudden brake</a:t>
            </a:r>
          </a:p>
          <a:p>
            <a:pPr lvl="1"/>
            <a:r>
              <a:rPr lang="en-US" altLang="en-US" sz="2000" dirty="0">
                <a:latin typeface="Arial" panose="020B0604020202020204" pitchFamily="34" charset="0"/>
                <a:cs typeface="Arial" panose="020B0604020202020204" pitchFamily="34" charset="0"/>
              </a:rPr>
              <a:t>Sudden or excessive acceleration</a:t>
            </a:r>
          </a:p>
          <a:p>
            <a:pPr lvl="1"/>
            <a:r>
              <a:rPr lang="en-US" altLang="en-US" sz="2000" dirty="0">
                <a:latin typeface="Arial" panose="020B0604020202020204" pitchFamily="34" charset="0"/>
                <a:cs typeface="Arial" panose="020B0604020202020204" pitchFamily="34" charset="0"/>
              </a:rPr>
              <a:t>Sudden or excessive steering</a:t>
            </a:r>
          </a:p>
          <a:p>
            <a:pPr lvl="1"/>
            <a:r>
              <a:rPr lang="en-US" altLang="en-US" sz="2000" dirty="0">
                <a:latin typeface="Arial" panose="020B0604020202020204" pitchFamily="34" charset="0"/>
                <a:cs typeface="Arial" panose="020B0604020202020204" pitchFamily="34" charset="0"/>
              </a:rPr>
              <a:t>Road tilted to left</a:t>
            </a:r>
          </a:p>
          <a:p>
            <a:pPr lvl="1"/>
            <a:r>
              <a:rPr lang="en-US" altLang="en-US" sz="2000" dirty="0">
                <a:latin typeface="Arial" panose="020B0604020202020204" pitchFamily="34" charset="0"/>
                <a:cs typeface="Arial" panose="020B0604020202020204" pitchFamily="34" charset="0"/>
              </a:rPr>
              <a:t>Traction loss to left rear</a:t>
            </a:r>
          </a:p>
        </p:txBody>
      </p:sp>
      <p:pic>
        <p:nvPicPr>
          <p:cNvPr id="8" name="Picture 7" descr="a blue car near a zig zag sign">
            <a:extLst>
              <a:ext uri="{FF2B5EF4-FFF2-40B4-BE49-F238E27FC236}">
                <a16:creationId xmlns:a16="http://schemas.microsoft.com/office/drawing/2014/main" id="{B6BE865D-C9A2-43E6-B010-445A96B39F7A}"/>
              </a:ext>
            </a:extLst>
          </p:cNvPr>
          <p:cNvPicPr/>
          <p:nvPr/>
        </p:nvPicPr>
        <p:blipFill rotWithShape="1">
          <a:blip r:embed="rId4"/>
          <a:srcRect l="67126" t="36297" r="15742" b="47622"/>
          <a:stretch/>
        </p:blipFill>
        <p:spPr bwMode="auto">
          <a:xfrm>
            <a:off x="6172200" y="1864294"/>
            <a:ext cx="2590800" cy="1453012"/>
          </a:xfrm>
          <a:prstGeom prst="rect">
            <a:avLst/>
          </a:prstGeom>
          <a:ln>
            <a:noFill/>
          </a:ln>
          <a:extLst>
            <a:ext uri="{53640926-AAD7-44D8-BBD7-CCE9431645EC}">
              <a14:shadowObscured xmlns:a14="http://schemas.microsoft.com/office/drawing/2010/main"/>
            </a:ext>
          </a:extLst>
        </p:spPr>
      </p:pic>
      <p:pic>
        <p:nvPicPr>
          <p:cNvPr id="9" name="Picture 8" descr="a red car near a zig zag sign">
            <a:extLst>
              <a:ext uri="{FF2B5EF4-FFF2-40B4-BE49-F238E27FC236}">
                <a16:creationId xmlns:a16="http://schemas.microsoft.com/office/drawing/2014/main" id="{99654FA7-22E0-491A-8265-032A868184BC}"/>
              </a:ext>
            </a:extLst>
          </p:cNvPr>
          <p:cNvPicPr/>
          <p:nvPr/>
        </p:nvPicPr>
        <p:blipFill rotWithShape="1">
          <a:blip r:embed="rId5"/>
          <a:srcRect l="694" t="5128" r="69329" b="61111"/>
          <a:stretch/>
        </p:blipFill>
        <p:spPr bwMode="auto">
          <a:xfrm>
            <a:off x="6072188" y="3733800"/>
            <a:ext cx="2414588" cy="14530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4842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eering wheel">
            <a:extLst>
              <a:ext uri="{FF2B5EF4-FFF2-40B4-BE49-F238E27FC236}">
                <a16:creationId xmlns:a16="http://schemas.microsoft.com/office/drawing/2014/main" id="{1BC9CD82-444D-4C7D-9B4F-2D3B2549C39B}"/>
              </a:ext>
            </a:extLst>
          </p:cNvPr>
          <p:cNvPicPr>
            <a:picLocks noChangeAspect="1"/>
          </p:cNvPicPr>
          <p:nvPr/>
        </p:nvPicPr>
        <p:blipFill>
          <a:blip r:embed="rId3"/>
          <a:stretch>
            <a:fillRect/>
          </a:stretch>
        </p:blipFill>
        <p:spPr>
          <a:xfrm>
            <a:off x="2133600" y="1678571"/>
            <a:ext cx="4316508" cy="4227562"/>
          </a:xfrm>
          <a:prstGeom prst="rect">
            <a:avLst/>
          </a:prstGeom>
          <a:effectLst/>
        </p:spPr>
      </p:pic>
      <p:sp>
        <p:nvSpPr>
          <p:cNvPr id="2" name="Title 1">
            <a:extLst>
              <a:ext uri="{FF2B5EF4-FFF2-40B4-BE49-F238E27FC236}">
                <a16:creationId xmlns:a16="http://schemas.microsoft.com/office/drawing/2014/main" id="{877FBEFC-1B5C-4BF3-9FEC-3EAB263234C0}"/>
              </a:ext>
            </a:extLst>
          </p:cNvPr>
          <p:cNvSpPr>
            <a:spLocks noGrp="1"/>
          </p:cNvSpPr>
          <p:nvPr>
            <p:ph type="title"/>
          </p:nvPr>
        </p:nvSpPr>
        <p:spPr/>
        <p:txBody>
          <a:bodyPr/>
          <a:lstStyle/>
          <a:p>
            <a:r>
              <a:rPr lang="en-US" altLang="en-US" dirty="0"/>
              <a:t>Vehicle Control</a:t>
            </a:r>
            <a:endParaRPr lang="en-US" dirty="0"/>
          </a:p>
        </p:txBody>
      </p:sp>
      <p:sp>
        <p:nvSpPr>
          <p:cNvPr id="4" name="Date Placeholder 3">
            <a:extLst>
              <a:ext uri="{FF2B5EF4-FFF2-40B4-BE49-F238E27FC236}">
                <a16:creationId xmlns:a16="http://schemas.microsoft.com/office/drawing/2014/main" id="{AFAD33E1-3504-4013-B942-2D985FA1348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301EEC83-B9AD-4E64-B871-841ED5F0A08F}"/>
              </a:ext>
            </a:extLst>
          </p:cNvPr>
          <p:cNvSpPr>
            <a:spLocks noGrp="1"/>
          </p:cNvSpPr>
          <p:nvPr>
            <p:ph type="sldNum" sz="quarter" idx="12"/>
          </p:nvPr>
        </p:nvSpPr>
        <p:spPr/>
        <p:txBody>
          <a:bodyPr/>
          <a:lstStyle/>
          <a:p>
            <a:fld id="{680C5762-CF65-4775-9966-A58D40CC61B9}" type="slidenum">
              <a:rPr lang="en-US" smtClean="0"/>
              <a:t>14</a:t>
            </a:fld>
            <a:endParaRPr lang="en-US"/>
          </a:p>
        </p:txBody>
      </p:sp>
      <p:pic>
        <p:nvPicPr>
          <p:cNvPr id="9" name="Picture 8" descr="Logo of a car superimposed on outline of Pennsylvania">
            <a:extLst>
              <a:ext uri="{FF2B5EF4-FFF2-40B4-BE49-F238E27FC236}">
                <a16:creationId xmlns:a16="http://schemas.microsoft.com/office/drawing/2014/main" id="{6073DDD6-26B8-44F0-B5AD-6F2692DF5827}"/>
              </a:ext>
            </a:extLst>
          </p:cNvPr>
          <p:cNvPicPr/>
          <p:nvPr/>
        </p:nvPicPr>
        <p:blipFill rotWithShape="1">
          <a:blip r:embed="rId4"/>
          <a:srcRect l="16319" t="84606" r="73959" b="3732"/>
          <a:stretch/>
        </p:blipFill>
        <p:spPr bwMode="auto">
          <a:xfrm>
            <a:off x="419100" y="5637550"/>
            <a:ext cx="990600" cy="611147"/>
          </a:xfrm>
          <a:prstGeom prst="rect">
            <a:avLst/>
          </a:prstGeom>
          <a:ln>
            <a:noFill/>
          </a:ln>
          <a:extLst>
            <a:ext uri="{53640926-AAD7-44D8-BBD7-CCE9431645EC}">
              <a14:shadowObscured xmlns:a14="http://schemas.microsoft.com/office/drawing/2010/main"/>
            </a:ext>
          </a:extLst>
        </p:spPr>
      </p:pic>
      <p:graphicFrame>
        <p:nvGraphicFramePr>
          <p:cNvPr id="7" name="Object 4" descr="a man on a motorcycle">
            <a:extLst>
              <a:ext uri="{FF2B5EF4-FFF2-40B4-BE49-F238E27FC236}">
                <a16:creationId xmlns:a16="http://schemas.microsoft.com/office/drawing/2014/main" id="{CA825C80-CCBF-4DEE-A04A-8B4E90692047}"/>
              </a:ext>
            </a:extLst>
          </p:cNvPr>
          <p:cNvGraphicFramePr>
            <a:graphicFrameLocks noChangeAspect="1"/>
          </p:cNvGraphicFramePr>
          <p:nvPr>
            <p:extLst>
              <p:ext uri="{D42A27DB-BD31-4B8C-83A1-F6EECF244321}">
                <p14:modId xmlns:p14="http://schemas.microsoft.com/office/powerpoint/2010/main" val="1029439588"/>
              </p:ext>
            </p:extLst>
          </p:nvPr>
        </p:nvGraphicFramePr>
        <p:xfrm>
          <a:off x="7543800" y="411956"/>
          <a:ext cx="1066800" cy="928688"/>
        </p:xfrm>
        <a:graphic>
          <a:graphicData uri="http://schemas.openxmlformats.org/presentationml/2006/ole">
            <mc:AlternateContent xmlns:mc="http://schemas.openxmlformats.org/markup-compatibility/2006">
              <mc:Choice xmlns:v="urn:schemas-microsoft-com:vml" Requires="v">
                <p:oleObj spid="_x0000_s5138" name="Clip" r:id="rId5" imgW="945000" imgH="822600" progId="MS_ClipArt_Gallery.2">
                  <p:embed/>
                </p:oleObj>
              </mc:Choice>
              <mc:Fallback>
                <p:oleObj name="Clip" r:id="rId5" imgW="945000" imgH="822600" progId="MS_ClipArt_Gallery.2">
                  <p:embed/>
                  <p:pic>
                    <p:nvPicPr>
                      <p:cNvPr id="315396" name="Object 4">
                        <a:extLst>
                          <a:ext uri="{FF2B5EF4-FFF2-40B4-BE49-F238E27FC236}">
                            <a16:creationId xmlns:a16="http://schemas.microsoft.com/office/drawing/2014/main" id="{E90D1CE7-3A6A-47D9-91A6-BD4393F6C3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411956"/>
                        <a:ext cx="1066800" cy="928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65A1DF89-E80C-4B87-BC68-E3EAEED5939F}"/>
              </a:ext>
            </a:extLst>
          </p:cNvPr>
          <p:cNvSpPr/>
          <p:nvPr/>
        </p:nvSpPr>
        <p:spPr>
          <a:xfrm>
            <a:off x="914400" y="1335570"/>
            <a:ext cx="7315200" cy="4795672"/>
          </a:xfrm>
          <a:prstGeom prst="rect">
            <a:avLst/>
          </a:prstGeom>
        </p:spPr>
        <p:txBody>
          <a:bodyPr wrap="square">
            <a:spAutoFit/>
          </a:bodyPr>
          <a:lstStyle/>
          <a:p>
            <a:pPr>
              <a:lnSpc>
                <a:spcPct val="120000"/>
              </a:lnSpc>
              <a:buFont typeface="Monotype Sorts" pitchFamily="2" charset="2"/>
              <a:buNone/>
            </a:pPr>
            <a:r>
              <a:rPr lang="en-US" altLang="en-US" sz="2400" dirty="0">
                <a:latin typeface="Arial" panose="020B0604020202020204" pitchFamily="34" charset="0"/>
                <a:cs typeface="Arial" panose="020B0604020202020204" pitchFamily="34" charset="0"/>
              </a:rPr>
              <a:t>Steering Wheel Control</a:t>
            </a:r>
          </a:p>
          <a:p>
            <a:pPr lvl="1">
              <a:lnSpc>
                <a:spcPct val="120000"/>
              </a:lnSpc>
            </a:pPr>
            <a:r>
              <a:rPr lang="en-US" altLang="en-US" sz="2000" dirty="0">
                <a:solidFill>
                  <a:srgbClr val="FF0000"/>
                </a:solidFill>
                <a:latin typeface="Arial" panose="020B0604020202020204" pitchFamily="34" charset="0"/>
                <a:cs typeface="Arial" panose="020B0604020202020204" pitchFamily="34" charset="0"/>
              </a:rPr>
              <a:t>Hand position on steering wheel</a:t>
            </a:r>
          </a:p>
          <a:p>
            <a:pPr lvl="2">
              <a:lnSpc>
                <a:spcPct val="130000"/>
              </a:lnSpc>
            </a:pPr>
            <a:r>
              <a:rPr lang="en-US" altLang="en-US" dirty="0">
                <a:latin typeface="Arial" panose="020B0604020202020204" pitchFamily="34" charset="0"/>
                <a:cs typeface="Arial" panose="020B0604020202020204" pitchFamily="34" charset="0"/>
              </a:rPr>
              <a:t>Holding top of Wheel (Poor balance &amp; Air bag threat !!!)</a:t>
            </a:r>
          </a:p>
          <a:p>
            <a:pPr lvl="2">
              <a:lnSpc>
                <a:spcPct val="130000"/>
              </a:lnSpc>
            </a:pPr>
            <a:r>
              <a:rPr lang="en-US" altLang="en-US" dirty="0">
                <a:latin typeface="Arial" panose="020B0604020202020204" pitchFamily="34" charset="0"/>
                <a:cs typeface="Arial" panose="020B0604020202020204" pitchFamily="34" charset="0"/>
              </a:rPr>
              <a:t>On upper half of wheel (Less balance &amp; Air bag threat !!!)</a:t>
            </a:r>
          </a:p>
          <a:p>
            <a:pPr lvl="2">
              <a:lnSpc>
                <a:spcPct val="130000"/>
              </a:lnSpc>
            </a:pPr>
            <a:r>
              <a:rPr lang="en-US" altLang="en-US" dirty="0">
                <a:latin typeface="Arial" panose="020B0604020202020204" pitchFamily="34" charset="0"/>
                <a:cs typeface="Arial" panose="020B0604020202020204" pitchFamily="34" charset="0"/>
              </a:rPr>
              <a:t>On lower half of wheel (Better balance with smaller wheel)</a:t>
            </a:r>
          </a:p>
          <a:p>
            <a:pPr lvl="1">
              <a:lnSpc>
                <a:spcPct val="120000"/>
              </a:lnSpc>
            </a:pPr>
            <a:r>
              <a:rPr lang="en-US" altLang="en-US" sz="2400" dirty="0">
                <a:solidFill>
                  <a:srgbClr val="FF0000"/>
                </a:solidFill>
                <a:latin typeface="Arial" panose="020B0604020202020204" pitchFamily="34" charset="0"/>
                <a:cs typeface="Arial" panose="020B0604020202020204" pitchFamily="34" charset="0"/>
              </a:rPr>
              <a:t>Steering techniques</a:t>
            </a:r>
          </a:p>
          <a:p>
            <a:pPr lvl="2">
              <a:lnSpc>
                <a:spcPct val="130000"/>
              </a:lnSpc>
            </a:pPr>
            <a:r>
              <a:rPr lang="en-US" altLang="en-US" dirty="0">
                <a:latin typeface="Arial" panose="020B0604020202020204" pitchFamily="34" charset="0"/>
                <a:cs typeface="Arial" panose="020B0604020202020204" pitchFamily="34" charset="0"/>
              </a:rPr>
              <a:t>Hand to Hand steering (recommended for air bag equipped))</a:t>
            </a:r>
          </a:p>
          <a:p>
            <a:pPr lvl="2">
              <a:lnSpc>
                <a:spcPct val="130000"/>
              </a:lnSpc>
            </a:pPr>
            <a:r>
              <a:rPr lang="en-US" altLang="en-US" dirty="0">
                <a:latin typeface="Arial" panose="020B0604020202020204" pitchFamily="34" charset="0"/>
                <a:cs typeface="Arial" panose="020B0604020202020204" pitchFamily="34" charset="0"/>
              </a:rPr>
              <a:t>Hand over Hand steering (very low speed maneuvers)</a:t>
            </a:r>
          </a:p>
          <a:p>
            <a:pPr lvl="2">
              <a:lnSpc>
                <a:spcPct val="130000"/>
              </a:lnSpc>
            </a:pPr>
            <a:r>
              <a:rPr lang="en-US" altLang="en-US" dirty="0">
                <a:latin typeface="Arial" panose="020B0604020202020204" pitchFamily="34" charset="0"/>
                <a:cs typeface="Arial" panose="020B0604020202020204" pitchFamily="34" charset="0"/>
              </a:rPr>
              <a:t>Limited evasive steering (ABS limitation to steering input)</a:t>
            </a:r>
          </a:p>
          <a:p>
            <a:pPr lvl="2">
              <a:lnSpc>
                <a:spcPct val="130000"/>
              </a:lnSpc>
            </a:pPr>
            <a:r>
              <a:rPr lang="en-US" altLang="en-US" dirty="0">
                <a:latin typeface="Arial" panose="020B0604020202020204" pitchFamily="34" charset="0"/>
                <a:cs typeface="Arial" panose="020B0604020202020204" pitchFamily="34" charset="0"/>
              </a:rPr>
              <a:t>One hand steering (8 or 9 wheel position recommended)</a:t>
            </a:r>
          </a:p>
          <a:p>
            <a:pPr lvl="3">
              <a:lnSpc>
                <a:spcPct val="130000"/>
              </a:lnSpc>
            </a:pPr>
            <a:r>
              <a:rPr lang="en-US" altLang="en-US" sz="1600" dirty="0">
                <a:solidFill>
                  <a:srgbClr val="FF0000"/>
                </a:solidFill>
                <a:latin typeface="Arial" panose="020B0604020202020204" pitchFamily="34" charset="0"/>
                <a:cs typeface="Arial" panose="020B0604020202020204" pitchFamily="34" charset="0"/>
              </a:rPr>
              <a:t>Side (8,9) or (3,4) </a:t>
            </a:r>
            <a:r>
              <a:rPr lang="en-US" altLang="en-US" sz="1600" dirty="0">
                <a:latin typeface="Arial" panose="020B0604020202020204" pitchFamily="34" charset="0"/>
                <a:cs typeface="Arial" panose="020B0604020202020204" pitchFamily="34" charset="0"/>
              </a:rPr>
              <a:t>to reach controls</a:t>
            </a:r>
          </a:p>
          <a:p>
            <a:pPr lvl="3">
              <a:lnSpc>
                <a:spcPct val="130000"/>
              </a:lnSpc>
            </a:pPr>
            <a:r>
              <a:rPr lang="en-US" altLang="en-US" sz="1600" dirty="0">
                <a:solidFill>
                  <a:srgbClr val="FF0000"/>
                </a:solidFill>
                <a:latin typeface="Arial" panose="020B0604020202020204" pitchFamily="34" charset="0"/>
                <a:cs typeface="Arial" panose="020B0604020202020204" pitchFamily="34" charset="0"/>
              </a:rPr>
              <a:t>Top (12) </a:t>
            </a:r>
            <a:r>
              <a:rPr lang="en-US" altLang="en-US" sz="1600" dirty="0">
                <a:latin typeface="Arial" panose="020B0604020202020204" pitchFamily="34" charset="0"/>
                <a:cs typeface="Arial" panose="020B0604020202020204" pitchFamily="34" charset="0"/>
              </a:rPr>
              <a:t>when backing straight (limited air bag threat)</a:t>
            </a:r>
          </a:p>
          <a:p>
            <a:pPr lvl="3">
              <a:lnSpc>
                <a:spcPct val="130000"/>
              </a:lnSpc>
            </a:pPr>
            <a:r>
              <a:rPr lang="en-US" altLang="en-US" sz="1600" dirty="0">
                <a:solidFill>
                  <a:srgbClr val="FF0000"/>
                </a:solidFill>
                <a:latin typeface="Arial" panose="020B0604020202020204" pitchFamily="34" charset="0"/>
                <a:cs typeface="Arial" panose="020B0604020202020204" pitchFamily="34" charset="0"/>
              </a:rPr>
              <a:t>Bottom (5,6,7) </a:t>
            </a:r>
            <a:r>
              <a:rPr lang="en-US" altLang="en-US" sz="1600" dirty="0">
                <a:latin typeface="Arial" panose="020B0604020202020204" pitchFamily="34" charset="0"/>
                <a:cs typeface="Arial" panose="020B0604020202020204" pitchFamily="34" charset="0"/>
              </a:rPr>
              <a:t>when backing trailer device</a:t>
            </a:r>
          </a:p>
        </p:txBody>
      </p:sp>
    </p:spTree>
    <p:extLst>
      <p:ext uri="{BB962C8B-B14F-4D97-AF65-F5344CB8AC3E}">
        <p14:creationId xmlns:p14="http://schemas.microsoft.com/office/powerpoint/2010/main" val="358616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6AD57-71AA-4B6C-8F3A-5A8DA3BD8155}"/>
              </a:ext>
            </a:extLst>
          </p:cNvPr>
          <p:cNvSpPr>
            <a:spLocks noGrp="1"/>
          </p:cNvSpPr>
          <p:nvPr>
            <p:ph type="title"/>
          </p:nvPr>
        </p:nvSpPr>
        <p:spPr>
          <a:xfrm>
            <a:off x="-1752600" y="326920"/>
            <a:ext cx="8839200" cy="1143000"/>
          </a:xfrm>
        </p:spPr>
        <p:txBody>
          <a:bodyPr>
            <a:normAutofit/>
          </a:bodyPr>
          <a:lstStyle/>
          <a:p>
            <a:pPr algn="r"/>
            <a:r>
              <a:rPr lang="en-US" altLang="en-US" dirty="0"/>
              <a:t>Targeting and Visual Requirements</a:t>
            </a:r>
          </a:p>
        </p:txBody>
      </p:sp>
      <p:sp>
        <p:nvSpPr>
          <p:cNvPr id="4" name="Date Placeholder 3">
            <a:extLst>
              <a:ext uri="{FF2B5EF4-FFF2-40B4-BE49-F238E27FC236}">
                <a16:creationId xmlns:a16="http://schemas.microsoft.com/office/drawing/2014/main" id="{F461048C-BFB8-4EA6-881C-FFCC559B7379}"/>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B70E774B-F775-48E8-A0B8-A7FDEC5B7D16}"/>
              </a:ext>
            </a:extLst>
          </p:cNvPr>
          <p:cNvSpPr>
            <a:spLocks noGrp="1"/>
          </p:cNvSpPr>
          <p:nvPr>
            <p:ph type="sldNum" sz="quarter" idx="12"/>
          </p:nvPr>
        </p:nvSpPr>
        <p:spPr/>
        <p:txBody>
          <a:bodyPr/>
          <a:lstStyle/>
          <a:p>
            <a:fld id="{680C5762-CF65-4775-9966-A58D40CC61B9}" type="slidenum">
              <a:rPr lang="en-US" smtClean="0"/>
              <a:t>15</a:t>
            </a:fld>
            <a:endParaRPr lang="en-US"/>
          </a:p>
        </p:txBody>
      </p:sp>
      <p:pic>
        <p:nvPicPr>
          <p:cNvPr id="11" name="Picture 10" descr="Logo of a car superimposed on outline of Pennsylvania">
            <a:extLst>
              <a:ext uri="{FF2B5EF4-FFF2-40B4-BE49-F238E27FC236}">
                <a16:creationId xmlns:a16="http://schemas.microsoft.com/office/drawing/2014/main" id="{05B4A57A-8EEF-42FF-B589-EA53B589C72C}"/>
              </a:ext>
            </a:extLst>
          </p:cNvPr>
          <p:cNvPicPr/>
          <p:nvPr/>
        </p:nvPicPr>
        <p:blipFill rotWithShape="1">
          <a:blip r:embed="rId3"/>
          <a:srcRect l="16319" t="84606" r="73959" b="3732"/>
          <a:stretch/>
        </p:blipFill>
        <p:spPr bwMode="auto">
          <a:xfrm>
            <a:off x="304800" y="6112547"/>
            <a:ext cx="990600" cy="611147"/>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6A4465A3-66C7-4EEA-9DDE-0E93E3C3AD9E}"/>
              </a:ext>
            </a:extLst>
          </p:cNvPr>
          <p:cNvSpPr/>
          <p:nvPr/>
        </p:nvSpPr>
        <p:spPr>
          <a:xfrm>
            <a:off x="457200" y="1722933"/>
            <a:ext cx="6705600" cy="4093428"/>
          </a:xfrm>
          <a:prstGeom prst="rect">
            <a:avLst/>
          </a:prstGeom>
        </p:spPr>
        <p:txBody>
          <a:bodyPr wrap="square">
            <a:spAutoFit/>
          </a:bodyPr>
          <a:lstStyle/>
          <a:p>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Targeting is visual function</a:t>
            </a:r>
          </a:p>
          <a:p>
            <a:pPr lvl="1"/>
            <a:r>
              <a:rPr lang="en-US" altLang="en-US" sz="2000" dirty="0">
                <a:latin typeface="Arial" panose="020B0604020202020204" pitchFamily="34" charset="0"/>
                <a:cs typeface="Arial" panose="020B0604020202020204" pitchFamily="34" charset="0"/>
              </a:rPr>
              <a:t>Directed use of focus vision</a:t>
            </a:r>
          </a:p>
          <a:p>
            <a:r>
              <a:rPr lang="en-US" altLang="en-US" sz="2400" dirty="0">
                <a:solidFill>
                  <a:srgbClr val="FF0000"/>
                </a:solidFill>
                <a:latin typeface="Arial" panose="020B0604020202020204" pitchFamily="34" charset="0"/>
                <a:cs typeface="Arial" panose="020B0604020202020204" pitchFamily="34" charset="0"/>
              </a:rPr>
              <a:t> Maintaining an open line of sight</a:t>
            </a:r>
          </a:p>
          <a:p>
            <a:pPr lvl="1"/>
            <a:r>
              <a:rPr lang="en-US" altLang="en-US" sz="2000" dirty="0">
                <a:latin typeface="Arial" panose="020B0604020202020204" pitchFamily="34" charset="0"/>
                <a:cs typeface="Arial" panose="020B0604020202020204" pitchFamily="34" charset="0"/>
              </a:rPr>
              <a:t>From target to front of vehicle</a:t>
            </a:r>
          </a:p>
          <a:p>
            <a:pPr lvl="1"/>
            <a:r>
              <a:rPr lang="en-US" altLang="en-US" sz="2000" dirty="0">
                <a:latin typeface="Arial" panose="020B0604020202020204" pitchFamily="34" charset="0"/>
                <a:cs typeface="Arial" panose="020B0604020202020204" pitchFamily="34" charset="0"/>
              </a:rPr>
              <a:t>Use of fringe vision (central vision)</a:t>
            </a:r>
          </a:p>
          <a:p>
            <a:r>
              <a:rPr lang="en-US" altLang="en-US" sz="2400" dirty="0">
                <a:latin typeface="Arial" panose="020B0604020202020204" pitchFamily="34" charset="0"/>
                <a:cs typeface="Arial" panose="020B0604020202020204" pitchFamily="34" charset="0"/>
              </a:rPr>
              <a:t> </a:t>
            </a:r>
            <a:r>
              <a:rPr lang="en-US" altLang="en-US" sz="2400" dirty="0">
                <a:solidFill>
                  <a:srgbClr val="FF0000"/>
                </a:solidFill>
                <a:latin typeface="Arial" panose="020B0604020202020204" pitchFamily="34" charset="0"/>
                <a:cs typeface="Arial" panose="020B0604020202020204" pitchFamily="34" charset="0"/>
              </a:rPr>
              <a:t>Targeted path of travel</a:t>
            </a:r>
          </a:p>
          <a:p>
            <a:pPr lvl="1"/>
            <a:r>
              <a:rPr lang="en-US" altLang="en-US" sz="2000" dirty="0">
                <a:latin typeface="Arial" panose="020B0604020202020204" pitchFamily="34" charset="0"/>
                <a:cs typeface="Arial" panose="020B0604020202020204" pitchFamily="34" charset="0"/>
              </a:rPr>
              <a:t>Determines projected path of vehicle travel</a:t>
            </a:r>
          </a:p>
          <a:p>
            <a:r>
              <a:rPr lang="en-US" altLang="en-US" sz="2400" dirty="0">
                <a:solidFill>
                  <a:srgbClr val="FF0000"/>
                </a:solidFill>
                <a:latin typeface="Arial" panose="020B0604020202020204" pitchFamily="34" charset="0"/>
                <a:cs typeface="Arial" panose="020B0604020202020204" pitchFamily="34" charset="0"/>
              </a:rPr>
              <a:t> Referencing vehicle to roadway position</a:t>
            </a:r>
          </a:p>
          <a:p>
            <a:r>
              <a:rPr lang="en-US" altLang="en-US" sz="2400" dirty="0">
                <a:solidFill>
                  <a:srgbClr val="FF0000"/>
                </a:solidFill>
                <a:latin typeface="Arial" panose="020B0604020202020204" pitchFamily="34" charset="0"/>
                <a:cs typeface="Arial" panose="020B0604020202020204" pitchFamily="34" charset="0"/>
              </a:rPr>
              <a:t> Using standard references</a:t>
            </a:r>
          </a:p>
          <a:p>
            <a:pPr lvl="1"/>
            <a:r>
              <a:rPr lang="en-US" altLang="en-US" sz="2000" dirty="0">
                <a:latin typeface="Arial" panose="020B0604020202020204" pitchFamily="34" charset="0"/>
                <a:cs typeface="Arial" panose="020B0604020202020204" pitchFamily="34" charset="0"/>
              </a:rPr>
              <a:t>Vehicle placement within lane</a:t>
            </a:r>
          </a:p>
          <a:p>
            <a:pPr lvl="1"/>
            <a:r>
              <a:rPr lang="en-US" altLang="en-US" sz="2000" dirty="0">
                <a:latin typeface="Arial" panose="020B0604020202020204" pitchFamily="34" charset="0"/>
                <a:cs typeface="Arial" panose="020B0604020202020204" pitchFamily="34" charset="0"/>
              </a:rPr>
              <a:t>Vehicle placement to front and rear</a:t>
            </a:r>
          </a:p>
          <a:p>
            <a:pPr lvl="1"/>
            <a:r>
              <a:rPr lang="en-US" altLang="en-US" sz="2000" dirty="0">
                <a:latin typeface="Arial" panose="020B0604020202020204" pitchFamily="34" charset="0"/>
                <a:cs typeface="Arial" panose="020B0604020202020204" pitchFamily="34" charset="0"/>
              </a:rPr>
              <a:t>Vehicle placement to the side</a:t>
            </a:r>
          </a:p>
        </p:txBody>
      </p:sp>
      <p:graphicFrame>
        <p:nvGraphicFramePr>
          <p:cNvPr id="8" name="Object 4" descr="a man with a document">
            <a:extLst>
              <a:ext uri="{FF2B5EF4-FFF2-40B4-BE49-F238E27FC236}">
                <a16:creationId xmlns:a16="http://schemas.microsoft.com/office/drawing/2014/main" id="{2C0DFA38-CE8B-40EC-A5B7-A75E688A2C54}"/>
              </a:ext>
            </a:extLst>
          </p:cNvPr>
          <p:cNvGraphicFramePr>
            <a:graphicFrameLocks noChangeAspect="1"/>
          </p:cNvGraphicFramePr>
          <p:nvPr>
            <p:extLst>
              <p:ext uri="{D42A27DB-BD31-4B8C-83A1-F6EECF244321}">
                <p14:modId xmlns:p14="http://schemas.microsoft.com/office/powerpoint/2010/main" val="3274467291"/>
              </p:ext>
            </p:extLst>
          </p:nvPr>
        </p:nvGraphicFramePr>
        <p:xfrm>
          <a:off x="6896100" y="1515484"/>
          <a:ext cx="1905000" cy="1168400"/>
        </p:xfrm>
        <a:graphic>
          <a:graphicData uri="http://schemas.openxmlformats.org/presentationml/2006/ole">
            <mc:AlternateContent xmlns:mc="http://schemas.openxmlformats.org/markup-compatibility/2006">
              <mc:Choice xmlns:v="urn:schemas-microsoft-com:vml" Requires="v">
                <p:oleObj spid="_x0000_s6180" name="Clip" r:id="rId4" imgW="5554080" imgH="3404880" progId="MS_ClipArt_Gallery.2">
                  <p:embed/>
                </p:oleObj>
              </mc:Choice>
              <mc:Fallback>
                <p:oleObj name="Clip" r:id="rId4" imgW="5554080" imgH="3404880" progId="MS_ClipArt_Gallery.2">
                  <p:embed/>
                  <p:pic>
                    <p:nvPicPr>
                      <p:cNvPr id="316420" name="Object 4">
                        <a:extLst>
                          <a:ext uri="{FF2B5EF4-FFF2-40B4-BE49-F238E27FC236}">
                            <a16:creationId xmlns:a16="http://schemas.microsoft.com/office/drawing/2014/main" id="{638033A8-BF4B-4594-B885-FE6B773A98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100" y="1515484"/>
                        <a:ext cx="1905000"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 name="Object 5" descr="a blue car">
            <a:extLst>
              <a:ext uri="{FF2B5EF4-FFF2-40B4-BE49-F238E27FC236}">
                <a16:creationId xmlns:a16="http://schemas.microsoft.com/office/drawing/2014/main" id="{F60A1514-D887-4D35-93C5-ADEE08EF596D}"/>
              </a:ext>
            </a:extLst>
          </p:cNvPr>
          <p:cNvGraphicFramePr>
            <a:graphicFrameLocks noChangeAspect="1"/>
          </p:cNvGraphicFramePr>
          <p:nvPr>
            <p:extLst>
              <p:ext uri="{D42A27DB-BD31-4B8C-83A1-F6EECF244321}">
                <p14:modId xmlns:p14="http://schemas.microsoft.com/office/powerpoint/2010/main" val="1291059372"/>
              </p:ext>
            </p:extLst>
          </p:nvPr>
        </p:nvGraphicFramePr>
        <p:xfrm>
          <a:off x="6781800" y="4173248"/>
          <a:ext cx="2133600" cy="693738"/>
        </p:xfrm>
        <a:graphic>
          <a:graphicData uri="http://schemas.openxmlformats.org/presentationml/2006/ole">
            <mc:AlternateContent xmlns:mc="http://schemas.openxmlformats.org/markup-compatibility/2006">
              <mc:Choice xmlns:v="urn:schemas-microsoft-com:vml" Requires="v">
                <p:oleObj spid="_x0000_s6181" name="Clip" r:id="rId6" imgW="5349600" imgH="1736280" progId="MS_ClipArt_Gallery.2">
                  <p:embed/>
                </p:oleObj>
              </mc:Choice>
              <mc:Fallback>
                <p:oleObj name="Clip" r:id="rId6" imgW="5349600" imgH="1736280" progId="MS_ClipArt_Gallery.2">
                  <p:embed/>
                  <p:pic>
                    <p:nvPicPr>
                      <p:cNvPr id="316421" name="Object 5">
                        <a:extLst>
                          <a:ext uri="{FF2B5EF4-FFF2-40B4-BE49-F238E27FC236}">
                            <a16:creationId xmlns:a16="http://schemas.microsoft.com/office/drawing/2014/main" id="{3FDBF68C-83DC-44C1-B245-2D7349847E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4173248"/>
                        <a:ext cx="213360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309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7D42-7C03-4360-901C-572E60B77B6B}"/>
              </a:ext>
            </a:extLst>
          </p:cNvPr>
          <p:cNvSpPr>
            <a:spLocks noGrp="1"/>
          </p:cNvSpPr>
          <p:nvPr>
            <p:ph type="title"/>
          </p:nvPr>
        </p:nvSpPr>
        <p:spPr/>
        <p:txBody>
          <a:bodyPr>
            <a:normAutofit/>
          </a:bodyPr>
          <a:lstStyle/>
          <a:p>
            <a:r>
              <a:rPr lang="en-US" altLang="en-US" dirty="0"/>
              <a:t>Vision and Perception Requirements</a:t>
            </a:r>
          </a:p>
        </p:txBody>
      </p:sp>
      <p:sp>
        <p:nvSpPr>
          <p:cNvPr id="4" name="Date Placeholder 3">
            <a:extLst>
              <a:ext uri="{FF2B5EF4-FFF2-40B4-BE49-F238E27FC236}">
                <a16:creationId xmlns:a16="http://schemas.microsoft.com/office/drawing/2014/main" id="{0BAB44E8-77EE-4F47-9EFF-D61C505FCD62}"/>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13527B6B-6302-4308-A889-684B77BC1A9C}"/>
              </a:ext>
            </a:extLst>
          </p:cNvPr>
          <p:cNvSpPr>
            <a:spLocks noGrp="1"/>
          </p:cNvSpPr>
          <p:nvPr>
            <p:ph type="sldNum" sz="quarter" idx="12"/>
          </p:nvPr>
        </p:nvSpPr>
        <p:spPr/>
        <p:txBody>
          <a:bodyPr/>
          <a:lstStyle/>
          <a:p>
            <a:fld id="{680C5762-CF65-4775-9966-A58D40CC61B9}" type="slidenum">
              <a:rPr lang="en-US" smtClean="0"/>
              <a:t>16</a:t>
            </a:fld>
            <a:endParaRPr lang="en-US"/>
          </a:p>
        </p:txBody>
      </p:sp>
      <p:pic>
        <p:nvPicPr>
          <p:cNvPr id="6" name="Picture 5" descr="Logo of a car superimposed on outline of Pennsylvania">
            <a:extLst>
              <a:ext uri="{FF2B5EF4-FFF2-40B4-BE49-F238E27FC236}">
                <a16:creationId xmlns:a16="http://schemas.microsoft.com/office/drawing/2014/main" id="{4992886C-6498-4B5B-B9B5-CB98725DC71B}"/>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1660B12-1338-48E9-8714-76A29007A4BC}"/>
              </a:ext>
            </a:extLst>
          </p:cNvPr>
          <p:cNvSpPr/>
          <p:nvPr/>
        </p:nvSpPr>
        <p:spPr>
          <a:xfrm>
            <a:off x="1295400" y="1447800"/>
            <a:ext cx="6858000" cy="3246273"/>
          </a:xfrm>
          <a:prstGeom prst="rect">
            <a:avLst/>
          </a:prstGeom>
        </p:spPr>
        <p:txBody>
          <a:bodyPr wrap="square">
            <a:spAutoFit/>
          </a:bodyPr>
          <a:lstStyle/>
          <a:p>
            <a:pPr>
              <a:lnSpc>
                <a:spcPct val="150000"/>
              </a:lnSpc>
              <a:spcBef>
                <a:spcPct val="20000"/>
              </a:spcBef>
              <a:buClr>
                <a:schemeClr val="tx1"/>
              </a:buClr>
            </a:pPr>
            <a:r>
              <a:rPr lang="en-US" altLang="en-US" sz="2400" b="1" dirty="0">
                <a:latin typeface="Arial" panose="020B0604020202020204" pitchFamily="34" charset="0"/>
              </a:rPr>
              <a:t>Gaining Visual Information</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Focus Vision (Focal/Foveal)</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FF0000"/>
                </a:solidFill>
                <a:latin typeface="Arial" panose="020B0604020202020204" pitchFamily="34" charset="0"/>
              </a:rPr>
              <a:t>Central Vision (Limited Fringe Area)</a:t>
            </a:r>
          </a:p>
          <a:p>
            <a:pPr lvl="1">
              <a:lnSpc>
                <a:spcPct val="150000"/>
              </a:lnSpc>
              <a:spcBef>
                <a:spcPct val="20000"/>
              </a:spcBef>
              <a:buClr>
                <a:schemeClr val="tx1"/>
              </a:buClr>
              <a:buFont typeface="Wingdings" panose="05000000000000000000" pitchFamily="2" charset="2"/>
              <a:buChar char="Ø"/>
            </a:pPr>
            <a:r>
              <a:rPr lang="en-US" altLang="en-US" b="1" dirty="0">
                <a:solidFill>
                  <a:srgbClr val="000099"/>
                </a:solidFill>
                <a:latin typeface="Arial" panose="020B0604020202020204" pitchFamily="34" charset="0"/>
              </a:rPr>
              <a:t> </a:t>
            </a:r>
            <a:r>
              <a:rPr lang="en-US" altLang="en-US" b="1" dirty="0">
                <a:solidFill>
                  <a:srgbClr val="006600"/>
                </a:solidFill>
                <a:latin typeface="Arial" panose="020B0604020202020204" pitchFamily="34" charset="0"/>
              </a:rPr>
              <a:t>Peripheral Vision</a:t>
            </a:r>
            <a:endParaRPr lang="en-US" altLang="en-US" sz="3200" b="1" dirty="0">
              <a:solidFill>
                <a:srgbClr val="006600"/>
              </a:solidFill>
              <a:latin typeface="Arial" panose="020B0604020202020204" pitchFamily="34" charset="0"/>
            </a:endParaRPr>
          </a:p>
          <a:p>
            <a:pPr>
              <a:lnSpc>
                <a:spcPct val="150000"/>
              </a:lnSpc>
              <a:spcBef>
                <a:spcPct val="20000"/>
              </a:spcBef>
              <a:buClr>
                <a:schemeClr val="tx1"/>
              </a:buClr>
            </a:pPr>
            <a:r>
              <a:rPr lang="en-US" altLang="en-US" sz="2400" b="1" dirty="0">
                <a:latin typeface="Arial" panose="020B0604020202020204" pitchFamily="34" charset="0"/>
              </a:rPr>
              <a:t>Maintaining an Open Line of Sight</a:t>
            </a:r>
          </a:p>
          <a:p>
            <a:pPr>
              <a:lnSpc>
                <a:spcPct val="150000"/>
              </a:lnSpc>
              <a:spcBef>
                <a:spcPct val="20000"/>
              </a:spcBef>
              <a:buClr>
                <a:schemeClr val="tx1"/>
              </a:buClr>
            </a:pPr>
            <a:r>
              <a:rPr lang="en-US" altLang="en-US" sz="2400" b="1" dirty="0">
                <a:latin typeface="Arial" panose="020B0604020202020204" pitchFamily="34" charset="0"/>
              </a:rPr>
              <a:t>Developing Searching Skills</a:t>
            </a:r>
          </a:p>
        </p:txBody>
      </p:sp>
      <p:pic>
        <p:nvPicPr>
          <p:cNvPr id="8" name="Picture 4" descr="a pair of blue eyes looking">
            <a:extLst>
              <a:ext uri="{FF2B5EF4-FFF2-40B4-BE49-F238E27FC236}">
                <a16:creationId xmlns:a16="http://schemas.microsoft.com/office/drawing/2014/main" id="{EE8F63B8-7D11-41A1-BBFF-D8AA6EF18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04043"/>
            <a:ext cx="1377386" cy="56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2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C239-3D2C-40B0-B0C5-6D9D89CD6002}"/>
              </a:ext>
            </a:extLst>
          </p:cNvPr>
          <p:cNvSpPr>
            <a:spLocks noGrp="1"/>
          </p:cNvSpPr>
          <p:nvPr>
            <p:ph type="title"/>
          </p:nvPr>
        </p:nvSpPr>
        <p:spPr/>
        <p:txBody>
          <a:bodyPr>
            <a:normAutofit/>
          </a:bodyPr>
          <a:lstStyle/>
          <a:p>
            <a:r>
              <a:rPr lang="en-US" altLang="en-US" dirty="0"/>
              <a:t>Vision and Perception Requirements</a:t>
            </a:r>
            <a:endParaRPr lang="en-US" dirty="0"/>
          </a:p>
        </p:txBody>
      </p:sp>
      <p:sp>
        <p:nvSpPr>
          <p:cNvPr id="4" name="Date Placeholder 3">
            <a:extLst>
              <a:ext uri="{FF2B5EF4-FFF2-40B4-BE49-F238E27FC236}">
                <a16:creationId xmlns:a16="http://schemas.microsoft.com/office/drawing/2014/main" id="{9EE90B2C-1A33-4DAF-91DA-F8E837789F5E}"/>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100C60A-CBEE-4774-BD8C-9D1F2F1E76CE}"/>
              </a:ext>
            </a:extLst>
          </p:cNvPr>
          <p:cNvSpPr>
            <a:spLocks noGrp="1"/>
          </p:cNvSpPr>
          <p:nvPr>
            <p:ph type="sldNum" sz="quarter" idx="12"/>
          </p:nvPr>
        </p:nvSpPr>
        <p:spPr/>
        <p:txBody>
          <a:bodyPr/>
          <a:lstStyle/>
          <a:p>
            <a:fld id="{680C5762-CF65-4775-9966-A58D40CC61B9}" type="slidenum">
              <a:rPr lang="en-US" smtClean="0"/>
              <a:t>17</a:t>
            </a:fld>
            <a:endParaRPr lang="en-US"/>
          </a:p>
        </p:txBody>
      </p:sp>
      <p:pic>
        <p:nvPicPr>
          <p:cNvPr id="6" name="Picture 5" descr="Logo of a car superimposed on outline of Pennsylvania">
            <a:extLst>
              <a:ext uri="{FF2B5EF4-FFF2-40B4-BE49-F238E27FC236}">
                <a16:creationId xmlns:a16="http://schemas.microsoft.com/office/drawing/2014/main" id="{B36274D9-AC47-443A-8733-32AEE01ADCE5}"/>
              </a:ext>
            </a:extLst>
          </p:cNvPr>
          <p:cNvPicPr/>
          <p:nvPr/>
        </p:nvPicPr>
        <p:blipFill rotWithShape="1">
          <a:blip r:embed="rId2"/>
          <a:srcRect l="16319" t="84606" r="73959" b="3732"/>
          <a:stretch/>
        </p:blipFill>
        <p:spPr bwMode="auto">
          <a:xfrm>
            <a:off x="457200" y="5820589"/>
            <a:ext cx="990600" cy="611147"/>
          </a:xfrm>
          <a:prstGeom prst="rect">
            <a:avLst/>
          </a:prstGeom>
          <a:ln>
            <a:noFill/>
          </a:ln>
          <a:extLst>
            <a:ext uri="{53640926-AAD7-44D8-BBD7-CCE9431645EC}">
              <a14:shadowObscured xmlns:a14="http://schemas.microsoft.com/office/drawing/2010/main"/>
            </a:ext>
          </a:extLst>
        </p:spPr>
      </p:pic>
      <p:pic>
        <p:nvPicPr>
          <p:cNvPr id="7" name="Picture 6" descr="a picture of a head and input/output">
            <a:extLst>
              <a:ext uri="{FF2B5EF4-FFF2-40B4-BE49-F238E27FC236}">
                <a16:creationId xmlns:a16="http://schemas.microsoft.com/office/drawing/2014/main" id="{F0FBB2EB-3103-44EB-9559-3CC2F48CD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89914"/>
            <a:ext cx="2012950"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A9EB96D-1B4E-4D00-ABC8-E0D4EDD560D4}"/>
              </a:ext>
            </a:extLst>
          </p:cNvPr>
          <p:cNvSpPr/>
          <p:nvPr/>
        </p:nvSpPr>
        <p:spPr>
          <a:xfrm>
            <a:off x="2362200" y="1689914"/>
            <a:ext cx="7016750" cy="3266985"/>
          </a:xfrm>
          <a:prstGeom prst="rect">
            <a:avLst/>
          </a:prstGeom>
        </p:spPr>
        <p:txBody>
          <a:bodyPr wrap="square">
            <a:spAutoFit/>
          </a:bodyPr>
          <a:lstStyle/>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Targeting, Line of Sight, Path of Travel</a:t>
            </a:r>
          </a:p>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Referencing Vehicle to Path of Travel</a:t>
            </a:r>
          </a:p>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Using Visual References </a:t>
            </a:r>
          </a:p>
          <a:p>
            <a:pPr marL="504825" indent="-504825">
              <a:lnSpc>
                <a:spcPct val="150000"/>
              </a:lnSpc>
              <a:buFont typeface="Wingdings" panose="05000000000000000000" pitchFamily="2" charset="2"/>
              <a:buChar char="q"/>
            </a:pPr>
            <a:r>
              <a:rPr lang="en-US" altLang="en-US" sz="2400" dirty="0">
                <a:latin typeface="Arial" panose="020B0604020202020204" pitchFamily="34" charset="0"/>
              </a:rPr>
              <a:t>Using Turn Points to Start Turning Process</a:t>
            </a:r>
          </a:p>
          <a:p>
            <a:pPr marL="963613" lvl="1">
              <a:lnSpc>
                <a:spcPct val="150000"/>
              </a:lnSpc>
              <a:buClr>
                <a:schemeClr val="tx1"/>
              </a:buClr>
            </a:pPr>
            <a:r>
              <a:rPr lang="en-US" altLang="en-US" sz="2400" dirty="0">
                <a:solidFill>
                  <a:srgbClr val="000099"/>
                </a:solidFill>
                <a:latin typeface="Arial" panose="020B0604020202020204" pitchFamily="34" charset="0"/>
              </a:rPr>
              <a:t> </a:t>
            </a:r>
            <a:r>
              <a:rPr lang="en-US" altLang="en-US" sz="2000" dirty="0">
                <a:solidFill>
                  <a:srgbClr val="000099"/>
                </a:solidFill>
                <a:latin typeface="Arial" panose="020B0604020202020204" pitchFamily="34" charset="0"/>
              </a:rPr>
              <a:t>Forward visual turning points</a:t>
            </a:r>
          </a:p>
          <a:p>
            <a:pPr marL="963613" lvl="1">
              <a:lnSpc>
                <a:spcPct val="150000"/>
              </a:lnSpc>
              <a:buClr>
                <a:schemeClr val="tx1"/>
              </a:buClr>
            </a:pPr>
            <a:r>
              <a:rPr lang="en-US" altLang="en-US" sz="2000" dirty="0">
                <a:solidFill>
                  <a:srgbClr val="000099"/>
                </a:solidFill>
                <a:latin typeface="Arial" panose="020B0604020202020204" pitchFamily="34" charset="0"/>
              </a:rPr>
              <a:t> Rear visual turning points</a:t>
            </a:r>
          </a:p>
        </p:txBody>
      </p:sp>
    </p:spTree>
    <p:extLst>
      <p:ext uri="{BB962C8B-B14F-4D97-AF65-F5344CB8AC3E}">
        <p14:creationId xmlns:p14="http://schemas.microsoft.com/office/powerpoint/2010/main" val="3129849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of blue eyes looking down at the right corner">
            <a:extLst>
              <a:ext uri="{FF2B5EF4-FFF2-40B4-BE49-F238E27FC236}">
                <a16:creationId xmlns:a16="http://schemas.microsoft.com/office/drawing/2014/main" id="{8488AF93-7026-4015-B5A4-60581217EDA6}"/>
              </a:ext>
            </a:extLst>
          </p:cNvPr>
          <p:cNvPicPr/>
          <p:nvPr/>
        </p:nvPicPr>
        <p:blipFill rotWithShape="1">
          <a:blip r:embed="rId2"/>
          <a:srcRect l="530" t="5616" r="61458" b="48291"/>
          <a:stretch/>
        </p:blipFill>
        <p:spPr bwMode="auto">
          <a:xfrm>
            <a:off x="1157605" y="1506219"/>
            <a:ext cx="6828790" cy="448500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BA39EB4-9FA6-4DA8-9F72-DF44A61C3315}"/>
              </a:ext>
            </a:extLst>
          </p:cNvPr>
          <p:cNvSpPr>
            <a:spLocks noGrp="1"/>
          </p:cNvSpPr>
          <p:nvPr>
            <p:ph type="title"/>
          </p:nvPr>
        </p:nvSpPr>
        <p:spPr/>
        <p:txBody>
          <a:bodyPr>
            <a:normAutofit/>
          </a:bodyPr>
          <a:lstStyle/>
          <a:p>
            <a:r>
              <a:rPr lang="en-US" altLang="en-US" dirty="0"/>
              <a:t>Driver’s Useful Vision Areas</a:t>
            </a:r>
          </a:p>
        </p:txBody>
      </p:sp>
      <p:sp>
        <p:nvSpPr>
          <p:cNvPr id="4" name="Date Placeholder 3">
            <a:extLst>
              <a:ext uri="{FF2B5EF4-FFF2-40B4-BE49-F238E27FC236}">
                <a16:creationId xmlns:a16="http://schemas.microsoft.com/office/drawing/2014/main" id="{15DBE446-5062-48F5-9958-7CD332B862B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114426AB-373C-4F9D-B1D2-756BEA3716B3}"/>
              </a:ext>
            </a:extLst>
          </p:cNvPr>
          <p:cNvSpPr>
            <a:spLocks noGrp="1"/>
          </p:cNvSpPr>
          <p:nvPr>
            <p:ph type="sldNum" sz="quarter" idx="12"/>
          </p:nvPr>
        </p:nvSpPr>
        <p:spPr/>
        <p:txBody>
          <a:bodyPr/>
          <a:lstStyle/>
          <a:p>
            <a:fld id="{680C5762-CF65-4775-9966-A58D40CC61B9}" type="slidenum">
              <a:rPr lang="en-US" smtClean="0"/>
              <a:t>18</a:t>
            </a:fld>
            <a:endParaRPr lang="en-US"/>
          </a:p>
        </p:txBody>
      </p:sp>
      <p:pic>
        <p:nvPicPr>
          <p:cNvPr id="7" name="Picture 6" descr="Logo of a car superimposed on outline of Pennsylvania">
            <a:extLst>
              <a:ext uri="{FF2B5EF4-FFF2-40B4-BE49-F238E27FC236}">
                <a16:creationId xmlns:a16="http://schemas.microsoft.com/office/drawing/2014/main" id="{C1243842-413F-4181-B1D7-38EF76D4F9AB}"/>
              </a:ext>
            </a:extLst>
          </p:cNvPr>
          <p:cNvPicPr/>
          <p:nvPr/>
        </p:nvPicPr>
        <p:blipFill rotWithShape="1">
          <a:blip r:embed="rId3"/>
          <a:srcRect l="16319" t="84606" r="73959" b="3732"/>
          <a:stretch/>
        </p:blipFill>
        <p:spPr bwMode="auto">
          <a:xfrm>
            <a:off x="304800" y="6050776"/>
            <a:ext cx="990600" cy="611147"/>
          </a:xfrm>
          <a:prstGeom prst="rect">
            <a:avLst/>
          </a:prstGeom>
          <a:ln>
            <a:noFill/>
          </a:ln>
          <a:extLst>
            <a:ext uri="{53640926-AAD7-44D8-BBD7-CCE9431645EC}">
              <a14:shadowObscured xmlns:a14="http://schemas.microsoft.com/office/drawing/2010/main"/>
            </a:ext>
          </a:extLst>
        </p:spPr>
      </p:pic>
      <p:sp>
        <p:nvSpPr>
          <p:cNvPr id="10" name="Rectangle 1035">
            <a:extLst>
              <a:ext uri="{FF2B5EF4-FFF2-40B4-BE49-F238E27FC236}">
                <a16:creationId xmlns:a16="http://schemas.microsoft.com/office/drawing/2014/main" id="{0215E781-F1C6-4847-9F14-68BA570C61DD}"/>
              </a:ext>
            </a:extLst>
          </p:cNvPr>
          <p:cNvSpPr>
            <a:spLocks noChangeArrowheads="1"/>
          </p:cNvSpPr>
          <p:nvPr/>
        </p:nvSpPr>
        <p:spPr bwMode="auto">
          <a:xfrm>
            <a:off x="-876300" y="2258239"/>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dirty="0">
                <a:effectLst/>
                <a:latin typeface="Arial" panose="020B0604020202020204" pitchFamily="34" charset="0"/>
              </a:rPr>
              <a:t>Gathering Useful Visual Information</a:t>
            </a:r>
            <a:endParaRPr lang="en-US" altLang="en-US" sz="3600" dirty="0">
              <a:effectLst/>
              <a:latin typeface="Arial" panose="020B0604020202020204" pitchFamily="34" charset="0"/>
            </a:endParaRPr>
          </a:p>
        </p:txBody>
      </p:sp>
      <p:sp>
        <p:nvSpPr>
          <p:cNvPr id="11" name="Text Box 1036">
            <a:extLst>
              <a:ext uri="{FF2B5EF4-FFF2-40B4-BE49-F238E27FC236}">
                <a16:creationId xmlns:a16="http://schemas.microsoft.com/office/drawing/2014/main" id="{C50E2584-8B2D-4FB8-91D1-FDC0AC6AEE96}"/>
              </a:ext>
            </a:extLst>
          </p:cNvPr>
          <p:cNvSpPr txBox="1">
            <a:spLocks noChangeArrowheads="1"/>
          </p:cNvSpPr>
          <p:nvPr/>
        </p:nvSpPr>
        <p:spPr bwMode="auto">
          <a:xfrm>
            <a:off x="228600" y="3534160"/>
            <a:ext cx="6324600" cy="73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6725" indent="-466725">
              <a:defRPr sz="2400">
                <a:solidFill>
                  <a:schemeClr val="tx1"/>
                </a:solidFill>
                <a:latin typeface="Times New Roman" panose="02020603050405020304" pitchFamily="18" charset="0"/>
              </a:defRPr>
            </a:lvl1pPr>
            <a:lvl2pPr marL="5810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60000"/>
              </a:lnSpc>
              <a:spcBef>
                <a:spcPct val="50000"/>
              </a:spcBef>
            </a:pPr>
            <a:r>
              <a:rPr lang="en-US" altLang="en-US" b="1" dirty="0">
                <a:solidFill>
                  <a:srgbClr val="000099"/>
                </a:solidFill>
                <a:effectLst/>
                <a:latin typeface="Arial" panose="020B0604020202020204" pitchFamily="34" charset="0"/>
              </a:rPr>
              <a:t>Focus Vision Area  (Focal)  </a:t>
            </a:r>
          </a:p>
          <a:p>
            <a:pPr>
              <a:lnSpc>
                <a:spcPct val="60000"/>
              </a:lnSpc>
              <a:spcBef>
                <a:spcPct val="50000"/>
              </a:spcBef>
              <a:buClr>
                <a:schemeClr val="accent2"/>
              </a:buClr>
              <a:buFont typeface="Wingdings" panose="05000000000000000000" pitchFamily="2" charset="2"/>
              <a:buNone/>
            </a:pPr>
            <a:r>
              <a:rPr lang="en-US" altLang="en-US" b="1" dirty="0">
                <a:effectLst/>
                <a:latin typeface="Arial" panose="020B0604020202020204" pitchFamily="34" charset="0"/>
              </a:rPr>
              <a:t>3 to 5 degrees of useful information</a:t>
            </a:r>
            <a:endParaRPr lang="en-US" altLang="en-US" dirty="0">
              <a:effectLst/>
            </a:endParaRPr>
          </a:p>
        </p:txBody>
      </p:sp>
      <p:sp>
        <p:nvSpPr>
          <p:cNvPr id="12" name="Rectangle 1037">
            <a:extLst>
              <a:ext uri="{FF2B5EF4-FFF2-40B4-BE49-F238E27FC236}">
                <a16:creationId xmlns:a16="http://schemas.microsoft.com/office/drawing/2014/main" id="{34C08C8C-1B04-4F55-81DC-13037F71C3CE}"/>
              </a:ext>
            </a:extLst>
          </p:cNvPr>
          <p:cNvSpPr>
            <a:spLocks noChangeArrowheads="1"/>
          </p:cNvSpPr>
          <p:nvPr/>
        </p:nvSpPr>
        <p:spPr bwMode="auto">
          <a:xfrm>
            <a:off x="304800" y="4271257"/>
            <a:ext cx="5867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sz="2400">
                <a:solidFill>
                  <a:schemeClr val="tx1"/>
                </a:solidFill>
                <a:latin typeface="Times New Roman" panose="02020603050405020304" pitchFamily="18" charset="0"/>
              </a:defRPr>
            </a:lvl1pPr>
            <a:lvl2pPr marL="6191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60000"/>
              </a:lnSpc>
              <a:spcBef>
                <a:spcPct val="50000"/>
              </a:spcBef>
              <a:buClr>
                <a:schemeClr val="accent2"/>
              </a:buClr>
              <a:buFont typeface="Wingdings" panose="05000000000000000000" pitchFamily="2" charset="2"/>
              <a:buNone/>
            </a:pPr>
            <a:endParaRPr lang="en-US" altLang="en-US" sz="800" b="1" dirty="0">
              <a:solidFill>
                <a:srgbClr val="CC0000"/>
              </a:solidFill>
              <a:effectLst/>
              <a:latin typeface="Arial" panose="020B0604020202020204" pitchFamily="34" charset="0"/>
            </a:endParaRPr>
          </a:p>
          <a:p>
            <a:pPr>
              <a:lnSpc>
                <a:spcPct val="60000"/>
              </a:lnSpc>
              <a:spcBef>
                <a:spcPct val="50000"/>
              </a:spcBef>
              <a:buClr>
                <a:schemeClr val="accent2"/>
              </a:buClr>
              <a:buFont typeface="Wingdings" panose="05000000000000000000" pitchFamily="2" charset="2"/>
              <a:buChar char="Ø"/>
            </a:pPr>
            <a:r>
              <a:rPr lang="en-US" altLang="en-US" sz="2000" b="1" dirty="0">
                <a:solidFill>
                  <a:srgbClr val="CC0000"/>
                </a:solidFill>
                <a:effectLst/>
                <a:latin typeface="Arial" panose="020B0604020202020204" pitchFamily="34" charset="0"/>
              </a:rPr>
              <a:t>Targeting Skills</a:t>
            </a:r>
          </a:p>
          <a:p>
            <a:pPr>
              <a:lnSpc>
                <a:spcPct val="60000"/>
              </a:lnSpc>
              <a:spcBef>
                <a:spcPct val="50000"/>
              </a:spcBef>
              <a:buClr>
                <a:schemeClr val="accent2"/>
              </a:buClr>
              <a:buFont typeface="Wingdings" panose="05000000000000000000" pitchFamily="2" charset="2"/>
              <a:buChar char="Ø"/>
            </a:pPr>
            <a:r>
              <a:rPr lang="en-US" altLang="en-US" sz="2000" b="1" dirty="0">
                <a:solidFill>
                  <a:srgbClr val="CC0000"/>
                </a:solidFill>
                <a:effectLst/>
                <a:latin typeface="Arial" panose="020B0604020202020204" pitchFamily="34" charset="0"/>
              </a:rPr>
              <a:t>Establishing Visual Lead</a:t>
            </a:r>
          </a:p>
          <a:p>
            <a:pPr>
              <a:lnSpc>
                <a:spcPct val="60000"/>
              </a:lnSpc>
              <a:spcBef>
                <a:spcPct val="50000"/>
              </a:spcBef>
              <a:buClr>
                <a:schemeClr val="accent2"/>
              </a:buClr>
              <a:buFont typeface="Wingdings" panose="05000000000000000000" pitchFamily="2" charset="2"/>
              <a:buChar char="Ø"/>
            </a:pPr>
            <a:r>
              <a:rPr lang="en-US" altLang="en-US" sz="2000" b="1" dirty="0">
                <a:solidFill>
                  <a:srgbClr val="CC0000"/>
                </a:solidFill>
                <a:effectLst/>
                <a:latin typeface="Arial" panose="020B0604020202020204" pitchFamily="34" charset="0"/>
              </a:rPr>
              <a:t>Reading Signs and Interpreting Signals</a:t>
            </a:r>
          </a:p>
        </p:txBody>
      </p:sp>
    </p:spTree>
    <p:extLst>
      <p:ext uri="{BB962C8B-B14F-4D97-AF65-F5344CB8AC3E}">
        <p14:creationId xmlns:p14="http://schemas.microsoft.com/office/powerpoint/2010/main" val="71777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of blue eyes looking in the central vision area">
            <a:extLst>
              <a:ext uri="{FF2B5EF4-FFF2-40B4-BE49-F238E27FC236}">
                <a16:creationId xmlns:a16="http://schemas.microsoft.com/office/drawing/2014/main" id="{9F4C8FDE-A31E-4284-BDF1-DBE2FA4C05E5}"/>
              </a:ext>
            </a:extLst>
          </p:cNvPr>
          <p:cNvPicPr/>
          <p:nvPr/>
        </p:nvPicPr>
        <p:blipFill rotWithShape="1">
          <a:blip r:embed="rId2"/>
          <a:srcRect l="579" t="6061" r="57639" b="39317"/>
          <a:stretch/>
        </p:blipFill>
        <p:spPr bwMode="auto">
          <a:xfrm>
            <a:off x="1205219" y="1486976"/>
            <a:ext cx="6733562" cy="4715847"/>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CF8AA23F-8E68-4EB6-9C73-635F958E51FF}"/>
              </a:ext>
            </a:extLst>
          </p:cNvPr>
          <p:cNvSpPr>
            <a:spLocks noGrp="1"/>
          </p:cNvSpPr>
          <p:nvPr>
            <p:ph type="title"/>
          </p:nvPr>
        </p:nvSpPr>
        <p:spPr>
          <a:xfrm>
            <a:off x="358436" y="344716"/>
            <a:ext cx="8229600" cy="1143000"/>
          </a:xfrm>
        </p:spPr>
        <p:txBody>
          <a:bodyPr>
            <a:normAutofit/>
          </a:bodyPr>
          <a:lstStyle/>
          <a:p>
            <a:r>
              <a:rPr lang="en-US" altLang="en-US" dirty="0"/>
              <a:t>Driver’s Useful Vision Areas</a:t>
            </a:r>
          </a:p>
        </p:txBody>
      </p:sp>
      <p:sp>
        <p:nvSpPr>
          <p:cNvPr id="4" name="Date Placeholder 3">
            <a:extLst>
              <a:ext uri="{FF2B5EF4-FFF2-40B4-BE49-F238E27FC236}">
                <a16:creationId xmlns:a16="http://schemas.microsoft.com/office/drawing/2014/main" id="{6D0DF0D7-85C4-462A-98CB-F5F64C13D133}"/>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3B461B79-984D-479B-9C7F-2C701E4FFBA6}"/>
              </a:ext>
            </a:extLst>
          </p:cNvPr>
          <p:cNvSpPr>
            <a:spLocks noGrp="1"/>
          </p:cNvSpPr>
          <p:nvPr>
            <p:ph type="sldNum" sz="quarter" idx="12"/>
          </p:nvPr>
        </p:nvSpPr>
        <p:spPr/>
        <p:txBody>
          <a:bodyPr/>
          <a:lstStyle/>
          <a:p>
            <a:fld id="{680C5762-CF65-4775-9966-A58D40CC61B9}" type="slidenum">
              <a:rPr lang="en-US" smtClean="0"/>
              <a:t>19</a:t>
            </a:fld>
            <a:endParaRPr lang="en-US"/>
          </a:p>
        </p:txBody>
      </p:sp>
      <p:pic>
        <p:nvPicPr>
          <p:cNvPr id="6" name="Picture 5" descr="Logo of a car superimposed on outline of Pennsylvania">
            <a:extLst>
              <a:ext uri="{FF2B5EF4-FFF2-40B4-BE49-F238E27FC236}">
                <a16:creationId xmlns:a16="http://schemas.microsoft.com/office/drawing/2014/main" id="{CFF50EEA-EA33-4BFD-8B05-E5959912A9E2}"/>
              </a:ext>
            </a:extLst>
          </p:cNvPr>
          <p:cNvPicPr/>
          <p:nvPr/>
        </p:nvPicPr>
        <p:blipFill rotWithShape="1">
          <a:blip r:embed="rId3"/>
          <a:srcRect l="16319" t="84606" r="73959" b="3732"/>
          <a:stretch/>
        </p:blipFill>
        <p:spPr bwMode="auto">
          <a:xfrm>
            <a:off x="358436" y="6050776"/>
            <a:ext cx="990600" cy="611147"/>
          </a:xfrm>
          <a:prstGeom prst="rect">
            <a:avLst/>
          </a:prstGeom>
          <a:ln>
            <a:noFill/>
          </a:ln>
          <a:extLst>
            <a:ext uri="{53640926-AAD7-44D8-BBD7-CCE9431645EC}">
              <a14:shadowObscured xmlns:a14="http://schemas.microsoft.com/office/drawing/2010/main"/>
            </a:ext>
          </a:extLst>
        </p:spPr>
      </p:pic>
      <p:sp>
        <p:nvSpPr>
          <p:cNvPr id="8" name="Rectangle 9">
            <a:extLst>
              <a:ext uri="{FF2B5EF4-FFF2-40B4-BE49-F238E27FC236}">
                <a16:creationId xmlns:a16="http://schemas.microsoft.com/office/drawing/2014/main" id="{9C25C993-E322-4D10-8C82-6B09E8CC00BB}"/>
              </a:ext>
            </a:extLst>
          </p:cNvPr>
          <p:cNvSpPr>
            <a:spLocks noChangeArrowheads="1"/>
          </p:cNvSpPr>
          <p:nvPr/>
        </p:nvSpPr>
        <p:spPr bwMode="auto">
          <a:xfrm>
            <a:off x="0" y="2430983"/>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a:effectLst/>
                <a:latin typeface="Arial" panose="020B0604020202020204" pitchFamily="34" charset="0"/>
              </a:rPr>
              <a:t>Gathering Useful Visual Information</a:t>
            </a:r>
            <a:endParaRPr lang="en-US" altLang="en-US" sz="3600" b="1" dirty="0">
              <a:effectLst/>
              <a:latin typeface="Arial" panose="020B0604020202020204" pitchFamily="34" charset="0"/>
            </a:endParaRPr>
          </a:p>
        </p:txBody>
      </p:sp>
      <p:sp>
        <p:nvSpPr>
          <p:cNvPr id="10" name="Rectangle 10">
            <a:extLst>
              <a:ext uri="{FF2B5EF4-FFF2-40B4-BE49-F238E27FC236}">
                <a16:creationId xmlns:a16="http://schemas.microsoft.com/office/drawing/2014/main" id="{E5EC9ABA-AB24-4500-BE10-9F7F1FAF21F3}"/>
              </a:ext>
            </a:extLst>
          </p:cNvPr>
          <p:cNvSpPr>
            <a:spLocks noChangeArrowheads="1"/>
          </p:cNvSpPr>
          <p:nvPr/>
        </p:nvSpPr>
        <p:spPr bwMode="auto">
          <a:xfrm>
            <a:off x="228600" y="3186613"/>
            <a:ext cx="6019800" cy="103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50000"/>
              </a:lnSpc>
              <a:spcBef>
                <a:spcPct val="50000"/>
              </a:spcBef>
            </a:pPr>
            <a:endParaRPr lang="en-US" altLang="en-US" sz="2400" b="1" dirty="0">
              <a:solidFill>
                <a:srgbClr val="FF0000"/>
              </a:solidFill>
              <a:effectLst/>
              <a:latin typeface="Arial" panose="020B0604020202020204" pitchFamily="34" charset="0"/>
            </a:endParaRPr>
          </a:p>
          <a:p>
            <a:pPr>
              <a:lnSpc>
                <a:spcPct val="50000"/>
              </a:lnSpc>
              <a:spcBef>
                <a:spcPct val="50000"/>
              </a:spcBef>
            </a:pPr>
            <a:r>
              <a:rPr lang="en-US" altLang="en-US" sz="2400" b="1" dirty="0">
                <a:solidFill>
                  <a:srgbClr val="FF0000"/>
                </a:solidFill>
                <a:effectLst/>
                <a:latin typeface="Arial" panose="020B0604020202020204" pitchFamily="34" charset="0"/>
              </a:rPr>
              <a:t>Central Vision Area (Inner Fringe)</a:t>
            </a:r>
          </a:p>
          <a:p>
            <a:pPr>
              <a:lnSpc>
                <a:spcPct val="50000"/>
              </a:lnSpc>
              <a:spcBef>
                <a:spcPct val="50000"/>
              </a:spcBef>
            </a:pPr>
            <a:r>
              <a:rPr lang="en-US" altLang="en-US" sz="2400" b="1" dirty="0">
                <a:effectLst/>
                <a:latin typeface="Arial" panose="020B0604020202020204" pitchFamily="34" charset="0"/>
              </a:rPr>
              <a:t>30 to 36 degrees of useful information</a:t>
            </a:r>
          </a:p>
        </p:txBody>
      </p:sp>
      <p:sp>
        <p:nvSpPr>
          <p:cNvPr id="11" name="Text Box 11">
            <a:extLst>
              <a:ext uri="{FF2B5EF4-FFF2-40B4-BE49-F238E27FC236}">
                <a16:creationId xmlns:a16="http://schemas.microsoft.com/office/drawing/2014/main" id="{943EE3D5-738D-4538-898F-A7E6828DCBC1}"/>
              </a:ext>
            </a:extLst>
          </p:cNvPr>
          <p:cNvSpPr txBox="1">
            <a:spLocks noChangeArrowheads="1"/>
          </p:cNvSpPr>
          <p:nvPr/>
        </p:nvSpPr>
        <p:spPr bwMode="auto">
          <a:xfrm>
            <a:off x="255233" y="4326120"/>
            <a:ext cx="5105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9250" indent="-349250">
              <a:defRPr sz="2400">
                <a:solidFill>
                  <a:schemeClr val="tx1"/>
                </a:solidFill>
                <a:latin typeface="Times New Roman" panose="02020603050405020304" pitchFamily="18" charset="0"/>
              </a:defRPr>
            </a:lvl1pPr>
            <a:lvl2pPr marL="6191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rgbClr val="FF0000"/>
              </a:buClr>
              <a:buFont typeface="Wingdings" panose="05000000000000000000" pitchFamily="2" charset="2"/>
              <a:buChar char="Ø"/>
            </a:pPr>
            <a:r>
              <a:rPr lang="en-US" altLang="en-US" sz="2000" b="1" dirty="0">
                <a:effectLst/>
                <a:latin typeface="Arial" panose="020B0604020202020204" pitchFamily="34" charset="0"/>
              </a:rPr>
              <a:t>Vehicle to Roadway Reference</a:t>
            </a:r>
          </a:p>
          <a:p>
            <a:pPr eaLnBrk="1" hangingPunct="1">
              <a:spcBef>
                <a:spcPct val="50000"/>
              </a:spcBef>
              <a:buClr>
                <a:srgbClr val="FF0000"/>
              </a:buClr>
              <a:buFont typeface="Wingdings" panose="05000000000000000000" pitchFamily="2" charset="2"/>
              <a:buChar char="Ø"/>
            </a:pPr>
            <a:r>
              <a:rPr lang="en-US" altLang="en-US" sz="2000" b="1" dirty="0">
                <a:effectLst/>
                <a:latin typeface="Arial" panose="020B0604020202020204" pitchFamily="34" charset="0"/>
              </a:rPr>
              <a:t>Viewing Path of Travel</a:t>
            </a:r>
          </a:p>
          <a:p>
            <a:pPr eaLnBrk="1" hangingPunct="1">
              <a:spcBef>
                <a:spcPct val="50000"/>
              </a:spcBef>
              <a:buClr>
                <a:srgbClr val="FF0000"/>
              </a:buClr>
              <a:buFont typeface="Wingdings" panose="05000000000000000000" pitchFamily="2" charset="2"/>
              <a:buChar char="Ø"/>
            </a:pPr>
            <a:r>
              <a:rPr lang="en-US" altLang="en-US" sz="2000" b="1" dirty="0">
                <a:effectLst/>
                <a:latin typeface="Arial" panose="020B0604020202020204" pitchFamily="34" charset="0"/>
              </a:rPr>
              <a:t>Viewing Line of Sight to Target Area</a:t>
            </a:r>
          </a:p>
        </p:txBody>
      </p:sp>
    </p:spTree>
    <p:extLst>
      <p:ext uri="{BB962C8B-B14F-4D97-AF65-F5344CB8AC3E}">
        <p14:creationId xmlns:p14="http://schemas.microsoft.com/office/powerpoint/2010/main" val="34630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lnSpc>
                <a:spcPct val="80000"/>
              </a:lnSpc>
            </a:pPr>
            <a:r>
              <a:rPr lang="en-US" altLang="en-US" sz="2400" dirty="0">
                <a:solidFill>
                  <a:srgbClr val="FF3300"/>
                </a:solidFill>
              </a:rPr>
              <a:t> </a:t>
            </a:r>
            <a:r>
              <a:rPr lang="en-US" altLang="en-US" sz="2400" dirty="0">
                <a:solidFill>
                  <a:srgbClr val="FF0000"/>
                </a:solidFill>
              </a:rPr>
              <a:t>Review of Range Lesson One</a:t>
            </a:r>
          </a:p>
          <a:p>
            <a:pPr lvl="1">
              <a:lnSpc>
                <a:spcPct val="80000"/>
              </a:lnSpc>
            </a:pPr>
            <a:r>
              <a:rPr lang="en-US" altLang="en-US" sz="2000" dirty="0"/>
              <a:t>Difficulty Controlling Vehicle at 8-10 mph</a:t>
            </a:r>
          </a:p>
          <a:p>
            <a:pPr lvl="1">
              <a:lnSpc>
                <a:spcPct val="80000"/>
              </a:lnSpc>
            </a:pPr>
            <a:r>
              <a:rPr lang="en-US" altLang="en-US" sz="2000" dirty="0"/>
              <a:t>Usually Too Much Steering Wheel Input</a:t>
            </a:r>
          </a:p>
          <a:p>
            <a:pPr lvl="1">
              <a:lnSpc>
                <a:spcPct val="80000"/>
              </a:lnSpc>
            </a:pPr>
            <a:r>
              <a:rPr lang="en-US" altLang="en-US" sz="2000" dirty="0"/>
              <a:t>Braking and Acceleration Helps Control</a:t>
            </a:r>
          </a:p>
          <a:p>
            <a:pPr lvl="1">
              <a:lnSpc>
                <a:spcPct val="80000"/>
              </a:lnSpc>
            </a:pPr>
            <a:r>
              <a:rPr lang="en-US" altLang="en-US" sz="2000" dirty="0"/>
              <a:t>Need for Developing Targeting Skills</a:t>
            </a:r>
          </a:p>
          <a:p>
            <a:pPr>
              <a:lnSpc>
                <a:spcPct val="80000"/>
              </a:lnSpc>
            </a:pPr>
            <a:r>
              <a:rPr lang="en-US" altLang="en-US" sz="2400" dirty="0">
                <a:solidFill>
                  <a:srgbClr val="FF0000"/>
                </a:solidFill>
              </a:rPr>
              <a:t>Vehicle Owner’s Manual</a:t>
            </a:r>
          </a:p>
          <a:p>
            <a:pPr lvl="1">
              <a:lnSpc>
                <a:spcPct val="80000"/>
              </a:lnSpc>
            </a:pPr>
            <a:r>
              <a:rPr lang="en-US" altLang="en-US" sz="2000" dirty="0"/>
              <a:t>Familiar with Manual for Vehicles Driven</a:t>
            </a:r>
          </a:p>
          <a:p>
            <a:pPr>
              <a:lnSpc>
                <a:spcPct val="80000"/>
              </a:lnSpc>
            </a:pPr>
            <a:r>
              <a:rPr lang="en-US" altLang="en-US" sz="2400" dirty="0">
                <a:solidFill>
                  <a:srgbClr val="FF0000"/>
                </a:solidFill>
              </a:rPr>
              <a:t>Vehicle Balance Concerns</a:t>
            </a:r>
          </a:p>
          <a:p>
            <a:pPr lvl="1">
              <a:lnSpc>
                <a:spcPct val="80000"/>
              </a:lnSpc>
            </a:pPr>
            <a:r>
              <a:rPr lang="en-US" altLang="en-US" sz="2000" dirty="0"/>
              <a:t>Next topical area with classroom and range </a:t>
            </a:r>
          </a:p>
          <a:p>
            <a:pPr>
              <a:lnSpc>
                <a:spcPct val="80000"/>
              </a:lnSpc>
            </a:pPr>
            <a:r>
              <a:rPr lang="en-US" altLang="en-US" sz="2400" dirty="0">
                <a:solidFill>
                  <a:srgbClr val="FF0000"/>
                </a:solidFill>
              </a:rPr>
              <a:t> Vehicle Control and Targeting Skills</a:t>
            </a:r>
          </a:p>
          <a:p>
            <a:pPr lvl="1">
              <a:lnSpc>
                <a:spcPct val="80000"/>
              </a:lnSpc>
            </a:pPr>
            <a:r>
              <a:rPr lang="en-US" altLang="en-US" sz="2000" dirty="0"/>
              <a:t>Next Range activities will use Targeting skills</a:t>
            </a:r>
          </a:p>
          <a:p>
            <a:pPr>
              <a:lnSpc>
                <a:spcPct val="80000"/>
              </a:lnSpc>
            </a:pPr>
            <a:r>
              <a:rPr lang="en-US" altLang="en-US" sz="2400" dirty="0">
                <a:solidFill>
                  <a:srgbClr val="FF3300"/>
                </a:solidFill>
              </a:rPr>
              <a:t> </a:t>
            </a:r>
            <a:r>
              <a:rPr lang="en-US" altLang="en-US" sz="2400" dirty="0">
                <a:solidFill>
                  <a:srgbClr val="FF0000"/>
                </a:solidFill>
              </a:rPr>
              <a:t>Need to Develop a Driving System</a:t>
            </a:r>
          </a:p>
          <a:p>
            <a:pPr lvl="1">
              <a:lnSpc>
                <a:spcPct val="80000"/>
              </a:lnSpc>
            </a:pPr>
            <a:r>
              <a:rPr lang="en-US" altLang="en-US" sz="2000" dirty="0"/>
              <a:t>Develops Visual and mental Habits for Vehicle Control</a:t>
            </a:r>
          </a:p>
        </p:txBody>
      </p:sp>
      <p:sp>
        <p:nvSpPr>
          <p:cNvPr id="4" name="Slide Number Placeholder 3"/>
          <p:cNvSpPr>
            <a:spLocks noGrp="1"/>
          </p:cNvSpPr>
          <p:nvPr>
            <p:ph type="sldNum" sz="quarter" idx="12"/>
          </p:nvPr>
        </p:nvSpPr>
        <p:spPr/>
        <p:txBody>
          <a:bodyPr/>
          <a:lstStyle/>
          <a:p>
            <a:fld id="{680C5762-CF65-4775-9966-A58D40CC61B9}" type="slidenum">
              <a:rPr lang="en-US" smtClean="0"/>
              <a:t>2</a:t>
            </a:fld>
            <a:endParaRPr lang="en-US"/>
          </a:p>
        </p:txBody>
      </p:sp>
      <p:sp>
        <p:nvSpPr>
          <p:cNvPr id="5" name="Date Placeholder 4"/>
          <p:cNvSpPr>
            <a:spLocks noGrp="1"/>
          </p:cNvSpPr>
          <p:nvPr>
            <p:ph type="dt" sz="half" idx="10"/>
          </p:nvPr>
        </p:nvSpPr>
        <p:spPr/>
        <p:txBody>
          <a:bodyPr/>
          <a:lstStyle/>
          <a:p>
            <a:fld id="{20D57AF2-7F98-445B-850F-DA14E34254B5}" type="datetime1">
              <a:rPr lang="en-US" smtClean="0"/>
              <a:t>12/5/2018</a:t>
            </a:fld>
            <a:endParaRPr lang="en-US" dirty="0"/>
          </a:p>
        </p:txBody>
      </p:sp>
      <p:grpSp>
        <p:nvGrpSpPr>
          <p:cNvPr id="6" name="Group 126" descr="Picture of glasses overlaying Wordart saying &quot;see&quot;">
            <a:extLst>
              <a:ext uri="{FF2B5EF4-FFF2-40B4-BE49-F238E27FC236}">
                <a16:creationId xmlns:a16="http://schemas.microsoft.com/office/drawing/2014/main" id="{38BBA49A-3945-463E-8302-FDD54B1572E9}"/>
              </a:ext>
            </a:extLst>
          </p:cNvPr>
          <p:cNvGrpSpPr>
            <a:grpSpLocks/>
          </p:cNvGrpSpPr>
          <p:nvPr/>
        </p:nvGrpSpPr>
        <p:grpSpPr bwMode="auto">
          <a:xfrm>
            <a:off x="7620000" y="1600200"/>
            <a:ext cx="1189038" cy="611188"/>
            <a:chOff x="4650" y="448"/>
            <a:chExt cx="749" cy="385"/>
          </a:xfrm>
        </p:grpSpPr>
        <p:sp>
          <p:nvSpPr>
            <p:cNvPr id="7" name="Freeform 73">
              <a:extLst>
                <a:ext uri="{FF2B5EF4-FFF2-40B4-BE49-F238E27FC236}">
                  <a16:creationId xmlns:a16="http://schemas.microsoft.com/office/drawing/2014/main" id="{A7AE4959-6E62-44DD-B72F-8BF883092CF8}"/>
                </a:ext>
              </a:extLst>
            </p:cNvPr>
            <p:cNvSpPr>
              <a:spLocks/>
            </p:cNvSpPr>
            <p:nvPr/>
          </p:nvSpPr>
          <p:spPr bwMode="auto">
            <a:xfrm rot="725542">
              <a:off x="5010" y="577"/>
              <a:ext cx="236" cy="256"/>
            </a:xfrm>
            <a:custGeom>
              <a:avLst/>
              <a:gdLst>
                <a:gd name="T0" fmla="*/ 231 w 264"/>
                <a:gd name="T1" fmla="*/ 11 h 210"/>
                <a:gd name="T2" fmla="*/ 182 w 264"/>
                <a:gd name="T3" fmla="*/ 2 h 210"/>
                <a:gd name="T4" fmla="*/ 136 w 264"/>
                <a:gd name="T5" fmla="*/ 2 h 210"/>
                <a:gd name="T6" fmla="*/ 92 w 264"/>
                <a:gd name="T7" fmla="*/ 0 h 210"/>
                <a:gd name="T8" fmla="*/ 53 w 264"/>
                <a:gd name="T9" fmla="*/ 3 h 210"/>
                <a:gd name="T10" fmla="*/ 24 w 264"/>
                <a:gd name="T11" fmla="*/ 11 h 210"/>
                <a:gd name="T12" fmla="*/ 0 w 264"/>
                <a:gd name="T13" fmla="*/ 23 h 210"/>
                <a:gd name="T14" fmla="*/ 0 w 264"/>
                <a:gd name="T15" fmla="*/ 92 h 210"/>
                <a:gd name="T16" fmla="*/ 7 w 264"/>
                <a:gd name="T17" fmla="*/ 131 h 210"/>
                <a:gd name="T18" fmla="*/ 19 w 264"/>
                <a:gd name="T19" fmla="*/ 159 h 210"/>
                <a:gd name="T20" fmla="*/ 34 w 264"/>
                <a:gd name="T21" fmla="*/ 178 h 210"/>
                <a:gd name="T22" fmla="*/ 49 w 264"/>
                <a:gd name="T23" fmla="*/ 189 h 210"/>
                <a:gd name="T24" fmla="*/ 69 w 264"/>
                <a:gd name="T25" fmla="*/ 199 h 210"/>
                <a:gd name="T26" fmla="*/ 88 w 264"/>
                <a:gd name="T27" fmla="*/ 205 h 210"/>
                <a:gd name="T28" fmla="*/ 110 w 264"/>
                <a:gd name="T29" fmla="*/ 208 h 210"/>
                <a:gd name="T30" fmla="*/ 135 w 264"/>
                <a:gd name="T31" fmla="*/ 210 h 210"/>
                <a:gd name="T32" fmla="*/ 176 w 264"/>
                <a:gd name="T33" fmla="*/ 208 h 210"/>
                <a:gd name="T34" fmla="*/ 202 w 264"/>
                <a:gd name="T35" fmla="*/ 202 h 210"/>
                <a:gd name="T36" fmla="*/ 225 w 264"/>
                <a:gd name="T37" fmla="*/ 194 h 210"/>
                <a:gd name="T38" fmla="*/ 243 w 264"/>
                <a:gd name="T39" fmla="*/ 172 h 210"/>
                <a:gd name="T40" fmla="*/ 255 w 264"/>
                <a:gd name="T41" fmla="*/ 144 h 210"/>
                <a:gd name="T42" fmla="*/ 264 w 264"/>
                <a:gd name="T43" fmla="*/ 115 h 210"/>
                <a:gd name="T44" fmla="*/ 264 w 264"/>
                <a:gd name="T45" fmla="*/ 75 h 210"/>
                <a:gd name="T46" fmla="*/ 264 w 264"/>
                <a:gd name="T47" fmla="*/ 36 h 210"/>
                <a:gd name="T48" fmla="*/ 231 w 264"/>
                <a:gd name="T49" fmla="*/ 1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10">
                  <a:moveTo>
                    <a:pt x="231" y="11"/>
                  </a:moveTo>
                  <a:lnTo>
                    <a:pt x="182" y="2"/>
                  </a:lnTo>
                  <a:lnTo>
                    <a:pt x="136" y="2"/>
                  </a:lnTo>
                  <a:lnTo>
                    <a:pt x="92" y="0"/>
                  </a:lnTo>
                  <a:lnTo>
                    <a:pt x="53" y="3"/>
                  </a:lnTo>
                  <a:lnTo>
                    <a:pt x="24" y="11"/>
                  </a:lnTo>
                  <a:lnTo>
                    <a:pt x="0" y="23"/>
                  </a:lnTo>
                  <a:lnTo>
                    <a:pt x="0" y="92"/>
                  </a:lnTo>
                  <a:lnTo>
                    <a:pt x="7" y="131"/>
                  </a:lnTo>
                  <a:lnTo>
                    <a:pt x="19" y="159"/>
                  </a:lnTo>
                  <a:lnTo>
                    <a:pt x="34" y="178"/>
                  </a:lnTo>
                  <a:lnTo>
                    <a:pt x="49" y="189"/>
                  </a:lnTo>
                  <a:lnTo>
                    <a:pt x="69" y="199"/>
                  </a:lnTo>
                  <a:lnTo>
                    <a:pt x="88" y="205"/>
                  </a:lnTo>
                  <a:lnTo>
                    <a:pt x="110" y="208"/>
                  </a:lnTo>
                  <a:lnTo>
                    <a:pt x="135" y="210"/>
                  </a:lnTo>
                  <a:lnTo>
                    <a:pt x="176" y="208"/>
                  </a:lnTo>
                  <a:lnTo>
                    <a:pt x="202" y="202"/>
                  </a:lnTo>
                  <a:lnTo>
                    <a:pt x="225" y="194"/>
                  </a:lnTo>
                  <a:lnTo>
                    <a:pt x="243" y="172"/>
                  </a:lnTo>
                  <a:lnTo>
                    <a:pt x="255" y="144"/>
                  </a:lnTo>
                  <a:lnTo>
                    <a:pt x="264" y="115"/>
                  </a:lnTo>
                  <a:lnTo>
                    <a:pt x="264" y="75"/>
                  </a:lnTo>
                  <a:lnTo>
                    <a:pt x="264" y="36"/>
                  </a:lnTo>
                  <a:lnTo>
                    <a:pt x="231"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8" name="Freeform 74">
              <a:extLst>
                <a:ext uri="{FF2B5EF4-FFF2-40B4-BE49-F238E27FC236}">
                  <a16:creationId xmlns:a16="http://schemas.microsoft.com/office/drawing/2014/main" id="{A91D5285-349F-498A-AC51-DDC2EB50F225}"/>
                </a:ext>
              </a:extLst>
            </p:cNvPr>
            <p:cNvSpPr>
              <a:spLocks/>
            </p:cNvSpPr>
            <p:nvPr/>
          </p:nvSpPr>
          <p:spPr bwMode="auto">
            <a:xfrm rot="792127">
              <a:off x="4889" y="544"/>
              <a:ext cx="151" cy="33"/>
            </a:xfrm>
            <a:custGeom>
              <a:avLst/>
              <a:gdLst>
                <a:gd name="T0" fmla="*/ 0 w 38"/>
                <a:gd name="T1" fmla="*/ 9 h 28"/>
                <a:gd name="T2" fmla="*/ 6 w 38"/>
                <a:gd name="T3" fmla="*/ 3 h 28"/>
                <a:gd name="T4" fmla="*/ 14 w 38"/>
                <a:gd name="T5" fmla="*/ 0 h 28"/>
                <a:gd name="T6" fmla="*/ 26 w 38"/>
                <a:gd name="T7" fmla="*/ 0 h 28"/>
                <a:gd name="T8" fmla="*/ 35 w 38"/>
                <a:gd name="T9" fmla="*/ 5 h 28"/>
                <a:gd name="T10" fmla="*/ 38 w 38"/>
                <a:gd name="T11" fmla="*/ 27 h 28"/>
                <a:gd name="T12" fmla="*/ 29 w 38"/>
                <a:gd name="T13" fmla="*/ 25 h 28"/>
                <a:gd name="T14" fmla="*/ 21 w 38"/>
                <a:gd name="T15" fmla="*/ 21 h 28"/>
                <a:gd name="T16" fmla="*/ 11 w 38"/>
                <a:gd name="T17" fmla="*/ 25 h 28"/>
                <a:gd name="T18" fmla="*/ 1 w 38"/>
                <a:gd name="T19" fmla="*/ 28 h 28"/>
                <a:gd name="T20" fmla="*/ 0 w 38"/>
                <a:gd name="T2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8">
                  <a:moveTo>
                    <a:pt x="0" y="9"/>
                  </a:moveTo>
                  <a:lnTo>
                    <a:pt x="6" y="3"/>
                  </a:lnTo>
                  <a:lnTo>
                    <a:pt x="14" y="0"/>
                  </a:lnTo>
                  <a:lnTo>
                    <a:pt x="26" y="0"/>
                  </a:lnTo>
                  <a:lnTo>
                    <a:pt x="35" y="5"/>
                  </a:lnTo>
                  <a:lnTo>
                    <a:pt x="38" y="27"/>
                  </a:lnTo>
                  <a:lnTo>
                    <a:pt x="29" y="25"/>
                  </a:lnTo>
                  <a:lnTo>
                    <a:pt x="21" y="21"/>
                  </a:lnTo>
                  <a:lnTo>
                    <a:pt x="11" y="25"/>
                  </a:lnTo>
                  <a:lnTo>
                    <a:pt x="1" y="28"/>
                  </a:lnTo>
                  <a:lnTo>
                    <a:pt x="0" y="9"/>
                  </a:lnTo>
                  <a:close/>
                </a:path>
              </a:pathLst>
            </a:custGeom>
            <a:solidFill>
              <a:schemeClr val="hlink"/>
            </a:solidFill>
            <a:ln>
              <a:noFill/>
            </a:ln>
            <a:extLst>
              <a:ext uri="{91240B29-F687-4F45-9708-019B960494DF}">
                <a14:hiddenLine xmlns:a14="http://schemas.microsoft.com/office/drawing/2010/main" w="12700" cmpd="sng">
                  <a:solidFill>
                    <a:srgbClr val="000000"/>
                  </a:solidFill>
                  <a:prstDash val="solid"/>
                  <a:round/>
                  <a:headEnd/>
                  <a:tailEnd/>
                </a14:hiddenLine>
              </a:ext>
            </a:extLst>
          </p:spPr>
          <p:txBody>
            <a:bodyPr/>
            <a:lstStyle/>
            <a:p>
              <a:endParaRPr lang="en-US"/>
            </a:p>
          </p:txBody>
        </p:sp>
        <p:sp>
          <p:nvSpPr>
            <p:cNvPr id="9" name="Freeform 72">
              <a:extLst>
                <a:ext uri="{FF2B5EF4-FFF2-40B4-BE49-F238E27FC236}">
                  <a16:creationId xmlns:a16="http://schemas.microsoft.com/office/drawing/2014/main" id="{0A785A07-3A48-4DA6-9241-E0A793480364}"/>
                </a:ext>
              </a:extLst>
            </p:cNvPr>
            <p:cNvSpPr>
              <a:spLocks/>
            </p:cNvSpPr>
            <p:nvPr/>
          </p:nvSpPr>
          <p:spPr bwMode="auto">
            <a:xfrm rot="525671">
              <a:off x="4650" y="480"/>
              <a:ext cx="239" cy="256"/>
            </a:xfrm>
            <a:custGeom>
              <a:avLst/>
              <a:gdLst>
                <a:gd name="T0" fmla="*/ 26 w 265"/>
                <a:gd name="T1" fmla="*/ 11 h 211"/>
                <a:gd name="T2" fmla="*/ 75 w 265"/>
                <a:gd name="T3" fmla="*/ 0 h 211"/>
                <a:gd name="T4" fmla="*/ 128 w 265"/>
                <a:gd name="T5" fmla="*/ 0 h 211"/>
                <a:gd name="T6" fmla="*/ 208 w 265"/>
                <a:gd name="T7" fmla="*/ 6 h 211"/>
                <a:gd name="T8" fmla="*/ 236 w 265"/>
                <a:gd name="T9" fmla="*/ 11 h 211"/>
                <a:gd name="T10" fmla="*/ 265 w 265"/>
                <a:gd name="T11" fmla="*/ 25 h 211"/>
                <a:gd name="T12" fmla="*/ 265 w 265"/>
                <a:gd name="T13" fmla="*/ 56 h 211"/>
                <a:gd name="T14" fmla="*/ 265 w 265"/>
                <a:gd name="T15" fmla="*/ 90 h 211"/>
                <a:gd name="T16" fmla="*/ 256 w 265"/>
                <a:gd name="T17" fmla="*/ 122 h 211"/>
                <a:gd name="T18" fmla="*/ 247 w 265"/>
                <a:gd name="T19" fmla="*/ 143 h 211"/>
                <a:gd name="T20" fmla="*/ 239 w 265"/>
                <a:gd name="T21" fmla="*/ 163 h 211"/>
                <a:gd name="T22" fmla="*/ 228 w 265"/>
                <a:gd name="T23" fmla="*/ 178 h 211"/>
                <a:gd name="T24" fmla="*/ 212 w 265"/>
                <a:gd name="T25" fmla="*/ 193 h 211"/>
                <a:gd name="T26" fmla="*/ 187 w 265"/>
                <a:gd name="T27" fmla="*/ 201 h 211"/>
                <a:gd name="T28" fmla="*/ 154 w 265"/>
                <a:gd name="T29" fmla="*/ 207 h 211"/>
                <a:gd name="T30" fmla="*/ 117 w 265"/>
                <a:gd name="T31" fmla="*/ 211 h 211"/>
                <a:gd name="T32" fmla="*/ 88 w 265"/>
                <a:gd name="T33" fmla="*/ 207 h 211"/>
                <a:gd name="T34" fmla="*/ 64 w 265"/>
                <a:gd name="T35" fmla="*/ 203 h 211"/>
                <a:gd name="T36" fmla="*/ 40 w 265"/>
                <a:gd name="T37" fmla="*/ 193 h 211"/>
                <a:gd name="T38" fmla="*/ 20 w 265"/>
                <a:gd name="T39" fmla="*/ 175 h 211"/>
                <a:gd name="T40" fmla="*/ 9 w 265"/>
                <a:gd name="T41" fmla="*/ 158 h 211"/>
                <a:gd name="T42" fmla="*/ 0 w 265"/>
                <a:gd name="T43" fmla="*/ 114 h 211"/>
                <a:gd name="T44" fmla="*/ 0 w 265"/>
                <a:gd name="T45" fmla="*/ 75 h 211"/>
                <a:gd name="T46" fmla="*/ 0 w 265"/>
                <a:gd name="T47" fmla="*/ 35 h 211"/>
                <a:gd name="T48" fmla="*/ 26 w 265"/>
                <a:gd name="T49" fmla="*/ 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5" h="211">
                  <a:moveTo>
                    <a:pt x="26" y="11"/>
                  </a:moveTo>
                  <a:lnTo>
                    <a:pt x="75" y="0"/>
                  </a:lnTo>
                  <a:lnTo>
                    <a:pt x="128" y="0"/>
                  </a:lnTo>
                  <a:lnTo>
                    <a:pt x="208" y="6"/>
                  </a:lnTo>
                  <a:lnTo>
                    <a:pt x="236" y="11"/>
                  </a:lnTo>
                  <a:lnTo>
                    <a:pt x="265" y="25"/>
                  </a:lnTo>
                  <a:lnTo>
                    <a:pt x="265" y="56"/>
                  </a:lnTo>
                  <a:lnTo>
                    <a:pt x="265" y="90"/>
                  </a:lnTo>
                  <a:lnTo>
                    <a:pt x="256" y="122"/>
                  </a:lnTo>
                  <a:lnTo>
                    <a:pt x="247" y="143"/>
                  </a:lnTo>
                  <a:lnTo>
                    <a:pt x="239" y="163"/>
                  </a:lnTo>
                  <a:lnTo>
                    <a:pt x="228" y="178"/>
                  </a:lnTo>
                  <a:lnTo>
                    <a:pt x="212" y="193"/>
                  </a:lnTo>
                  <a:lnTo>
                    <a:pt x="187" y="201"/>
                  </a:lnTo>
                  <a:lnTo>
                    <a:pt x="154" y="207"/>
                  </a:lnTo>
                  <a:lnTo>
                    <a:pt x="117" y="211"/>
                  </a:lnTo>
                  <a:lnTo>
                    <a:pt x="88" y="207"/>
                  </a:lnTo>
                  <a:lnTo>
                    <a:pt x="64" y="203"/>
                  </a:lnTo>
                  <a:lnTo>
                    <a:pt x="40" y="193"/>
                  </a:lnTo>
                  <a:lnTo>
                    <a:pt x="20" y="175"/>
                  </a:lnTo>
                  <a:lnTo>
                    <a:pt x="9" y="158"/>
                  </a:lnTo>
                  <a:lnTo>
                    <a:pt x="0" y="114"/>
                  </a:lnTo>
                  <a:lnTo>
                    <a:pt x="0" y="75"/>
                  </a:lnTo>
                  <a:lnTo>
                    <a:pt x="0" y="35"/>
                  </a:lnTo>
                  <a:lnTo>
                    <a:pt x="26" y="11"/>
                  </a:lnTo>
                  <a:close/>
                </a:path>
              </a:pathLst>
            </a:custGeom>
            <a:noFill/>
            <a:ln w="28575" cmpd="sng">
              <a:solidFill>
                <a:schemeClr val="hlink"/>
              </a:solidFill>
              <a:prstDash val="solid"/>
              <a:round/>
              <a:headEnd/>
              <a:tailEnd/>
            </a:ln>
            <a:extLst>
              <a:ext uri="{909E8E84-426E-40DD-AFC4-6F175D3DCCD1}">
                <a14:hiddenFill xmlns:a14="http://schemas.microsoft.com/office/drawing/2010/main">
                  <a:solidFill>
                    <a:srgbClr val="C0FFFF"/>
                  </a:solidFill>
                </a14:hiddenFill>
              </a:ext>
            </a:extLst>
          </p:spPr>
          <p:txBody>
            <a:bodyPr/>
            <a:lstStyle/>
            <a:p>
              <a:endParaRPr lang="en-US"/>
            </a:p>
          </p:txBody>
        </p:sp>
        <p:sp>
          <p:nvSpPr>
            <p:cNvPr id="10" name="Line 114">
              <a:extLst>
                <a:ext uri="{FF2B5EF4-FFF2-40B4-BE49-F238E27FC236}">
                  <a16:creationId xmlns:a16="http://schemas.microsoft.com/office/drawing/2014/main" id="{81979F30-48DD-4C7C-8C3A-BE2C36E77498}"/>
                </a:ext>
              </a:extLst>
            </p:cNvPr>
            <p:cNvSpPr>
              <a:spLocks noChangeShapeType="1"/>
            </p:cNvSpPr>
            <p:nvPr/>
          </p:nvSpPr>
          <p:spPr bwMode="auto">
            <a:xfrm flipV="1">
              <a:off x="4710" y="448"/>
              <a:ext cx="90" cy="32"/>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15">
              <a:extLst>
                <a:ext uri="{FF2B5EF4-FFF2-40B4-BE49-F238E27FC236}">
                  <a16:creationId xmlns:a16="http://schemas.microsoft.com/office/drawing/2014/main" id="{02AE368D-B0D3-4BB2-8FE8-3774B12702BF}"/>
                </a:ext>
              </a:extLst>
            </p:cNvPr>
            <p:cNvSpPr>
              <a:spLocks noChangeShapeType="1"/>
            </p:cNvSpPr>
            <p:nvPr/>
          </p:nvSpPr>
          <p:spPr bwMode="auto">
            <a:xfrm flipV="1">
              <a:off x="5249" y="577"/>
              <a:ext cx="150" cy="63"/>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WordArt 117" descr="White marble">
              <a:extLst>
                <a:ext uri="{FF2B5EF4-FFF2-40B4-BE49-F238E27FC236}">
                  <a16:creationId xmlns:a16="http://schemas.microsoft.com/office/drawing/2014/main" id="{4C97D273-A7B9-4EF4-8DF8-2915E4099A22}"/>
                </a:ext>
              </a:extLst>
            </p:cNvPr>
            <p:cNvSpPr>
              <a:spLocks noChangeArrowheads="1" noChangeShapeType="1" noTextEdit="1"/>
            </p:cNvSpPr>
            <p:nvPr/>
          </p:nvSpPr>
          <p:spPr bwMode="auto">
            <a:xfrm rot="1053621">
              <a:off x="4709" y="580"/>
              <a:ext cx="450" cy="16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a:r>
                <a:rPr lang="en-US" sz="3600" kern="10" dirty="0">
                  <a:ln w="9525">
                    <a:round/>
                    <a:headEnd/>
                    <a:tailEnd/>
                  </a:ln>
                  <a:blipFill dpi="0" rotWithShape="0">
                    <a:blip r:embed="rId2"/>
                    <a:srcRect/>
                    <a:tile tx="0" ty="0" sx="100000" sy="100000" flip="none" algn="tl"/>
                  </a:blipFill>
                  <a:effectLst/>
                  <a:latin typeface="Arial Black" panose="020B0A04020102020204" pitchFamily="34" charset="0"/>
                </a:rPr>
                <a:t>S E </a:t>
              </a:r>
              <a:r>
                <a:rPr lang="en-US" sz="3600" kern="10" dirty="0" err="1">
                  <a:ln w="9525">
                    <a:round/>
                    <a:headEnd/>
                    <a:tailEnd/>
                  </a:ln>
                  <a:blipFill dpi="0" rotWithShape="0">
                    <a:blip r:embed="rId2"/>
                    <a:srcRect/>
                    <a:tile tx="0" ty="0" sx="100000" sy="100000" flip="none" algn="tl"/>
                  </a:blipFill>
                  <a:effectLst/>
                  <a:latin typeface="Arial Black" panose="020B0A04020102020204" pitchFamily="34" charset="0"/>
                </a:rPr>
                <a:t>E</a:t>
              </a:r>
              <a:endParaRPr lang="en-US" sz="3600" kern="10" dirty="0">
                <a:ln w="9525">
                  <a:round/>
                  <a:headEnd/>
                  <a:tailEnd/>
                </a:ln>
                <a:blipFill dpi="0" rotWithShape="0">
                  <a:blip r:embed="rId2"/>
                  <a:srcRect/>
                  <a:tile tx="0" ty="0" sx="100000" sy="100000" flip="none" algn="tl"/>
                </a:blipFill>
                <a:effectLst/>
                <a:latin typeface="Arial Black" panose="020B0A04020102020204" pitchFamily="34" charset="0"/>
              </a:endParaRPr>
            </a:p>
          </p:txBody>
        </p:sp>
      </p:grpSp>
      <p:pic>
        <p:nvPicPr>
          <p:cNvPr id="13" name="Picture 12" descr="Logo of a car superimposed on outline of Pennsylvania">
            <a:extLst>
              <a:ext uri="{FF2B5EF4-FFF2-40B4-BE49-F238E27FC236}">
                <a16:creationId xmlns:a16="http://schemas.microsoft.com/office/drawing/2014/main" id="{6587262F-15BD-4B42-A11A-F52E555B0D71}"/>
              </a:ext>
            </a:extLst>
          </p:cNvPr>
          <p:cNvPicPr/>
          <p:nvPr/>
        </p:nvPicPr>
        <p:blipFill rotWithShape="1">
          <a:blip r:embed="rId3"/>
          <a:srcRect l="16319" t="84606" r="73959" b="3732"/>
          <a:stretch/>
        </p:blipFill>
        <p:spPr bwMode="auto">
          <a:xfrm>
            <a:off x="334962"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4783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of blue eyes using peripheral vision">
            <a:extLst>
              <a:ext uri="{FF2B5EF4-FFF2-40B4-BE49-F238E27FC236}">
                <a16:creationId xmlns:a16="http://schemas.microsoft.com/office/drawing/2014/main" id="{DA42CBD4-6A60-4B6C-A9D7-C39C19927BE8}"/>
              </a:ext>
            </a:extLst>
          </p:cNvPr>
          <p:cNvPicPr/>
          <p:nvPr/>
        </p:nvPicPr>
        <p:blipFill rotWithShape="1">
          <a:blip r:embed="rId2"/>
          <a:srcRect l="36459" t="27254" r="14584" b="21434"/>
          <a:stretch/>
        </p:blipFill>
        <p:spPr bwMode="auto">
          <a:xfrm>
            <a:off x="1282497" y="1899785"/>
            <a:ext cx="6703695" cy="381952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9707B995-BE6D-4498-A689-43A57A3BC122}"/>
              </a:ext>
            </a:extLst>
          </p:cNvPr>
          <p:cNvSpPr>
            <a:spLocks noGrp="1"/>
          </p:cNvSpPr>
          <p:nvPr>
            <p:ph type="title"/>
          </p:nvPr>
        </p:nvSpPr>
        <p:spPr/>
        <p:txBody>
          <a:bodyPr/>
          <a:lstStyle/>
          <a:p>
            <a:r>
              <a:rPr lang="en-US" altLang="en-US" dirty="0"/>
              <a:t>Driver’s Useful Vision Areas</a:t>
            </a:r>
          </a:p>
        </p:txBody>
      </p:sp>
      <p:sp>
        <p:nvSpPr>
          <p:cNvPr id="4" name="Date Placeholder 3">
            <a:extLst>
              <a:ext uri="{FF2B5EF4-FFF2-40B4-BE49-F238E27FC236}">
                <a16:creationId xmlns:a16="http://schemas.microsoft.com/office/drawing/2014/main" id="{68EE4B5A-E552-498B-BE63-7F5C2C572280}"/>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99747C8E-D3F4-429C-8F75-FF3F093C6D36}"/>
              </a:ext>
            </a:extLst>
          </p:cNvPr>
          <p:cNvSpPr>
            <a:spLocks noGrp="1"/>
          </p:cNvSpPr>
          <p:nvPr>
            <p:ph type="sldNum" sz="quarter" idx="12"/>
          </p:nvPr>
        </p:nvSpPr>
        <p:spPr/>
        <p:txBody>
          <a:bodyPr/>
          <a:lstStyle/>
          <a:p>
            <a:fld id="{680C5762-CF65-4775-9966-A58D40CC61B9}" type="slidenum">
              <a:rPr lang="en-US" smtClean="0"/>
              <a:t>20</a:t>
            </a:fld>
            <a:endParaRPr lang="en-US"/>
          </a:p>
        </p:txBody>
      </p:sp>
      <p:pic>
        <p:nvPicPr>
          <p:cNvPr id="7" name="Picture 6" descr="Logo of a car superimposed on outline of Pennsylvania">
            <a:extLst>
              <a:ext uri="{FF2B5EF4-FFF2-40B4-BE49-F238E27FC236}">
                <a16:creationId xmlns:a16="http://schemas.microsoft.com/office/drawing/2014/main" id="{82250E97-CA31-4C4E-BD78-528CAEA1C6B0}"/>
              </a:ext>
            </a:extLst>
          </p:cNvPr>
          <p:cNvPicPr/>
          <p:nvPr/>
        </p:nvPicPr>
        <p:blipFill rotWithShape="1">
          <a:blip r:embed="rId3"/>
          <a:srcRect l="16319" t="84606" r="73959" b="3732"/>
          <a:stretch/>
        </p:blipFill>
        <p:spPr bwMode="auto">
          <a:xfrm>
            <a:off x="457200" y="5745203"/>
            <a:ext cx="990600" cy="611147"/>
          </a:xfrm>
          <a:prstGeom prst="rect">
            <a:avLst/>
          </a:prstGeom>
          <a:ln>
            <a:noFill/>
          </a:ln>
          <a:extLst>
            <a:ext uri="{53640926-AAD7-44D8-BBD7-CCE9431645EC}">
              <a14:shadowObscured xmlns:a14="http://schemas.microsoft.com/office/drawing/2010/main"/>
            </a:ext>
          </a:extLst>
        </p:spPr>
      </p:pic>
      <p:sp>
        <p:nvSpPr>
          <p:cNvPr id="10" name="Rectangle 13">
            <a:extLst>
              <a:ext uri="{FF2B5EF4-FFF2-40B4-BE49-F238E27FC236}">
                <a16:creationId xmlns:a16="http://schemas.microsoft.com/office/drawing/2014/main" id="{4307B7D5-C8B9-4A1A-966C-462E71D8D61C}"/>
              </a:ext>
            </a:extLst>
          </p:cNvPr>
          <p:cNvSpPr>
            <a:spLocks noChangeArrowheads="1"/>
          </p:cNvSpPr>
          <p:nvPr/>
        </p:nvSpPr>
        <p:spPr bwMode="auto">
          <a:xfrm>
            <a:off x="0" y="1366385"/>
            <a:ext cx="9144000" cy="5334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sz="3200" b="1" dirty="0">
                <a:effectLst/>
                <a:latin typeface="Arial" panose="020B0604020202020204" pitchFamily="34" charset="0"/>
              </a:rPr>
              <a:t>Gathering Useful Visual Information</a:t>
            </a:r>
            <a:endParaRPr lang="en-US" altLang="en-US" sz="3600" b="1" dirty="0">
              <a:effectLst/>
              <a:latin typeface="Arial" panose="020B0604020202020204" pitchFamily="34" charset="0"/>
            </a:endParaRPr>
          </a:p>
        </p:txBody>
      </p:sp>
    </p:spTree>
    <p:extLst>
      <p:ext uri="{BB962C8B-B14F-4D97-AF65-F5344CB8AC3E}">
        <p14:creationId xmlns:p14="http://schemas.microsoft.com/office/powerpoint/2010/main" val="1215004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of input output with focal vision, central vision, and peripheral vision mapped out">
            <a:extLst>
              <a:ext uri="{FF2B5EF4-FFF2-40B4-BE49-F238E27FC236}">
                <a16:creationId xmlns:a16="http://schemas.microsoft.com/office/drawing/2014/main" id="{715CCE44-5AD2-4BD3-A289-D2C030D0BC94}"/>
              </a:ext>
            </a:extLst>
          </p:cNvPr>
          <p:cNvPicPr/>
          <p:nvPr/>
        </p:nvPicPr>
        <p:blipFill rotWithShape="1">
          <a:blip r:embed="rId2"/>
          <a:srcRect l="523" t="5006" r="54167" b="45939"/>
          <a:stretch/>
        </p:blipFill>
        <p:spPr bwMode="auto">
          <a:xfrm>
            <a:off x="1214804" y="1525384"/>
            <a:ext cx="7852996" cy="5104016"/>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234858A1-A99A-4282-AAD4-8E0042A4D86E}"/>
              </a:ext>
            </a:extLst>
          </p:cNvPr>
          <p:cNvSpPr>
            <a:spLocks noGrp="1"/>
          </p:cNvSpPr>
          <p:nvPr>
            <p:ph type="title"/>
          </p:nvPr>
        </p:nvSpPr>
        <p:spPr/>
        <p:txBody>
          <a:bodyPr/>
          <a:lstStyle/>
          <a:p>
            <a:r>
              <a:rPr kumimoji="1" lang="en-US" altLang="en-US" dirty="0"/>
              <a:t>Visual Fields in Operation</a:t>
            </a:r>
          </a:p>
        </p:txBody>
      </p:sp>
      <p:sp>
        <p:nvSpPr>
          <p:cNvPr id="4" name="Date Placeholder 3">
            <a:extLst>
              <a:ext uri="{FF2B5EF4-FFF2-40B4-BE49-F238E27FC236}">
                <a16:creationId xmlns:a16="http://schemas.microsoft.com/office/drawing/2014/main" id="{101D331D-2B12-4D10-B3CE-1F3E2ED70444}"/>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B23F8A25-42DE-4300-9986-BAC15E5B27CB}"/>
              </a:ext>
            </a:extLst>
          </p:cNvPr>
          <p:cNvSpPr>
            <a:spLocks noGrp="1"/>
          </p:cNvSpPr>
          <p:nvPr>
            <p:ph type="sldNum" sz="quarter" idx="12"/>
          </p:nvPr>
        </p:nvSpPr>
        <p:spPr/>
        <p:txBody>
          <a:bodyPr/>
          <a:lstStyle/>
          <a:p>
            <a:fld id="{680C5762-CF65-4775-9966-A58D40CC61B9}" type="slidenum">
              <a:rPr lang="en-US" smtClean="0"/>
              <a:t>21</a:t>
            </a:fld>
            <a:endParaRPr lang="en-US"/>
          </a:p>
        </p:txBody>
      </p:sp>
      <p:pic>
        <p:nvPicPr>
          <p:cNvPr id="7" name="Picture 6" descr="Logo of a car superimposed on outline of Pennsylvania">
            <a:extLst>
              <a:ext uri="{FF2B5EF4-FFF2-40B4-BE49-F238E27FC236}">
                <a16:creationId xmlns:a16="http://schemas.microsoft.com/office/drawing/2014/main" id="{551C867F-7A68-4EA0-8E35-05C7F456E703}"/>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8" name="Picture 14" descr="a picture of blue eyes">
            <a:extLst>
              <a:ext uri="{FF2B5EF4-FFF2-40B4-BE49-F238E27FC236}">
                <a16:creationId xmlns:a16="http://schemas.microsoft.com/office/drawing/2014/main" id="{1290E6D8-83E2-49E6-8CA3-500E129921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658" y="1447800"/>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3">
            <a:extLst>
              <a:ext uri="{FF2B5EF4-FFF2-40B4-BE49-F238E27FC236}">
                <a16:creationId xmlns:a16="http://schemas.microsoft.com/office/drawing/2014/main" id="{26785E54-0B51-46B7-8D2F-895B4AD9BEBB}"/>
              </a:ext>
            </a:extLst>
          </p:cNvPr>
          <p:cNvSpPr txBox="1">
            <a:spLocks noChangeArrowheads="1"/>
          </p:cNvSpPr>
          <p:nvPr/>
        </p:nvSpPr>
        <p:spPr bwMode="auto">
          <a:xfrm>
            <a:off x="304800" y="2200275"/>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chemeClr val="accent2"/>
              </a:buClr>
              <a:buFont typeface="Monotype Sorts" pitchFamily="2" charset="2"/>
              <a:buNone/>
            </a:pPr>
            <a:r>
              <a:rPr kumimoji="1" lang="en-US" altLang="en-US" b="1" dirty="0">
                <a:effectLst/>
                <a:latin typeface="Arial" panose="020B0604020202020204" pitchFamily="34" charset="0"/>
              </a:rPr>
              <a:t>Vision Characteristics</a:t>
            </a:r>
            <a:endParaRPr lang="en-US" altLang="en-US" dirty="0">
              <a:effectLst/>
              <a:latin typeface="Arial" panose="020B0604020202020204" pitchFamily="34" charset="0"/>
            </a:endParaRPr>
          </a:p>
        </p:txBody>
      </p:sp>
    </p:spTree>
    <p:extLst>
      <p:ext uri="{BB962C8B-B14F-4D97-AF65-F5344CB8AC3E}">
        <p14:creationId xmlns:p14="http://schemas.microsoft.com/office/powerpoint/2010/main" val="131880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of a driver's focal, central, and peripheral vision while driving">
            <a:extLst>
              <a:ext uri="{FF2B5EF4-FFF2-40B4-BE49-F238E27FC236}">
                <a16:creationId xmlns:a16="http://schemas.microsoft.com/office/drawing/2014/main" id="{A853A346-9C4E-4634-B6DC-C2D1398D2BE1}"/>
              </a:ext>
            </a:extLst>
          </p:cNvPr>
          <p:cNvPicPr/>
          <p:nvPr/>
        </p:nvPicPr>
        <p:blipFill rotWithShape="1">
          <a:blip r:embed="rId2"/>
          <a:srcRect l="39583" t="28318" r="15741" b="43364"/>
          <a:stretch/>
        </p:blipFill>
        <p:spPr bwMode="auto">
          <a:xfrm>
            <a:off x="743585" y="1901051"/>
            <a:ext cx="7656830" cy="263842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6951CB0B-A4AF-48CC-844E-CFF5A15FFAD5}"/>
              </a:ext>
            </a:extLst>
          </p:cNvPr>
          <p:cNvSpPr>
            <a:spLocks noGrp="1"/>
          </p:cNvSpPr>
          <p:nvPr>
            <p:ph type="title"/>
          </p:nvPr>
        </p:nvSpPr>
        <p:spPr/>
        <p:txBody>
          <a:bodyPr/>
          <a:lstStyle/>
          <a:p>
            <a:r>
              <a:rPr kumimoji="1" lang="en-US" altLang="en-US" dirty="0"/>
              <a:t>Visual Fields in Operation</a:t>
            </a:r>
            <a:endParaRPr lang="en-US" dirty="0"/>
          </a:p>
        </p:txBody>
      </p:sp>
      <p:sp>
        <p:nvSpPr>
          <p:cNvPr id="4" name="Date Placeholder 3">
            <a:extLst>
              <a:ext uri="{FF2B5EF4-FFF2-40B4-BE49-F238E27FC236}">
                <a16:creationId xmlns:a16="http://schemas.microsoft.com/office/drawing/2014/main" id="{0711BB5A-0B07-411E-BC17-2BBEA58DFECD}"/>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AAF213AA-F40B-4E4C-8485-5F545D990C44}"/>
              </a:ext>
            </a:extLst>
          </p:cNvPr>
          <p:cNvSpPr>
            <a:spLocks noGrp="1"/>
          </p:cNvSpPr>
          <p:nvPr>
            <p:ph type="sldNum" sz="quarter" idx="12"/>
          </p:nvPr>
        </p:nvSpPr>
        <p:spPr/>
        <p:txBody>
          <a:bodyPr/>
          <a:lstStyle/>
          <a:p>
            <a:fld id="{680C5762-CF65-4775-9966-A58D40CC61B9}" type="slidenum">
              <a:rPr lang="en-US" smtClean="0"/>
              <a:t>22</a:t>
            </a:fld>
            <a:endParaRPr lang="en-US"/>
          </a:p>
        </p:txBody>
      </p:sp>
      <p:pic>
        <p:nvPicPr>
          <p:cNvPr id="8" name="Picture 7" descr="Logo of a car superimposed on outline of Pennsylvania">
            <a:extLst>
              <a:ext uri="{FF2B5EF4-FFF2-40B4-BE49-F238E27FC236}">
                <a16:creationId xmlns:a16="http://schemas.microsoft.com/office/drawing/2014/main" id="{385A47CF-6D96-491F-B772-08650926172D}"/>
              </a:ext>
            </a:extLst>
          </p:cNvPr>
          <p:cNvPicPr/>
          <p:nvPr/>
        </p:nvPicPr>
        <p:blipFill rotWithShape="1">
          <a:blip r:embed="rId3"/>
          <a:srcRect l="16319" t="84606" r="73959" b="3732"/>
          <a:stretch/>
        </p:blipFill>
        <p:spPr bwMode="auto">
          <a:xfrm>
            <a:off x="463062" y="5745203"/>
            <a:ext cx="990600" cy="611147"/>
          </a:xfrm>
          <a:prstGeom prst="rect">
            <a:avLst/>
          </a:prstGeom>
          <a:ln>
            <a:noFill/>
          </a:ln>
          <a:extLst>
            <a:ext uri="{53640926-AAD7-44D8-BBD7-CCE9431645EC}">
              <a14:shadowObscured xmlns:a14="http://schemas.microsoft.com/office/drawing/2010/main"/>
            </a:ext>
          </a:extLst>
        </p:spPr>
      </p:pic>
      <p:pic>
        <p:nvPicPr>
          <p:cNvPr id="10" name="Picture 14" descr="a picture of blue eyes&#10;">
            <a:extLst>
              <a:ext uri="{FF2B5EF4-FFF2-40B4-BE49-F238E27FC236}">
                <a16:creationId xmlns:a16="http://schemas.microsoft.com/office/drawing/2014/main" id="{7B240769-C4D5-4CD2-880D-5D64CB2F0F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47800"/>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22">
            <a:extLst>
              <a:ext uri="{FF2B5EF4-FFF2-40B4-BE49-F238E27FC236}">
                <a16:creationId xmlns:a16="http://schemas.microsoft.com/office/drawing/2014/main" id="{52371394-3BEA-40ED-B67D-51EBD63D2911}"/>
              </a:ext>
            </a:extLst>
          </p:cNvPr>
          <p:cNvSpPr txBox="1">
            <a:spLocks noChangeArrowheads="1"/>
          </p:cNvSpPr>
          <p:nvPr/>
        </p:nvSpPr>
        <p:spPr bwMode="auto">
          <a:xfrm>
            <a:off x="832338" y="4438650"/>
            <a:ext cx="7848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kumimoji="1" lang="en-US" altLang="en-US" sz="2000" b="1" dirty="0">
                <a:effectLst/>
                <a:latin typeface="Arial" panose="020B0604020202020204" pitchFamily="34" charset="0"/>
              </a:rPr>
              <a:t>When </a:t>
            </a:r>
            <a:r>
              <a:rPr kumimoji="1" lang="en-US" altLang="en-US" sz="2000" b="1" dirty="0">
                <a:solidFill>
                  <a:schemeClr val="accent6">
                    <a:lumMod val="75000"/>
                  </a:schemeClr>
                </a:solidFill>
                <a:effectLst/>
                <a:latin typeface="Arial" panose="020B0604020202020204" pitchFamily="34" charset="0"/>
              </a:rPr>
              <a:t>focus vision </a:t>
            </a:r>
            <a:r>
              <a:rPr kumimoji="1" lang="en-US" altLang="en-US" sz="2000" b="1" dirty="0">
                <a:effectLst/>
                <a:latin typeface="Arial" panose="020B0604020202020204" pitchFamily="34" charset="0"/>
              </a:rPr>
              <a:t>is on the target at the end of the path of travel, the </a:t>
            </a:r>
            <a:r>
              <a:rPr kumimoji="1" lang="en-US" altLang="en-US" sz="2000" b="1" dirty="0">
                <a:solidFill>
                  <a:srgbClr val="FF0000"/>
                </a:solidFill>
                <a:effectLst/>
                <a:latin typeface="Arial" panose="020B0604020202020204" pitchFamily="34" charset="0"/>
              </a:rPr>
              <a:t>central or inner fringe vision </a:t>
            </a:r>
            <a:r>
              <a:rPr kumimoji="1" lang="en-US" altLang="en-US" sz="2000" b="1" dirty="0">
                <a:effectLst/>
                <a:latin typeface="Arial" panose="020B0604020202020204" pitchFamily="34" charset="0"/>
              </a:rPr>
              <a:t>will allow the  driver to see the placement of vehicle in the roadway...</a:t>
            </a:r>
          </a:p>
        </p:txBody>
      </p:sp>
    </p:spTree>
    <p:extLst>
      <p:ext uri="{BB962C8B-B14F-4D97-AF65-F5344CB8AC3E}">
        <p14:creationId xmlns:p14="http://schemas.microsoft.com/office/powerpoint/2010/main" val="1061589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AB-33FD-4122-B1B1-D93B03BE37AF}"/>
              </a:ext>
            </a:extLst>
          </p:cNvPr>
          <p:cNvSpPr>
            <a:spLocks noGrp="1"/>
          </p:cNvSpPr>
          <p:nvPr>
            <p:ph type="title"/>
          </p:nvPr>
        </p:nvSpPr>
        <p:spPr>
          <a:xfrm>
            <a:off x="428348" y="465570"/>
            <a:ext cx="8229600" cy="1143000"/>
          </a:xfrm>
        </p:spPr>
        <p:txBody>
          <a:bodyPr>
            <a:normAutofit/>
          </a:bodyPr>
          <a:lstStyle/>
          <a:p>
            <a:r>
              <a:rPr lang="en-US" altLang="en-US" dirty="0">
                <a:solidFill>
                  <a:srgbClr val="FFFFFF"/>
                </a:solidFill>
              </a:rPr>
              <a:t>Vision Sightlines/Travel Paths</a:t>
            </a:r>
            <a:br>
              <a:rPr lang="en-US" altLang="en-US" sz="2400" dirty="0">
                <a:solidFill>
                  <a:schemeClr val="accent1"/>
                </a:solidFill>
              </a:rPr>
            </a:br>
            <a:endParaRPr lang="en-US" sz="2400" dirty="0"/>
          </a:p>
        </p:txBody>
      </p:sp>
      <p:sp>
        <p:nvSpPr>
          <p:cNvPr id="5" name="Slide Number Placeholder 4">
            <a:extLst>
              <a:ext uri="{FF2B5EF4-FFF2-40B4-BE49-F238E27FC236}">
                <a16:creationId xmlns:a16="http://schemas.microsoft.com/office/drawing/2014/main" id="{6DF2B3B6-641D-44D3-ADB7-70B95B321468}"/>
              </a:ext>
            </a:extLst>
          </p:cNvPr>
          <p:cNvSpPr>
            <a:spLocks noGrp="1"/>
          </p:cNvSpPr>
          <p:nvPr>
            <p:ph type="sldNum" sz="quarter" idx="12"/>
          </p:nvPr>
        </p:nvSpPr>
        <p:spPr/>
        <p:txBody>
          <a:bodyPr/>
          <a:lstStyle/>
          <a:p>
            <a:fld id="{680C5762-CF65-4775-9966-A58D40CC61B9}" type="slidenum">
              <a:rPr lang="en-US" smtClean="0"/>
              <a:t>23</a:t>
            </a:fld>
            <a:endParaRPr lang="en-US"/>
          </a:p>
        </p:txBody>
      </p:sp>
      <p:pic>
        <p:nvPicPr>
          <p:cNvPr id="11" name="Picture 10" descr="Logo of a car superimposed on outline of Pennsylvania">
            <a:extLst>
              <a:ext uri="{FF2B5EF4-FFF2-40B4-BE49-F238E27FC236}">
                <a16:creationId xmlns:a16="http://schemas.microsoft.com/office/drawing/2014/main" id="{E01F0DA2-5E84-48B0-B1D9-AF22350CFD77}"/>
              </a:ext>
            </a:extLst>
          </p:cNvPr>
          <p:cNvPicPr/>
          <p:nvPr/>
        </p:nvPicPr>
        <p:blipFill rotWithShape="1">
          <a:blip r:embed="rId2"/>
          <a:srcRect l="16319" t="84606" r="73959" b="3732"/>
          <a:stretch/>
        </p:blipFill>
        <p:spPr bwMode="auto">
          <a:xfrm>
            <a:off x="381000" y="5926264"/>
            <a:ext cx="987552" cy="612648"/>
          </a:xfrm>
          <a:prstGeom prst="rect">
            <a:avLst/>
          </a:prstGeom>
          <a:ln>
            <a:noFill/>
          </a:ln>
          <a:extLst>
            <a:ext uri="{53640926-AAD7-44D8-BBD7-CCE9431645EC}">
              <a14:shadowObscured xmlns:a14="http://schemas.microsoft.com/office/drawing/2010/main"/>
            </a:ext>
          </a:extLst>
        </p:spPr>
      </p:pic>
      <p:pic>
        <p:nvPicPr>
          <p:cNvPr id="9" name="Picture 14" descr="a picture of blue eyes">
            <a:extLst>
              <a:ext uri="{FF2B5EF4-FFF2-40B4-BE49-F238E27FC236}">
                <a16:creationId xmlns:a16="http://schemas.microsoft.com/office/drawing/2014/main" id="{C83F0F84-C8AE-4DD6-B96C-2B609E675D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2">
            <a:extLst>
              <a:ext uri="{FF2B5EF4-FFF2-40B4-BE49-F238E27FC236}">
                <a16:creationId xmlns:a16="http://schemas.microsoft.com/office/drawing/2014/main" id="{343DF249-ECF6-4271-AED8-A276D70BB03C}"/>
              </a:ext>
            </a:extLst>
          </p:cNvPr>
          <p:cNvSpPr>
            <a:spLocks noChangeArrowheads="1"/>
          </p:cNvSpPr>
          <p:nvPr/>
        </p:nvSpPr>
        <p:spPr bwMode="auto">
          <a:xfrm>
            <a:off x="2398362" y="1600200"/>
            <a:ext cx="6364638" cy="4591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a:spcBef>
                <a:spcPct val="50000"/>
              </a:spcBef>
            </a:pPr>
            <a:r>
              <a:rPr lang="en-US" altLang="en-US" sz="2400" dirty="0">
                <a:effectLst/>
                <a:latin typeface="Arial" panose="020B0604020202020204" pitchFamily="34" charset="0"/>
              </a:rPr>
              <a:t>Line of Sight Limitations or Restrictions</a:t>
            </a:r>
          </a:p>
        </p:txBody>
      </p:sp>
      <p:pic>
        <p:nvPicPr>
          <p:cNvPr id="13" name="Picture 12" descr="a picture of focal, central, and peripheral vision going around a corner while driving">
            <a:extLst>
              <a:ext uri="{FF2B5EF4-FFF2-40B4-BE49-F238E27FC236}">
                <a16:creationId xmlns:a16="http://schemas.microsoft.com/office/drawing/2014/main" id="{DCF499B8-E7BF-477E-97C4-509F67CA6F45}"/>
              </a:ext>
            </a:extLst>
          </p:cNvPr>
          <p:cNvPicPr/>
          <p:nvPr/>
        </p:nvPicPr>
        <p:blipFill rotWithShape="1">
          <a:blip r:embed="rId4"/>
          <a:srcRect l="566" t="5842" r="66435" b="43803"/>
          <a:stretch/>
        </p:blipFill>
        <p:spPr bwMode="auto">
          <a:xfrm>
            <a:off x="3886200" y="2209801"/>
            <a:ext cx="4999355" cy="4274820"/>
          </a:xfrm>
          <a:prstGeom prst="rect">
            <a:avLst/>
          </a:prstGeom>
          <a:ln>
            <a:noFill/>
          </a:ln>
          <a:extLst>
            <a:ext uri="{53640926-AAD7-44D8-BBD7-CCE9431645EC}">
              <a14:shadowObscured xmlns:a14="http://schemas.microsoft.com/office/drawing/2010/main"/>
            </a:ext>
          </a:extLst>
        </p:spPr>
      </p:pic>
      <p:sp>
        <p:nvSpPr>
          <p:cNvPr id="14" name="Rectangle 20">
            <a:extLst>
              <a:ext uri="{FF2B5EF4-FFF2-40B4-BE49-F238E27FC236}">
                <a16:creationId xmlns:a16="http://schemas.microsoft.com/office/drawing/2014/main" id="{B0C18A17-AC32-49FA-9355-2259F4618D38}"/>
              </a:ext>
            </a:extLst>
          </p:cNvPr>
          <p:cNvSpPr>
            <a:spLocks noChangeArrowheads="1"/>
          </p:cNvSpPr>
          <p:nvPr/>
        </p:nvSpPr>
        <p:spPr bwMode="auto">
          <a:xfrm>
            <a:off x="381000" y="2815494"/>
            <a:ext cx="35052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Font typeface="Monotype Sorts" pitchFamily="2" charset="2"/>
              <a:buNone/>
            </a:pPr>
            <a:r>
              <a:rPr kumimoji="1" lang="en-US" altLang="en-US" sz="2000" dirty="0">
                <a:effectLst/>
                <a:latin typeface="Arial" panose="020B0604020202020204" pitchFamily="34" charset="0"/>
              </a:rPr>
              <a:t>When line of sight is restricted or blocked, </a:t>
            </a:r>
            <a:r>
              <a:rPr kumimoji="1" lang="en-US" altLang="en-US" sz="2000" dirty="0">
                <a:solidFill>
                  <a:srgbClr val="FF0000"/>
                </a:solidFill>
                <a:effectLst/>
                <a:latin typeface="Arial" panose="020B0604020202020204" pitchFamily="34" charset="0"/>
              </a:rPr>
              <a:t>a speed adjustment is needed </a:t>
            </a:r>
            <a:r>
              <a:rPr kumimoji="1" lang="en-US" altLang="en-US" sz="2000" dirty="0">
                <a:effectLst/>
                <a:latin typeface="Arial" panose="020B0604020202020204" pitchFamily="34" charset="0"/>
              </a:rPr>
              <a:t>until visual lead, target area, and the line of sight are restored...</a:t>
            </a:r>
          </a:p>
        </p:txBody>
      </p:sp>
    </p:spTree>
    <p:extLst>
      <p:ext uri="{BB962C8B-B14F-4D97-AF65-F5344CB8AC3E}">
        <p14:creationId xmlns:p14="http://schemas.microsoft.com/office/powerpoint/2010/main" val="3490308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E44E-47BA-4017-9D9B-8FFFAC88F877}"/>
              </a:ext>
            </a:extLst>
          </p:cNvPr>
          <p:cNvSpPr>
            <a:spLocks noGrp="1"/>
          </p:cNvSpPr>
          <p:nvPr>
            <p:ph type="title"/>
          </p:nvPr>
        </p:nvSpPr>
        <p:spPr>
          <a:xfrm>
            <a:off x="381000" y="304800"/>
            <a:ext cx="10439400" cy="1143000"/>
          </a:xfrm>
        </p:spPr>
        <p:txBody>
          <a:bodyPr>
            <a:normAutofit/>
          </a:bodyPr>
          <a:lstStyle/>
          <a:p>
            <a:r>
              <a:rPr lang="en-US" dirty="0"/>
              <a:t>Speed’s Effect on Vision</a:t>
            </a:r>
            <a:endParaRPr lang="en-US" sz="2800" dirty="0"/>
          </a:p>
        </p:txBody>
      </p:sp>
      <p:sp>
        <p:nvSpPr>
          <p:cNvPr id="4" name="Date Placeholder 3">
            <a:extLst>
              <a:ext uri="{FF2B5EF4-FFF2-40B4-BE49-F238E27FC236}">
                <a16:creationId xmlns:a16="http://schemas.microsoft.com/office/drawing/2014/main" id="{AF01A53D-6019-4044-88AB-E24F7DD37D1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7BF1A0D7-7D1C-40C3-8D22-680AC13512E5}"/>
              </a:ext>
            </a:extLst>
          </p:cNvPr>
          <p:cNvSpPr>
            <a:spLocks noGrp="1"/>
          </p:cNvSpPr>
          <p:nvPr>
            <p:ph type="sldNum" sz="quarter" idx="12"/>
          </p:nvPr>
        </p:nvSpPr>
        <p:spPr/>
        <p:txBody>
          <a:bodyPr/>
          <a:lstStyle/>
          <a:p>
            <a:fld id="{680C5762-CF65-4775-9966-A58D40CC61B9}" type="slidenum">
              <a:rPr lang="en-US" smtClean="0"/>
              <a:t>24</a:t>
            </a:fld>
            <a:endParaRPr lang="en-US"/>
          </a:p>
        </p:txBody>
      </p:sp>
      <p:pic>
        <p:nvPicPr>
          <p:cNvPr id="9" name="Picture 8" descr="Logo of a car superimposed on outline of Pennsylvania">
            <a:extLst>
              <a:ext uri="{FF2B5EF4-FFF2-40B4-BE49-F238E27FC236}">
                <a16:creationId xmlns:a16="http://schemas.microsoft.com/office/drawing/2014/main" id="{25580D68-332A-4C74-BECE-73640C9D2AB2}"/>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8" name="Picture 7" descr="a diagram of speed's effect on vision">
            <a:extLst>
              <a:ext uri="{FF2B5EF4-FFF2-40B4-BE49-F238E27FC236}">
                <a16:creationId xmlns:a16="http://schemas.microsoft.com/office/drawing/2014/main" id="{DE20B8F4-2729-4E8A-8F99-3E4963179758}"/>
              </a:ext>
            </a:extLst>
          </p:cNvPr>
          <p:cNvPicPr/>
          <p:nvPr/>
        </p:nvPicPr>
        <p:blipFill rotWithShape="1">
          <a:blip r:embed="rId3"/>
          <a:srcRect l="1158" t="5769" r="53820" b="33761"/>
          <a:stretch/>
        </p:blipFill>
        <p:spPr bwMode="auto">
          <a:xfrm>
            <a:off x="1524000" y="1447800"/>
            <a:ext cx="6476999" cy="47744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8240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a diagram of the dashboard and road from driver's perspective">
            <a:extLst>
              <a:ext uri="{FF2B5EF4-FFF2-40B4-BE49-F238E27FC236}">
                <a16:creationId xmlns:a16="http://schemas.microsoft.com/office/drawing/2014/main" id="{101799DC-14C9-423A-87EB-651EEBAFCC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B0A4FF0-F377-4BDE-AB8D-3D217DD35F25}"/>
              </a:ext>
            </a:extLst>
          </p:cNvPr>
          <p:cNvSpPr>
            <a:spLocks noGrp="1"/>
          </p:cNvSpPr>
          <p:nvPr>
            <p:ph type="title"/>
          </p:nvPr>
        </p:nvSpPr>
        <p:spPr>
          <a:xfrm>
            <a:off x="381000" y="349100"/>
            <a:ext cx="9753600" cy="1143000"/>
          </a:xfrm>
        </p:spPr>
        <p:txBody>
          <a:bodyPr>
            <a:normAutofit/>
          </a:bodyPr>
          <a:lstStyle/>
          <a:p>
            <a:r>
              <a:rPr lang="en-US" altLang="en-US" dirty="0"/>
              <a:t>Speed and Effect on Vision</a:t>
            </a:r>
          </a:p>
        </p:txBody>
      </p:sp>
      <p:sp>
        <p:nvSpPr>
          <p:cNvPr id="4" name="Date Placeholder 3">
            <a:extLst>
              <a:ext uri="{FF2B5EF4-FFF2-40B4-BE49-F238E27FC236}">
                <a16:creationId xmlns:a16="http://schemas.microsoft.com/office/drawing/2014/main" id="{FE89897F-9BF1-4114-AD56-610C1EA45AED}"/>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3D5632B6-6DCD-4756-A1BF-F7B8A1CBAF14}"/>
              </a:ext>
            </a:extLst>
          </p:cNvPr>
          <p:cNvSpPr>
            <a:spLocks noGrp="1"/>
          </p:cNvSpPr>
          <p:nvPr>
            <p:ph type="sldNum" sz="quarter" idx="12"/>
          </p:nvPr>
        </p:nvSpPr>
        <p:spPr/>
        <p:txBody>
          <a:bodyPr/>
          <a:lstStyle/>
          <a:p>
            <a:fld id="{680C5762-CF65-4775-9966-A58D40CC61B9}" type="slidenum">
              <a:rPr lang="en-US" smtClean="0"/>
              <a:t>25</a:t>
            </a:fld>
            <a:endParaRPr lang="en-US"/>
          </a:p>
        </p:txBody>
      </p:sp>
      <p:pic>
        <p:nvPicPr>
          <p:cNvPr id="10" name="Picture 9" descr="Logo of a car superimposed on outline of Pennsylvania">
            <a:extLst>
              <a:ext uri="{FF2B5EF4-FFF2-40B4-BE49-F238E27FC236}">
                <a16:creationId xmlns:a16="http://schemas.microsoft.com/office/drawing/2014/main" id="{A7276C57-4A47-417A-A670-A4C2B0919228}"/>
              </a:ext>
            </a:extLst>
          </p:cNvPr>
          <p:cNvPicPr/>
          <p:nvPr/>
        </p:nvPicPr>
        <p:blipFill rotWithShape="1">
          <a:blip r:embed="rId3"/>
          <a:srcRect l="16319" t="84606" r="73959" b="3732"/>
          <a:stretch/>
        </p:blipFill>
        <p:spPr bwMode="auto">
          <a:xfrm>
            <a:off x="289264" y="5867400"/>
            <a:ext cx="987552" cy="612648"/>
          </a:xfrm>
          <a:prstGeom prst="rect">
            <a:avLst/>
          </a:prstGeom>
          <a:ln>
            <a:noFill/>
          </a:ln>
          <a:extLst>
            <a:ext uri="{53640926-AAD7-44D8-BBD7-CCE9431645EC}">
              <a14:shadowObscured xmlns:a14="http://schemas.microsoft.com/office/drawing/2010/main"/>
            </a:ext>
          </a:extLst>
        </p:spPr>
      </p:pic>
      <p:sp>
        <p:nvSpPr>
          <p:cNvPr id="8" name="Rectangle 8">
            <a:extLst>
              <a:ext uri="{FF2B5EF4-FFF2-40B4-BE49-F238E27FC236}">
                <a16:creationId xmlns:a16="http://schemas.microsoft.com/office/drawing/2014/main" id="{3A778556-AD41-45BF-89E6-8B6C1E8C0213}"/>
              </a:ext>
            </a:extLst>
          </p:cNvPr>
          <p:cNvSpPr>
            <a:spLocks noChangeArrowheads="1"/>
          </p:cNvSpPr>
          <p:nvPr/>
        </p:nvSpPr>
        <p:spPr bwMode="auto">
          <a:xfrm>
            <a:off x="533400" y="1371600"/>
            <a:ext cx="8229600" cy="13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buClr>
                <a:schemeClr val="accent2"/>
              </a:buClr>
              <a:buFont typeface="Monotype Sorts" pitchFamily="2" charset="2"/>
              <a:buNone/>
            </a:pPr>
            <a:r>
              <a:rPr kumimoji="1" lang="en-US" altLang="en-US" sz="2400" b="1" dirty="0">
                <a:solidFill>
                  <a:srgbClr val="CC0000"/>
                </a:solidFill>
                <a:effectLst/>
                <a:latin typeface="Arial" panose="020B0604020202020204" pitchFamily="34" charset="0"/>
              </a:rPr>
              <a:t>Looking farther away</a:t>
            </a:r>
            <a:r>
              <a:rPr kumimoji="1" lang="en-US" altLang="en-US" sz="2400" b="1" dirty="0">
                <a:solidFill>
                  <a:srgbClr val="232323"/>
                </a:solidFill>
                <a:effectLst/>
                <a:latin typeface="Arial" panose="020B0604020202020204" pitchFamily="34" charset="0"/>
              </a:rPr>
              <a:t> from your vehicle lengthens or increases line of sight (LOS) and path of travel (POT) areas which:</a:t>
            </a:r>
          </a:p>
        </p:txBody>
      </p:sp>
      <p:sp>
        <p:nvSpPr>
          <p:cNvPr id="9" name="Rectangle 7">
            <a:extLst>
              <a:ext uri="{FF2B5EF4-FFF2-40B4-BE49-F238E27FC236}">
                <a16:creationId xmlns:a16="http://schemas.microsoft.com/office/drawing/2014/main" id="{E2B5772F-3ECA-408B-AE0C-6D82ED248039}"/>
              </a:ext>
            </a:extLst>
          </p:cNvPr>
          <p:cNvSpPr>
            <a:spLocks noChangeArrowheads="1"/>
          </p:cNvSpPr>
          <p:nvPr/>
        </p:nvSpPr>
        <p:spPr bwMode="auto">
          <a:xfrm>
            <a:off x="838200" y="2734226"/>
            <a:ext cx="7620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96925" indent="-339725">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a:spcBef>
                <a:spcPct val="50000"/>
              </a:spcBef>
              <a:buClr>
                <a:srgbClr val="FF0000"/>
              </a:buClr>
              <a:buFont typeface="Wingdings" panose="05000000000000000000" pitchFamily="2" charset="2"/>
              <a:buChar char="Ø"/>
            </a:pPr>
            <a:r>
              <a:rPr kumimoji="1" lang="en-US" altLang="en-US" b="1" dirty="0">
                <a:effectLst/>
                <a:latin typeface="Arial" panose="020B0604020202020204" pitchFamily="34" charset="0"/>
              </a:rPr>
              <a:t>allows more time to get information;</a:t>
            </a:r>
          </a:p>
          <a:p>
            <a:pPr lvl="1">
              <a:spcBef>
                <a:spcPct val="50000"/>
              </a:spcBef>
              <a:buClr>
                <a:srgbClr val="FF0000"/>
              </a:buClr>
              <a:buFont typeface="Wingdings" panose="05000000000000000000" pitchFamily="2" charset="2"/>
              <a:buChar char="Ø"/>
            </a:pPr>
            <a:r>
              <a:rPr kumimoji="1" lang="en-US" altLang="en-US" b="1" dirty="0">
                <a:effectLst/>
                <a:latin typeface="Arial" panose="020B0604020202020204" pitchFamily="34" charset="0"/>
              </a:rPr>
              <a:t>increases peripheral vision field, giving   time for adequate response; and</a:t>
            </a:r>
          </a:p>
          <a:p>
            <a:pPr lvl="1">
              <a:spcBef>
                <a:spcPct val="50000"/>
              </a:spcBef>
              <a:buClr>
                <a:srgbClr val="FF0000"/>
              </a:buClr>
              <a:buFont typeface="Wingdings" panose="05000000000000000000" pitchFamily="2" charset="2"/>
              <a:buChar char="Ø"/>
            </a:pPr>
            <a:r>
              <a:rPr kumimoji="1" lang="en-US" altLang="en-US" b="1" dirty="0">
                <a:effectLst/>
                <a:latin typeface="Arial" panose="020B0604020202020204" pitchFamily="34" charset="0"/>
              </a:rPr>
              <a:t>places more space between other users and your vehicle, so sudden steering changes are held to a minimum.</a:t>
            </a:r>
          </a:p>
        </p:txBody>
      </p:sp>
    </p:spTree>
    <p:extLst>
      <p:ext uri="{BB962C8B-B14F-4D97-AF65-F5344CB8AC3E}">
        <p14:creationId xmlns:p14="http://schemas.microsoft.com/office/powerpoint/2010/main" val="3820337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9EE0-B09F-4697-9573-E815C110F03B}"/>
              </a:ext>
            </a:extLst>
          </p:cNvPr>
          <p:cNvSpPr>
            <a:spLocks noGrp="1"/>
          </p:cNvSpPr>
          <p:nvPr>
            <p:ph type="title"/>
          </p:nvPr>
        </p:nvSpPr>
        <p:spPr/>
        <p:txBody>
          <a:bodyPr/>
          <a:lstStyle/>
          <a:p>
            <a:r>
              <a:rPr lang="en-US" altLang="en-US" dirty="0"/>
              <a:t>Determining Following Intervals</a:t>
            </a:r>
          </a:p>
        </p:txBody>
      </p:sp>
      <p:sp>
        <p:nvSpPr>
          <p:cNvPr id="4" name="Date Placeholder 3">
            <a:extLst>
              <a:ext uri="{FF2B5EF4-FFF2-40B4-BE49-F238E27FC236}">
                <a16:creationId xmlns:a16="http://schemas.microsoft.com/office/drawing/2014/main" id="{545C7449-067E-41F4-A9CE-37C86F5E3E3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3A846B43-73B3-4647-9645-2D10393E9722}"/>
              </a:ext>
            </a:extLst>
          </p:cNvPr>
          <p:cNvSpPr>
            <a:spLocks noGrp="1"/>
          </p:cNvSpPr>
          <p:nvPr>
            <p:ph type="sldNum" sz="quarter" idx="12"/>
          </p:nvPr>
        </p:nvSpPr>
        <p:spPr/>
        <p:txBody>
          <a:bodyPr/>
          <a:lstStyle/>
          <a:p>
            <a:fld id="{680C5762-CF65-4775-9966-A58D40CC61B9}" type="slidenum">
              <a:rPr lang="en-US" smtClean="0"/>
              <a:t>26</a:t>
            </a:fld>
            <a:endParaRPr lang="en-US"/>
          </a:p>
        </p:txBody>
      </p:sp>
      <p:pic>
        <p:nvPicPr>
          <p:cNvPr id="9" name="Picture 8" descr="Logo of a car superimposed on outline of Pennsylvania">
            <a:extLst>
              <a:ext uri="{FF2B5EF4-FFF2-40B4-BE49-F238E27FC236}">
                <a16:creationId xmlns:a16="http://schemas.microsoft.com/office/drawing/2014/main" id="{40B0ECC7-1928-48EE-83C1-1077522FF866}"/>
              </a:ext>
            </a:extLst>
          </p:cNvPr>
          <p:cNvPicPr/>
          <p:nvPr/>
        </p:nvPicPr>
        <p:blipFill rotWithShape="1">
          <a:blip r:embed="rId2"/>
          <a:srcRect l="16319" t="84606" r="73959" b="3732"/>
          <a:stretch/>
        </p:blipFill>
        <p:spPr bwMode="auto">
          <a:xfrm>
            <a:off x="304800" y="6050026"/>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to determine following intervals">
            <a:extLst>
              <a:ext uri="{FF2B5EF4-FFF2-40B4-BE49-F238E27FC236}">
                <a16:creationId xmlns:a16="http://schemas.microsoft.com/office/drawing/2014/main" id="{A9584A2B-3FA5-4937-8377-DE08115E853F}"/>
              </a:ext>
            </a:extLst>
          </p:cNvPr>
          <p:cNvPicPr/>
          <p:nvPr/>
        </p:nvPicPr>
        <p:blipFill rotWithShape="1">
          <a:blip r:embed="rId3"/>
          <a:srcRect l="694" t="5128" r="54977" b="39743"/>
          <a:stretch/>
        </p:blipFill>
        <p:spPr bwMode="auto">
          <a:xfrm>
            <a:off x="312198" y="1447800"/>
            <a:ext cx="8374602" cy="5341874"/>
          </a:xfrm>
          <a:prstGeom prst="rect">
            <a:avLst/>
          </a:prstGeom>
          <a:ln>
            <a:noFill/>
          </a:ln>
          <a:extLst>
            <a:ext uri="{53640926-AAD7-44D8-BBD7-CCE9431645EC}">
              <a14:shadowObscured xmlns:a14="http://schemas.microsoft.com/office/drawing/2010/main"/>
            </a:ext>
          </a:extLst>
        </p:spPr>
      </p:pic>
      <p:pic>
        <p:nvPicPr>
          <p:cNvPr id="10" name="Picture 9" descr="Logo of a car superimposed on outline of Pennsylvania">
            <a:extLst>
              <a:ext uri="{FF2B5EF4-FFF2-40B4-BE49-F238E27FC236}">
                <a16:creationId xmlns:a16="http://schemas.microsoft.com/office/drawing/2014/main" id="{DA2D101E-F307-49F6-869E-A84B56BE446B}"/>
              </a:ext>
            </a:extLst>
          </p:cNvPr>
          <p:cNvPicPr/>
          <p:nvPr/>
        </p:nvPicPr>
        <p:blipFill rotWithShape="1">
          <a:blip r:embed="rId2"/>
          <a:srcRect l="16319" t="84606" r="73959" b="3732"/>
          <a:stretch/>
        </p:blipFill>
        <p:spPr bwMode="auto">
          <a:xfrm>
            <a:off x="0" y="594055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462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F1A746C-6858-44D7-9577-0A101D81F671}"/>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87338A1C-D61B-4F11-860F-8E4A160C808F}"/>
              </a:ext>
            </a:extLst>
          </p:cNvPr>
          <p:cNvSpPr>
            <a:spLocks noGrp="1"/>
          </p:cNvSpPr>
          <p:nvPr>
            <p:ph type="sldNum" sz="quarter" idx="12"/>
          </p:nvPr>
        </p:nvSpPr>
        <p:spPr/>
        <p:txBody>
          <a:bodyPr/>
          <a:lstStyle/>
          <a:p>
            <a:fld id="{680C5762-CF65-4775-9966-A58D40CC61B9}" type="slidenum">
              <a:rPr lang="en-US" smtClean="0"/>
              <a:t>27</a:t>
            </a:fld>
            <a:endParaRPr lang="en-US"/>
          </a:p>
        </p:txBody>
      </p:sp>
      <p:pic>
        <p:nvPicPr>
          <p:cNvPr id="6" name="Picture 5" descr="Logo of a car superimposed on outline of Pennsylvania">
            <a:extLst>
              <a:ext uri="{FF2B5EF4-FFF2-40B4-BE49-F238E27FC236}">
                <a16:creationId xmlns:a16="http://schemas.microsoft.com/office/drawing/2014/main" id="{326DC55A-5CBB-4A3A-AFA4-CB6D7CD99630}"/>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
        <p:nvSpPr>
          <p:cNvPr id="8" name="Title 7">
            <a:extLst>
              <a:ext uri="{FF2B5EF4-FFF2-40B4-BE49-F238E27FC236}">
                <a16:creationId xmlns:a16="http://schemas.microsoft.com/office/drawing/2014/main" id="{206073C5-E5C0-4186-8CE3-9A71913FB974}"/>
              </a:ext>
            </a:extLst>
          </p:cNvPr>
          <p:cNvSpPr>
            <a:spLocks noGrp="1"/>
          </p:cNvSpPr>
          <p:nvPr>
            <p:ph type="title"/>
          </p:nvPr>
        </p:nvSpPr>
        <p:spPr/>
        <p:txBody>
          <a:bodyPr/>
          <a:lstStyle/>
          <a:p>
            <a:r>
              <a:rPr lang="en-US" dirty="0"/>
              <a:t>Time, Speed, and Distance</a:t>
            </a:r>
          </a:p>
        </p:txBody>
      </p:sp>
      <p:sp>
        <p:nvSpPr>
          <p:cNvPr id="9" name="Rectangle 8">
            <a:extLst>
              <a:ext uri="{FF2B5EF4-FFF2-40B4-BE49-F238E27FC236}">
                <a16:creationId xmlns:a16="http://schemas.microsoft.com/office/drawing/2014/main" id="{1B995FD1-8B1C-4EED-8BB5-3A83BAF36F07}"/>
              </a:ext>
            </a:extLst>
          </p:cNvPr>
          <p:cNvSpPr/>
          <p:nvPr/>
        </p:nvSpPr>
        <p:spPr>
          <a:xfrm>
            <a:off x="685800" y="1414624"/>
            <a:ext cx="7620000" cy="461665"/>
          </a:xfrm>
          <a:prstGeom prst="rect">
            <a:avLst/>
          </a:prstGeom>
        </p:spPr>
        <p:txBody>
          <a:bodyPr wrap="square">
            <a:spAutoFit/>
          </a:bodyPr>
          <a:lstStyle/>
          <a:p>
            <a:r>
              <a:rPr lang="en-US" altLang="en-US" sz="2400" b="1" dirty="0">
                <a:solidFill>
                  <a:srgbClr val="FF0000"/>
                </a:solidFill>
                <a:effectLst>
                  <a:outerShdw blurRad="38100" dist="38100" dir="2700000" algn="tl">
                    <a:srgbClr val="C0C0C0"/>
                  </a:outerShdw>
                </a:effectLst>
                <a:latin typeface="Arial" panose="020B0604020202020204" pitchFamily="34" charset="0"/>
              </a:rPr>
              <a:t>Relationships on Dry, Clean Surfaces</a:t>
            </a:r>
            <a:endParaRPr lang="en-US" sz="2400" dirty="0"/>
          </a:p>
        </p:txBody>
      </p:sp>
      <p:pic>
        <p:nvPicPr>
          <p:cNvPr id="10" name="Picture 9" descr="a chart explaining the relationship of vehicle speed and feet traveled after braking on dry, clean surfaces">
            <a:extLst>
              <a:ext uri="{FF2B5EF4-FFF2-40B4-BE49-F238E27FC236}">
                <a16:creationId xmlns:a16="http://schemas.microsoft.com/office/drawing/2014/main" id="{E4B7DA60-B62D-49A7-9728-431F40854297}"/>
              </a:ext>
            </a:extLst>
          </p:cNvPr>
          <p:cNvPicPr/>
          <p:nvPr/>
        </p:nvPicPr>
        <p:blipFill rotWithShape="1">
          <a:blip r:embed="rId3"/>
          <a:srcRect l="36806" t="34280" r="14815" b="27608"/>
          <a:stretch/>
        </p:blipFill>
        <p:spPr bwMode="auto">
          <a:xfrm>
            <a:off x="685800" y="2035937"/>
            <a:ext cx="7287087" cy="27861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53634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1E71-F048-48C8-B67F-7EA9B8947D6A}"/>
              </a:ext>
            </a:extLst>
          </p:cNvPr>
          <p:cNvSpPr>
            <a:spLocks noGrp="1"/>
          </p:cNvSpPr>
          <p:nvPr>
            <p:ph type="title"/>
          </p:nvPr>
        </p:nvSpPr>
        <p:spPr>
          <a:xfrm>
            <a:off x="457940" y="609600"/>
            <a:ext cx="8229600" cy="1143000"/>
          </a:xfrm>
        </p:spPr>
        <p:txBody>
          <a:bodyPr/>
          <a:lstStyle/>
          <a:p>
            <a:r>
              <a:rPr lang="en-US" altLang="en-US" dirty="0"/>
              <a:t>Following Intervals</a:t>
            </a:r>
            <a:br>
              <a:rPr lang="en-US" altLang="en-US" b="1" dirty="0">
                <a:solidFill>
                  <a:schemeClr val="accent1"/>
                </a:solidFill>
              </a:rPr>
            </a:br>
            <a:endParaRPr lang="en-US" dirty="0"/>
          </a:p>
        </p:txBody>
      </p:sp>
      <p:sp>
        <p:nvSpPr>
          <p:cNvPr id="3" name="Content Placeholder 2">
            <a:extLst>
              <a:ext uri="{FF2B5EF4-FFF2-40B4-BE49-F238E27FC236}">
                <a16:creationId xmlns:a16="http://schemas.microsoft.com/office/drawing/2014/main" id="{BC16C80B-C2F6-4178-A0E7-F6434872ACCE}"/>
              </a:ext>
            </a:extLst>
          </p:cNvPr>
          <p:cNvSpPr>
            <a:spLocks noGrp="1"/>
          </p:cNvSpPr>
          <p:nvPr>
            <p:ph idx="1"/>
          </p:nvPr>
        </p:nvSpPr>
        <p:spPr/>
        <p:txBody>
          <a:bodyPr/>
          <a:lstStyle/>
          <a:p>
            <a:pPr algn="just">
              <a:lnSpc>
                <a:spcPct val="110000"/>
              </a:lnSpc>
              <a:buClr>
                <a:schemeClr val="accent1"/>
              </a:buClr>
              <a:buFont typeface="Wingdings" panose="05000000000000000000" pitchFamily="2" charset="2"/>
              <a:buChar char="q"/>
            </a:pPr>
            <a:r>
              <a:rPr lang="en-US" altLang="en-US" sz="2000" b="1" dirty="0"/>
              <a:t>2 Seconds… Permits driver time to steer out of problem areas at all listed speeds on a dry surface and braking out of problems at speeds under 35 mph.</a:t>
            </a:r>
          </a:p>
          <a:p>
            <a:pPr algn="just">
              <a:lnSpc>
                <a:spcPct val="110000"/>
              </a:lnSpc>
              <a:buClr>
                <a:schemeClr val="accent1"/>
              </a:buClr>
              <a:buFont typeface="Wingdings" panose="05000000000000000000" pitchFamily="2" charset="2"/>
              <a:buChar char="q"/>
            </a:pPr>
            <a:r>
              <a:rPr lang="en-US" altLang="en-US" sz="2000" b="1" dirty="0"/>
              <a:t>3 Seconds… Permits driver time to steer out of problem areas at all listed speeds on dry surface and braking out of problems at speeds to 45 mph.</a:t>
            </a:r>
          </a:p>
          <a:p>
            <a:pPr algn="just">
              <a:lnSpc>
                <a:spcPct val="110000"/>
              </a:lnSpc>
              <a:buClr>
                <a:schemeClr val="accent1"/>
              </a:buClr>
              <a:buFont typeface="Wingdings" panose="05000000000000000000" pitchFamily="2" charset="2"/>
              <a:buChar char="q"/>
            </a:pPr>
            <a:r>
              <a:rPr lang="en-US" altLang="en-US" sz="2000" b="1" dirty="0"/>
              <a:t>4 Seconds… Permits driver to steer out of problems at all listed speeds on dry surface and braking out of problems at speeds to legal limit of 65 mph.</a:t>
            </a:r>
          </a:p>
          <a:p>
            <a:pPr lvl="1">
              <a:lnSpc>
                <a:spcPct val="110000"/>
              </a:lnSpc>
            </a:pPr>
            <a:endParaRPr lang="en-US" altLang="en-US" sz="800" b="1" dirty="0"/>
          </a:p>
          <a:p>
            <a:pPr marL="457200" lvl="1" indent="0" algn="just">
              <a:buNone/>
            </a:pPr>
            <a:r>
              <a:rPr lang="en-US" altLang="en-US" sz="1800" b="1" dirty="0">
                <a:solidFill>
                  <a:srgbClr val="FF0000"/>
                </a:solidFill>
              </a:rPr>
              <a:t>*</a:t>
            </a:r>
            <a:r>
              <a:rPr lang="en-US" altLang="en-US" sz="1600" b="1" dirty="0">
                <a:solidFill>
                  <a:srgbClr val="FF0000"/>
                </a:solidFill>
              </a:rPr>
              <a:t>   Factory equipped passenger car tires may not be designed to steer out of problem areas at speeds beyond 75 mph.  Speed rated tires are required due to sidewall flexion problems at higher speeds and turning movements.</a:t>
            </a:r>
          </a:p>
          <a:p>
            <a:endParaRPr lang="en-US" dirty="0"/>
          </a:p>
        </p:txBody>
      </p:sp>
      <p:sp>
        <p:nvSpPr>
          <p:cNvPr id="4" name="Date Placeholder 3">
            <a:extLst>
              <a:ext uri="{FF2B5EF4-FFF2-40B4-BE49-F238E27FC236}">
                <a16:creationId xmlns:a16="http://schemas.microsoft.com/office/drawing/2014/main" id="{A187AAC1-76C3-42F1-BFB6-ABE59C013F9F}"/>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E76A8327-748D-4C54-83C2-7F7F557C833A}"/>
              </a:ext>
            </a:extLst>
          </p:cNvPr>
          <p:cNvSpPr>
            <a:spLocks noGrp="1"/>
          </p:cNvSpPr>
          <p:nvPr>
            <p:ph type="sldNum" sz="quarter" idx="12"/>
          </p:nvPr>
        </p:nvSpPr>
        <p:spPr/>
        <p:txBody>
          <a:bodyPr/>
          <a:lstStyle/>
          <a:p>
            <a:fld id="{680C5762-CF65-4775-9966-A58D40CC61B9}" type="slidenum">
              <a:rPr lang="en-US" smtClean="0"/>
              <a:t>28</a:t>
            </a:fld>
            <a:endParaRPr lang="en-US"/>
          </a:p>
        </p:txBody>
      </p:sp>
      <p:pic>
        <p:nvPicPr>
          <p:cNvPr id="6" name="Picture 5" descr="Logo of a car superimposed on outline of Pennsylvania">
            <a:extLst>
              <a:ext uri="{FF2B5EF4-FFF2-40B4-BE49-F238E27FC236}">
                <a16:creationId xmlns:a16="http://schemas.microsoft.com/office/drawing/2014/main" id="{5260B689-6206-47FB-8D0F-B55FB5016201}"/>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1454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4AB3-BCEA-4B07-BD50-3A1DF2A3D461}"/>
              </a:ext>
            </a:extLst>
          </p:cNvPr>
          <p:cNvSpPr>
            <a:spLocks noGrp="1"/>
          </p:cNvSpPr>
          <p:nvPr>
            <p:ph type="title"/>
          </p:nvPr>
        </p:nvSpPr>
        <p:spPr/>
        <p:txBody>
          <a:bodyPr/>
          <a:lstStyle/>
          <a:p>
            <a:r>
              <a:rPr lang="en-US" altLang="en-US" dirty="0"/>
              <a:t>Searching</a:t>
            </a:r>
            <a:endParaRPr lang="en-US" dirty="0"/>
          </a:p>
        </p:txBody>
      </p:sp>
      <p:sp>
        <p:nvSpPr>
          <p:cNvPr id="4" name="Date Placeholder 3">
            <a:extLst>
              <a:ext uri="{FF2B5EF4-FFF2-40B4-BE49-F238E27FC236}">
                <a16:creationId xmlns:a16="http://schemas.microsoft.com/office/drawing/2014/main" id="{752079B4-C3CC-421C-93CC-B09086DFD5FD}"/>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206B4F7-F9B8-4C4F-B76E-C5F7EEF1DC21}"/>
              </a:ext>
            </a:extLst>
          </p:cNvPr>
          <p:cNvSpPr>
            <a:spLocks noGrp="1"/>
          </p:cNvSpPr>
          <p:nvPr>
            <p:ph type="sldNum" sz="quarter" idx="12"/>
          </p:nvPr>
        </p:nvSpPr>
        <p:spPr/>
        <p:txBody>
          <a:bodyPr/>
          <a:lstStyle/>
          <a:p>
            <a:fld id="{680C5762-CF65-4775-9966-A58D40CC61B9}" type="slidenum">
              <a:rPr lang="en-US" smtClean="0"/>
              <a:t>29</a:t>
            </a:fld>
            <a:endParaRPr lang="en-US"/>
          </a:p>
        </p:txBody>
      </p:sp>
      <p:pic>
        <p:nvPicPr>
          <p:cNvPr id="6" name="Picture 5" descr="Logo of a car superimposed on outline of Pennsylvania">
            <a:extLst>
              <a:ext uri="{FF2B5EF4-FFF2-40B4-BE49-F238E27FC236}">
                <a16:creationId xmlns:a16="http://schemas.microsoft.com/office/drawing/2014/main" id="{C7BDF6CF-5D78-41E2-803E-55123A7CE7A7}"/>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14" descr="a picture of blue eyes">
            <a:extLst>
              <a:ext uri="{FF2B5EF4-FFF2-40B4-BE49-F238E27FC236}">
                <a16:creationId xmlns:a16="http://schemas.microsoft.com/office/drawing/2014/main" id="{4E26DADA-0C73-4067-817B-990119B40C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19" y="1159719"/>
            <a:ext cx="1828800" cy="752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4C12E90-2B75-4627-A044-C8B42F75646C}"/>
              </a:ext>
            </a:extLst>
          </p:cNvPr>
          <p:cNvSpPr>
            <a:spLocks noGrp="1" noChangeArrowheads="1"/>
          </p:cNvSpPr>
          <p:nvPr>
            <p:ph idx="1"/>
          </p:nvPr>
        </p:nvSpPr>
        <p:spPr>
          <a:xfrm>
            <a:off x="1139835" y="1912194"/>
            <a:ext cx="5179795" cy="422275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buClr>
                <a:schemeClr val="accent1"/>
              </a:buClr>
              <a:buFont typeface="Wingdings" panose="05000000000000000000" pitchFamily="2" charset="2"/>
              <a:buChar char="q"/>
            </a:pPr>
            <a:r>
              <a:rPr lang="en-US" altLang="en-US" sz="2400" b="0" dirty="0">
                <a:latin typeface="Arial" panose="020B0604020202020204" pitchFamily="34" charset="0"/>
              </a:rPr>
              <a:t>  Looking for high risk situations</a:t>
            </a:r>
          </a:p>
          <a:p>
            <a:pPr lvl="1">
              <a:buClr>
                <a:srgbClr val="FF0000"/>
              </a:buClr>
            </a:pPr>
            <a:r>
              <a:rPr lang="en-US" altLang="en-US" sz="2000" b="0" dirty="0">
                <a:latin typeface="Arial" panose="020B0604020202020204" pitchFamily="34" charset="0"/>
              </a:rPr>
              <a:t>Searching techniques</a:t>
            </a:r>
          </a:p>
          <a:p>
            <a:pPr lvl="1">
              <a:buClr>
                <a:srgbClr val="FF0000"/>
              </a:buClr>
            </a:pPr>
            <a:r>
              <a:rPr lang="en-US" altLang="en-US" sz="2000" b="0" dirty="0">
                <a:latin typeface="Arial" panose="020B0604020202020204" pitchFamily="34" charset="0"/>
              </a:rPr>
              <a:t>Time for perceiving hazards</a:t>
            </a:r>
          </a:p>
          <a:p>
            <a:pPr lvl="1">
              <a:buClr>
                <a:srgbClr val="FF0000"/>
              </a:buClr>
            </a:pPr>
            <a:r>
              <a:rPr lang="en-US" altLang="en-US" sz="2000" b="0" dirty="0">
                <a:latin typeface="Arial" panose="020B0604020202020204" pitchFamily="34" charset="0"/>
              </a:rPr>
              <a:t>Getting larger view of roadway</a:t>
            </a:r>
          </a:p>
          <a:p>
            <a:pPr lvl="1">
              <a:buClr>
                <a:srgbClr val="FF0000"/>
              </a:buClr>
            </a:pPr>
            <a:r>
              <a:rPr lang="en-US" altLang="en-US" sz="2000" b="0" dirty="0">
                <a:latin typeface="Arial" panose="020B0604020202020204" pitchFamily="34" charset="0"/>
              </a:rPr>
              <a:t>Keeping stable eye movement</a:t>
            </a:r>
          </a:p>
          <a:p>
            <a:pPr lvl="1">
              <a:buClr>
                <a:srgbClr val="FF0000"/>
              </a:buClr>
            </a:pPr>
            <a:r>
              <a:rPr lang="en-US" altLang="en-US" sz="2000" b="0" dirty="0">
                <a:latin typeface="Arial" panose="020B0604020202020204" pitchFamily="34" charset="0"/>
              </a:rPr>
              <a:t>Sightline and travel path</a:t>
            </a:r>
          </a:p>
          <a:p>
            <a:pPr>
              <a:buClr>
                <a:schemeClr val="accent1"/>
              </a:buClr>
              <a:buFont typeface="Wingdings" panose="05000000000000000000" pitchFamily="2" charset="2"/>
              <a:buChar char="q"/>
            </a:pPr>
            <a:r>
              <a:rPr lang="en-US" altLang="en-US" sz="2400" b="0" dirty="0">
                <a:latin typeface="Arial" panose="020B0604020202020204" pitchFamily="34" charset="0"/>
              </a:rPr>
              <a:t>  Gaining information</a:t>
            </a:r>
          </a:p>
          <a:p>
            <a:pPr lvl="1">
              <a:buClr>
                <a:srgbClr val="FF0000"/>
              </a:buClr>
            </a:pPr>
            <a:r>
              <a:rPr lang="en-US" altLang="en-US" sz="2000" b="0" dirty="0">
                <a:latin typeface="Arial" panose="020B0604020202020204" pitchFamily="34" charset="0"/>
              </a:rPr>
              <a:t>Space management</a:t>
            </a:r>
          </a:p>
          <a:p>
            <a:pPr lvl="1">
              <a:buClr>
                <a:srgbClr val="FF0000"/>
              </a:buClr>
            </a:pPr>
            <a:r>
              <a:rPr lang="en-US" altLang="en-US" sz="2000" b="0" dirty="0">
                <a:latin typeface="Arial" panose="020B0604020202020204" pitchFamily="34" charset="0"/>
              </a:rPr>
              <a:t>Looking for changing areas</a:t>
            </a:r>
          </a:p>
          <a:p>
            <a:pPr lvl="1">
              <a:buClr>
                <a:srgbClr val="FF0000"/>
              </a:buClr>
            </a:pPr>
            <a:r>
              <a:rPr lang="en-US" altLang="en-US" sz="2000" b="0" dirty="0">
                <a:latin typeface="Arial" panose="020B0604020202020204" pitchFamily="34" charset="0"/>
              </a:rPr>
              <a:t>Looking for open areas</a:t>
            </a:r>
          </a:p>
          <a:p>
            <a:pPr lvl="1">
              <a:buClr>
                <a:srgbClr val="FF0000"/>
              </a:buClr>
            </a:pPr>
            <a:r>
              <a:rPr lang="en-US" altLang="en-US" sz="2000" b="0" dirty="0">
                <a:latin typeface="Arial" panose="020B0604020202020204" pitchFamily="34" charset="0"/>
              </a:rPr>
              <a:t>Looking for closed areas</a:t>
            </a:r>
          </a:p>
        </p:txBody>
      </p:sp>
      <p:pic>
        <p:nvPicPr>
          <p:cNvPr id="9" name="Picture 8" descr="a picture of a driver's different vision sets while the driver drives in lanes on a highway">
            <a:extLst>
              <a:ext uri="{FF2B5EF4-FFF2-40B4-BE49-F238E27FC236}">
                <a16:creationId xmlns:a16="http://schemas.microsoft.com/office/drawing/2014/main" id="{B9A47DDC-9371-45CC-9A29-0B74876C81B0}"/>
              </a:ext>
            </a:extLst>
          </p:cNvPr>
          <p:cNvPicPr/>
          <p:nvPr/>
        </p:nvPicPr>
        <p:blipFill rotWithShape="1">
          <a:blip r:embed="rId4">
            <a:extLst>
              <a:ext uri="{28A0092B-C50C-407E-A947-70E740481C1C}">
                <a14:useLocalDpi xmlns:a14="http://schemas.microsoft.com/office/drawing/2010/main" val="0"/>
              </a:ext>
            </a:extLst>
          </a:blip>
          <a:srcRect l="68403" t="17349" r="13277" b="12446"/>
          <a:stretch/>
        </p:blipFill>
        <p:spPr bwMode="auto">
          <a:xfrm>
            <a:off x="6096000" y="1447800"/>
            <a:ext cx="2671762" cy="49867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918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012A-E643-4B19-A7B2-6948808E9EA7}"/>
              </a:ext>
            </a:extLst>
          </p:cNvPr>
          <p:cNvSpPr>
            <a:spLocks noGrp="1"/>
          </p:cNvSpPr>
          <p:nvPr>
            <p:ph type="title"/>
          </p:nvPr>
        </p:nvSpPr>
        <p:spPr>
          <a:xfrm>
            <a:off x="457200" y="304800"/>
            <a:ext cx="8229600" cy="1143000"/>
          </a:xfrm>
        </p:spPr>
        <p:txBody>
          <a:bodyPr/>
          <a:lstStyle/>
          <a:p>
            <a:r>
              <a:rPr lang="en-US" altLang="en-US" dirty="0"/>
              <a:t>Vehicle Owner’s Manual Review</a:t>
            </a:r>
            <a:endParaRPr lang="en-US" dirty="0"/>
          </a:p>
        </p:txBody>
      </p:sp>
      <p:sp>
        <p:nvSpPr>
          <p:cNvPr id="4" name="Date Placeholder 3">
            <a:extLst>
              <a:ext uri="{FF2B5EF4-FFF2-40B4-BE49-F238E27FC236}">
                <a16:creationId xmlns:a16="http://schemas.microsoft.com/office/drawing/2014/main" id="{78F89023-9533-46B3-B734-286BA846F397}"/>
              </a:ext>
            </a:extLst>
          </p:cNvPr>
          <p:cNvSpPr>
            <a:spLocks noGrp="1"/>
          </p:cNvSpPr>
          <p:nvPr>
            <p:ph type="dt" sz="half" idx="10"/>
          </p:nvPr>
        </p:nvSpPr>
        <p:spPr>
          <a:xfrm>
            <a:off x="457200" y="6356350"/>
            <a:ext cx="2133600" cy="365125"/>
          </a:xfrm>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7F2E2F0A-435D-468E-AD95-1E5CCDB4DB2D}"/>
              </a:ext>
            </a:extLst>
          </p:cNvPr>
          <p:cNvSpPr>
            <a:spLocks noGrp="1"/>
          </p:cNvSpPr>
          <p:nvPr>
            <p:ph type="sldNum" sz="quarter" idx="12"/>
          </p:nvPr>
        </p:nvSpPr>
        <p:spPr>
          <a:xfrm>
            <a:off x="6553200" y="6356350"/>
            <a:ext cx="2133600" cy="365125"/>
          </a:xfrm>
        </p:spPr>
        <p:txBody>
          <a:bodyPr/>
          <a:lstStyle/>
          <a:p>
            <a:fld id="{680C5762-CF65-4775-9966-A58D40CC61B9}" type="slidenum">
              <a:rPr lang="en-US" smtClean="0"/>
              <a:t>3</a:t>
            </a:fld>
            <a:endParaRPr lang="en-US"/>
          </a:p>
        </p:txBody>
      </p:sp>
      <p:pic>
        <p:nvPicPr>
          <p:cNvPr id="6" name="Picture 5" descr="Logo of a car superimposed on outline of Pennsylvania">
            <a:extLst>
              <a:ext uri="{FF2B5EF4-FFF2-40B4-BE49-F238E27FC236}">
                <a16:creationId xmlns:a16="http://schemas.microsoft.com/office/drawing/2014/main" id="{0CCDE935-0D61-4A17-A127-5EED72A5FDE4}"/>
              </a:ext>
            </a:extLst>
          </p:cNvPr>
          <p:cNvPicPr/>
          <p:nvPr/>
        </p:nvPicPr>
        <p:blipFill rotWithShape="1">
          <a:blip r:embed="rId2"/>
          <a:srcRect l="16319" t="84606" r="73959" b="3732"/>
          <a:stretch/>
        </p:blipFill>
        <p:spPr bwMode="auto">
          <a:xfrm>
            <a:off x="426868" y="5860404"/>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FF7A9E8-B7BE-4C79-9429-01A0F06B88EB}"/>
              </a:ext>
            </a:extLst>
          </p:cNvPr>
          <p:cNvSpPr/>
          <p:nvPr/>
        </p:nvSpPr>
        <p:spPr>
          <a:xfrm>
            <a:off x="426868" y="1447800"/>
            <a:ext cx="8839200" cy="2873031"/>
          </a:xfrm>
          <a:prstGeom prst="rect">
            <a:avLst/>
          </a:prstGeom>
        </p:spPr>
        <p:txBody>
          <a:bodyPr wrap="square">
            <a:spAutoFit/>
          </a:bodyPr>
          <a:lstStyle/>
          <a:p>
            <a:pPr>
              <a:buFont typeface="Monotype Sorts" pitchFamily="2" charset="2"/>
              <a:buNone/>
            </a:pPr>
            <a:r>
              <a:rPr lang="en-US" altLang="en-US" sz="2400" dirty="0">
                <a:latin typeface="Arial" panose="020B0604020202020204" pitchFamily="34" charset="0"/>
                <a:cs typeface="Arial" panose="020B0604020202020204" pitchFamily="34" charset="0"/>
              </a:rPr>
              <a:t> In small groups locate the following items:</a:t>
            </a:r>
          </a:p>
          <a:p>
            <a:pPr lvl="1">
              <a:lnSpc>
                <a:spcPct val="110000"/>
              </a:lnSpc>
            </a:pPr>
            <a:r>
              <a:rPr lang="en-US" altLang="en-US" sz="2000" dirty="0">
                <a:solidFill>
                  <a:srgbClr val="FF0000"/>
                </a:solidFill>
                <a:latin typeface="Arial" panose="020B0604020202020204" pitchFamily="34" charset="0"/>
                <a:cs typeface="Arial" panose="020B0604020202020204" pitchFamily="34" charset="0"/>
              </a:rPr>
              <a:t> List the make and model of the vehicle</a:t>
            </a:r>
          </a:p>
          <a:p>
            <a:pPr lvl="1">
              <a:lnSpc>
                <a:spcPct val="110000"/>
              </a:lnSpc>
            </a:pPr>
            <a:r>
              <a:rPr lang="en-US" altLang="en-US" sz="2000" dirty="0">
                <a:solidFill>
                  <a:srgbClr val="FF0000"/>
                </a:solidFill>
                <a:latin typeface="Arial" panose="020B0604020202020204" pitchFamily="34" charset="0"/>
                <a:cs typeface="Arial" panose="020B0604020202020204" pitchFamily="34" charset="0"/>
              </a:rPr>
              <a:t> Fluid capacities for vehicle</a:t>
            </a:r>
          </a:p>
          <a:p>
            <a:pPr lvl="2">
              <a:lnSpc>
                <a:spcPct val="110000"/>
              </a:lnSpc>
            </a:pPr>
            <a:r>
              <a:rPr lang="en-US" altLang="en-US" sz="2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Oil, Gasoline, Transmission Fluid, Coolant</a:t>
            </a:r>
          </a:p>
          <a:p>
            <a:pPr lvl="1">
              <a:lnSpc>
                <a:spcPct val="110000"/>
              </a:lnSpc>
            </a:pPr>
            <a:r>
              <a:rPr lang="en-US" altLang="en-US" sz="2000" dirty="0">
                <a:solidFill>
                  <a:srgbClr val="FF0000"/>
                </a:solidFill>
                <a:latin typeface="Arial" panose="020B0604020202020204" pitchFamily="34" charset="0"/>
                <a:cs typeface="Arial" panose="020B0604020202020204" pitchFamily="34" charset="0"/>
              </a:rPr>
              <a:t>List five items from the glossary of vehicle alert and warning symbols</a:t>
            </a:r>
          </a:p>
          <a:p>
            <a:pPr lvl="2">
              <a:lnSpc>
                <a:spcPct val="110000"/>
              </a:lnSpc>
            </a:pPr>
            <a:r>
              <a:rPr lang="en-US" altLang="en-US" dirty="0">
                <a:latin typeface="Arial" panose="020B0604020202020204" pitchFamily="34" charset="0"/>
                <a:cs typeface="Arial" panose="020B0604020202020204" pitchFamily="34" charset="0"/>
              </a:rPr>
              <a:t>  If glossary is not available, how does the manual explain symbols</a:t>
            </a:r>
          </a:p>
          <a:p>
            <a:pPr lvl="1">
              <a:lnSpc>
                <a:spcPct val="110000"/>
              </a:lnSpc>
            </a:pPr>
            <a:r>
              <a:rPr lang="en-US" altLang="en-US" sz="2400" dirty="0">
                <a:solidFill>
                  <a:srgbClr val="FF0000"/>
                </a:solidFill>
                <a:latin typeface="Arial" panose="020B0604020202020204" pitchFamily="34" charset="0"/>
                <a:cs typeface="Arial" panose="020B0604020202020204" pitchFamily="34" charset="0"/>
              </a:rPr>
              <a:t> </a:t>
            </a:r>
            <a:r>
              <a:rPr lang="en-US" altLang="en-US" sz="2000" dirty="0">
                <a:solidFill>
                  <a:srgbClr val="FF0000"/>
                </a:solidFill>
                <a:latin typeface="Arial" panose="020B0604020202020204" pitchFamily="34" charset="0"/>
                <a:cs typeface="Arial" panose="020B0604020202020204" pitchFamily="34" charset="0"/>
              </a:rPr>
              <a:t>Use of speed control device</a:t>
            </a:r>
          </a:p>
          <a:p>
            <a:pPr lvl="2">
              <a:lnSpc>
                <a:spcPct val="110000"/>
              </a:lnSpc>
            </a:pPr>
            <a:r>
              <a:rPr lang="en-US" altLang="en-US" dirty="0">
                <a:latin typeface="Arial" panose="020B0604020202020204" pitchFamily="34" charset="0"/>
                <a:cs typeface="Arial" panose="020B0604020202020204" pitchFamily="34" charset="0"/>
              </a:rPr>
              <a:t>  List when it is improper to use cruise control</a:t>
            </a:r>
          </a:p>
        </p:txBody>
      </p:sp>
    </p:spTree>
    <p:extLst>
      <p:ext uri="{BB962C8B-B14F-4D97-AF65-F5344CB8AC3E}">
        <p14:creationId xmlns:p14="http://schemas.microsoft.com/office/powerpoint/2010/main" val="293820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48DC-E4B8-43C3-A78A-0B64CC37F459}"/>
              </a:ext>
            </a:extLst>
          </p:cNvPr>
          <p:cNvSpPr>
            <a:spLocks noGrp="1"/>
          </p:cNvSpPr>
          <p:nvPr>
            <p:ph type="title"/>
          </p:nvPr>
        </p:nvSpPr>
        <p:spPr/>
        <p:txBody>
          <a:bodyPr/>
          <a:lstStyle/>
          <a:p>
            <a:r>
              <a:rPr lang="en-US" altLang="en-US" dirty="0"/>
              <a:t>Evaluating</a:t>
            </a:r>
            <a:endParaRPr lang="en-US" dirty="0"/>
          </a:p>
        </p:txBody>
      </p:sp>
      <p:sp>
        <p:nvSpPr>
          <p:cNvPr id="4" name="Date Placeholder 3">
            <a:extLst>
              <a:ext uri="{FF2B5EF4-FFF2-40B4-BE49-F238E27FC236}">
                <a16:creationId xmlns:a16="http://schemas.microsoft.com/office/drawing/2014/main" id="{4DF9E8CE-1995-43DB-AD24-69C65F44F60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57B69E5D-7312-46DB-8985-18F622D36D06}"/>
              </a:ext>
            </a:extLst>
          </p:cNvPr>
          <p:cNvSpPr>
            <a:spLocks noGrp="1"/>
          </p:cNvSpPr>
          <p:nvPr>
            <p:ph type="sldNum" sz="quarter" idx="12"/>
          </p:nvPr>
        </p:nvSpPr>
        <p:spPr/>
        <p:txBody>
          <a:bodyPr/>
          <a:lstStyle/>
          <a:p>
            <a:fld id="{680C5762-CF65-4775-9966-A58D40CC61B9}" type="slidenum">
              <a:rPr lang="en-US" smtClean="0"/>
              <a:t>30</a:t>
            </a:fld>
            <a:endParaRPr lang="en-US"/>
          </a:p>
        </p:txBody>
      </p:sp>
      <p:pic>
        <p:nvPicPr>
          <p:cNvPr id="6" name="Picture 5" descr="Logo of a car superimposed on outline of Pennsylvania">
            <a:extLst>
              <a:ext uri="{FF2B5EF4-FFF2-40B4-BE49-F238E27FC236}">
                <a16:creationId xmlns:a16="http://schemas.microsoft.com/office/drawing/2014/main" id="{8E85D814-3258-4E5D-800E-42D26F7DD566}"/>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of a bike swerving in front of a red car">
            <a:extLst>
              <a:ext uri="{FF2B5EF4-FFF2-40B4-BE49-F238E27FC236}">
                <a16:creationId xmlns:a16="http://schemas.microsoft.com/office/drawing/2014/main" id="{4DED088A-3A1B-48DC-8977-165396777C98}"/>
              </a:ext>
            </a:extLst>
          </p:cNvPr>
          <p:cNvPicPr/>
          <p:nvPr/>
        </p:nvPicPr>
        <p:blipFill rotWithShape="1">
          <a:blip r:embed="rId3"/>
          <a:srcRect l="600" t="5320" r="71347" b="48428"/>
          <a:stretch/>
        </p:blipFill>
        <p:spPr bwMode="auto">
          <a:xfrm>
            <a:off x="1066800" y="1728787"/>
            <a:ext cx="4621383" cy="3400425"/>
          </a:xfrm>
          <a:prstGeom prst="rect">
            <a:avLst/>
          </a:prstGeom>
          <a:ln>
            <a:noFill/>
          </a:ln>
          <a:extLst>
            <a:ext uri="{53640926-AAD7-44D8-BBD7-CCE9431645EC}">
              <a14:shadowObscured xmlns:a14="http://schemas.microsoft.com/office/drawing/2010/main"/>
            </a:ext>
          </a:extLst>
        </p:spPr>
      </p:pic>
      <p:sp>
        <p:nvSpPr>
          <p:cNvPr id="8" name="Rectangle 8">
            <a:extLst>
              <a:ext uri="{FF2B5EF4-FFF2-40B4-BE49-F238E27FC236}">
                <a16:creationId xmlns:a16="http://schemas.microsoft.com/office/drawing/2014/main" id="{4F28C875-30BD-42E0-ABD1-207271586877}"/>
              </a:ext>
            </a:extLst>
          </p:cNvPr>
          <p:cNvSpPr>
            <a:spLocks noGrp="1" noChangeArrowheads="1"/>
          </p:cNvSpPr>
          <p:nvPr>
            <p:ph idx="1"/>
          </p:nvPr>
        </p:nvSpPr>
        <p:spPr>
          <a:xfrm>
            <a:off x="3822577" y="1363726"/>
            <a:ext cx="4876800" cy="3124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463550" indent="-463550">
              <a:lnSpc>
                <a:spcPct val="120000"/>
              </a:lnSpc>
              <a:buFont typeface="Monotype Sorts" pitchFamily="2" charset="2"/>
              <a:buNone/>
            </a:pPr>
            <a:r>
              <a:rPr lang="en-US" altLang="en-US" sz="2400" b="0" dirty="0">
                <a:solidFill>
                  <a:srgbClr val="FF0000"/>
                </a:solidFill>
                <a:latin typeface="Arial" panose="020B0604020202020204" pitchFamily="34" charset="0"/>
              </a:rPr>
              <a:t>RECOGNIZING</a:t>
            </a:r>
            <a:r>
              <a:rPr lang="en-US" altLang="en-US" sz="2400" b="0" dirty="0">
                <a:latin typeface="Arial" panose="020B0604020202020204" pitchFamily="34" charset="0"/>
              </a:rPr>
              <a:t> </a:t>
            </a:r>
          </a:p>
          <a:p>
            <a:pPr marL="463550" indent="-463550">
              <a:lnSpc>
                <a:spcPct val="120000"/>
              </a:lnSpc>
              <a:buFont typeface="Monotype Sorts" pitchFamily="2" charset="2"/>
              <a:buNone/>
            </a:pPr>
            <a:r>
              <a:rPr lang="en-US" altLang="en-US" sz="2400" b="0" dirty="0">
                <a:latin typeface="Arial" panose="020B0604020202020204" pitchFamily="34" charset="0"/>
              </a:rPr>
              <a:t>high risk situations</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Potential and critical hazards</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Collision potential</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Intersections</a:t>
            </a:r>
          </a:p>
          <a:p>
            <a:pPr marL="914400" lvl="1" indent="-336550" algn="r">
              <a:lnSpc>
                <a:spcPct val="120000"/>
              </a:lnSpc>
              <a:buClr>
                <a:srgbClr val="FF0000"/>
              </a:buClr>
              <a:buFont typeface="Wingdings" panose="05000000000000000000" pitchFamily="2" charset="2"/>
              <a:buChar char="v"/>
            </a:pPr>
            <a:r>
              <a:rPr lang="en-US" altLang="en-US" sz="2000" dirty="0">
                <a:latin typeface="Arial" panose="020B0604020202020204" pitchFamily="34" charset="0"/>
              </a:rPr>
              <a:t>Curvatures</a:t>
            </a:r>
          </a:p>
          <a:p>
            <a:pPr marL="914400" lvl="1" indent="-336550">
              <a:lnSpc>
                <a:spcPct val="120000"/>
              </a:lnSpc>
              <a:buClr>
                <a:srgbClr val="FF0000"/>
              </a:buClr>
              <a:buFont typeface="Wingdings" panose="05000000000000000000" pitchFamily="2" charset="2"/>
              <a:buChar char="q"/>
            </a:pPr>
            <a:endParaRPr lang="en-US" altLang="en-US" sz="2000" b="0" dirty="0">
              <a:latin typeface="Arial" panose="020B0604020202020204" pitchFamily="34" charset="0"/>
            </a:endParaRPr>
          </a:p>
        </p:txBody>
      </p:sp>
      <p:sp>
        <p:nvSpPr>
          <p:cNvPr id="9" name="Rectangle 9">
            <a:extLst>
              <a:ext uri="{FF2B5EF4-FFF2-40B4-BE49-F238E27FC236}">
                <a16:creationId xmlns:a16="http://schemas.microsoft.com/office/drawing/2014/main" id="{8E751FBF-DFEF-40DC-B5B5-A54B7A81B84A}"/>
              </a:ext>
            </a:extLst>
          </p:cNvPr>
          <p:cNvSpPr>
            <a:spLocks noChangeArrowheads="1"/>
          </p:cNvSpPr>
          <p:nvPr/>
        </p:nvSpPr>
        <p:spPr bwMode="auto">
          <a:xfrm>
            <a:off x="6520649" y="4038727"/>
            <a:ext cx="28194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38188" indent="-33020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lnSpc>
                <a:spcPct val="120000"/>
              </a:lnSpc>
              <a:spcBef>
                <a:spcPct val="50000"/>
              </a:spcBef>
              <a:buClr>
                <a:srgbClr val="FF0000"/>
              </a:buClr>
              <a:buFont typeface="Wingdings" panose="05000000000000000000" pitchFamily="2" charset="2"/>
              <a:buChar char="v"/>
            </a:pPr>
            <a:r>
              <a:rPr lang="en-US" altLang="en-US" sz="2000" b="1" dirty="0">
                <a:solidFill>
                  <a:srgbClr val="00007A"/>
                </a:solidFill>
                <a:effectLst>
                  <a:outerShdw blurRad="38100" dist="38100" dir="2700000" algn="tl">
                    <a:srgbClr val="C0C0C0"/>
                  </a:outerShdw>
                </a:effectLst>
                <a:latin typeface="Arial" panose="020B0604020202020204" pitchFamily="34" charset="0"/>
              </a:rPr>
              <a:t>Position Adjustments</a:t>
            </a:r>
          </a:p>
          <a:p>
            <a:pPr lvl="1" eaLnBrk="1" hangingPunct="1">
              <a:lnSpc>
                <a:spcPct val="120000"/>
              </a:lnSpc>
              <a:spcBef>
                <a:spcPct val="50000"/>
              </a:spcBef>
              <a:buClr>
                <a:srgbClr val="FF0000"/>
              </a:buClr>
              <a:buFont typeface="Wingdings" panose="05000000000000000000" pitchFamily="2" charset="2"/>
              <a:buChar char="v"/>
            </a:pPr>
            <a:r>
              <a:rPr lang="en-US" altLang="en-US" sz="2000" b="1" dirty="0">
                <a:solidFill>
                  <a:srgbClr val="00007A"/>
                </a:solidFill>
                <a:effectLst>
                  <a:outerShdw blurRad="38100" dist="38100" dir="2700000" algn="tl">
                    <a:srgbClr val="C0C0C0"/>
                  </a:outerShdw>
                </a:effectLst>
                <a:latin typeface="Arial" panose="020B0604020202020204" pitchFamily="34" charset="0"/>
              </a:rPr>
              <a:t>Speed Adjustments</a:t>
            </a:r>
          </a:p>
        </p:txBody>
      </p:sp>
    </p:spTree>
    <p:extLst>
      <p:ext uri="{BB962C8B-B14F-4D97-AF65-F5344CB8AC3E}">
        <p14:creationId xmlns:p14="http://schemas.microsoft.com/office/powerpoint/2010/main" val="3172346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of blue eyes looking down at the diagram of a bike swerving in front of a car">
            <a:extLst>
              <a:ext uri="{FF2B5EF4-FFF2-40B4-BE49-F238E27FC236}">
                <a16:creationId xmlns:a16="http://schemas.microsoft.com/office/drawing/2014/main" id="{266416E0-C018-467F-859A-9A266745959E}"/>
              </a:ext>
            </a:extLst>
          </p:cNvPr>
          <p:cNvPicPr/>
          <p:nvPr/>
        </p:nvPicPr>
        <p:blipFill rotWithShape="1">
          <a:blip r:embed="rId2"/>
          <a:srcRect l="578" t="5586" r="57177" b="36540"/>
          <a:stretch/>
        </p:blipFill>
        <p:spPr bwMode="auto">
          <a:xfrm>
            <a:off x="1730067" y="1447800"/>
            <a:ext cx="7045325" cy="5105400"/>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306DA2B2-A7D2-4F13-990C-09B4E1083482}"/>
              </a:ext>
            </a:extLst>
          </p:cNvPr>
          <p:cNvSpPr>
            <a:spLocks noGrp="1"/>
          </p:cNvSpPr>
          <p:nvPr>
            <p:ph type="title"/>
          </p:nvPr>
        </p:nvSpPr>
        <p:spPr/>
        <p:txBody>
          <a:bodyPr/>
          <a:lstStyle/>
          <a:p>
            <a:r>
              <a:rPr lang="en-US" altLang="en-US" dirty="0"/>
              <a:t>Evaluating</a:t>
            </a:r>
            <a:endParaRPr lang="en-US" dirty="0"/>
          </a:p>
        </p:txBody>
      </p:sp>
      <p:sp>
        <p:nvSpPr>
          <p:cNvPr id="4" name="Date Placeholder 3">
            <a:extLst>
              <a:ext uri="{FF2B5EF4-FFF2-40B4-BE49-F238E27FC236}">
                <a16:creationId xmlns:a16="http://schemas.microsoft.com/office/drawing/2014/main" id="{334096F3-C44E-4095-A8F3-C81EB087BAFA}"/>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85535788-3AA6-4000-9C3F-66F9502A1AD8}"/>
              </a:ext>
            </a:extLst>
          </p:cNvPr>
          <p:cNvSpPr>
            <a:spLocks noGrp="1"/>
          </p:cNvSpPr>
          <p:nvPr>
            <p:ph type="sldNum" sz="quarter" idx="12"/>
          </p:nvPr>
        </p:nvSpPr>
        <p:spPr/>
        <p:txBody>
          <a:bodyPr/>
          <a:lstStyle/>
          <a:p>
            <a:fld id="{680C5762-CF65-4775-9966-A58D40CC61B9}" type="slidenum">
              <a:rPr lang="en-US" smtClean="0"/>
              <a:t>31</a:t>
            </a:fld>
            <a:endParaRPr lang="en-US"/>
          </a:p>
        </p:txBody>
      </p:sp>
      <p:pic>
        <p:nvPicPr>
          <p:cNvPr id="6" name="Picture 5" descr="Logo of a car superimposed on outline of Pennsylvania">
            <a:extLst>
              <a:ext uri="{FF2B5EF4-FFF2-40B4-BE49-F238E27FC236}">
                <a16:creationId xmlns:a16="http://schemas.microsoft.com/office/drawing/2014/main" id="{2B5EEB42-321A-4B05-8A2B-091098AD93DC}"/>
              </a:ext>
            </a:extLst>
          </p:cNvPr>
          <p:cNvPicPr/>
          <p:nvPr/>
        </p:nvPicPr>
        <p:blipFill rotWithShape="1">
          <a:blip r:embed="rId3"/>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of a bike swerving in front of a red car">
            <a:extLst>
              <a:ext uri="{FF2B5EF4-FFF2-40B4-BE49-F238E27FC236}">
                <a16:creationId xmlns:a16="http://schemas.microsoft.com/office/drawing/2014/main" id="{C69FD3C9-0797-419A-979A-AA4C7EC957B8}"/>
              </a:ext>
            </a:extLst>
          </p:cNvPr>
          <p:cNvPicPr/>
          <p:nvPr/>
        </p:nvPicPr>
        <p:blipFill rotWithShape="1">
          <a:blip r:embed="rId4"/>
          <a:srcRect l="600" t="5320" r="71347" b="48428"/>
          <a:stretch/>
        </p:blipFill>
        <p:spPr bwMode="auto">
          <a:xfrm>
            <a:off x="420210" y="2955925"/>
            <a:ext cx="4621383" cy="3400425"/>
          </a:xfrm>
          <a:prstGeom prst="rect">
            <a:avLst/>
          </a:prstGeom>
          <a:ln>
            <a:noFill/>
          </a:ln>
          <a:extLst>
            <a:ext uri="{53640926-AAD7-44D8-BBD7-CCE9431645EC}">
              <a14:shadowObscured xmlns:a14="http://schemas.microsoft.com/office/drawing/2010/main"/>
            </a:ext>
          </a:extLst>
        </p:spPr>
      </p:pic>
      <p:sp>
        <p:nvSpPr>
          <p:cNvPr id="8" name="Rectangle 9">
            <a:extLst>
              <a:ext uri="{FF2B5EF4-FFF2-40B4-BE49-F238E27FC236}">
                <a16:creationId xmlns:a16="http://schemas.microsoft.com/office/drawing/2014/main" id="{078AA482-0FCA-4D38-8978-6C5666BE7198}"/>
              </a:ext>
            </a:extLst>
          </p:cNvPr>
          <p:cNvSpPr>
            <a:spLocks noGrp="1" noChangeArrowheads="1"/>
          </p:cNvSpPr>
          <p:nvPr>
            <p:ph idx="1"/>
          </p:nvPr>
        </p:nvSpPr>
        <p:spPr>
          <a:xfrm>
            <a:off x="457200" y="1600200"/>
            <a:ext cx="8229600" cy="4525963"/>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p>
            <a:pPr marL="344488" indent="-344488">
              <a:buFont typeface="Monotype Sorts" pitchFamily="2" charset="2"/>
              <a:buNone/>
            </a:pPr>
            <a:r>
              <a:rPr lang="en-US" altLang="en-US" sz="2400" b="0" dirty="0">
                <a:solidFill>
                  <a:srgbClr val="FF9900"/>
                </a:solidFill>
                <a:latin typeface="Arial" panose="020B0604020202020204" pitchFamily="34" charset="0"/>
              </a:rPr>
              <a:t>Preventing high risk situations</a:t>
            </a:r>
          </a:p>
          <a:p>
            <a:pPr marL="344488" indent="-344488">
              <a:buFont typeface="Wingdings" panose="05000000000000000000" pitchFamily="2" charset="2"/>
              <a:buChar char="Ø"/>
            </a:pPr>
            <a:r>
              <a:rPr lang="en-US" altLang="en-US" sz="2000" b="0" dirty="0">
                <a:latin typeface="Arial" panose="020B0604020202020204" pitchFamily="34" charset="0"/>
              </a:rPr>
              <a:t>Open LOS and POT &amp; proper lane position</a:t>
            </a:r>
          </a:p>
          <a:p>
            <a:pPr marL="344488" indent="-344488">
              <a:buFont typeface="Wingdings" panose="05000000000000000000" pitchFamily="2" charset="2"/>
              <a:buChar char="Ø"/>
            </a:pPr>
            <a:r>
              <a:rPr lang="en-US" altLang="en-US" sz="2000" b="0" dirty="0">
                <a:latin typeface="Arial" panose="020B0604020202020204" pitchFamily="34" charset="0"/>
              </a:rPr>
              <a:t>Time and space control</a:t>
            </a:r>
          </a:p>
        </p:txBody>
      </p:sp>
      <p:sp>
        <p:nvSpPr>
          <p:cNvPr id="9" name="Text Box 8">
            <a:extLst>
              <a:ext uri="{FF2B5EF4-FFF2-40B4-BE49-F238E27FC236}">
                <a16:creationId xmlns:a16="http://schemas.microsoft.com/office/drawing/2014/main" id="{70474DD0-F4E1-4A0B-ABAD-3337B3423A7D}"/>
              </a:ext>
            </a:extLst>
          </p:cNvPr>
          <p:cNvSpPr txBox="1">
            <a:spLocks noChangeArrowheads="1"/>
          </p:cNvSpPr>
          <p:nvPr/>
        </p:nvSpPr>
        <p:spPr bwMode="auto">
          <a:xfrm>
            <a:off x="4191000" y="2362200"/>
            <a:ext cx="50292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b="1" dirty="0">
                <a:solidFill>
                  <a:srgbClr val="FF9900"/>
                </a:solidFill>
                <a:effectLst/>
                <a:latin typeface="Arial" panose="020B0604020202020204" pitchFamily="34" charset="0"/>
              </a:rPr>
              <a:t>Controlling high risk situations</a:t>
            </a:r>
          </a:p>
          <a:p>
            <a:pPr eaLnBrk="1" hangingPunct="1">
              <a:lnSpc>
                <a:spcPct val="90000"/>
              </a:lnSpc>
              <a:spcBef>
                <a:spcPct val="20000"/>
              </a:spcBef>
              <a:buClr>
                <a:srgbClr val="FF9900"/>
              </a:buClr>
              <a:buFont typeface="Wingdings" panose="05000000000000000000" pitchFamily="2" charset="2"/>
              <a:buChar char="Ø"/>
            </a:pPr>
            <a:r>
              <a:rPr kumimoji="1" lang="en-US" altLang="en-US" sz="2000" b="1" dirty="0">
                <a:effectLst/>
                <a:latin typeface="Arial" panose="020B0604020202020204" pitchFamily="34" charset="0"/>
              </a:rPr>
              <a:t>Open line of sight (LOS) and path of travel (POT)</a:t>
            </a:r>
            <a:endParaRPr lang="en-US" altLang="en-US" sz="2000" b="1" dirty="0">
              <a:effectLst/>
              <a:latin typeface="Arial" panose="020B0604020202020204" pitchFamily="34" charset="0"/>
            </a:endParaRPr>
          </a:p>
          <a:p>
            <a:pPr eaLnBrk="1" hangingPunct="1">
              <a:lnSpc>
                <a:spcPct val="90000"/>
              </a:lnSpc>
              <a:spcBef>
                <a:spcPct val="20000"/>
              </a:spcBef>
            </a:pPr>
            <a:endParaRPr lang="en-US" altLang="en-US" sz="800" b="1" dirty="0">
              <a:effectLst/>
              <a:latin typeface="Arial" panose="020B0604020202020204" pitchFamily="34" charset="0"/>
            </a:endParaRPr>
          </a:p>
          <a:p>
            <a:pPr algn="ctr" eaLnBrk="1" hangingPunct="1">
              <a:spcBef>
                <a:spcPct val="20000"/>
              </a:spcBef>
            </a:pPr>
            <a:r>
              <a:rPr lang="en-US" altLang="en-US" sz="2000" b="1" u="sng" dirty="0">
                <a:solidFill>
                  <a:srgbClr val="FF0000"/>
                </a:solidFill>
                <a:effectLst/>
                <a:latin typeface="Arial" panose="020B0604020202020204" pitchFamily="34" charset="0"/>
              </a:rPr>
              <a:t>Motion control</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Controlled/threshold braking</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Progressive acceleration</a:t>
            </a:r>
          </a:p>
          <a:p>
            <a:pPr algn="ctr" eaLnBrk="1" hangingPunct="1">
              <a:spcBef>
                <a:spcPct val="20000"/>
              </a:spcBef>
            </a:pPr>
            <a:endParaRPr lang="en-US" altLang="en-US" sz="800" b="1" dirty="0">
              <a:effectLst/>
              <a:latin typeface="Arial" panose="020B0604020202020204" pitchFamily="34" charset="0"/>
            </a:endParaRPr>
          </a:p>
          <a:p>
            <a:pPr algn="ctr" eaLnBrk="1" hangingPunct="1">
              <a:spcBef>
                <a:spcPct val="20000"/>
              </a:spcBef>
            </a:pPr>
            <a:r>
              <a:rPr lang="en-US" altLang="en-US" sz="2000" b="1" u="sng" dirty="0">
                <a:solidFill>
                  <a:srgbClr val="FF0000"/>
                </a:solidFill>
                <a:effectLst/>
                <a:latin typeface="Arial" panose="020B0604020202020204" pitchFamily="34" charset="0"/>
              </a:rPr>
              <a:t>Steering control</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Hand to hand</a:t>
            </a:r>
          </a:p>
          <a:p>
            <a:pPr algn="ctr" eaLnBrk="1" hangingPunct="1">
              <a:spcBef>
                <a:spcPct val="20000"/>
              </a:spcBef>
              <a:buClr>
                <a:srgbClr val="FF0000"/>
              </a:buClr>
              <a:buFont typeface="Wingdings" panose="05000000000000000000" pitchFamily="2" charset="2"/>
              <a:buChar char="ü"/>
            </a:pPr>
            <a:r>
              <a:rPr lang="en-US" altLang="en-US" sz="2000" b="1" dirty="0">
                <a:effectLst/>
                <a:latin typeface="Arial" panose="020B0604020202020204" pitchFamily="34" charset="0"/>
              </a:rPr>
              <a:t>Evasive action</a:t>
            </a:r>
          </a:p>
        </p:txBody>
      </p:sp>
      <p:pic>
        <p:nvPicPr>
          <p:cNvPr id="11" name="Picture 10" descr="Logo of a car superimposed on outline of Pennsylvania">
            <a:extLst>
              <a:ext uri="{FF2B5EF4-FFF2-40B4-BE49-F238E27FC236}">
                <a16:creationId xmlns:a16="http://schemas.microsoft.com/office/drawing/2014/main" id="{18E078A2-D29F-4ADE-B566-111EF91A8D71}"/>
              </a:ext>
            </a:extLst>
          </p:cNvPr>
          <p:cNvPicPr/>
          <p:nvPr/>
        </p:nvPicPr>
        <p:blipFill rotWithShape="1">
          <a:blip r:embed="rId3"/>
          <a:srcRect l="16319" t="84606" r="73959" b="3732"/>
          <a:stretch/>
        </p:blipFill>
        <p:spPr bwMode="auto">
          <a:xfrm>
            <a:off x="420210" y="5819839"/>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81121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31BC-EABD-477D-8B84-A704058D0126}"/>
              </a:ext>
            </a:extLst>
          </p:cNvPr>
          <p:cNvSpPr>
            <a:spLocks noGrp="1"/>
          </p:cNvSpPr>
          <p:nvPr>
            <p:ph type="title"/>
          </p:nvPr>
        </p:nvSpPr>
        <p:spPr/>
        <p:txBody>
          <a:bodyPr/>
          <a:lstStyle/>
          <a:p>
            <a:r>
              <a:rPr lang="en-US" altLang="en-US" dirty="0"/>
              <a:t>Executing</a:t>
            </a:r>
            <a:endParaRPr lang="en-US" dirty="0"/>
          </a:p>
        </p:txBody>
      </p:sp>
      <p:sp>
        <p:nvSpPr>
          <p:cNvPr id="4" name="Date Placeholder 3">
            <a:extLst>
              <a:ext uri="{FF2B5EF4-FFF2-40B4-BE49-F238E27FC236}">
                <a16:creationId xmlns:a16="http://schemas.microsoft.com/office/drawing/2014/main" id="{1DD100B2-4B43-48B5-849D-914713C74A36}"/>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9FF5DB8D-69A4-4F45-BD56-021FC670396C}"/>
              </a:ext>
            </a:extLst>
          </p:cNvPr>
          <p:cNvSpPr>
            <a:spLocks noGrp="1"/>
          </p:cNvSpPr>
          <p:nvPr>
            <p:ph type="sldNum" sz="quarter" idx="12"/>
          </p:nvPr>
        </p:nvSpPr>
        <p:spPr/>
        <p:txBody>
          <a:bodyPr/>
          <a:lstStyle/>
          <a:p>
            <a:fld id="{680C5762-CF65-4775-9966-A58D40CC61B9}" type="slidenum">
              <a:rPr lang="en-US" smtClean="0"/>
              <a:t>32</a:t>
            </a:fld>
            <a:endParaRPr lang="en-US"/>
          </a:p>
        </p:txBody>
      </p:sp>
      <p:pic>
        <p:nvPicPr>
          <p:cNvPr id="6" name="Picture 5" descr="Logo of a car superimposed on outline of Pennsylvania">
            <a:extLst>
              <a:ext uri="{FF2B5EF4-FFF2-40B4-BE49-F238E27FC236}">
                <a16:creationId xmlns:a16="http://schemas.microsoft.com/office/drawing/2014/main" id="{E2A65D7B-D677-407C-890C-5C5B2D425DE8}"/>
              </a:ext>
            </a:extLst>
          </p:cNvPr>
          <p:cNvPicPr/>
          <p:nvPr/>
        </p:nvPicPr>
        <p:blipFill rotWithShape="1">
          <a:blip r:embed="rId2"/>
          <a:srcRect l="16319" t="84606" r="73959" b="3732"/>
          <a:stretch/>
        </p:blipFill>
        <p:spPr bwMode="auto">
          <a:xfrm>
            <a:off x="432047" y="5743702"/>
            <a:ext cx="987552" cy="612648"/>
          </a:xfrm>
          <a:prstGeom prst="rect">
            <a:avLst/>
          </a:prstGeom>
          <a:ln>
            <a:noFill/>
          </a:ln>
          <a:extLst>
            <a:ext uri="{53640926-AAD7-44D8-BBD7-CCE9431645EC}">
              <a14:shadowObscured xmlns:a14="http://schemas.microsoft.com/office/drawing/2010/main"/>
            </a:ext>
          </a:extLst>
        </p:spPr>
      </p:pic>
      <p:sp>
        <p:nvSpPr>
          <p:cNvPr id="7" name="AutoShape 5" descr="top half of a blue page">
            <a:extLst>
              <a:ext uri="{FF2B5EF4-FFF2-40B4-BE49-F238E27FC236}">
                <a16:creationId xmlns:a16="http://schemas.microsoft.com/office/drawing/2014/main" id="{2307F684-4AF6-4FBA-A21D-88CCC052FD09}"/>
              </a:ext>
            </a:extLst>
          </p:cNvPr>
          <p:cNvSpPr>
            <a:spLocks noChangeArrowheads="1"/>
          </p:cNvSpPr>
          <p:nvPr/>
        </p:nvSpPr>
        <p:spPr bwMode="auto">
          <a:xfrm>
            <a:off x="114300" y="1447060"/>
            <a:ext cx="4800600" cy="2125663"/>
          </a:xfrm>
          <a:prstGeom prst="flowChartMultidocument">
            <a:avLst/>
          </a:prstGeom>
          <a:solidFill>
            <a:srgbClr val="D9FFF5"/>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ltLang="en-US" sz="8800">
              <a:effectLst/>
            </a:endParaRPr>
          </a:p>
        </p:txBody>
      </p:sp>
      <p:sp>
        <p:nvSpPr>
          <p:cNvPr id="8" name="Text Box 7">
            <a:extLst>
              <a:ext uri="{FF2B5EF4-FFF2-40B4-BE49-F238E27FC236}">
                <a16:creationId xmlns:a16="http://schemas.microsoft.com/office/drawing/2014/main" id="{98168DC1-B87B-46FC-8291-7510584F5B86}"/>
              </a:ext>
            </a:extLst>
          </p:cNvPr>
          <p:cNvSpPr txBox="1">
            <a:spLocks noChangeArrowheads="1"/>
          </p:cNvSpPr>
          <p:nvPr/>
        </p:nvSpPr>
        <p:spPr bwMode="auto">
          <a:xfrm>
            <a:off x="2743200" y="3313166"/>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en-US" sz="2800" b="1" dirty="0">
                <a:solidFill>
                  <a:srgbClr val="FF0000"/>
                </a:solidFill>
                <a:effectLst/>
                <a:latin typeface="Arial" panose="020B0604020202020204" pitchFamily="34" charset="0"/>
              </a:rPr>
              <a:t>in response to:</a:t>
            </a:r>
          </a:p>
        </p:txBody>
      </p:sp>
      <p:sp>
        <p:nvSpPr>
          <p:cNvPr id="9" name="AutoShape 8" descr="bottom half of a blue page">
            <a:extLst>
              <a:ext uri="{FF2B5EF4-FFF2-40B4-BE49-F238E27FC236}">
                <a16:creationId xmlns:a16="http://schemas.microsoft.com/office/drawing/2014/main" id="{46797E81-7E55-416E-9A69-94150D333F17}"/>
              </a:ext>
            </a:extLst>
          </p:cNvPr>
          <p:cNvSpPr>
            <a:spLocks noChangeArrowheads="1"/>
          </p:cNvSpPr>
          <p:nvPr/>
        </p:nvSpPr>
        <p:spPr bwMode="auto">
          <a:xfrm flipH="1" flipV="1">
            <a:off x="3581400" y="3740213"/>
            <a:ext cx="4953000" cy="2309813"/>
          </a:xfrm>
          <a:prstGeom prst="flowChartMultidocument">
            <a:avLst/>
          </a:prstGeom>
          <a:solidFill>
            <a:srgbClr val="D9FFF5"/>
          </a:solidFill>
          <a:ln w="1270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p>
            <a:pPr eaLnBrk="1" hangingPunct="1">
              <a:spcBef>
                <a:spcPct val="50000"/>
              </a:spcBef>
            </a:pPr>
            <a:endParaRPr lang="en-US" altLang="en-US" sz="9600">
              <a:effectLst/>
            </a:endParaRPr>
          </a:p>
        </p:txBody>
      </p:sp>
      <p:sp>
        <p:nvSpPr>
          <p:cNvPr id="10" name="Text Box 9">
            <a:extLst>
              <a:ext uri="{FF2B5EF4-FFF2-40B4-BE49-F238E27FC236}">
                <a16:creationId xmlns:a16="http://schemas.microsoft.com/office/drawing/2014/main" id="{5448A195-1FD6-4774-9D26-202BCB1D70D1}"/>
              </a:ext>
            </a:extLst>
          </p:cNvPr>
          <p:cNvSpPr txBox="1">
            <a:spLocks noChangeArrowheads="1"/>
          </p:cNvSpPr>
          <p:nvPr/>
        </p:nvSpPr>
        <p:spPr bwMode="auto">
          <a:xfrm>
            <a:off x="5029200" y="4138603"/>
            <a:ext cx="3276600" cy="149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568325" indent="-454025">
              <a:defRPr sz="2400">
                <a:solidFill>
                  <a:schemeClr val="tx1"/>
                </a:solidFill>
                <a:latin typeface="Times New Roman" panose="02020603050405020304" pitchFamily="18" charset="0"/>
              </a:defRPr>
            </a:lvl2pPr>
            <a:lvl3pPr marL="974725">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risk or danger</a:t>
            </a:r>
          </a:p>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traffic conditions</a:t>
            </a:r>
          </a:p>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roadway conditions</a:t>
            </a:r>
          </a:p>
          <a:p>
            <a:pPr lvl="1" eaLnBrk="1" hangingPunct="1">
              <a:spcBef>
                <a:spcPct val="20000"/>
              </a:spcBef>
              <a:buClr>
                <a:schemeClr val="accent1"/>
              </a:buClr>
              <a:buFont typeface="Wingdings" panose="05000000000000000000" pitchFamily="2" charset="2"/>
              <a:buChar char="Ø"/>
            </a:pPr>
            <a:r>
              <a:rPr lang="en-US" altLang="en-US" sz="2000" b="1" dirty="0">
                <a:effectLst/>
                <a:latin typeface="Arial" panose="020B0604020202020204" pitchFamily="34" charset="0"/>
              </a:rPr>
              <a:t>vehicle balance</a:t>
            </a:r>
            <a:endParaRPr lang="en-US" altLang="en-US" sz="2000" dirty="0">
              <a:effectLst/>
            </a:endParaRPr>
          </a:p>
        </p:txBody>
      </p:sp>
    </p:spTree>
    <p:extLst>
      <p:ext uri="{BB962C8B-B14F-4D97-AF65-F5344CB8AC3E}">
        <p14:creationId xmlns:p14="http://schemas.microsoft.com/office/powerpoint/2010/main" val="2042057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F5EA-066F-44EF-BFD5-C14F21EE43A8}"/>
              </a:ext>
            </a:extLst>
          </p:cNvPr>
          <p:cNvSpPr>
            <a:spLocks noGrp="1"/>
          </p:cNvSpPr>
          <p:nvPr>
            <p:ph type="title"/>
          </p:nvPr>
        </p:nvSpPr>
        <p:spPr/>
        <p:txBody>
          <a:bodyPr/>
          <a:lstStyle/>
          <a:p>
            <a:r>
              <a:rPr lang="en-US" dirty="0"/>
              <a:t>Decision Making – Evaluate/Execute</a:t>
            </a:r>
          </a:p>
        </p:txBody>
      </p:sp>
      <p:sp>
        <p:nvSpPr>
          <p:cNvPr id="4" name="Date Placeholder 3">
            <a:extLst>
              <a:ext uri="{FF2B5EF4-FFF2-40B4-BE49-F238E27FC236}">
                <a16:creationId xmlns:a16="http://schemas.microsoft.com/office/drawing/2014/main" id="{B23E44FF-4891-43EB-B7E3-D387CFA7964E}"/>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F5BC4B5F-D453-448C-BEA4-8816C874B10E}"/>
              </a:ext>
            </a:extLst>
          </p:cNvPr>
          <p:cNvSpPr>
            <a:spLocks noGrp="1"/>
          </p:cNvSpPr>
          <p:nvPr>
            <p:ph type="sldNum" sz="quarter" idx="12"/>
          </p:nvPr>
        </p:nvSpPr>
        <p:spPr/>
        <p:txBody>
          <a:bodyPr/>
          <a:lstStyle/>
          <a:p>
            <a:fld id="{680C5762-CF65-4775-9966-A58D40CC61B9}" type="slidenum">
              <a:rPr lang="en-US" smtClean="0"/>
              <a:t>33</a:t>
            </a:fld>
            <a:endParaRPr lang="en-US"/>
          </a:p>
        </p:txBody>
      </p:sp>
      <p:pic>
        <p:nvPicPr>
          <p:cNvPr id="6" name="Picture 5" descr="Logo of a car superimposed on outline of Pennsylvania">
            <a:extLst>
              <a:ext uri="{FF2B5EF4-FFF2-40B4-BE49-F238E27FC236}">
                <a16:creationId xmlns:a16="http://schemas.microsoft.com/office/drawing/2014/main" id="{1B30D1FA-3AE5-406E-A786-F036C6369BFD}"/>
              </a:ext>
            </a:extLst>
          </p:cNvPr>
          <p:cNvPicPr/>
          <p:nvPr/>
        </p:nvPicPr>
        <p:blipFill rotWithShape="1">
          <a:blip r:embed="rId2"/>
          <a:srcRect l="16319" t="84606" r="73959" b="3732"/>
          <a:stretch/>
        </p:blipFill>
        <p:spPr bwMode="auto">
          <a:xfrm>
            <a:off x="457200" y="5743702"/>
            <a:ext cx="987552" cy="612648"/>
          </a:xfrm>
          <a:prstGeom prst="rect">
            <a:avLst/>
          </a:prstGeom>
          <a:ln>
            <a:noFill/>
          </a:ln>
          <a:extLst>
            <a:ext uri="{53640926-AAD7-44D8-BBD7-CCE9431645EC}">
              <a14:shadowObscured xmlns:a14="http://schemas.microsoft.com/office/drawing/2010/main"/>
            </a:ext>
          </a:extLst>
        </p:spPr>
      </p:pic>
      <p:pic>
        <p:nvPicPr>
          <p:cNvPr id="7" name="Picture 6" descr="evaluation of the decisions a driver could make when a bike swerves in front of his car">
            <a:extLst>
              <a:ext uri="{FF2B5EF4-FFF2-40B4-BE49-F238E27FC236}">
                <a16:creationId xmlns:a16="http://schemas.microsoft.com/office/drawing/2014/main" id="{CA0CEFAB-4278-4790-AF0D-195413519211}"/>
              </a:ext>
            </a:extLst>
          </p:cNvPr>
          <p:cNvPicPr/>
          <p:nvPr/>
        </p:nvPicPr>
        <p:blipFill rotWithShape="1">
          <a:blip r:embed="rId3"/>
          <a:srcRect l="620" t="5288" r="55324" b="38890"/>
          <a:stretch/>
        </p:blipFill>
        <p:spPr bwMode="auto">
          <a:xfrm>
            <a:off x="1570958" y="1522476"/>
            <a:ext cx="6201442" cy="434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483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432-98A2-4D4B-84E5-3FC48724C533}"/>
              </a:ext>
            </a:extLst>
          </p:cNvPr>
          <p:cNvSpPr>
            <a:spLocks noGrp="1"/>
          </p:cNvSpPr>
          <p:nvPr>
            <p:ph type="title"/>
          </p:nvPr>
        </p:nvSpPr>
        <p:spPr/>
        <p:txBody>
          <a:bodyPr>
            <a:normAutofit/>
          </a:bodyPr>
          <a:lstStyle/>
          <a:p>
            <a:r>
              <a:rPr lang="en-US" altLang="en-US" sz="2800" dirty="0"/>
              <a:t>Basic Lane Positions to Center and Side of Lanes</a:t>
            </a:r>
            <a:endParaRPr lang="en-US" sz="2800" dirty="0"/>
          </a:p>
        </p:txBody>
      </p:sp>
      <p:sp>
        <p:nvSpPr>
          <p:cNvPr id="4" name="Date Placeholder 3">
            <a:extLst>
              <a:ext uri="{FF2B5EF4-FFF2-40B4-BE49-F238E27FC236}">
                <a16:creationId xmlns:a16="http://schemas.microsoft.com/office/drawing/2014/main" id="{7232BF6A-BB90-4E1E-8E95-7DE8C37AC479}"/>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9D90B96-BF95-47F1-AB1B-00D085C861DA}"/>
              </a:ext>
            </a:extLst>
          </p:cNvPr>
          <p:cNvSpPr>
            <a:spLocks noGrp="1"/>
          </p:cNvSpPr>
          <p:nvPr>
            <p:ph type="sldNum" sz="quarter" idx="12"/>
          </p:nvPr>
        </p:nvSpPr>
        <p:spPr/>
        <p:txBody>
          <a:bodyPr/>
          <a:lstStyle/>
          <a:p>
            <a:fld id="{680C5762-CF65-4775-9966-A58D40CC61B9}" type="slidenum">
              <a:rPr lang="en-US" smtClean="0"/>
              <a:t>34</a:t>
            </a:fld>
            <a:endParaRPr lang="en-US"/>
          </a:p>
        </p:txBody>
      </p:sp>
      <p:sp>
        <p:nvSpPr>
          <p:cNvPr id="6" name="Rectangle 3">
            <a:extLst>
              <a:ext uri="{FF2B5EF4-FFF2-40B4-BE49-F238E27FC236}">
                <a16:creationId xmlns:a16="http://schemas.microsoft.com/office/drawing/2014/main" id="{7E6083A6-9F33-4EED-93EB-F356AF6EE7C3}"/>
              </a:ext>
            </a:extLst>
          </p:cNvPr>
          <p:cNvSpPr>
            <a:spLocks noGrp="1" noChangeArrowheads="1"/>
          </p:cNvSpPr>
          <p:nvPr>
            <p:ph idx="1"/>
          </p:nvPr>
        </p:nvSpPr>
        <p:spPr>
          <a:xfrm>
            <a:off x="457200" y="1600200"/>
            <a:ext cx="8229600" cy="4525963"/>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7" tIns="44450" rIns="90487" bIns="44450"/>
          <a:lstStyle/>
          <a:p>
            <a:pPr>
              <a:buFont typeface="Monotype Sorts" pitchFamily="2" charset="2"/>
              <a:buNone/>
            </a:pPr>
            <a:r>
              <a:rPr lang="en-US" altLang="en-US" sz="2400" b="0" dirty="0">
                <a:solidFill>
                  <a:srgbClr val="CC0000"/>
                </a:solidFill>
                <a:latin typeface="Arial" panose="020B0604020202020204" pitchFamily="34" charset="0"/>
              </a:rPr>
              <a:t>Lane Position One in 12' Lane</a:t>
            </a:r>
            <a:endParaRPr lang="en-US" altLang="en-US" sz="2800" b="0" dirty="0">
              <a:solidFill>
                <a:srgbClr val="CC0000"/>
              </a:solidFill>
              <a:latin typeface="Arial" panose="020B0604020202020204" pitchFamily="34" charset="0"/>
            </a:endParaRPr>
          </a:p>
          <a:p>
            <a:pPr lvl="1"/>
            <a:r>
              <a:rPr lang="en-US" altLang="en-US" sz="2000" b="0" dirty="0">
                <a:latin typeface="Arial" panose="020B0604020202020204" pitchFamily="34" charset="0"/>
              </a:rPr>
              <a:t>allows for 3 feet on each side in the center of the lane space.</a:t>
            </a:r>
          </a:p>
          <a:p>
            <a:pPr lvl="1">
              <a:buFont typeface="Wingdings" panose="05000000000000000000" pitchFamily="2" charset="2"/>
              <a:buNone/>
            </a:pPr>
            <a:endParaRPr lang="en-US" altLang="en-US" sz="2400" b="0" dirty="0">
              <a:latin typeface="Arial" panose="020B0604020202020204" pitchFamily="34" charset="0"/>
            </a:endParaRPr>
          </a:p>
          <a:p>
            <a:pPr lvl="1">
              <a:lnSpc>
                <a:spcPct val="80000"/>
              </a:lnSpc>
              <a:buFont typeface="Wingdings" panose="05000000000000000000" pitchFamily="2" charset="2"/>
              <a:buNone/>
            </a:pPr>
            <a:endParaRPr lang="en-US" altLang="en-US" sz="2400" b="0" dirty="0"/>
          </a:p>
          <a:p>
            <a:pPr>
              <a:lnSpc>
                <a:spcPct val="80000"/>
              </a:lnSpc>
              <a:buFont typeface="Monotype Sorts" pitchFamily="2" charset="2"/>
              <a:buNone/>
            </a:pPr>
            <a:endParaRPr lang="en-US" altLang="en-US" sz="2400" b="0" dirty="0"/>
          </a:p>
          <a:p>
            <a:pPr>
              <a:lnSpc>
                <a:spcPct val="80000"/>
              </a:lnSpc>
              <a:buFont typeface="Monotype Sorts" pitchFamily="2" charset="2"/>
              <a:buNone/>
            </a:pPr>
            <a:endParaRPr lang="en-US" altLang="en-US" sz="2400" b="0" dirty="0">
              <a:latin typeface="Arial" panose="020B0604020202020204" pitchFamily="34" charset="0"/>
            </a:endParaRPr>
          </a:p>
          <a:p>
            <a:pPr>
              <a:buFont typeface="Monotype Sorts" pitchFamily="2" charset="2"/>
              <a:buNone/>
            </a:pPr>
            <a:r>
              <a:rPr lang="en-US" altLang="en-US" sz="2400" b="0" dirty="0">
                <a:solidFill>
                  <a:srgbClr val="CC0000"/>
                </a:solidFill>
                <a:latin typeface="Arial" panose="020B0604020202020204" pitchFamily="34" charset="0"/>
              </a:rPr>
              <a:t>Lane Position Two/Three in 12' Lane</a:t>
            </a:r>
            <a:endParaRPr lang="en-US" altLang="en-US" b="0" dirty="0">
              <a:solidFill>
                <a:srgbClr val="CC0000"/>
              </a:solidFill>
              <a:latin typeface="Arial" panose="020B0604020202020204" pitchFamily="34" charset="0"/>
            </a:endParaRPr>
          </a:p>
          <a:p>
            <a:pPr lvl="1" algn="just"/>
            <a:r>
              <a:rPr lang="en-US" altLang="en-US" sz="2000" b="0" dirty="0">
                <a:latin typeface="Arial" panose="020B0604020202020204" pitchFamily="34" charset="0"/>
              </a:rPr>
              <a:t>allows for 6 feet of space to the side of vehicle for the avoidance of a potential problem in the area or prepare for a turning maneuver.</a:t>
            </a:r>
          </a:p>
        </p:txBody>
      </p:sp>
      <p:pic>
        <p:nvPicPr>
          <p:cNvPr id="7" name="Picture 6" descr="Logo of a car superimposed on outline of Pennsylvania">
            <a:extLst>
              <a:ext uri="{FF2B5EF4-FFF2-40B4-BE49-F238E27FC236}">
                <a16:creationId xmlns:a16="http://schemas.microsoft.com/office/drawing/2014/main" id="{31C2370E-DCCB-4C63-BFC3-800DEF21B87E}"/>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pic>
        <p:nvPicPr>
          <p:cNvPr id="8" name="Picture 7" descr="a picture of lane position one in a 12 foot lane">
            <a:extLst>
              <a:ext uri="{FF2B5EF4-FFF2-40B4-BE49-F238E27FC236}">
                <a16:creationId xmlns:a16="http://schemas.microsoft.com/office/drawing/2014/main" id="{15B2CC0E-B4BC-4CA8-92B8-28E0AB727A67}"/>
              </a:ext>
            </a:extLst>
          </p:cNvPr>
          <p:cNvPicPr/>
          <p:nvPr/>
        </p:nvPicPr>
        <p:blipFill rotWithShape="1">
          <a:blip r:embed="rId3"/>
          <a:srcRect l="50810" t="40241" r="18171" b="44003"/>
          <a:stretch/>
        </p:blipFill>
        <p:spPr bwMode="auto">
          <a:xfrm>
            <a:off x="2590800" y="2415382"/>
            <a:ext cx="6172200" cy="1447799"/>
          </a:xfrm>
          <a:prstGeom prst="rect">
            <a:avLst/>
          </a:prstGeom>
          <a:ln>
            <a:noFill/>
          </a:ln>
          <a:extLst>
            <a:ext uri="{53640926-AAD7-44D8-BBD7-CCE9431645EC}">
              <a14:shadowObscured xmlns:a14="http://schemas.microsoft.com/office/drawing/2010/main"/>
            </a:ext>
          </a:extLst>
        </p:spPr>
      </p:pic>
      <p:pic>
        <p:nvPicPr>
          <p:cNvPr id="9" name="Picture 8" descr="a picture of a car in lane positions two and three in a twelve foot lane">
            <a:extLst>
              <a:ext uri="{FF2B5EF4-FFF2-40B4-BE49-F238E27FC236}">
                <a16:creationId xmlns:a16="http://schemas.microsoft.com/office/drawing/2014/main" id="{865A1DE1-DBBE-46B8-92E4-F0392F877CC2}"/>
              </a:ext>
            </a:extLst>
          </p:cNvPr>
          <p:cNvPicPr/>
          <p:nvPr/>
        </p:nvPicPr>
        <p:blipFill rotWithShape="1">
          <a:blip r:embed="rId4"/>
          <a:srcRect l="49537" t="68133" r="18056" b="15898"/>
          <a:stretch/>
        </p:blipFill>
        <p:spPr bwMode="auto">
          <a:xfrm>
            <a:off x="2565557" y="5071244"/>
            <a:ext cx="6116063" cy="14477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3164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B65D-4B1E-44B9-BB82-BEB4A683DF50}"/>
              </a:ext>
            </a:extLst>
          </p:cNvPr>
          <p:cNvSpPr>
            <a:spLocks noGrp="1"/>
          </p:cNvSpPr>
          <p:nvPr>
            <p:ph type="title"/>
          </p:nvPr>
        </p:nvSpPr>
        <p:spPr/>
        <p:txBody>
          <a:bodyPr/>
          <a:lstStyle/>
          <a:p>
            <a:r>
              <a:rPr lang="en-US" altLang="en-US" dirty="0"/>
              <a:t>Approach to Intersection</a:t>
            </a:r>
            <a:endParaRPr lang="en-US" dirty="0"/>
          </a:p>
        </p:txBody>
      </p:sp>
      <p:sp>
        <p:nvSpPr>
          <p:cNvPr id="4" name="Date Placeholder 3">
            <a:extLst>
              <a:ext uri="{FF2B5EF4-FFF2-40B4-BE49-F238E27FC236}">
                <a16:creationId xmlns:a16="http://schemas.microsoft.com/office/drawing/2014/main" id="{9B63E703-00D5-4899-A5A7-7EEBE4665667}"/>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96F8B59F-6CBE-48A3-8B7F-AB9E6AE53909}"/>
              </a:ext>
            </a:extLst>
          </p:cNvPr>
          <p:cNvSpPr>
            <a:spLocks noGrp="1"/>
          </p:cNvSpPr>
          <p:nvPr>
            <p:ph type="sldNum" sz="quarter" idx="12"/>
          </p:nvPr>
        </p:nvSpPr>
        <p:spPr/>
        <p:txBody>
          <a:bodyPr/>
          <a:lstStyle/>
          <a:p>
            <a:fld id="{680C5762-CF65-4775-9966-A58D40CC61B9}" type="slidenum">
              <a:rPr lang="en-US" smtClean="0"/>
              <a:t>35</a:t>
            </a:fld>
            <a:endParaRPr lang="en-US"/>
          </a:p>
        </p:txBody>
      </p:sp>
      <p:pic>
        <p:nvPicPr>
          <p:cNvPr id="6" name="Picture 5" descr="Logo of a car superimposed on outline of Pennsylvania">
            <a:extLst>
              <a:ext uri="{FF2B5EF4-FFF2-40B4-BE49-F238E27FC236}">
                <a16:creationId xmlns:a16="http://schemas.microsoft.com/office/drawing/2014/main" id="{3D03B680-A3A1-40D5-BC4F-B8AA7414D576}"/>
              </a:ext>
            </a:extLst>
          </p:cNvPr>
          <p:cNvPicPr/>
          <p:nvPr/>
        </p:nvPicPr>
        <p:blipFill rotWithShape="1">
          <a:blip r:embed="rId2"/>
          <a:srcRect l="16319" t="84606" r="73959" b="3732"/>
          <a:stretch/>
        </p:blipFill>
        <p:spPr bwMode="auto">
          <a:xfrm>
            <a:off x="304800" y="6126163"/>
            <a:ext cx="987552" cy="612648"/>
          </a:xfrm>
          <a:prstGeom prst="rect">
            <a:avLst/>
          </a:prstGeom>
          <a:ln>
            <a:noFill/>
          </a:ln>
          <a:extLst>
            <a:ext uri="{53640926-AAD7-44D8-BBD7-CCE9431645EC}">
              <a14:shadowObscured xmlns:a14="http://schemas.microsoft.com/office/drawing/2010/main"/>
            </a:ext>
          </a:extLst>
        </p:spPr>
      </p:pic>
      <p:pic>
        <p:nvPicPr>
          <p:cNvPr id="7" name="Picture 6" descr="a diagram of how to properly approach an intersection">
            <a:extLst>
              <a:ext uri="{FF2B5EF4-FFF2-40B4-BE49-F238E27FC236}">
                <a16:creationId xmlns:a16="http://schemas.microsoft.com/office/drawing/2014/main" id="{F8834783-C9B1-4BB8-B8DE-47B95E9F1931}"/>
              </a:ext>
            </a:extLst>
          </p:cNvPr>
          <p:cNvPicPr/>
          <p:nvPr/>
        </p:nvPicPr>
        <p:blipFill rotWithShape="1">
          <a:blip r:embed="rId3"/>
          <a:srcRect l="43171" t="28319" r="14351" b="18239"/>
          <a:stretch/>
        </p:blipFill>
        <p:spPr bwMode="auto">
          <a:xfrm>
            <a:off x="1969363" y="1450759"/>
            <a:ext cx="68580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0318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1C9-5663-44F1-8661-1D4752D65863}"/>
              </a:ext>
            </a:extLst>
          </p:cNvPr>
          <p:cNvSpPr>
            <a:spLocks noGrp="1"/>
          </p:cNvSpPr>
          <p:nvPr>
            <p:ph type="title"/>
          </p:nvPr>
        </p:nvSpPr>
        <p:spPr/>
        <p:txBody>
          <a:bodyPr>
            <a:normAutofit/>
          </a:bodyPr>
          <a:lstStyle/>
          <a:p>
            <a:r>
              <a:rPr lang="en-US" altLang="en-US" sz="2800" dirty="0"/>
              <a:t>Highway Rail Grade Crossings Are Intersections</a:t>
            </a:r>
            <a:endParaRPr lang="en-US" sz="2800" dirty="0"/>
          </a:p>
        </p:txBody>
      </p:sp>
      <p:sp>
        <p:nvSpPr>
          <p:cNvPr id="4" name="Date Placeholder 3">
            <a:extLst>
              <a:ext uri="{FF2B5EF4-FFF2-40B4-BE49-F238E27FC236}">
                <a16:creationId xmlns:a16="http://schemas.microsoft.com/office/drawing/2014/main" id="{4CF9B2DA-C414-4103-B92B-63C190735878}"/>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415F5409-F59B-4BF0-9E27-AC5C60990412}"/>
              </a:ext>
            </a:extLst>
          </p:cNvPr>
          <p:cNvSpPr>
            <a:spLocks noGrp="1"/>
          </p:cNvSpPr>
          <p:nvPr>
            <p:ph type="sldNum" sz="quarter" idx="12"/>
          </p:nvPr>
        </p:nvSpPr>
        <p:spPr/>
        <p:txBody>
          <a:bodyPr/>
          <a:lstStyle/>
          <a:p>
            <a:fld id="{680C5762-CF65-4775-9966-A58D40CC61B9}" type="slidenum">
              <a:rPr lang="en-US" smtClean="0"/>
              <a:t>36</a:t>
            </a:fld>
            <a:endParaRPr lang="en-US"/>
          </a:p>
        </p:txBody>
      </p:sp>
      <p:pic>
        <p:nvPicPr>
          <p:cNvPr id="6" name="Picture 5" descr="Logo of a car superimposed on outline of Pennsylvania">
            <a:extLst>
              <a:ext uri="{FF2B5EF4-FFF2-40B4-BE49-F238E27FC236}">
                <a16:creationId xmlns:a16="http://schemas.microsoft.com/office/drawing/2014/main" id="{46902ACE-1427-4C63-AADB-7159FB93EE73}"/>
              </a:ext>
            </a:extLst>
          </p:cNvPr>
          <p:cNvPicPr/>
          <p:nvPr/>
        </p:nvPicPr>
        <p:blipFill rotWithShape="1">
          <a:blip r:embed="rId2"/>
          <a:srcRect l="16319" t="84606" r="73959" b="3732"/>
          <a:stretch/>
        </p:blipFill>
        <p:spPr bwMode="auto">
          <a:xfrm>
            <a:off x="304800" y="6126163"/>
            <a:ext cx="987552" cy="612648"/>
          </a:xfrm>
          <a:prstGeom prst="rect">
            <a:avLst/>
          </a:prstGeom>
          <a:ln>
            <a:noFill/>
          </a:ln>
          <a:extLst>
            <a:ext uri="{53640926-AAD7-44D8-BBD7-CCE9431645EC}">
              <a14:shadowObscured xmlns:a14="http://schemas.microsoft.com/office/drawing/2010/main"/>
            </a:ext>
          </a:extLst>
        </p:spPr>
      </p:pic>
      <p:pic>
        <p:nvPicPr>
          <p:cNvPr id="8" name="Picture 7" descr="a diagram of how to approach a railroad crossing">
            <a:extLst>
              <a:ext uri="{FF2B5EF4-FFF2-40B4-BE49-F238E27FC236}">
                <a16:creationId xmlns:a16="http://schemas.microsoft.com/office/drawing/2014/main" id="{5F2E9B25-63CE-4763-B7B1-DFA8799D554A}"/>
              </a:ext>
            </a:extLst>
          </p:cNvPr>
          <p:cNvPicPr/>
          <p:nvPr/>
        </p:nvPicPr>
        <p:blipFill rotWithShape="1">
          <a:blip r:embed="rId3"/>
          <a:srcRect l="333" t="5238" r="55093" b="36539"/>
          <a:stretch/>
        </p:blipFill>
        <p:spPr bwMode="auto">
          <a:xfrm>
            <a:off x="1418119" y="1575372"/>
            <a:ext cx="7657465" cy="485711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8979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C6B21-38A9-4AF9-89F9-257DF3349DF4}"/>
              </a:ext>
            </a:extLst>
          </p:cNvPr>
          <p:cNvSpPr>
            <a:spLocks noGrp="1"/>
          </p:cNvSpPr>
          <p:nvPr>
            <p:ph type="title"/>
          </p:nvPr>
        </p:nvSpPr>
        <p:spPr/>
        <p:txBody>
          <a:bodyPr/>
          <a:lstStyle/>
          <a:p>
            <a:r>
              <a:rPr lang="en-US" altLang="en-US" dirty="0"/>
              <a:t>Assignment</a:t>
            </a:r>
            <a:endParaRPr lang="en-US" dirty="0"/>
          </a:p>
        </p:txBody>
      </p:sp>
      <p:sp>
        <p:nvSpPr>
          <p:cNvPr id="4" name="Date Placeholder 3">
            <a:extLst>
              <a:ext uri="{FF2B5EF4-FFF2-40B4-BE49-F238E27FC236}">
                <a16:creationId xmlns:a16="http://schemas.microsoft.com/office/drawing/2014/main" id="{0269F684-4489-47F2-8118-8E5E655E1283}"/>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164CD531-DC75-40A8-94A2-F91B1298E972}"/>
              </a:ext>
            </a:extLst>
          </p:cNvPr>
          <p:cNvSpPr>
            <a:spLocks noGrp="1"/>
          </p:cNvSpPr>
          <p:nvPr>
            <p:ph type="sldNum" sz="quarter" idx="12"/>
          </p:nvPr>
        </p:nvSpPr>
        <p:spPr/>
        <p:txBody>
          <a:bodyPr/>
          <a:lstStyle/>
          <a:p>
            <a:fld id="{680C5762-CF65-4775-9966-A58D40CC61B9}" type="slidenum">
              <a:rPr lang="en-US" smtClean="0"/>
              <a:t>37</a:t>
            </a:fld>
            <a:endParaRPr lang="en-US"/>
          </a:p>
        </p:txBody>
      </p:sp>
      <p:sp>
        <p:nvSpPr>
          <p:cNvPr id="6" name="Rectangle 1027">
            <a:extLst>
              <a:ext uri="{FF2B5EF4-FFF2-40B4-BE49-F238E27FC236}">
                <a16:creationId xmlns:a16="http://schemas.microsoft.com/office/drawing/2014/main" id="{D9E22148-9DD1-430B-9389-63CDCDC01B99}"/>
              </a:ext>
            </a:extLst>
          </p:cNvPr>
          <p:cNvSpPr>
            <a:spLocks noGrp="1" noChangeArrowheads="1"/>
          </p:cNvSpPr>
          <p:nvPr>
            <p:ph idx="1"/>
          </p:nvPr>
        </p:nvSpPr>
        <p:spPr>
          <a:xfrm>
            <a:off x="457200" y="1752600"/>
            <a:ext cx="8382000" cy="3905250"/>
          </a:xfrm>
        </p:spPr>
        <p:txBody>
          <a:bodyPr>
            <a:normAutofit/>
          </a:bodyPr>
          <a:lstStyle/>
          <a:p>
            <a:pPr>
              <a:lnSpc>
                <a:spcPct val="130000"/>
              </a:lnSpc>
            </a:pPr>
            <a:r>
              <a:rPr lang="en-US" altLang="en-US" sz="2400" dirty="0">
                <a:solidFill>
                  <a:srgbClr val="FF0000"/>
                </a:solidFill>
              </a:rPr>
              <a:t> Range Activity Group</a:t>
            </a:r>
          </a:p>
          <a:p>
            <a:pPr lvl="1">
              <a:lnSpc>
                <a:spcPct val="130000"/>
              </a:lnSpc>
            </a:pPr>
            <a:r>
              <a:rPr lang="en-US" altLang="en-US" sz="2000" dirty="0"/>
              <a:t> Auto Control Monster</a:t>
            </a:r>
          </a:p>
          <a:p>
            <a:pPr lvl="1">
              <a:lnSpc>
                <a:spcPct val="130000"/>
              </a:lnSpc>
            </a:pPr>
            <a:r>
              <a:rPr lang="en-US" altLang="en-US" sz="2000" dirty="0"/>
              <a:t> Take activity sheets to vehicle</a:t>
            </a:r>
          </a:p>
          <a:p>
            <a:pPr>
              <a:lnSpc>
                <a:spcPct val="130000"/>
              </a:lnSpc>
            </a:pPr>
            <a:r>
              <a:rPr lang="en-US" altLang="en-US" sz="2400" dirty="0">
                <a:solidFill>
                  <a:srgbClr val="FF0000"/>
                </a:solidFill>
              </a:rPr>
              <a:t> Simulation Activity Group</a:t>
            </a:r>
          </a:p>
          <a:p>
            <a:pPr lvl="1">
              <a:lnSpc>
                <a:spcPct val="130000"/>
              </a:lnSpc>
            </a:pPr>
            <a:r>
              <a:rPr lang="en-US" altLang="en-US" sz="2000" dirty="0"/>
              <a:t>  Sign in on attendance sheet</a:t>
            </a:r>
          </a:p>
          <a:p>
            <a:pPr lvl="1">
              <a:lnSpc>
                <a:spcPct val="130000"/>
              </a:lnSpc>
            </a:pPr>
            <a:r>
              <a:rPr lang="en-US" altLang="en-US" sz="2000" dirty="0"/>
              <a:t>  Place grade on your sheet</a:t>
            </a:r>
          </a:p>
          <a:p>
            <a:pPr lvl="1">
              <a:lnSpc>
                <a:spcPct val="130000"/>
              </a:lnSpc>
            </a:pPr>
            <a:r>
              <a:rPr lang="en-US" altLang="en-US" sz="2000" dirty="0"/>
              <a:t>  Note your simulator number</a:t>
            </a:r>
          </a:p>
        </p:txBody>
      </p:sp>
      <p:pic>
        <p:nvPicPr>
          <p:cNvPr id="7" name="Picture 6" descr="Logo of a car superimposed on outline of Pennsylvania">
            <a:extLst>
              <a:ext uri="{FF2B5EF4-FFF2-40B4-BE49-F238E27FC236}">
                <a16:creationId xmlns:a16="http://schemas.microsoft.com/office/drawing/2014/main" id="{853D37B0-CED2-4ECD-B5BF-0093A42A723F}"/>
              </a:ext>
            </a:extLst>
          </p:cNvPr>
          <p:cNvPicPr/>
          <p:nvPr/>
        </p:nvPicPr>
        <p:blipFill rotWithShape="1">
          <a:blip r:embed="rId2"/>
          <a:srcRect l="16319" t="84606" r="73959" b="3732"/>
          <a:stretch/>
        </p:blipFill>
        <p:spPr bwMode="auto">
          <a:xfrm>
            <a:off x="457200" y="5867400"/>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1224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76250" y="2430463"/>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2000" dirty="0">
                <a:solidFill>
                  <a:srgbClr val="000000"/>
                </a:solidFill>
                <a:latin typeface="Arial" panose="020B0604020202020204" pitchFamily="34" charset="0"/>
                <a:ea typeface="Verdana" pitchFamily="34" charset="0"/>
                <a:cs typeface="Arial" panose="020B0604020202020204" pitchFamily="34" charset="0"/>
              </a:rPr>
              <a:t>For more information on Driver’s Education and Safety please visit PDE’s website at </a:t>
            </a:r>
            <a:r>
              <a:rPr lang="en-US" altLang="en-US" sz="2000" u="sng" dirty="0">
                <a:solidFill>
                  <a:srgbClr val="0000FF"/>
                </a:solidFill>
                <a:latin typeface="Arial" panose="020B0604020202020204" pitchFamily="34" charset="0"/>
                <a:ea typeface="Verdana" pitchFamily="34" charset="0"/>
                <a:cs typeface="Arial" panose="020B0604020202020204" pitchFamily="34" charset="0"/>
              </a:rPr>
              <a:t>www.education.pa.gov</a:t>
            </a:r>
            <a:r>
              <a:rPr lang="en-US" altLang="en-US" sz="2000" dirty="0">
                <a:solidFill>
                  <a:srgbClr val="000000"/>
                </a:solidFill>
                <a:latin typeface="Arial" panose="020B0604020202020204" pitchFamily="34" charset="0"/>
                <a:ea typeface="Verdana" pitchFamily="34" charset="0"/>
                <a:cs typeface="Arial" panose="020B0604020202020204" pitchFamily="34" charset="0"/>
              </a:rPr>
              <a:t> </a:t>
            </a:r>
            <a:endParaRPr lang="en-US" altLang="en-US" dirty="0">
              <a:solidFill>
                <a:srgbClr val="000000"/>
              </a:solidFill>
              <a:latin typeface="Arial" panose="020B0604020202020204" pitchFamily="34" charset="0"/>
              <a:ea typeface="Verdana" pitchFamily="34" charset="0"/>
              <a:cs typeface="Arial" panose="020B0604020202020204" pitchFamily="34" charset="0"/>
            </a:endParaRPr>
          </a:p>
        </p:txBody>
      </p:sp>
      <p:sp>
        <p:nvSpPr>
          <p:cNvPr id="3" name="TextBox 9"/>
          <p:cNvSpPr txBox="1">
            <a:spLocks noChangeArrowheads="1"/>
          </p:cNvSpPr>
          <p:nvPr/>
        </p:nvSpPr>
        <p:spPr bwMode="auto">
          <a:xfrm>
            <a:off x="476250" y="3836075"/>
            <a:ext cx="821055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i="1" dirty="0"/>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dirty="0"/>
          </a:p>
          <a:p>
            <a:r>
              <a:rPr lang="en-US" dirty="0"/>
              <a:t> </a:t>
            </a:r>
          </a:p>
        </p:txBody>
      </p:sp>
      <p:sp>
        <p:nvSpPr>
          <p:cNvPr id="4" name="Slide Number Placeholder 3"/>
          <p:cNvSpPr>
            <a:spLocks noGrp="1"/>
          </p:cNvSpPr>
          <p:nvPr>
            <p:ph type="sldNum" sz="quarter" idx="12"/>
          </p:nvPr>
        </p:nvSpPr>
        <p:spPr/>
        <p:txBody>
          <a:bodyPr/>
          <a:lstStyle/>
          <a:p>
            <a:fld id="{680C5762-CF65-4775-9966-A58D40CC61B9}" type="slidenum">
              <a:rPr lang="en-US" smtClean="0"/>
              <a:t>38</a:t>
            </a:fld>
            <a:endParaRPr lang="en-US"/>
          </a:p>
        </p:txBody>
      </p:sp>
      <p:sp>
        <p:nvSpPr>
          <p:cNvPr id="5" name="Date Placeholder 4"/>
          <p:cNvSpPr>
            <a:spLocks noGrp="1"/>
          </p:cNvSpPr>
          <p:nvPr>
            <p:ph type="dt" sz="half" idx="10"/>
          </p:nvPr>
        </p:nvSpPr>
        <p:spPr/>
        <p:txBody>
          <a:bodyPr/>
          <a:lstStyle/>
          <a:p>
            <a:fld id="{C5609242-B7C9-4E08-B84E-BC2A06CF552E}" type="datetime1">
              <a:rPr lang="en-US" smtClean="0"/>
              <a:t>12/5/2018</a:t>
            </a:fld>
            <a:endParaRPr lang="en-US"/>
          </a:p>
        </p:txBody>
      </p:sp>
      <p:sp>
        <p:nvSpPr>
          <p:cNvPr id="6" name="Title 5"/>
          <p:cNvSpPr>
            <a:spLocks noGrp="1"/>
          </p:cNvSpPr>
          <p:nvPr>
            <p:ph type="title" idx="4294967295"/>
          </p:nvPr>
        </p:nvSpPr>
        <p:spPr/>
        <p:txBody>
          <a:bodyPr/>
          <a:lstStyle/>
          <a:p>
            <a:r>
              <a:rPr lang="en-US" dirty="0"/>
              <a:t>Contact</a:t>
            </a:r>
            <a:r>
              <a:rPr lang="en-US" baseline="0" dirty="0"/>
              <a:t>/Mission</a:t>
            </a:r>
            <a:endParaRPr lang="en-US" dirty="0"/>
          </a:p>
        </p:txBody>
      </p:sp>
      <p:pic>
        <p:nvPicPr>
          <p:cNvPr id="7" name="Picture 6" descr="Logo of a car superimposed on outline of Pennsylvania">
            <a:extLst>
              <a:ext uri="{FF2B5EF4-FFF2-40B4-BE49-F238E27FC236}">
                <a16:creationId xmlns:a16="http://schemas.microsoft.com/office/drawing/2014/main" id="{33A1349B-779F-4D55-80EB-228850BDFBA5}"/>
              </a:ext>
            </a:extLst>
          </p:cNvPr>
          <p:cNvPicPr/>
          <p:nvPr/>
        </p:nvPicPr>
        <p:blipFill rotWithShape="1">
          <a:blip r:embed="rId2"/>
          <a:srcRect l="16319" t="84606" r="73959" b="3732"/>
          <a:stretch/>
        </p:blipFill>
        <p:spPr bwMode="auto">
          <a:xfrm>
            <a:off x="457200" y="5876413"/>
            <a:ext cx="987552" cy="6126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3214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81CBA-19F3-45AF-B8C9-C7DEFA699109}"/>
              </a:ext>
            </a:extLst>
          </p:cNvPr>
          <p:cNvSpPr>
            <a:spLocks noGrp="1"/>
          </p:cNvSpPr>
          <p:nvPr>
            <p:ph type="title"/>
          </p:nvPr>
        </p:nvSpPr>
        <p:spPr/>
        <p:txBody>
          <a:bodyPr/>
          <a:lstStyle/>
          <a:p>
            <a:r>
              <a:rPr lang="en-US" altLang="en-US" dirty="0"/>
              <a:t>Vehicle Owner’s Manual Review</a:t>
            </a:r>
            <a:endParaRPr lang="en-US" dirty="0"/>
          </a:p>
        </p:txBody>
      </p:sp>
      <p:sp>
        <p:nvSpPr>
          <p:cNvPr id="4" name="Date Placeholder 3">
            <a:extLst>
              <a:ext uri="{FF2B5EF4-FFF2-40B4-BE49-F238E27FC236}">
                <a16:creationId xmlns:a16="http://schemas.microsoft.com/office/drawing/2014/main" id="{36D5C949-2E6A-49A8-87F9-073FA6864AC7}"/>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1BD2CCA6-A0A3-498E-A67F-7C959FE94459}"/>
              </a:ext>
            </a:extLst>
          </p:cNvPr>
          <p:cNvSpPr>
            <a:spLocks noGrp="1"/>
          </p:cNvSpPr>
          <p:nvPr>
            <p:ph type="sldNum" sz="quarter" idx="12"/>
          </p:nvPr>
        </p:nvSpPr>
        <p:spPr/>
        <p:txBody>
          <a:bodyPr/>
          <a:lstStyle/>
          <a:p>
            <a:fld id="{680C5762-CF65-4775-9966-A58D40CC61B9}" type="slidenum">
              <a:rPr lang="en-US" smtClean="0"/>
              <a:t>4</a:t>
            </a:fld>
            <a:endParaRPr lang="en-US"/>
          </a:p>
        </p:txBody>
      </p:sp>
      <p:pic>
        <p:nvPicPr>
          <p:cNvPr id="6" name="Picture 5" descr="Logo of a car superimposed on outline of Pennsylvania">
            <a:extLst>
              <a:ext uri="{FF2B5EF4-FFF2-40B4-BE49-F238E27FC236}">
                <a16:creationId xmlns:a16="http://schemas.microsoft.com/office/drawing/2014/main" id="{A475730E-A021-43C4-968B-9A86BADC37EE}"/>
              </a:ext>
            </a:extLst>
          </p:cNvPr>
          <p:cNvPicPr/>
          <p:nvPr/>
        </p:nvPicPr>
        <p:blipFill rotWithShape="1">
          <a:blip r:embed="rId2"/>
          <a:srcRect l="16319" t="84606" r="73959" b="3732"/>
          <a:stretch/>
        </p:blipFill>
        <p:spPr bwMode="auto">
          <a:xfrm>
            <a:off x="304800" y="6184461"/>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B4205DD6-BFEE-4839-A2F6-17544D8E55CE}"/>
              </a:ext>
            </a:extLst>
          </p:cNvPr>
          <p:cNvSpPr/>
          <p:nvPr/>
        </p:nvSpPr>
        <p:spPr>
          <a:xfrm>
            <a:off x="798576" y="1447800"/>
            <a:ext cx="7010400" cy="3225498"/>
          </a:xfrm>
          <a:prstGeom prst="rect">
            <a:avLst/>
          </a:prstGeom>
        </p:spPr>
        <p:txBody>
          <a:bodyPr wrap="square">
            <a:spAutoFit/>
          </a:bodyPr>
          <a:lstStyle/>
          <a:p>
            <a:pPr>
              <a:lnSpc>
                <a:spcPct val="90000"/>
              </a:lnSpc>
              <a:buFont typeface="Monotype Sorts" pitchFamily="2" charset="2"/>
              <a:buNone/>
            </a:pPr>
            <a:r>
              <a:rPr lang="en-US" altLang="en-US" sz="2400" dirty="0">
                <a:solidFill>
                  <a:srgbClr val="FF0000"/>
                </a:solidFill>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In small groups locate the following items:</a:t>
            </a:r>
          </a:p>
          <a:p>
            <a:pPr lvl="1"/>
            <a:r>
              <a:rPr lang="en-US" altLang="en-US" sz="2000" dirty="0">
                <a:solidFill>
                  <a:srgbClr val="FF0000"/>
                </a:solidFill>
                <a:latin typeface="Arial" panose="020B0604020202020204" pitchFamily="34" charset="0"/>
                <a:cs typeface="Arial" panose="020B0604020202020204" pitchFamily="34" charset="0"/>
              </a:rPr>
              <a:t>List how and when the parking brake should be used in this vehicle</a:t>
            </a:r>
          </a:p>
          <a:p>
            <a:pPr lvl="2"/>
            <a:r>
              <a:rPr lang="en-US" altLang="en-US" dirty="0">
                <a:latin typeface="Arial" panose="020B0604020202020204" pitchFamily="34" charset="0"/>
                <a:cs typeface="Arial" panose="020B0604020202020204" pitchFamily="34" charset="0"/>
              </a:rPr>
              <a:t>  Usually a procedure for stopping vehicle is used…</a:t>
            </a:r>
          </a:p>
          <a:p>
            <a:pPr lvl="1"/>
            <a:r>
              <a:rPr lang="en-US" altLang="en-US" sz="2000" dirty="0">
                <a:solidFill>
                  <a:srgbClr val="FF0000"/>
                </a:solidFill>
                <a:latin typeface="Arial" panose="020B0604020202020204" pitchFamily="34" charset="0"/>
                <a:cs typeface="Arial" panose="020B0604020202020204" pitchFamily="34" charset="0"/>
              </a:rPr>
              <a:t>List three items that require regular service from the Service Manual or section</a:t>
            </a:r>
          </a:p>
          <a:p>
            <a:pPr lvl="2"/>
            <a:r>
              <a:rPr lang="en-US" altLang="en-US" sz="2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Some manuals have a separate section</a:t>
            </a:r>
          </a:p>
          <a:p>
            <a:pPr lvl="1"/>
            <a:r>
              <a:rPr lang="en-US" altLang="en-US" sz="2000" dirty="0">
                <a:solidFill>
                  <a:srgbClr val="FF0000"/>
                </a:solidFill>
                <a:latin typeface="Arial" panose="020B0604020202020204" pitchFamily="34" charset="0"/>
                <a:cs typeface="Arial" panose="020B0604020202020204" pitchFamily="34" charset="0"/>
              </a:rPr>
              <a:t>List at least three safety belt precautions</a:t>
            </a:r>
          </a:p>
          <a:p>
            <a:pPr lvl="2"/>
            <a:r>
              <a:rPr lang="en-US" altLang="en-US" sz="2000"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Usually there are several precautions listed</a:t>
            </a:r>
          </a:p>
          <a:p>
            <a:pPr lvl="1"/>
            <a:r>
              <a:rPr lang="en-US" altLang="en-US" sz="2000" dirty="0">
                <a:solidFill>
                  <a:srgbClr val="FF0000"/>
                </a:solidFill>
                <a:latin typeface="Arial" panose="020B0604020202020204" pitchFamily="34" charset="0"/>
                <a:cs typeface="Arial" panose="020B0604020202020204" pitchFamily="34" charset="0"/>
              </a:rPr>
              <a:t>List the tire change procedure for this vehicle</a:t>
            </a:r>
          </a:p>
        </p:txBody>
      </p:sp>
    </p:spTree>
    <p:extLst>
      <p:ext uri="{BB962C8B-B14F-4D97-AF65-F5344CB8AC3E}">
        <p14:creationId xmlns:p14="http://schemas.microsoft.com/office/powerpoint/2010/main" val="137679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B4E4-5E0D-44F6-B132-DFA7BB833919}"/>
              </a:ext>
            </a:extLst>
          </p:cNvPr>
          <p:cNvSpPr>
            <a:spLocks noGrp="1"/>
          </p:cNvSpPr>
          <p:nvPr>
            <p:ph type="title"/>
          </p:nvPr>
        </p:nvSpPr>
        <p:spPr/>
        <p:txBody>
          <a:bodyPr/>
          <a:lstStyle/>
          <a:p>
            <a:r>
              <a:rPr lang="en-US" altLang="en-US" dirty="0"/>
              <a:t>Vehicle Owner’s Manual Review</a:t>
            </a:r>
            <a:endParaRPr lang="en-US" dirty="0"/>
          </a:p>
        </p:txBody>
      </p:sp>
      <p:sp>
        <p:nvSpPr>
          <p:cNvPr id="4" name="Date Placeholder 3">
            <a:extLst>
              <a:ext uri="{FF2B5EF4-FFF2-40B4-BE49-F238E27FC236}">
                <a16:creationId xmlns:a16="http://schemas.microsoft.com/office/drawing/2014/main" id="{859B21CA-55B6-486D-AA8D-1BD43E6AA50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67E123ED-FE80-48DA-A314-7A65A435E988}"/>
              </a:ext>
            </a:extLst>
          </p:cNvPr>
          <p:cNvSpPr>
            <a:spLocks noGrp="1"/>
          </p:cNvSpPr>
          <p:nvPr>
            <p:ph type="sldNum" sz="quarter" idx="12"/>
          </p:nvPr>
        </p:nvSpPr>
        <p:spPr/>
        <p:txBody>
          <a:bodyPr/>
          <a:lstStyle/>
          <a:p>
            <a:fld id="{680C5762-CF65-4775-9966-A58D40CC61B9}" type="slidenum">
              <a:rPr lang="en-US" smtClean="0"/>
              <a:t>5</a:t>
            </a:fld>
            <a:endParaRPr lang="en-US"/>
          </a:p>
        </p:txBody>
      </p:sp>
      <p:pic>
        <p:nvPicPr>
          <p:cNvPr id="6" name="Picture 5" descr="Logo of a car superimposed on outline of Pennsylvania">
            <a:extLst>
              <a:ext uri="{FF2B5EF4-FFF2-40B4-BE49-F238E27FC236}">
                <a16:creationId xmlns:a16="http://schemas.microsoft.com/office/drawing/2014/main" id="{21B6F3DA-0DA4-4E87-8B10-646BFA2FA59A}"/>
              </a:ext>
            </a:extLst>
          </p:cNvPr>
          <p:cNvPicPr/>
          <p:nvPr/>
        </p:nvPicPr>
        <p:blipFill rotWithShape="1">
          <a:blip r:embed="rId2"/>
          <a:srcRect l="16319" t="84606" r="73959" b="3732"/>
          <a:stretch/>
        </p:blipFill>
        <p:spPr bwMode="auto">
          <a:xfrm>
            <a:off x="233032" y="5791200"/>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523E4FAD-ACB6-4C44-BE77-ABCDECC0F4BA}"/>
              </a:ext>
            </a:extLst>
          </p:cNvPr>
          <p:cNvSpPr/>
          <p:nvPr/>
        </p:nvSpPr>
        <p:spPr>
          <a:xfrm>
            <a:off x="464598" y="1475173"/>
            <a:ext cx="8229600" cy="3847207"/>
          </a:xfrm>
          <a:prstGeom prst="rect">
            <a:avLst/>
          </a:prstGeom>
        </p:spPr>
        <p:txBody>
          <a:bodyPr wrap="square">
            <a:spAutoFit/>
          </a:bodyPr>
          <a:lstStyle/>
          <a:p>
            <a:pPr>
              <a:buFont typeface="Monotype Sorts" pitchFamily="2" charset="2"/>
              <a:buNone/>
            </a:pPr>
            <a:r>
              <a:rPr lang="en-US" altLang="en-US" sz="2400" dirty="0">
                <a:latin typeface="Arial" panose="020B0604020202020204" pitchFamily="34" charset="0"/>
                <a:cs typeface="Arial" panose="020B0604020202020204" pitchFamily="34" charset="0"/>
              </a:rPr>
              <a:t>In small groups locate the following items:</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the make and model of the vehicle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the Fluid capacities for vehicle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Give five examples of the glossary of vehicle alert and warning symbols </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Explain use of speed control device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how and when the parking brake should be used in this vehicle</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three items that require regular service from the Service Manual or section</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at least three safety belt precautions</a:t>
            </a:r>
          </a:p>
          <a:p>
            <a:pPr marL="800100" lvl="1" indent="-342900">
              <a:buFont typeface="Arial" panose="020B0604020202020204" pitchFamily="34" charset="0"/>
              <a:buChar char="•"/>
            </a:pPr>
            <a:r>
              <a:rPr lang="en-US" altLang="en-US" sz="2000" dirty="0">
                <a:solidFill>
                  <a:srgbClr val="FF0000"/>
                </a:solidFill>
                <a:latin typeface="Arial" panose="020B0604020202020204" pitchFamily="34" charset="0"/>
                <a:cs typeface="Arial" panose="020B0604020202020204" pitchFamily="34" charset="0"/>
              </a:rPr>
              <a:t>List the tire change procedure for this vehicle</a:t>
            </a:r>
          </a:p>
        </p:txBody>
      </p:sp>
    </p:spTree>
    <p:extLst>
      <p:ext uri="{BB962C8B-B14F-4D97-AF65-F5344CB8AC3E}">
        <p14:creationId xmlns:p14="http://schemas.microsoft.com/office/powerpoint/2010/main" val="234062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79E409F-C057-4C4F-B5EF-7796E44EF55C}"/>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02B394D2-77A8-4971-BA6B-98C701CFEEA6}"/>
              </a:ext>
            </a:extLst>
          </p:cNvPr>
          <p:cNvSpPr>
            <a:spLocks noGrp="1"/>
          </p:cNvSpPr>
          <p:nvPr>
            <p:ph type="sldNum" sz="quarter" idx="12"/>
          </p:nvPr>
        </p:nvSpPr>
        <p:spPr/>
        <p:txBody>
          <a:bodyPr/>
          <a:lstStyle/>
          <a:p>
            <a:fld id="{680C5762-CF65-4775-9966-A58D40CC61B9}" type="slidenum">
              <a:rPr lang="en-US" smtClean="0"/>
              <a:t>6</a:t>
            </a:fld>
            <a:endParaRPr lang="en-US"/>
          </a:p>
        </p:txBody>
      </p:sp>
      <p:pic>
        <p:nvPicPr>
          <p:cNvPr id="6" name="Picture 5" descr="Logo of a car superimposed on outline of Pennsylvania">
            <a:extLst>
              <a:ext uri="{FF2B5EF4-FFF2-40B4-BE49-F238E27FC236}">
                <a16:creationId xmlns:a16="http://schemas.microsoft.com/office/drawing/2014/main" id="{21AB12C9-F2BE-4299-B42F-2E2064268187}"/>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9" name="Title 8">
            <a:extLst>
              <a:ext uri="{FF2B5EF4-FFF2-40B4-BE49-F238E27FC236}">
                <a16:creationId xmlns:a16="http://schemas.microsoft.com/office/drawing/2014/main" id="{B688FB43-A2A5-46DB-BC59-E5901CAA2C79}"/>
              </a:ext>
            </a:extLst>
          </p:cNvPr>
          <p:cNvSpPr>
            <a:spLocks noGrp="1"/>
          </p:cNvSpPr>
          <p:nvPr>
            <p:ph type="title"/>
          </p:nvPr>
        </p:nvSpPr>
        <p:spPr>
          <a:xfrm>
            <a:off x="457200" y="304800"/>
            <a:ext cx="8229600" cy="1143000"/>
          </a:xfrm>
        </p:spPr>
        <p:txBody>
          <a:bodyPr>
            <a:normAutofit/>
          </a:bodyPr>
          <a:lstStyle/>
          <a:p>
            <a:r>
              <a:rPr kumimoji="1" lang="en-US" altLang="en-US" dirty="0"/>
              <a:t>Controlling Vehicle Balance</a:t>
            </a:r>
          </a:p>
        </p:txBody>
      </p:sp>
      <p:pic>
        <p:nvPicPr>
          <p:cNvPr id="7" name="Picture 5" descr="Steering wheel">
            <a:extLst>
              <a:ext uri="{FF2B5EF4-FFF2-40B4-BE49-F238E27FC236}">
                <a16:creationId xmlns:a16="http://schemas.microsoft.com/office/drawing/2014/main" id="{9A9E9AC5-EFDE-4220-99CE-898B8B16A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12887"/>
            <a:ext cx="4572000" cy="44735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A85F3BCC-660F-43DB-965C-3A5363690CA9}"/>
              </a:ext>
            </a:extLst>
          </p:cNvPr>
          <p:cNvSpPr>
            <a:spLocks noChangeArrowheads="1"/>
          </p:cNvSpPr>
          <p:nvPr/>
        </p:nvSpPr>
        <p:spPr bwMode="auto">
          <a:xfrm>
            <a:off x="950976" y="1387475"/>
            <a:ext cx="83058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eaLnBrk="1" hangingPunct="1">
              <a:lnSpc>
                <a:spcPct val="120000"/>
              </a:lnSpc>
              <a:spcBef>
                <a:spcPct val="20000"/>
              </a:spcBef>
            </a:pPr>
            <a:r>
              <a:rPr lang="en-US" altLang="en-US" b="1" dirty="0">
                <a:solidFill>
                  <a:srgbClr val="FF0000"/>
                </a:solidFill>
                <a:effectLst/>
                <a:latin typeface="Arial" panose="020B0604020202020204" pitchFamily="34" charset="0"/>
              </a:rPr>
              <a:t>Vehicle Balance (Roll, Pitch, and Yaw)</a:t>
            </a:r>
          </a:p>
          <a:p>
            <a:pPr lvl="1" eaLnBrk="1" hangingPunct="1">
              <a:lnSpc>
                <a:spcPct val="120000"/>
              </a:lnSpc>
              <a:spcBef>
                <a:spcPct val="20000"/>
              </a:spcBef>
              <a:buFontTx/>
              <a:buChar char="–"/>
            </a:pPr>
            <a:r>
              <a:rPr lang="en-US" altLang="en-US" sz="2000" b="1" dirty="0">
                <a:effectLst/>
                <a:latin typeface="Arial" panose="020B0604020202020204" pitchFamily="34" charset="0"/>
              </a:rPr>
              <a:t>Roll: vehicle moves side to side</a:t>
            </a:r>
          </a:p>
          <a:p>
            <a:pPr lvl="1" eaLnBrk="1" hangingPunct="1">
              <a:lnSpc>
                <a:spcPct val="120000"/>
              </a:lnSpc>
              <a:spcBef>
                <a:spcPct val="20000"/>
              </a:spcBef>
              <a:buFontTx/>
              <a:buChar char="–"/>
            </a:pPr>
            <a:r>
              <a:rPr lang="en-US" altLang="en-US" sz="2000" b="1" dirty="0">
                <a:effectLst/>
                <a:latin typeface="Arial" panose="020B0604020202020204" pitchFamily="34" charset="0"/>
              </a:rPr>
              <a:t>Pitch: vehicle moves forward or backward</a:t>
            </a:r>
          </a:p>
          <a:p>
            <a:pPr lvl="1" eaLnBrk="1" hangingPunct="1">
              <a:lnSpc>
                <a:spcPct val="120000"/>
              </a:lnSpc>
              <a:spcBef>
                <a:spcPct val="20000"/>
              </a:spcBef>
              <a:buFontTx/>
              <a:buChar char="–"/>
            </a:pPr>
            <a:r>
              <a:rPr lang="en-US" altLang="en-US" sz="2000" b="1" dirty="0">
                <a:effectLst/>
                <a:latin typeface="Arial" panose="020B0604020202020204" pitchFamily="34" charset="0"/>
              </a:rPr>
              <a:t>Yaw: vehicle moves left or right</a:t>
            </a:r>
          </a:p>
          <a:p>
            <a:pPr lvl="1" eaLnBrk="1" hangingPunct="1">
              <a:lnSpc>
                <a:spcPct val="120000"/>
              </a:lnSpc>
              <a:spcBef>
                <a:spcPct val="20000"/>
              </a:spcBef>
              <a:buFontTx/>
              <a:buChar char="–"/>
            </a:pPr>
            <a:r>
              <a:rPr lang="en-US" altLang="en-US" sz="2000" b="1" dirty="0">
                <a:effectLst/>
                <a:latin typeface="Arial" panose="020B0604020202020204" pitchFamily="34" charset="0"/>
              </a:rPr>
              <a:t>Specific amount of weight or down force on each tire patch</a:t>
            </a:r>
          </a:p>
          <a:p>
            <a:pPr lvl="1" eaLnBrk="1" hangingPunct="1">
              <a:lnSpc>
                <a:spcPct val="120000"/>
              </a:lnSpc>
              <a:spcBef>
                <a:spcPct val="20000"/>
              </a:spcBef>
              <a:buFontTx/>
              <a:buChar char="–"/>
            </a:pPr>
            <a:r>
              <a:rPr lang="en-US" altLang="en-US" sz="2000" b="1" dirty="0">
                <a:effectLst/>
                <a:latin typeface="Arial" panose="020B0604020202020204" pitchFamily="34" charset="0"/>
              </a:rPr>
              <a:t>Best balance is at rest with no movement</a:t>
            </a:r>
          </a:p>
          <a:p>
            <a:pPr lvl="1" eaLnBrk="1" hangingPunct="1">
              <a:lnSpc>
                <a:spcPct val="120000"/>
              </a:lnSpc>
              <a:spcBef>
                <a:spcPct val="20000"/>
              </a:spcBef>
              <a:buFontTx/>
              <a:buChar char="–"/>
            </a:pPr>
            <a:r>
              <a:rPr lang="en-US" altLang="en-US" sz="2000" b="1" dirty="0">
                <a:effectLst/>
                <a:latin typeface="Arial" panose="020B0604020202020204" pitchFamily="34" charset="0"/>
              </a:rPr>
              <a:t>Based on weight/suspension/tire pressure</a:t>
            </a:r>
            <a:endParaRPr lang="en-US" altLang="en-US" sz="2000" b="1" dirty="0">
              <a:solidFill>
                <a:schemeClr val="accent2"/>
              </a:solidFill>
              <a:effectLst/>
              <a:latin typeface="Arial" panose="020B0604020202020204" pitchFamily="34" charset="0"/>
            </a:endParaRPr>
          </a:p>
          <a:p>
            <a:pPr eaLnBrk="1" hangingPunct="1">
              <a:lnSpc>
                <a:spcPct val="120000"/>
              </a:lnSpc>
              <a:spcBef>
                <a:spcPct val="20000"/>
              </a:spcBef>
              <a:buFont typeface="Wingdings" panose="05000000000000000000" pitchFamily="2" charset="2"/>
              <a:buNone/>
            </a:pPr>
            <a:r>
              <a:rPr lang="en-US" altLang="en-US" b="1" dirty="0">
                <a:solidFill>
                  <a:srgbClr val="FF0000"/>
                </a:solidFill>
                <a:effectLst/>
                <a:latin typeface="Arial" panose="020B0604020202020204" pitchFamily="34" charset="0"/>
              </a:rPr>
              <a:t>Vehicle Movement</a:t>
            </a:r>
          </a:p>
          <a:p>
            <a:pPr lvl="1" eaLnBrk="1" hangingPunct="1">
              <a:lnSpc>
                <a:spcPct val="120000"/>
              </a:lnSpc>
              <a:spcBef>
                <a:spcPct val="20000"/>
              </a:spcBef>
              <a:buFontTx/>
              <a:buChar char="–"/>
            </a:pPr>
            <a:r>
              <a:rPr lang="en-US" altLang="en-US" sz="2000" b="1" dirty="0">
                <a:effectLst/>
                <a:latin typeface="Arial" panose="020B0604020202020204" pitchFamily="34" charset="0"/>
              </a:rPr>
              <a:t>Creates Changes to vehicle balance</a:t>
            </a:r>
          </a:p>
          <a:p>
            <a:pPr lvl="1" eaLnBrk="1" hangingPunct="1">
              <a:lnSpc>
                <a:spcPct val="120000"/>
              </a:lnSpc>
              <a:spcBef>
                <a:spcPct val="20000"/>
              </a:spcBef>
              <a:buFontTx/>
              <a:buChar char="–"/>
            </a:pPr>
            <a:r>
              <a:rPr lang="en-US" altLang="en-US" sz="2000" b="1" dirty="0">
                <a:effectLst/>
                <a:latin typeface="Arial" panose="020B0604020202020204" pitchFamily="34" charset="0"/>
              </a:rPr>
              <a:t>Due to suspension and pressure changes</a:t>
            </a:r>
          </a:p>
        </p:txBody>
      </p:sp>
    </p:spTree>
    <p:extLst>
      <p:ext uri="{BB962C8B-B14F-4D97-AF65-F5344CB8AC3E}">
        <p14:creationId xmlns:p14="http://schemas.microsoft.com/office/powerpoint/2010/main" val="2120948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teering wheel">
            <a:extLst>
              <a:ext uri="{FF2B5EF4-FFF2-40B4-BE49-F238E27FC236}">
                <a16:creationId xmlns:a16="http://schemas.microsoft.com/office/drawing/2014/main" id="{6EC49988-349A-4653-A612-1A63F2851D61}"/>
              </a:ext>
            </a:extLst>
          </p:cNvPr>
          <p:cNvPicPr>
            <a:picLocks noChangeAspect="1"/>
          </p:cNvPicPr>
          <p:nvPr/>
        </p:nvPicPr>
        <p:blipFill>
          <a:blip r:embed="rId2"/>
          <a:stretch>
            <a:fillRect/>
          </a:stretch>
        </p:blipFill>
        <p:spPr>
          <a:xfrm>
            <a:off x="2590800" y="1592277"/>
            <a:ext cx="4316508" cy="4227562"/>
          </a:xfrm>
          <a:prstGeom prst="rect">
            <a:avLst/>
          </a:prstGeom>
          <a:effectLst/>
        </p:spPr>
      </p:pic>
      <p:sp>
        <p:nvSpPr>
          <p:cNvPr id="2" name="Title 1">
            <a:extLst>
              <a:ext uri="{FF2B5EF4-FFF2-40B4-BE49-F238E27FC236}">
                <a16:creationId xmlns:a16="http://schemas.microsoft.com/office/drawing/2014/main" id="{35C08C46-3349-4AFB-84BB-9C463D9EB3E9}"/>
              </a:ext>
            </a:extLst>
          </p:cNvPr>
          <p:cNvSpPr>
            <a:spLocks noGrp="1"/>
          </p:cNvSpPr>
          <p:nvPr>
            <p:ph type="title"/>
          </p:nvPr>
        </p:nvSpPr>
        <p:spPr/>
        <p:txBody>
          <a:bodyPr/>
          <a:lstStyle/>
          <a:p>
            <a:r>
              <a:rPr kumimoji="1" lang="en-US" altLang="en-US" dirty="0"/>
              <a:t>Controlling Vehicle Balance</a:t>
            </a:r>
            <a:endParaRPr lang="en-US" dirty="0"/>
          </a:p>
        </p:txBody>
      </p:sp>
      <p:sp>
        <p:nvSpPr>
          <p:cNvPr id="4" name="Date Placeholder 3">
            <a:extLst>
              <a:ext uri="{FF2B5EF4-FFF2-40B4-BE49-F238E27FC236}">
                <a16:creationId xmlns:a16="http://schemas.microsoft.com/office/drawing/2014/main" id="{A36CB2FC-3450-4FCB-836D-AD1A7B14DFF5}"/>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5540A734-27B1-47A9-B10C-28742E0B3F02}"/>
              </a:ext>
            </a:extLst>
          </p:cNvPr>
          <p:cNvSpPr>
            <a:spLocks noGrp="1"/>
          </p:cNvSpPr>
          <p:nvPr>
            <p:ph type="sldNum" sz="quarter" idx="12"/>
          </p:nvPr>
        </p:nvSpPr>
        <p:spPr/>
        <p:txBody>
          <a:bodyPr/>
          <a:lstStyle/>
          <a:p>
            <a:fld id="{680C5762-CF65-4775-9966-A58D40CC61B9}" type="slidenum">
              <a:rPr lang="en-US" smtClean="0"/>
              <a:t>7</a:t>
            </a:fld>
            <a:endParaRPr lang="en-US"/>
          </a:p>
        </p:txBody>
      </p:sp>
      <p:pic>
        <p:nvPicPr>
          <p:cNvPr id="6" name="Picture 5" descr="Logo of a car superimposed on outline of Pennsylvania">
            <a:extLst>
              <a:ext uri="{FF2B5EF4-FFF2-40B4-BE49-F238E27FC236}">
                <a16:creationId xmlns:a16="http://schemas.microsoft.com/office/drawing/2014/main" id="{ED1733A2-8264-4BD8-A005-D4A2956A90C6}"/>
              </a:ext>
            </a:extLst>
          </p:cNvPr>
          <p:cNvPicPr/>
          <p:nvPr/>
        </p:nvPicPr>
        <p:blipFill rotWithShape="1">
          <a:blip r:embed="rId3"/>
          <a:srcRect l="16319" t="84606" r="73959" b="3732"/>
          <a:stretch/>
        </p:blipFill>
        <p:spPr bwMode="auto">
          <a:xfrm>
            <a:off x="452021" y="5819839"/>
            <a:ext cx="987552" cy="6126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213D6181-F25A-48EB-B02C-730B03F938DD}"/>
              </a:ext>
            </a:extLst>
          </p:cNvPr>
          <p:cNvSpPr/>
          <p:nvPr/>
        </p:nvSpPr>
        <p:spPr>
          <a:xfrm>
            <a:off x="1427455" y="1437824"/>
            <a:ext cx="6172200" cy="4918526"/>
          </a:xfrm>
          <a:prstGeom prst="rect">
            <a:avLst/>
          </a:prstGeom>
        </p:spPr>
        <p:txBody>
          <a:bodyPr wrap="square">
            <a:spAutoFit/>
          </a:bodyPr>
          <a:lstStyle/>
          <a:p>
            <a:pPr>
              <a:lnSpc>
                <a:spcPct val="130000"/>
              </a:lnSpc>
              <a:spcBef>
                <a:spcPct val="20000"/>
              </a:spcBef>
            </a:pPr>
            <a:r>
              <a:rPr lang="en-US" altLang="en-US" sz="2400" b="1" dirty="0">
                <a:solidFill>
                  <a:srgbClr val="FF0000"/>
                </a:solidFill>
                <a:latin typeface="Arial" panose="020B0604020202020204" pitchFamily="34" charset="0"/>
              </a:rPr>
              <a:t>Maintaining Vehicle Balance</a:t>
            </a:r>
          </a:p>
          <a:p>
            <a:pPr lvl="1">
              <a:lnSpc>
                <a:spcPct val="120000"/>
              </a:lnSpc>
              <a:spcBef>
                <a:spcPct val="20000"/>
              </a:spcBef>
              <a:buFontTx/>
              <a:buChar char="–"/>
            </a:pPr>
            <a:r>
              <a:rPr lang="en-US" altLang="en-US" sz="2000" b="1" dirty="0">
                <a:latin typeface="Arial" panose="020B0604020202020204" pitchFamily="34" charset="0"/>
              </a:rPr>
              <a:t>Steering Wheel Balance</a:t>
            </a:r>
          </a:p>
          <a:p>
            <a:pPr lvl="2">
              <a:lnSpc>
                <a:spcPct val="120000"/>
              </a:lnSpc>
              <a:spcBef>
                <a:spcPct val="20000"/>
              </a:spcBef>
              <a:buFontTx/>
              <a:buChar char="–"/>
            </a:pPr>
            <a:r>
              <a:rPr lang="en-US" altLang="en-US" b="1" dirty="0">
                <a:solidFill>
                  <a:srgbClr val="FF0000"/>
                </a:solidFill>
                <a:latin typeface="Arial" panose="020B0604020202020204" pitchFamily="34" charset="0"/>
              </a:rPr>
              <a:t>Smaller steering wheel</a:t>
            </a:r>
          </a:p>
          <a:p>
            <a:pPr lvl="2">
              <a:lnSpc>
                <a:spcPct val="120000"/>
              </a:lnSpc>
              <a:spcBef>
                <a:spcPct val="20000"/>
              </a:spcBef>
              <a:buFontTx/>
              <a:buChar char="–"/>
            </a:pPr>
            <a:r>
              <a:rPr lang="en-US" altLang="en-US" b="1" dirty="0">
                <a:solidFill>
                  <a:srgbClr val="FF0000"/>
                </a:solidFill>
                <a:latin typeface="Arial" panose="020B0604020202020204" pitchFamily="34" charset="0"/>
              </a:rPr>
              <a:t>Rack and pinion steering</a:t>
            </a:r>
          </a:p>
          <a:p>
            <a:pPr lvl="1">
              <a:lnSpc>
                <a:spcPct val="120000"/>
              </a:lnSpc>
              <a:spcBef>
                <a:spcPct val="20000"/>
              </a:spcBef>
              <a:buFontTx/>
              <a:buChar char="–"/>
            </a:pPr>
            <a:r>
              <a:rPr lang="en-US" altLang="en-US" sz="2000" b="1" dirty="0">
                <a:latin typeface="Arial" panose="020B0604020202020204" pitchFamily="34" charset="0"/>
              </a:rPr>
              <a:t>Precise Steering, Braking, and Accelerator Input</a:t>
            </a:r>
          </a:p>
          <a:p>
            <a:pPr lvl="2">
              <a:lnSpc>
                <a:spcPct val="120000"/>
              </a:lnSpc>
              <a:spcBef>
                <a:spcPct val="20000"/>
              </a:spcBef>
              <a:buFontTx/>
              <a:buChar char="–"/>
            </a:pPr>
            <a:r>
              <a:rPr lang="en-US" altLang="en-US" b="1" dirty="0">
                <a:solidFill>
                  <a:srgbClr val="FF0000"/>
                </a:solidFill>
                <a:latin typeface="Arial" panose="020B0604020202020204" pitchFamily="34" charset="0"/>
              </a:rPr>
              <a:t>Less steering movement</a:t>
            </a:r>
          </a:p>
          <a:p>
            <a:pPr lvl="2">
              <a:lnSpc>
                <a:spcPct val="120000"/>
              </a:lnSpc>
              <a:spcBef>
                <a:spcPct val="20000"/>
              </a:spcBef>
              <a:buFontTx/>
              <a:buChar char="–"/>
            </a:pPr>
            <a:r>
              <a:rPr lang="en-US" altLang="en-US" b="1" dirty="0">
                <a:solidFill>
                  <a:srgbClr val="FF0000"/>
                </a:solidFill>
                <a:latin typeface="Arial" panose="020B0604020202020204" pitchFamily="34" charset="0"/>
              </a:rPr>
              <a:t>Squeeze brakes</a:t>
            </a:r>
          </a:p>
          <a:p>
            <a:pPr lvl="2">
              <a:lnSpc>
                <a:spcPct val="120000"/>
              </a:lnSpc>
              <a:spcBef>
                <a:spcPct val="20000"/>
              </a:spcBef>
              <a:buFontTx/>
              <a:buChar char="–"/>
            </a:pPr>
            <a:r>
              <a:rPr lang="en-US" altLang="en-US" b="1" dirty="0">
                <a:solidFill>
                  <a:srgbClr val="FF0000"/>
                </a:solidFill>
                <a:latin typeface="Arial" panose="020B0604020202020204" pitchFamily="34" charset="0"/>
              </a:rPr>
              <a:t>Smooth acceleration/deceleration </a:t>
            </a:r>
          </a:p>
          <a:p>
            <a:pPr lvl="1">
              <a:lnSpc>
                <a:spcPct val="120000"/>
              </a:lnSpc>
              <a:spcBef>
                <a:spcPct val="20000"/>
              </a:spcBef>
              <a:buFontTx/>
              <a:buChar char="–"/>
            </a:pPr>
            <a:r>
              <a:rPr lang="en-US" altLang="en-US" sz="2000" b="1" dirty="0">
                <a:latin typeface="Arial" panose="020B0604020202020204" pitchFamily="34" charset="0"/>
              </a:rPr>
              <a:t>Changes in Steering Ratios, 1980's to Date</a:t>
            </a:r>
          </a:p>
          <a:p>
            <a:pPr lvl="2">
              <a:lnSpc>
                <a:spcPct val="120000"/>
              </a:lnSpc>
              <a:spcBef>
                <a:spcPct val="20000"/>
              </a:spcBef>
              <a:buFontTx/>
              <a:buChar char="–"/>
            </a:pPr>
            <a:r>
              <a:rPr lang="en-US" altLang="en-US" b="1" dirty="0">
                <a:solidFill>
                  <a:srgbClr val="FF0000"/>
                </a:solidFill>
                <a:latin typeface="Arial" panose="020B0604020202020204" pitchFamily="34" charset="0"/>
              </a:rPr>
              <a:t>Present vehicles 2 to 3 turns</a:t>
            </a:r>
          </a:p>
          <a:p>
            <a:pPr lvl="2">
              <a:lnSpc>
                <a:spcPct val="120000"/>
              </a:lnSpc>
              <a:spcBef>
                <a:spcPct val="20000"/>
              </a:spcBef>
              <a:buFontTx/>
              <a:buChar char="–"/>
            </a:pPr>
            <a:r>
              <a:rPr lang="en-US" altLang="en-US" b="1" dirty="0">
                <a:solidFill>
                  <a:srgbClr val="FF0000"/>
                </a:solidFill>
                <a:latin typeface="Arial" panose="020B0604020202020204" pitchFamily="34" charset="0"/>
              </a:rPr>
              <a:t>Prior to 1980 vehicles 4 to 5 turns</a:t>
            </a:r>
          </a:p>
        </p:txBody>
      </p:sp>
    </p:spTree>
    <p:extLst>
      <p:ext uri="{BB962C8B-B14F-4D97-AF65-F5344CB8AC3E}">
        <p14:creationId xmlns:p14="http://schemas.microsoft.com/office/powerpoint/2010/main" val="220099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4CC2-9B92-49F5-8FB8-62D7E6C6ACE3}"/>
              </a:ext>
            </a:extLst>
          </p:cNvPr>
          <p:cNvSpPr>
            <a:spLocks noGrp="1"/>
          </p:cNvSpPr>
          <p:nvPr>
            <p:ph type="title"/>
          </p:nvPr>
        </p:nvSpPr>
        <p:spPr/>
        <p:txBody>
          <a:bodyPr/>
          <a:lstStyle/>
          <a:p>
            <a:pPr>
              <a:spcBef>
                <a:spcPct val="50000"/>
              </a:spcBef>
            </a:pPr>
            <a:r>
              <a:rPr lang="en-US" altLang="en-US" dirty="0"/>
              <a:t>Controlling Vehicle Balance</a:t>
            </a:r>
          </a:p>
        </p:txBody>
      </p:sp>
      <p:sp>
        <p:nvSpPr>
          <p:cNvPr id="4" name="Date Placeholder 3">
            <a:extLst>
              <a:ext uri="{FF2B5EF4-FFF2-40B4-BE49-F238E27FC236}">
                <a16:creationId xmlns:a16="http://schemas.microsoft.com/office/drawing/2014/main" id="{A88A7A09-F103-4C9A-A693-4A87B0F823A7}"/>
              </a:ext>
            </a:extLst>
          </p:cNvPr>
          <p:cNvSpPr>
            <a:spLocks noGrp="1"/>
          </p:cNvSpPr>
          <p:nvPr>
            <p:ph type="dt" sz="half" idx="10"/>
          </p:nvPr>
        </p:nvSpPr>
        <p:spPr/>
        <p:txBody>
          <a:bodyPr/>
          <a:lstStyle/>
          <a:p>
            <a:fld id="{ED0CF1AE-9D07-4FAF-9EEC-B15CCCFC2843}" type="datetime1">
              <a:rPr lang="en-US" smtClean="0"/>
              <a:t>12/5/2018</a:t>
            </a:fld>
            <a:endParaRPr lang="en-US"/>
          </a:p>
        </p:txBody>
      </p:sp>
      <p:sp>
        <p:nvSpPr>
          <p:cNvPr id="5" name="Slide Number Placeholder 4">
            <a:extLst>
              <a:ext uri="{FF2B5EF4-FFF2-40B4-BE49-F238E27FC236}">
                <a16:creationId xmlns:a16="http://schemas.microsoft.com/office/drawing/2014/main" id="{0B9BB25E-5CE9-4C94-95A2-AD782E4E6E91}"/>
              </a:ext>
            </a:extLst>
          </p:cNvPr>
          <p:cNvSpPr>
            <a:spLocks noGrp="1"/>
          </p:cNvSpPr>
          <p:nvPr>
            <p:ph type="sldNum" sz="quarter" idx="12"/>
          </p:nvPr>
        </p:nvSpPr>
        <p:spPr/>
        <p:txBody>
          <a:bodyPr/>
          <a:lstStyle/>
          <a:p>
            <a:fld id="{680C5762-CF65-4775-9966-A58D40CC61B9}" type="slidenum">
              <a:rPr lang="en-US" smtClean="0"/>
              <a:t>8</a:t>
            </a:fld>
            <a:endParaRPr lang="en-US"/>
          </a:p>
        </p:txBody>
      </p:sp>
      <p:pic>
        <p:nvPicPr>
          <p:cNvPr id="6" name="Picture 5" descr="Logo of a car superimposed on outline of Pennsylvania">
            <a:extLst>
              <a:ext uri="{FF2B5EF4-FFF2-40B4-BE49-F238E27FC236}">
                <a16:creationId xmlns:a16="http://schemas.microsoft.com/office/drawing/2014/main" id="{F81AA781-B817-41B8-B140-C40BDC8EA29D}"/>
              </a:ext>
            </a:extLst>
          </p:cNvPr>
          <p:cNvPicPr/>
          <p:nvPr/>
        </p:nvPicPr>
        <p:blipFill rotWithShape="1">
          <a:blip r:embed="rId2"/>
          <a:srcRect l="16319" t="84606" r="73959" b="3732"/>
          <a:stretch/>
        </p:blipFill>
        <p:spPr bwMode="auto">
          <a:xfrm>
            <a:off x="457200" y="5819839"/>
            <a:ext cx="987552" cy="612648"/>
          </a:xfrm>
          <a:prstGeom prst="rect">
            <a:avLst/>
          </a:prstGeom>
          <a:ln>
            <a:noFill/>
          </a:ln>
          <a:extLst>
            <a:ext uri="{53640926-AAD7-44D8-BBD7-CCE9431645EC}">
              <a14:shadowObscured xmlns:a14="http://schemas.microsoft.com/office/drawing/2010/main"/>
            </a:ext>
          </a:extLst>
        </p:spPr>
      </p:pic>
      <p:sp>
        <p:nvSpPr>
          <p:cNvPr id="9" name="Content Placeholder 8">
            <a:extLst>
              <a:ext uri="{FF2B5EF4-FFF2-40B4-BE49-F238E27FC236}">
                <a16:creationId xmlns:a16="http://schemas.microsoft.com/office/drawing/2014/main" id="{822CCD9D-DEC3-4A02-AE28-5E13AE8F732D}"/>
              </a:ext>
            </a:extLst>
          </p:cNvPr>
          <p:cNvSpPr>
            <a:spLocks noGrp="1"/>
          </p:cNvSpPr>
          <p:nvPr>
            <p:ph idx="1"/>
          </p:nvPr>
        </p:nvSpPr>
        <p:spPr/>
        <p:txBody>
          <a:bodyPr/>
          <a:lstStyle/>
          <a:p>
            <a:pPr marL="0" indent="0">
              <a:buNone/>
            </a:pPr>
            <a:r>
              <a:rPr lang="en-US" sz="2400" dirty="0">
                <a:solidFill>
                  <a:srgbClr val="FF0000"/>
                </a:solidFill>
              </a:rPr>
              <a:t>Seating</a:t>
            </a:r>
          </a:p>
          <a:p>
            <a:r>
              <a:rPr lang="en-US" sz="2000" dirty="0"/>
              <a:t> Driver position/balance </a:t>
            </a:r>
          </a:p>
          <a:p>
            <a:r>
              <a:rPr lang="en-US" sz="2000" dirty="0"/>
              <a:t> Safety belt and dead pedal use</a:t>
            </a:r>
          </a:p>
          <a:p>
            <a:pPr marL="0" indent="0">
              <a:buNone/>
            </a:pPr>
            <a:r>
              <a:rPr lang="en-US" dirty="0"/>
              <a:t> </a:t>
            </a:r>
            <a:r>
              <a:rPr lang="en-US" sz="2400" dirty="0">
                <a:solidFill>
                  <a:srgbClr val="FF0000"/>
                </a:solidFill>
              </a:rPr>
              <a:t>Changing Vehicle Load from Side to Side (Roll)</a:t>
            </a:r>
          </a:p>
          <a:p>
            <a:r>
              <a:rPr lang="en-US" sz="2000" dirty="0"/>
              <a:t>Steering Wheel Movements</a:t>
            </a:r>
          </a:p>
          <a:p>
            <a:r>
              <a:rPr lang="en-US" sz="2000" dirty="0"/>
              <a:t>Brake Application and Steering Combinations</a:t>
            </a:r>
          </a:p>
          <a:p>
            <a:endParaRPr lang="en-US" dirty="0"/>
          </a:p>
        </p:txBody>
      </p:sp>
      <p:pic>
        <p:nvPicPr>
          <p:cNvPr id="10" name="Picture 9" descr="Controlling vehicle balance">
            <a:extLst>
              <a:ext uri="{FF2B5EF4-FFF2-40B4-BE49-F238E27FC236}">
                <a16:creationId xmlns:a16="http://schemas.microsoft.com/office/drawing/2014/main" id="{D53C5824-0CC3-48A8-B43E-59179A78601D}"/>
              </a:ext>
            </a:extLst>
          </p:cNvPr>
          <p:cNvPicPr/>
          <p:nvPr/>
        </p:nvPicPr>
        <p:blipFill rotWithShape="1">
          <a:blip r:embed="rId3"/>
          <a:srcRect l="45673" t="60142" r="18109" b="12736"/>
          <a:stretch/>
        </p:blipFill>
        <p:spPr bwMode="auto">
          <a:xfrm>
            <a:off x="2400987" y="4152964"/>
            <a:ext cx="4114483" cy="16668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446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28B8-A33C-45AF-AD8F-ECF61A6791C8}"/>
              </a:ext>
            </a:extLst>
          </p:cNvPr>
          <p:cNvSpPr>
            <a:spLocks noGrp="1"/>
          </p:cNvSpPr>
          <p:nvPr>
            <p:ph type="title"/>
          </p:nvPr>
        </p:nvSpPr>
        <p:spPr>
          <a:xfrm>
            <a:off x="457200" y="287784"/>
            <a:ext cx="9829800" cy="1143000"/>
          </a:xfrm>
        </p:spPr>
        <p:txBody>
          <a:bodyPr>
            <a:normAutofit/>
          </a:bodyPr>
          <a:lstStyle/>
          <a:p>
            <a:r>
              <a:rPr kumimoji="1" lang="en-US" altLang="en-US" sz="2400" dirty="0"/>
              <a:t>Vehicle Control – Vehicle Direction/Speed Requirements</a:t>
            </a:r>
          </a:p>
        </p:txBody>
      </p:sp>
      <p:sp>
        <p:nvSpPr>
          <p:cNvPr id="4" name="Date Placeholder 3">
            <a:extLst>
              <a:ext uri="{FF2B5EF4-FFF2-40B4-BE49-F238E27FC236}">
                <a16:creationId xmlns:a16="http://schemas.microsoft.com/office/drawing/2014/main" id="{2FE325D8-E45A-454E-849C-C059721C4431}"/>
              </a:ext>
            </a:extLst>
          </p:cNvPr>
          <p:cNvSpPr>
            <a:spLocks noGrp="1"/>
          </p:cNvSpPr>
          <p:nvPr>
            <p:ph type="dt" sz="half" idx="10"/>
          </p:nvPr>
        </p:nvSpPr>
        <p:spPr/>
        <p:txBody>
          <a:bodyPr/>
          <a:lstStyle/>
          <a:p>
            <a:fld id="{ED0CF1AE-9D07-4FAF-9EEC-B15CCCFC2843}" type="datetime1">
              <a:rPr lang="en-US" smtClean="0"/>
              <a:t>12/5/2018</a:t>
            </a:fld>
            <a:endParaRPr lang="en-US" dirty="0"/>
          </a:p>
        </p:txBody>
      </p:sp>
      <p:sp>
        <p:nvSpPr>
          <p:cNvPr id="5" name="Slide Number Placeholder 4">
            <a:extLst>
              <a:ext uri="{FF2B5EF4-FFF2-40B4-BE49-F238E27FC236}">
                <a16:creationId xmlns:a16="http://schemas.microsoft.com/office/drawing/2014/main" id="{A38016E9-EB8F-4F69-8F75-9E33043D136F}"/>
              </a:ext>
            </a:extLst>
          </p:cNvPr>
          <p:cNvSpPr>
            <a:spLocks noGrp="1"/>
          </p:cNvSpPr>
          <p:nvPr>
            <p:ph type="sldNum" sz="quarter" idx="12"/>
          </p:nvPr>
        </p:nvSpPr>
        <p:spPr/>
        <p:txBody>
          <a:bodyPr/>
          <a:lstStyle/>
          <a:p>
            <a:fld id="{680C5762-CF65-4775-9966-A58D40CC61B9}" type="slidenum">
              <a:rPr lang="en-US" smtClean="0"/>
              <a:t>9</a:t>
            </a:fld>
            <a:endParaRPr lang="en-US"/>
          </a:p>
        </p:txBody>
      </p:sp>
      <p:pic>
        <p:nvPicPr>
          <p:cNvPr id="6" name="Picture 5" descr="Logo of a car superimposed on outline of Pennsylvania">
            <a:extLst>
              <a:ext uri="{FF2B5EF4-FFF2-40B4-BE49-F238E27FC236}">
                <a16:creationId xmlns:a16="http://schemas.microsoft.com/office/drawing/2014/main" id="{7FBC4667-C2D0-4480-8A60-349034E99C16}"/>
              </a:ext>
            </a:extLst>
          </p:cNvPr>
          <p:cNvPicPr/>
          <p:nvPr/>
        </p:nvPicPr>
        <p:blipFill rotWithShape="1">
          <a:blip r:embed="rId2"/>
          <a:srcRect l="16319" t="84606" r="73959" b="3732"/>
          <a:stretch/>
        </p:blipFill>
        <p:spPr bwMode="auto">
          <a:xfrm>
            <a:off x="12577" y="6232588"/>
            <a:ext cx="987552" cy="612648"/>
          </a:xfrm>
          <a:prstGeom prst="rect">
            <a:avLst/>
          </a:prstGeom>
          <a:ln>
            <a:noFill/>
          </a:ln>
          <a:extLst>
            <a:ext uri="{53640926-AAD7-44D8-BBD7-CCE9431645EC}">
              <a14:shadowObscured xmlns:a14="http://schemas.microsoft.com/office/drawing/2010/main"/>
            </a:ext>
          </a:extLst>
        </p:spPr>
      </p:pic>
      <p:sp>
        <p:nvSpPr>
          <p:cNvPr id="12" name="Rectangle 11">
            <a:extLst>
              <a:ext uri="{FF2B5EF4-FFF2-40B4-BE49-F238E27FC236}">
                <a16:creationId xmlns:a16="http://schemas.microsoft.com/office/drawing/2014/main" id="{5F6067D2-6E94-4820-BB04-8B3B1AF0CBC0}"/>
              </a:ext>
            </a:extLst>
          </p:cNvPr>
          <p:cNvSpPr/>
          <p:nvPr/>
        </p:nvSpPr>
        <p:spPr>
          <a:xfrm>
            <a:off x="152400" y="1371600"/>
            <a:ext cx="8077200" cy="2275495"/>
          </a:xfrm>
          <a:prstGeom prst="rect">
            <a:avLst/>
          </a:prstGeom>
        </p:spPr>
        <p:txBody>
          <a:bodyPr wrap="square">
            <a:spAutoFit/>
          </a:bodyPr>
          <a:lstStyle/>
          <a:p>
            <a:pPr>
              <a:lnSpc>
                <a:spcPct val="110000"/>
              </a:lnSpc>
              <a:spcBef>
                <a:spcPct val="20000"/>
              </a:spcBef>
              <a:buClr>
                <a:schemeClr val="accent2"/>
              </a:buClr>
            </a:pPr>
            <a:r>
              <a:rPr lang="en-US" altLang="en-US" sz="2000" b="1" dirty="0">
                <a:solidFill>
                  <a:schemeClr val="accent2"/>
                </a:solidFill>
                <a:latin typeface="Arial" panose="020B0604020202020204" pitchFamily="34" charset="0"/>
              </a:rPr>
              <a:t>Changing Vehicle Load from Front to Rear (Pitch)</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Covering accelerator</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Light accelerator pressure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Releasing brake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Progressive accelerator pressure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 Thrust accelerator pressure</a:t>
            </a:r>
          </a:p>
        </p:txBody>
      </p:sp>
      <p:sp>
        <p:nvSpPr>
          <p:cNvPr id="3" name="Rectangle 2">
            <a:extLst>
              <a:ext uri="{FF2B5EF4-FFF2-40B4-BE49-F238E27FC236}">
                <a16:creationId xmlns:a16="http://schemas.microsoft.com/office/drawing/2014/main" id="{974775E0-5AA4-465B-90B4-569C77958C37}"/>
              </a:ext>
            </a:extLst>
          </p:cNvPr>
          <p:cNvSpPr/>
          <p:nvPr/>
        </p:nvSpPr>
        <p:spPr>
          <a:xfrm>
            <a:off x="152400" y="3492459"/>
            <a:ext cx="9829800" cy="2995692"/>
          </a:xfrm>
          <a:prstGeom prst="rect">
            <a:avLst/>
          </a:prstGeom>
        </p:spPr>
        <p:txBody>
          <a:bodyPr wrap="square">
            <a:spAutoFit/>
          </a:bodyPr>
          <a:lstStyle/>
          <a:p>
            <a:pPr>
              <a:lnSpc>
                <a:spcPct val="110000"/>
              </a:lnSpc>
              <a:spcBef>
                <a:spcPct val="20000"/>
              </a:spcBef>
              <a:buClr>
                <a:schemeClr val="accent2"/>
              </a:buClr>
            </a:pPr>
            <a:r>
              <a:rPr lang="en-US" altLang="en-US" sz="2000" b="1" dirty="0">
                <a:solidFill>
                  <a:schemeClr val="accent2"/>
                </a:solidFill>
                <a:latin typeface="Arial" panose="020B0604020202020204" pitchFamily="34" charset="0"/>
              </a:rPr>
              <a:t>Changing</a:t>
            </a:r>
            <a:r>
              <a:rPr lang="en-US" altLang="en-US" sz="2000" b="1" dirty="0">
                <a:solidFill>
                  <a:srgbClr val="FF0000"/>
                </a:solidFill>
                <a:latin typeface="Arial" panose="020B0604020202020204" pitchFamily="34" charset="0"/>
              </a:rPr>
              <a:t> </a:t>
            </a:r>
            <a:r>
              <a:rPr lang="en-US" altLang="en-US" sz="2000" b="1" dirty="0">
                <a:solidFill>
                  <a:schemeClr val="accent2"/>
                </a:solidFill>
                <a:latin typeface="Arial" panose="020B0604020202020204" pitchFamily="34" charset="0"/>
              </a:rPr>
              <a:t>Vehicle</a:t>
            </a:r>
            <a:r>
              <a:rPr lang="en-US" altLang="en-US" sz="2000" b="1" dirty="0">
                <a:solidFill>
                  <a:srgbClr val="FF0000"/>
                </a:solidFill>
                <a:latin typeface="Arial" panose="020B0604020202020204" pitchFamily="34" charset="0"/>
              </a:rPr>
              <a:t> </a:t>
            </a:r>
            <a:r>
              <a:rPr lang="en-US" altLang="en-US" sz="2000" b="1" dirty="0">
                <a:solidFill>
                  <a:schemeClr val="accent2"/>
                </a:solidFill>
                <a:latin typeface="Arial" panose="020B0604020202020204" pitchFamily="34" charset="0"/>
              </a:rPr>
              <a:t>Load</a:t>
            </a:r>
            <a:r>
              <a:rPr lang="en-US" altLang="en-US" sz="2000" b="1" dirty="0">
                <a:solidFill>
                  <a:srgbClr val="FF0000"/>
                </a:solidFill>
                <a:latin typeface="Arial" panose="020B0604020202020204" pitchFamily="34" charset="0"/>
              </a:rPr>
              <a:t> </a:t>
            </a:r>
            <a:r>
              <a:rPr lang="en-US" altLang="en-US" sz="2000" b="1" dirty="0">
                <a:solidFill>
                  <a:schemeClr val="accent2"/>
                </a:solidFill>
                <a:latin typeface="Arial" panose="020B0604020202020204" pitchFamily="34" charset="0"/>
              </a:rPr>
              <a:t>from Rear to Front (Pitch)</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Similarities and differences between vehicles with which drivers must be familiar</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Driver positioning for optimum brake pedal control</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Releasing the accelerator</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Covering the brake</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Controlled braking (Squeeze on)</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Threshold braking</a:t>
            </a:r>
          </a:p>
          <a:p>
            <a:pPr>
              <a:lnSpc>
                <a:spcPct val="110000"/>
              </a:lnSpc>
              <a:spcBef>
                <a:spcPct val="20000"/>
              </a:spcBef>
              <a:buClr>
                <a:schemeClr val="accent2"/>
              </a:buClr>
              <a:buFont typeface="Wingdings" panose="05000000000000000000" pitchFamily="2" charset="2"/>
              <a:buChar char="Ø"/>
            </a:pPr>
            <a:r>
              <a:rPr lang="en-US" altLang="en-US" dirty="0">
                <a:latin typeface="Arial" panose="020B0604020202020204" pitchFamily="34" charset="0"/>
              </a:rPr>
              <a:t>Trail braking (Squeeze off)</a:t>
            </a:r>
            <a:endParaRPr lang="en-US" altLang="en-US" sz="2000" dirty="0">
              <a:latin typeface="Arial" panose="020B0604020202020204" pitchFamily="34" charset="0"/>
            </a:endParaRPr>
          </a:p>
        </p:txBody>
      </p:sp>
      <p:pic>
        <p:nvPicPr>
          <p:cNvPr id="9" name="Picture 6" descr="a car pitched backwards">
            <a:extLst>
              <a:ext uri="{FF2B5EF4-FFF2-40B4-BE49-F238E27FC236}">
                <a16:creationId xmlns:a16="http://schemas.microsoft.com/office/drawing/2014/main" id="{F135AFAD-C9EF-4802-9F40-DE1558E4E7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811337"/>
            <a:ext cx="3962400" cy="14065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a car pitched forwards">
            <a:extLst>
              <a:ext uri="{FF2B5EF4-FFF2-40B4-BE49-F238E27FC236}">
                <a16:creationId xmlns:a16="http://schemas.microsoft.com/office/drawing/2014/main" id="{E47EF90C-3D6A-47E3-BCEE-837C211C7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572792"/>
            <a:ext cx="3803323" cy="142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87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4E9D8B9AE294BB8664582FC3229C4" ma:contentTypeVersion="3" ma:contentTypeDescription="Create a new document." ma:contentTypeScope="" ma:versionID="2a2d9ea174ca71e18204fe09cb4b5ba8">
  <xsd:schema xmlns:xsd="http://www.w3.org/2001/XMLSchema" xmlns:xs="http://www.w3.org/2001/XMLSchema" xmlns:p="http://schemas.microsoft.com/office/2006/metadata/properties" xmlns:ns1="http://schemas.microsoft.com/sharepoint/v3" xmlns:ns2="a7af8e22-4aad-4637-bdfe-8881feb25ebc" targetNamespace="http://schemas.microsoft.com/office/2006/metadata/properties" ma:root="true" ma:fieldsID="1e1d1e180fd2d7c84c724596e328884d" ns1:_="" ns2:_="">
    <xsd:import namespace="http://schemas.microsoft.com/sharepoint/v3"/>
    <xsd:import namespace="a7af8e22-4aad-4637-bdfe-8881feb25ebc"/>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af8e22-4aad-4637-bdfe-8881feb25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SharedWithUsers xmlns="a7af8e22-4aad-4637-bdfe-8881feb25ebc">
      <UserInfo>
        <DisplayName/>
        <AccountId xsi:nil="true"/>
        <AccountType/>
      </UserInfo>
    </SharedWithUsers>
  </documentManagement>
</p:properties>
</file>

<file path=customXml/itemProps1.xml><?xml version="1.0" encoding="utf-8"?>
<ds:datastoreItem xmlns:ds="http://schemas.openxmlformats.org/officeDocument/2006/customXml" ds:itemID="{87ACD0C7-54AD-4F06-A3AA-501A60F622E8}"/>
</file>

<file path=customXml/itemProps2.xml><?xml version="1.0" encoding="utf-8"?>
<ds:datastoreItem xmlns:ds="http://schemas.openxmlformats.org/officeDocument/2006/customXml" ds:itemID="{EAC97219-7BCF-4EF6-9FA3-B9AF9F87CA37}"/>
</file>

<file path=customXml/itemProps3.xml><?xml version="1.0" encoding="utf-8"?>
<ds:datastoreItem xmlns:ds="http://schemas.openxmlformats.org/officeDocument/2006/customXml" ds:itemID="{19E6ADC1-D57E-476F-AE5D-46633C214517}"/>
</file>

<file path=docProps/app.xml><?xml version="1.0" encoding="utf-8"?>
<Properties xmlns="http://schemas.openxmlformats.org/officeDocument/2006/extended-properties" xmlns:vt="http://schemas.openxmlformats.org/officeDocument/2006/docPropsVTypes">
  <TotalTime>786</TotalTime>
  <Words>1774</Words>
  <Application>Microsoft Office PowerPoint</Application>
  <PresentationFormat>On-screen Show (4:3)</PresentationFormat>
  <Paragraphs>345</Paragraphs>
  <Slides>38</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Arial Black</vt:lpstr>
      <vt:lpstr>Berlin Sans FB</vt:lpstr>
      <vt:lpstr>Calibri</vt:lpstr>
      <vt:lpstr>Monotype Sorts</vt:lpstr>
      <vt:lpstr>Times New Roman</vt:lpstr>
      <vt:lpstr>Verdana</vt:lpstr>
      <vt:lpstr>Wingdings</vt:lpstr>
      <vt:lpstr>Office Theme</vt:lpstr>
      <vt:lpstr>Microsoft Clip Gallery</vt:lpstr>
      <vt:lpstr> State Driver Responsibilities: Knowing Your Vehicle and Developing a Driving System</vt:lpstr>
      <vt:lpstr>Introduction</vt:lpstr>
      <vt:lpstr>Vehicle Owner’s Manual Review</vt:lpstr>
      <vt:lpstr>Vehicle Owner’s Manual Review</vt:lpstr>
      <vt:lpstr>Vehicle Owner’s Manual Review</vt:lpstr>
      <vt:lpstr>Controlling Vehicle Balance</vt:lpstr>
      <vt:lpstr>Controlling Vehicle Balance</vt:lpstr>
      <vt:lpstr>Controlling Vehicle Balance</vt:lpstr>
      <vt:lpstr>Vehicle Control – Vehicle Direction/Speed Requirements</vt:lpstr>
      <vt:lpstr>Vehicle Control – Vehicle Direction/Speed Requirements</vt:lpstr>
      <vt:lpstr>Vehicle Control</vt:lpstr>
      <vt:lpstr>Vehicle Control</vt:lpstr>
      <vt:lpstr>Vehicle Control</vt:lpstr>
      <vt:lpstr>Vehicle Control</vt:lpstr>
      <vt:lpstr>Targeting and Visual Requirements</vt:lpstr>
      <vt:lpstr>Vision and Perception Requirements</vt:lpstr>
      <vt:lpstr>Vision and Perception Requirements</vt:lpstr>
      <vt:lpstr>Driver’s Useful Vision Areas</vt:lpstr>
      <vt:lpstr>Driver’s Useful Vision Areas</vt:lpstr>
      <vt:lpstr>Driver’s Useful Vision Areas</vt:lpstr>
      <vt:lpstr>Visual Fields in Operation</vt:lpstr>
      <vt:lpstr>Visual Fields in Operation</vt:lpstr>
      <vt:lpstr>Vision Sightlines/Travel Paths </vt:lpstr>
      <vt:lpstr>Speed’s Effect on Vision</vt:lpstr>
      <vt:lpstr>Speed and Effect on Vision</vt:lpstr>
      <vt:lpstr>Determining Following Intervals</vt:lpstr>
      <vt:lpstr>Time, Speed, and Distance</vt:lpstr>
      <vt:lpstr>Following Intervals </vt:lpstr>
      <vt:lpstr>Searching</vt:lpstr>
      <vt:lpstr>Evaluating</vt:lpstr>
      <vt:lpstr>Evaluating</vt:lpstr>
      <vt:lpstr>Executing</vt:lpstr>
      <vt:lpstr>Decision Making – Evaluate/Execute</vt:lpstr>
      <vt:lpstr>Basic Lane Positions to Center and Side of Lanes</vt:lpstr>
      <vt:lpstr>Approach to Intersection</vt:lpstr>
      <vt:lpstr>Highway Rail Grade Crossings Are Intersections</vt:lpstr>
      <vt:lpstr>Assignment</vt:lpstr>
      <vt:lpstr>Contact/Mission</vt:lpstr>
    </vt:vector>
  </TitlesOfParts>
  <Company>PA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pdeadmin</dc:creator>
  <cp:lastModifiedBy>Mosher, Alison</cp:lastModifiedBy>
  <cp:revision>114</cp:revision>
  <dcterms:created xsi:type="dcterms:W3CDTF">2017-02-01T18:23:33Z</dcterms:created>
  <dcterms:modified xsi:type="dcterms:W3CDTF">2018-12-05T16:45:37Z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0x01010063A4E9D8B9AE294BB8664582FC3229C4</vt:lpwstr>
  </property>
  <property fmtid="{D5CDD505-2E9C-101B-9397-08002B2CF9AE}" pid="3" name="MigrationSourceURL">
    <vt:lpwstr/>
  </property>
  <property fmtid="{D5CDD505-2E9C-101B-9397-08002B2CF9AE}" pid="4" name="Order">
    <vt:r8>1574000</vt:r8>
  </property>
  <property fmtid="{D5CDD505-2E9C-101B-9397-08002B2CF9AE}" pid="5" name="Category">
    <vt:lpwstr/>
  </property>
  <property fmtid="{D5CDD505-2E9C-101B-9397-08002B2CF9AE}" pid="6" name="xd_Signature">
    <vt:bool>false</vt:bool>
  </property>
  <property fmtid="{D5CDD505-2E9C-101B-9397-08002B2CF9AE}" pid="7" name="xd_ProgID">
    <vt:lpwstr/>
  </property>
  <property fmtid="{D5CDD505-2E9C-101B-9397-08002B2CF9AE}" pid="8" name="_SourceUrl">
    <vt:lpwstr/>
  </property>
  <property fmtid="{D5CDD505-2E9C-101B-9397-08002B2CF9AE}" pid="9" name="_SharedFileIndex">
    <vt:lpwstr/>
  </property>
  <property fmtid="{D5CDD505-2E9C-101B-9397-08002B2CF9AE}" pid="10" name="TemplateUrl">
    <vt:lpwstr/>
  </property>
</Properties>
</file>