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99" r:id="rId6"/>
    <p:sldId id="260" r:id="rId7"/>
    <p:sldId id="311" r:id="rId8"/>
    <p:sldId id="257" r:id="rId9"/>
    <p:sldId id="301" r:id="rId10"/>
    <p:sldId id="305" r:id="rId11"/>
    <p:sldId id="263" r:id="rId12"/>
    <p:sldId id="304" r:id="rId13"/>
    <p:sldId id="303" r:id="rId14"/>
    <p:sldId id="300" r:id="rId15"/>
    <p:sldId id="314" r:id="rId16"/>
    <p:sldId id="312" r:id="rId17"/>
    <p:sldId id="261" r:id="rId18"/>
    <p:sldId id="306" r:id="rId19"/>
    <p:sldId id="316" r:id="rId20"/>
    <p:sldId id="270" r:id="rId21"/>
    <p:sldId id="266" r:id="rId22"/>
    <p:sldId id="275" r:id="rId23"/>
    <p:sldId id="308" r:id="rId24"/>
    <p:sldId id="309" r:id="rId25"/>
    <p:sldId id="259" r:id="rId26"/>
    <p:sldId id="310" r:id="rId27"/>
    <p:sldId id="313" r:id="rId28"/>
    <p:sldId id="283" r:id="rId29"/>
    <p:sldId id="265" r:id="rId30"/>
    <p:sldId id="276" r:id="rId31"/>
    <p:sldId id="284" r:id="rId32"/>
    <p:sldId id="287" r:id="rId33"/>
    <p:sldId id="285" r:id="rId34"/>
    <p:sldId id="269" r:id="rId35"/>
    <p:sldId id="277" r:id="rId36"/>
    <p:sldId id="278" r:id="rId37"/>
    <p:sldId id="271"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729B21E-B0DD-4315-905E-796A28BBE99B}">
          <p14:sldIdLst>
            <p14:sldId id="256"/>
            <p14:sldId id="299"/>
            <p14:sldId id="260"/>
            <p14:sldId id="311"/>
            <p14:sldId id="257"/>
            <p14:sldId id="301"/>
            <p14:sldId id="305"/>
            <p14:sldId id="263"/>
            <p14:sldId id="304"/>
            <p14:sldId id="303"/>
            <p14:sldId id="300"/>
            <p14:sldId id="314"/>
            <p14:sldId id="312"/>
            <p14:sldId id="261"/>
            <p14:sldId id="306"/>
            <p14:sldId id="316"/>
            <p14:sldId id="270"/>
            <p14:sldId id="266"/>
            <p14:sldId id="275"/>
            <p14:sldId id="308"/>
            <p14:sldId id="309"/>
            <p14:sldId id="259"/>
            <p14:sldId id="310"/>
            <p14:sldId id="313"/>
            <p14:sldId id="283"/>
            <p14:sldId id="265"/>
            <p14:sldId id="276"/>
            <p14:sldId id="284"/>
            <p14:sldId id="287"/>
            <p14:sldId id="285"/>
            <p14:sldId id="269"/>
            <p14:sldId id="277"/>
            <p14:sldId id="278"/>
            <p14:sldId id="271"/>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7FF56-7BDF-4BF7-B927-08259784CB04}" v="16" dt="2020-08-18T16:02:54.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84885" autoAdjust="0"/>
  </p:normalViewPr>
  <p:slideViewPr>
    <p:cSldViewPr>
      <p:cViewPr varScale="1">
        <p:scale>
          <a:sx n="93" d="100"/>
          <a:sy n="93" d="100"/>
        </p:scale>
        <p:origin x="12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EB0AB-5C67-4AF5-AC20-3C5D30D18F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32CE9A-0674-4C16-8D31-2C227AA6E0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956404-A856-4176-8652-98BF0A244FF7}" type="datetimeFigureOut">
              <a:rPr lang="en-US" smtClean="0"/>
              <a:t>8/18/2022</a:t>
            </a:fld>
            <a:endParaRPr lang="en-US" dirty="0"/>
          </a:p>
        </p:txBody>
      </p:sp>
      <p:sp>
        <p:nvSpPr>
          <p:cNvPr id="4" name="Footer Placeholder 3">
            <a:extLst>
              <a:ext uri="{FF2B5EF4-FFF2-40B4-BE49-F238E27FC236}">
                <a16:creationId xmlns:a16="http://schemas.microsoft.com/office/drawing/2014/main" id="{76B1BEB1-0693-4E1D-994C-4F39DA747C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9E8FAA5-3DC3-4FA1-9FCF-49CB0210BE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E0AAC-18E7-4CB7-88C0-E29E42EA6998}" type="slidenum">
              <a:rPr lang="en-US" smtClean="0"/>
              <a:t>‹#›</a:t>
            </a:fld>
            <a:endParaRPr lang="en-US" dirty="0"/>
          </a:p>
        </p:txBody>
      </p:sp>
    </p:spTree>
    <p:extLst>
      <p:ext uri="{BB962C8B-B14F-4D97-AF65-F5344CB8AC3E}">
        <p14:creationId xmlns:p14="http://schemas.microsoft.com/office/powerpoint/2010/main" val="93808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8/18/2022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dirty="0"/>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dirty="0"/>
          </a:p>
        </p:txBody>
      </p:sp>
      <p:sp>
        <p:nvSpPr>
          <p:cNvPr id="4" name="Slide Number Placeholder 3"/>
          <p:cNvSpPr>
            <a:spLocks noGrp="1"/>
          </p:cNvSpPr>
          <p:nvPr>
            <p:ph type="sldNum" sz="quarter" idx="10"/>
          </p:nvPr>
        </p:nvSpPr>
        <p:spPr/>
        <p:txBody>
          <a:bodyPr/>
          <a:lstStyle/>
          <a:p>
            <a:fld id="{3C0DDAA2-1C43-4F84-BCB8-BB799C3B521C}" type="slidenum">
              <a:rPr lang="en-US" smtClean="0"/>
              <a:t>1</a:t>
            </a:fld>
            <a:endParaRPr lang="en-US" dirty="0"/>
          </a:p>
        </p:txBody>
      </p:sp>
    </p:spTree>
    <p:extLst>
      <p:ext uri="{BB962C8B-B14F-4D97-AF65-F5344CB8AC3E}">
        <p14:creationId xmlns:p14="http://schemas.microsoft.com/office/powerpoint/2010/main" val="213980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dirty="0"/>
          </a:p>
        </p:txBody>
      </p:sp>
    </p:spTree>
    <p:extLst>
      <p:ext uri="{BB962C8B-B14F-4D97-AF65-F5344CB8AC3E}">
        <p14:creationId xmlns:p14="http://schemas.microsoft.com/office/powerpoint/2010/main" val="92669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dirty="0"/>
          </a:p>
        </p:txBody>
      </p:sp>
    </p:spTree>
    <p:extLst>
      <p:ext uri="{BB962C8B-B14F-4D97-AF65-F5344CB8AC3E}">
        <p14:creationId xmlns:p14="http://schemas.microsoft.com/office/powerpoint/2010/main" val="114525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dirty="0"/>
          </a:p>
        </p:txBody>
      </p:sp>
    </p:spTree>
    <p:extLst>
      <p:ext uri="{BB962C8B-B14F-4D97-AF65-F5344CB8AC3E}">
        <p14:creationId xmlns:p14="http://schemas.microsoft.com/office/powerpoint/2010/main" val="150299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dirty="0"/>
          </a:p>
        </p:txBody>
      </p:sp>
    </p:spTree>
    <p:extLst>
      <p:ext uri="{BB962C8B-B14F-4D97-AF65-F5344CB8AC3E}">
        <p14:creationId xmlns:p14="http://schemas.microsoft.com/office/powerpoint/2010/main" val="65770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14</a:t>
            </a:fld>
            <a:endParaRPr lang="en-US" dirty="0"/>
          </a:p>
        </p:txBody>
      </p:sp>
    </p:spTree>
    <p:extLst>
      <p:ext uri="{BB962C8B-B14F-4D97-AF65-F5344CB8AC3E}">
        <p14:creationId xmlns:p14="http://schemas.microsoft.com/office/powerpoint/2010/main" val="388435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dirty="0"/>
          </a:p>
        </p:txBody>
      </p:sp>
    </p:spTree>
    <p:extLst>
      <p:ext uri="{BB962C8B-B14F-4D97-AF65-F5344CB8AC3E}">
        <p14:creationId xmlns:p14="http://schemas.microsoft.com/office/powerpoint/2010/main" val="49509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dirty="0"/>
          </a:p>
        </p:txBody>
      </p:sp>
    </p:spTree>
    <p:extLst>
      <p:ext uri="{BB962C8B-B14F-4D97-AF65-F5344CB8AC3E}">
        <p14:creationId xmlns:p14="http://schemas.microsoft.com/office/powerpoint/2010/main" val="29816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dirty="0"/>
          </a:p>
        </p:txBody>
      </p:sp>
    </p:spTree>
    <p:extLst>
      <p:ext uri="{BB962C8B-B14F-4D97-AF65-F5344CB8AC3E}">
        <p14:creationId xmlns:p14="http://schemas.microsoft.com/office/powerpoint/2010/main" val="418416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dirty="0"/>
          </a:p>
        </p:txBody>
      </p:sp>
    </p:spTree>
    <p:extLst>
      <p:ext uri="{BB962C8B-B14F-4D97-AF65-F5344CB8AC3E}">
        <p14:creationId xmlns:p14="http://schemas.microsoft.com/office/powerpoint/2010/main" val="316822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dirty="0"/>
          </a:p>
        </p:txBody>
      </p:sp>
    </p:spTree>
    <p:extLst>
      <p:ext uri="{BB962C8B-B14F-4D97-AF65-F5344CB8AC3E}">
        <p14:creationId xmlns:p14="http://schemas.microsoft.com/office/powerpoint/2010/main" val="171387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dirty="0"/>
          </a:p>
        </p:txBody>
      </p:sp>
    </p:spTree>
    <p:extLst>
      <p:ext uri="{BB962C8B-B14F-4D97-AF65-F5344CB8AC3E}">
        <p14:creationId xmlns:p14="http://schemas.microsoft.com/office/powerpoint/2010/main" val="15406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20</a:t>
            </a:fld>
            <a:endParaRPr lang="en-US" dirty="0"/>
          </a:p>
        </p:txBody>
      </p:sp>
    </p:spTree>
    <p:extLst>
      <p:ext uri="{BB962C8B-B14F-4D97-AF65-F5344CB8AC3E}">
        <p14:creationId xmlns:p14="http://schemas.microsoft.com/office/powerpoint/2010/main" val="145016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21</a:t>
            </a:fld>
            <a:endParaRPr lang="en-US" dirty="0"/>
          </a:p>
        </p:txBody>
      </p:sp>
    </p:spTree>
    <p:extLst>
      <p:ext uri="{BB962C8B-B14F-4D97-AF65-F5344CB8AC3E}">
        <p14:creationId xmlns:p14="http://schemas.microsoft.com/office/powerpoint/2010/main" val="356845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dirty="0"/>
          </a:p>
        </p:txBody>
      </p:sp>
    </p:spTree>
    <p:extLst>
      <p:ext uri="{BB962C8B-B14F-4D97-AF65-F5344CB8AC3E}">
        <p14:creationId xmlns:p14="http://schemas.microsoft.com/office/powerpoint/2010/main" val="2172313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dirty="0"/>
          </a:p>
        </p:txBody>
      </p:sp>
    </p:spTree>
    <p:extLst>
      <p:ext uri="{BB962C8B-B14F-4D97-AF65-F5344CB8AC3E}">
        <p14:creationId xmlns:p14="http://schemas.microsoft.com/office/powerpoint/2010/main" val="161774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dirty="0"/>
          </a:p>
        </p:txBody>
      </p:sp>
    </p:spTree>
    <p:extLst>
      <p:ext uri="{BB962C8B-B14F-4D97-AF65-F5344CB8AC3E}">
        <p14:creationId xmlns:p14="http://schemas.microsoft.com/office/powerpoint/2010/main" val="74261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dirty="0"/>
          </a:p>
        </p:txBody>
      </p:sp>
    </p:spTree>
    <p:extLst>
      <p:ext uri="{BB962C8B-B14F-4D97-AF65-F5344CB8AC3E}">
        <p14:creationId xmlns:p14="http://schemas.microsoft.com/office/powerpoint/2010/main" val="263396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26</a:t>
            </a:fld>
            <a:endParaRPr lang="en-US" dirty="0"/>
          </a:p>
        </p:txBody>
      </p:sp>
    </p:spTree>
    <p:extLst>
      <p:ext uri="{BB962C8B-B14F-4D97-AF65-F5344CB8AC3E}">
        <p14:creationId xmlns:p14="http://schemas.microsoft.com/office/powerpoint/2010/main" val="111434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27</a:t>
            </a:fld>
            <a:endParaRPr lang="en-US" dirty="0"/>
          </a:p>
        </p:txBody>
      </p:sp>
    </p:spTree>
    <p:extLst>
      <p:ext uri="{BB962C8B-B14F-4D97-AF65-F5344CB8AC3E}">
        <p14:creationId xmlns:p14="http://schemas.microsoft.com/office/powerpoint/2010/main" val="200774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0" dirty="0"/>
          </a:p>
        </p:txBody>
      </p:sp>
      <p:sp>
        <p:nvSpPr>
          <p:cNvPr id="4" name="Slide Number Placeholder 3"/>
          <p:cNvSpPr>
            <a:spLocks noGrp="1"/>
          </p:cNvSpPr>
          <p:nvPr>
            <p:ph type="sldNum" sz="quarter" idx="10"/>
          </p:nvPr>
        </p:nvSpPr>
        <p:spPr/>
        <p:txBody>
          <a:bodyPr/>
          <a:lstStyle/>
          <a:p>
            <a:fld id="{3C0DDAA2-1C43-4F84-BCB8-BB799C3B521C}" type="slidenum">
              <a:rPr lang="en-US" smtClean="0"/>
              <a:t>30</a:t>
            </a:fld>
            <a:endParaRPr lang="en-US" dirty="0"/>
          </a:p>
        </p:txBody>
      </p:sp>
    </p:spTree>
    <p:extLst>
      <p:ext uri="{BB962C8B-B14F-4D97-AF65-F5344CB8AC3E}">
        <p14:creationId xmlns:p14="http://schemas.microsoft.com/office/powerpoint/2010/main" val="424684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33</a:t>
            </a:fld>
            <a:endParaRPr lang="en-US" dirty="0"/>
          </a:p>
        </p:txBody>
      </p:sp>
    </p:spTree>
    <p:extLst>
      <p:ext uri="{BB962C8B-B14F-4D97-AF65-F5344CB8AC3E}">
        <p14:creationId xmlns:p14="http://schemas.microsoft.com/office/powerpoint/2010/main" val="45146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dirty="0"/>
          </a:p>
        </p:txBody>
      </p:sp>
    </p:spTree>
    <p:extLst>
      <p:ext uri="{BB962C8B-B14F-4D97-AF65-F5344CB8AC3E}">
        <p14:creationId xmlns:p14="http://schemas.microsoft.com/office/powerpoint/2010/main" val="2954502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35</a:t>
            </a:fld>
            <a:endParaRPr lang="en-US" dirty="0"/>
          </a:p>
        </p:txBody>
      </p:sp>
    </p:spTree>
    <p:extLst>
      <p:ext uri="{BB962C8B-B14F-4D97-AF65-F5344CB8AC3E}">
        <p14:creationId xmlns:p14="http://schemas.microsoft.com/office/powerpoint/2010/main" val="209020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dirty="0"/>
          </a:p>
        </p:txBody>
      </p:sp>
    </p:spTree>
    <p:extLst>
      <p:ext uri="{BB962C8B-B14F-4D97-AF65-F5344CB8AC3E}">
        <p14:creationId xmlns:p14="http://schemas.microsoft.com/office/powerpoint/2010/main" val="272029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dirty="0"/>
          </a:p>
        </p:txBody>
      </p:sp>
    </p:spTree>
    <p:extLst>
      <p:ext uri="{BB962C8B-B14F-4D97-AF65-F5344CB8AC3E}">
        <p14:creationId xmlns:p14="http://schemas.microsoft.com/office/powerpoint/2010/main" val="349764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dirty="0"/>
          </a:p>
        </p:txBody>
      </p:sp>
    </p:spTree>
    <p:extLst>
      <p:ext uri="{BB962C8B-B14F-4D97-AF65-F5344CB8AC3E}">
        <p14:creationId xmlns:p14="http://schemas.microsoft.com/office/powerpoint/2010/main" val="2495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dirty="0"/>
          </a:p>
        </p:txBody>
      </p:sp>
    </p:spTree>
    <p:extLst>
      <p:ext uri="{BB962C8B-B14F-4D97-AF65-F5344CB8AC3E}">
        <p14:creationId xmlns:p14="http://schemas.microsoft.com/office/powerpoint/2010/main" val="415834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8</a:t>
            </a:fld>
            <a:endParaRPr lang="en-US" dirty="0"/>
          </a:p>
        </p:txBody>
      </p:sp>
    </p:spTree>
    <p:extLst>
      <p:ext uri="{BB962C8B-B14F-4D97-AF65-F5344CB8AC3E}">
        <p14:creationId xmlns:p14="http://schemas.microsoft.com/office/powerpoint/2010/main" val="232725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dirty="0"/>
          </a:p>
        </p:txBody>
      </p:sp>
    </p:spTree>
    <p:extLst>
      <p:ext uri="{BB962C8B-B14F-4D97-AF65-F5344CB8AC3E}">
        <p14:creationId xmlns:p14="http://schemas.microsoft.com/office/powerpoint/2010/main" val="23339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8/18/2022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8/18/2022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8/18/2022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8/18/2022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dirty="0"/>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a-DDQDataCollection@p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ducation.pa.gov/DataAndReporting/PIM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pa.gov/DataAndReporting/PIMS/EdNA/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user/PADeptof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pa.gov/Teachers%20-%20Administrators/PIMS/Pages/default.aspx#tab-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adqc.org/lear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pa.gov/DataAndReporting/PIMS/ApplicationSupport/Pages/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www.dataqualitynetwork.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ra-cad@pa.gov" TargetMode="External"/><Relationship Id="rId13" Type="http://schemas.openxmlformats.org/officeDocument/2006/relationships/hyperlink" Target="mailto:ra-edessa@pa.gov" TargetMode="External"/><Relationship Id="rId18" Type="http://schemas.openxmlformats.org/officeDocument/2006/relationships/hyperlink" Target="mailto:ra-EDSafeSchoolsRep@pa.gov" TargetMode="External"/><Relationship Id="rId3" Type="http://schemas.openxmlformats.org/officeDocument/2006/relationships/hyperlink" Target="mailto:ra-edarpesser@pa.gov" TargetMode="External"/><Relationship Id="rId21" Type="http://schemas.openxmlformats.org/officeDocument/2006/relationships/hyperlink" Target="mailto:ra-pdespecialed@pa.gov" TargetMode="External"/><Relationship Id="rId7" Type="http://schemas.openxmlformats.org/officeDocument/2006/relationships/hyperlink" Target="mailto:ra-charterschools@pa.gov" TargetMode="External"/><Relationship Id="rId12" Type="http://schemas.openxmlformats.org/officeDocument/2006/relationships/hyperlink" Target="mailto:ra-edeld@pa.gov" TargetMode="External"/><Relationship Id="rId17" Type="http://schemas.openxmlformats.org/officeDocument/2006/relationships/hyperlink" Target="mailto:ra-athleticoppreport@pa.gov" TargetMode="External"/><Relationship Id="rId2" Type="http://schemas.openxmlformats.org/officeDocument/2006/relationships/notesSlide" Target="../notesSlides/notesSlide27.xml"/><Relationship Id="rId16" Type="http://schemas.openxmlformats.org/officeDocument/2006/relationships/hyperlink" Target="mailto:ra-home-education@pa.gov" TargetMode="External"/><Relationship Id="rId20" Type="http://schemas.openxmlformats.org/officeDocument/2006/relationships/hyperlink" Target="mailto:ra-School-Configs@pa.gov" TargetMode="External"/><Relationship Id="rId1" Type="http://schemas.openxmlformats.org/officeDocument/2006/relationships/slideLayout" Target="../slideLayouts/slideLayout2.xml"/><Relationship Id="rId6" Type="http://schemas.openxmlformats.org/officeDocument/2006/relationships/hyperlink" Target="mailto:ra-edcertstaff@pa.gov" TargetMode="External"/><Relationship Id="rId11" Type="http://schemas.openxmlformats.org/officeDocument/2006/relationships/hyperlink" Target="mailto:ra-edna-admin@pa.gov" TargetMode="External"/><Relationship Id="rId5" Type="http://schemas.openxmlformats.org/officeDocument/2006/relationships/hyperlink" Target="mailto:ra-CATSDATA@pa.gov" TargetMode="External"/><Relationship Id="rId15" Type="http://schemas.openxmlformats.org/officeDocument/2006/relationships/hyperlink" Target="mailto:ra-edfuturereadypa@pa.gov" TargetMode="External"/><Relationship Id="rId10" Type="http://schemas.openxmlformats.org/officeDocument/2006/relationships/hyperlink" Target="mailto:ra-edddqdatacollection@pa.gov" TargetMode="External"/><Relationship Id="rId19" Type="http://schemas.openxmlformats.org/officeDocument/2006/relationships/hyperlink" Target="mailto:ra-PDE-SchoolService@pa.gov" TargetMode="External"/><Relationship Id="rId4" Type="http://schemas.openxmlformats.org/officeDocument/2006/relationships/hyperlink" Target="mailto:ra-pas@pa.gov" TargetMode="External"/><Relationship Id="rId9" Type="http://schemas.openxmlformats.org/officeDocument/2006/relationships/hyperlink" Target="mailto:ra-EDDDQNoReply@pa.gov" TargetMode="External"/><Relationship Id="rId14" Type="http://schemas.openxmlformats.org/officeDocument/2006/relationships/hyperlink" Target="mailto:ra-edfrcpp@pa.gov" TargetMode="External"/><Relationship Id="rId22" Type="http://schemas.openxmlformats.org/officeDocument/2006/relationships/hyperlink" Target="mailto:ra-edseact16@pa.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ra-cad@pa.gov" TargetMode="External"/><Relationship Id="rId2" Type="http://schemas.openxmlformats.org/officeDocument/2006/relationships/hyperlink" Target="https://www.education.pa.gov/Teachers%20-%20Administrators/Child%20Accounting/Pages/default.aspx#tab-1" TargetMode="External"/><Relationship Id="rId1" Type="http://schemas.openxmlformats.org/officeDocument/2006/relationships/slideLayout" Target="../slideLayouts/slideLayout2.xml"/><Relationship Id="rId4" Type="http://schemas.openxmlformats.org/officeDocument/2006/relationships/hyperlink" Target="https://www.education.pa.gov/Policy-Funding/BECS/Pages/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a-EDSafeSchoolsRep@pa.gov" TargetMode="External"/><Relationship Id="rId2" Type="http://schemas.openxmlformats.org/officeDocument/2006/relationships/hyperlink" Target="https://www.education.pa.gov/Schools/safeschools/Pages/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pa.gov/Teachers%20-%20Administrators/Curriculum/English%20As%20A%20Second%20Language/Pages/default.aspx#tab-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ra-edeld@p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pa.gov/K-12/Assessment%20and%20Accountability/Pages/default.aspx#tab-1" TargetMode="External"/><Relationship Id="rId2" Type="http://schemas.openxmlformats.org/officeDocument/2006/relationships/hyperlink" Target="https://www.education.pa.gov/Teachers%20-%20Administrators/PIMS/Pages/default.aspx#tab-1" TargetMode="External"/><Relationship Id="rId1" Type="http://schemas.openxmlformats.org/officeDocument/2006/relationships/slideLayout" Target="../slideLayouts/slideLayout2.xml"/><Relationship Id="rId5" Type="http://schemas.openxmlformats.org/officeDocument/2006/relationships/hyperlink" Target="mailto:ra-pas@pa.gov" TargetMode="External"/><Relationship Id="rId4" Type="http://schemas.openxmlformats.org/officeDocument/2006/relationships/hyperlink" Target="https://www.education.pa.gov/pa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education.pa.gov/K-12/Assessment%20and%20Accountability/PVAAS/Pages/defaul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pa.gov/K-12/Special%20Education/Pages/default.aspx#tab-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ra-pdespecialed@pa.gov" TargetMode="External"/><Relationship Id="rId5" Type="http://schemas.openxmlformats.org/officeDocument/2006/relationships/hyperlink" Target="https://www.pattan.net/forms/" TargetMode="External"/><Relationship Id="rId4" Type="http://schemas.openxmlformats.org/officeDocument/2006/relationships/hyperlink" Target="http://penndata.hbg.psu.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a-athleticoppreport@pa.gov" TargetMode="External"/><Relationship Id="rId2" Type="http://schemas.openxmlformats.org/officeDocument/2006/relationships/hyperlink" Target="https://www.education.pa.gov/Teachers%20-%20Administrators/Interscholastic%20Athletic%20Opportunity/Pages/default.aspx#tab-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ducation.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pa.gov/Pages/MyPDESuit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8FWSOW1YXK1LNcsjvdJZKVTFs352w1aM/view?usp=drivesd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drive.google.com/file/d/165fX0rUCVgopXKyohT6zX7lTgAQzTUGf/view?usp=drivesd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pa.gov/DataAndReporting/PIMS/PASecureID/Pages/PASecureID.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ducation.pa.gov/Teachers%20-%20Administrators/PIMS/Pages/default.aspx#tab-1" TargetMode="External"/><Relationship Id="rId4" Type="http://schemas.openxmlformats.org/officeDocument/2006/relationships/hyperlink" Target="mailto:ra-PAsecureID@pa.gov"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203575"/>
          </a:xfrm>
        </p:spPr>
        <p:txBody>
          <a:bodyPr>
            <a:normAutofit/>
          </a:bodyPr>
          <a:lstStyle/>
          <a:p>
            <a:r>
              <a:rPr lang="en-US" sz="3600" b="1" dirty="0"/>
              <a:t>PDE PIMS Administrator </a:t>
            </a:r>
            <a:br>
              <a:rPr lang="en-US" sz="3600" b="1" dirty="0"/>
            </a:br>
            <a:r>
              <a:rPr lang="en-US" sz="3600" b="1" dirty="0"/>
              <a:t>Resources</a:t>
            </a:r>
            <a:br>
              <a:rPr lang="en-US" b="1" dirty="0"/>
            </a:br>
            <a:br>
              <a:rPr lang="en-US" b="1" dirty="0"/>
            </a:br>
            <a:endParaRPr lang="en-US"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1DC3D52-904E-4A66-ACEA-A7B79BE56C18}" type="datetime1">
              <a:rPr lang="en-US" smtClean="0"/>
              <a:t>8/18/2022</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a Team!</a:t>
            </a:r>
          </a:p>
        </p:txBody>
      </p:sp>
      <p:sp>
        <p:nvSpPr>
          <p:cNvPr id="3" name="Content Placeholder 2"/>
          <p:cNvSpPr>
            <a:spLocks noGrp="1"/>
          </p:cNvSpPr>
          <p:nvPr>
            <p:ph idx="1"/>
          </p:nvPr>
        </p:nvSpPr>
        <p:spPr/>
        <p:txBody>
          <a:bodyPr>
            <a:normAutofit fontScale="92500" lnSpcReduction="10000"/>
          </a:bodyPr>
          <a:lstStyle/>
          <a:p>
            <a:r>
              <a:rPr lang="en-US" dirty="0"/>
              <a:t>Administrators</a:t>
            </a:r>
          </a:p>
          <a:p>
            <a:r>
              <a:rPr lang="en-US" dirty="0"/>
              <a:t>Program Supervisors &amp; Coordinators</a:t>
            </a:r>
          </a:p>
          <a:p>
            <a:r>
              <a:rPr lang="en-US" dirty="0"/>
              <a:t>Building Principals</a:t>
            </a:r>
          </a:p>
          <a:p>
            <a:r>
              <a:rPr lang="en-US" dirty="0"/>
              <a:t>Business Managers</a:t>
            </a:r>
          </a:p>
          <a:p>
            <a:r>
              <a:rPr lang="en-US" dirty="0"/>
              <a:t>HR Directors</a:t>
            </a:r>
          </a:p>
          <a:p>
            <a:r>
              <a:rPr lang="en-US" dirty="0"/>
              <a:t>Teachers</a:t>
            </a:r>
          </a:p>
          <a:p>
            <a:r>
              <a:rPr lang="en-US" dirty="0"/>
              <a:t>Support Staff</a:t>
            </a:r>
          </a:p>
          <a:p>
            <a:r>
              <a:rPr lang="en-US" dirty="0"/>
              <a:t>Data Staff</a:t>
            </a:r>
            <a:br>
              <a:rPr lang="en-US" dirty="0"/>
            </a:br>
            <a:endParaRPr lang="en-US" dirty="0"/>
          </a:p>
          <a:p>
            <a:endParaRPr lang="en-US" dirty="0"/>
          </a:p>
          <a:p>
            <a:endParaRPr lang="en-US" sz="20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92122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E14F-E7DE-47D6-B2B7-4ECD7B7087F8}"/>
              </a:ext>
            </a:extLst>
          </p:cNvPr>
          <p:cNvSpPr>
            <a:spLocks noGrp="1"/>
          </p:cNvSpPr>
          <p:nvPr>
            <p:ph type="title"/>
          </p:nvPr>
        </p:nvSpPr>
        <p:spPr/>
        <p:txBody>
          <a:bodyPr/>
          <a:lstStyle/>
          <a:p>
            <a:r>
              <a:rPr lang="en-US" dirty="0"/>
              <a:t>Your LEA Team!</a:t>
            </a:r>
          </a:p>
        </p:txBody>
      </p:sp>
      <p:sp>
        <p:nvSpPr>
          <p:cNvPr id="3" name="Content Placeholder 2">
            <a:extLst>
              <a:ext uri="{FF2B5EF4-FFF2-40B4-BE49-F238E27FC236}">
                <a16:creationId xmlns:a16="http://schemas.microsoft.com/office/drawing/2014/main" id="{601762B4-9115-41E6-A74F-0BCA88017842}"/>
              </a:ext>
            </a:extLst>
          </p:cNvPr>
          <p:cNvSpPr>
            <a:spLocks noGrp="1"/>
          </p:cNvSpPr>
          <p:nvPr>
            <p:ph idx="1"/>
          </p:nvPr>
        </p:nvSpPr>
        <p:spPr>
          <a:xfrm>
            <a:off x="457200" y="1600200"/>
            <a:ext cx="8229600" cy="4267199"/>
          </a:xfrm>
        </p:spPr>
        <p:txBody>
          <a:bodyPr>
            <a:normAutofit fontScale="85000" lnSpcReduction="20000"/>
          </a:bodyPr>
          <a:lstStyle/>
          <a:p>
            <a:pPr marL="0" indent="0">
              <a:buNone/>
            </a:pPr>
            <a:r>
              <a:rPr lang="en-US" sz="3000" dirty="0"/>
              <a:t>Who on your team is responsible for these tasks?</a:t>
            </a:r>
          </a:p>
          <a:p>
            <a:pPr marL="0" indent="0">
              <a:buNone/>
            </a:pPr>
            <a:endParaRPr lang="en-US" sz="3000" dirty="0"/>
          </a:p>
          <a:p>
            <a:r>
              <a:rPr lang="en-US" sz="3000" dirty="0"/>
              <a:t>Inputs, Maintains &amp; Exports Data in Local System</a:t>
            </a:r>
          </a:p>
          <a:p>
            <a:r>
              <a:rPr lang="en-US" sz="3000" dirty="0"/>
              <a:t>Prepares &amp; Uploads PIMS Files</a:t>
            </a:r>
          </a:p>
          <a:p>
            <a:r>
              <a:rPr lang="en-US" sz="3000" dirty="0"/>
              <a:t>Runs &amp; Reviews PIMS Reports</a:t>
            </a:r>
          </a:p>
          <a:p>
            <a:r>
              <a:rPr lang="en-US" sz="3000" dirty="0"/>
              <a:t>Confirm Accuracy Certification Statements?</a:t>
            </a:r>
          </a:p>
          <a:p>
            <a:r>
              <a:rPr lang="en-US" sz="3000" dirty="0"/>
              <a:t>Provide IT Technical Assistance?</a:t>
            </a:r>
          </a:p>
          <a:p>
            <a:r>
              <a:rPr lang="en-US" sz="3000" dirty="0"/>
              <a:t>Other Roles?</a:t>
            </a:r>
          </a:p>
          <a:p>
            <a:pPr marL="0" indent="0">
              <a:buNone/>
            </a:pPr>
            <a:endParaRPr lang="en-US" dirty="0"/>
          </a:p>
          <a:p>
            <a:pPr marL="0" indent="0">
              <a:buNone/>
            </a:pPr>
            <a:r>
              <a:rPr lang="en-US" b="1" dirty="0"/>
              <a:t>Don’t forget your SIS Vendor resources!</a:t>
            </a:r>
          </a:p>
        </p:txBody>
      </p:sp>
      <p:sp>
        <p:nvSpPr>
          <p:cNvPr id="4" name="Date Placeholder 3">
            <a:extLst>
              <a:ext uri="{FF2B5EF4-FFF2-40B4-BE49-F238E27FC236}">
                <a16:creationId xmlns:a16="http://schemas.microsoft.com/office/drawing/2014/main" id="{7E13E618-F980-48B4-BF9D-841953E826A6}"/>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285021DD-F0DD-4975-8408-2BF26FC0DBD4}"/>
              </a:ext>
            </a:extLst>
          </p:cNvPr>
          <p:cNvSpPr>
            <a:spLocks noGrp="1"/>
          </p:cNvSpPr>
          <p:nvPr>
            <p:ph type="sldNum" sz="quarter" idx="12"/>
          </p:nvPr>
        </p:nvSpPr>
        <p:spPr/>
        <p:txBody>
          <a:bodyPr/>
          <a:lstStyle/>
          <a:p>
            <a:fld id="{680C5762-CF65-4775-9966-A58D40CC61B9}" type="slidenum">
              <a:rPr lang="en-US" smtClean="0"/>
              <a:t>11</a:t>
            </a:fld>
            <a:endParaRPr lang="en-US" dirty="0"/>
          </a:p>
        </p:txBody>
      </p:sp>
    </p:spTree>
    <p:extLst>
      <p:ext uri="{BB962C8B-B14F-4D97-AF65-F5344CB8AC3E}">
        <p14:creationId xmlns:p14="http://schemas.microsoft.com/office/powerpoint/2010/main" val="247126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5D5F-14A7-4D11-BE58-AF55A8BCF45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4D36C548-4D79-4B41-8778-ED9E23F47B77}"/>
              </a:ext>
            </a:extLst>
          </p:cNvPr>
          <p:cNvSpPr>
            <a:spLocks noGrp="1"/>
          </p:cNvSpPr>
          <p:nvPr>
            <p:ph idx="1"/>
          </p:nvPr>
        </p:nvSpPr>
        <p:spPr>
          <a:xfrm>
            <a:off x="468630" y="1447800"/>
            <a:ext cx="8229600" cy="762000"/>
          </a:xfrm>
        </p:spPr>
        <p:txBody>
          <a:bodyPr>
            <a:normAutofit/>
          </a:bodyPr>
          <a:lstStyle/>
          <a:p>
            <a:pPr marL="0" indent="0" algn="ctr">
              <a:buNone/>
            </a:pPr>
            <a:r>
              <a:rPr lang="en-US" sz="2400" dirty="0"/>
              <a:t>Write down each member of your team you know!</a:t>
            </a:r>
          </a:p>
          <a:p>
            <a:endParaRPr lang="en-US" sz="4400" dirty="0"/>
          </a:p>
        </p:txBody>
      </p:sp>
      <p:graphicFrame>
        <p:nvGraphicFramePr>
          <p:cNvPr id="6" name="Table 5">
            <a:extLst>
              <a:ext uri="{FF2B5EF4-FFF2-40B4-BE49-F238E27FC236}">
                <a16:creationId xmlns:a16="http://schemas.microsoft.com/office/drawing/2014/main" id="{AAF3AE02-4242-4A18-ACCB-AF028A426514}"/>
              </a:ext>
            </a:extLst>
          </p:cNvPr>
          <p:cNvGraphicFramePr>
            <a:graphicFrameLocks noGrp="1"/>
          </p:cNvGraphicFramePr>
          <p:nvPr>
            <p:extLst>
              <p:ext uri="{D42A27DB-BD31-4B8C-83A1-F6EECF244321}">
                <p14:modId xmlns:p14="http://schemas.microsoft.com/office/powerpoint/2010/main" val="360244050"/>
              </p:ext>
            </p:extLst>
          </p:nvPr>
        </p:nvGraphicFramePr>
        <p:xfrm>
          <a:off x="468630" y="2057400"/>
          <a:ext cx="8206740" cy="3733803"/>
        </p:xfrm>
        <a:graphic>
          <a:graphicData uri="http://schemas.openxmlformats.org/drawingml/2006/table">
            <a:tbl>
              <a:tblPr firstRow="1" firstCol="1" bandRow="1">
                <a:tableStyleId>{69CF1AB2-1976-4502-BF36-3FF5EA218861}</a:tableStyleId>
              </a:tblPr>
              <a:tblGrid>
                <a:gridCol w="4103370">
                  <a:extLst>
                    <a:ext uri="{9D8B030D-6E8A-4147-A177-3AD203B41FA5}">
                      <a16:colId xmlns:a16="http://schemas.microsoft.com/office/drawing/2014/main" val="2344697520"/>
                    </a:ext>
                  </a:extLst>
                </a:gridCol>
                <a:gridCol w="4103370">
                  <a:extLst>
                    <a:ext uri="{9D8B030D-6E8A-4147-A177-3AD203B41FA5}">
                      <a16:colId xmlns:a16="http://schemas.microsoft.com/office/drawing/2014/main" val="4042779950"/>
                    </a:ext>
                  </a:extLst>
                </a:gridCol>
              </a:tblGrid>
              <a:tr h="350403">
                <a:tc>
                  <a:txBody>
                    <a:bodyPr/>
                    <a:lstStyle/>
                    <a:p>
                      <a:pPr marL="0" marR="0" algn="ctr">
                        <a:lnSpc>
                          <a:spcPct val="107000"/>
                        </a:lnSpc>
                        <a:spcBef>
                          <a:spcPts val="0"/>
                        </a:spcBef>
                        <a:spcAft>
                          <a:spcPts val="0"/>
                        </a:spcAft>
                      </a:pPr>
                      <a:r>
                        <a:rPr lang="en-US" sz="1800" dirty="0">
                          <a:effectLst/>
                        </a:rPr>
                        <a:t>Point of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tc>
                <a:tc>
                  <a:txBody>
                    <a:bodyPr/>
                    <a:lstStyle/>
                    <a:p>
                      <a:pPr marL="0" marR="0" algn="ctr">
                        <a:lnSpc>
                          <a:spcPct val="107000"/>
                        </a:lnSpc>
                        <a:spcBef>
                          <a:spcPts val="0"/>
                        </a:spcBef>
                        <a:spcAft>
                          <a:spcPts val="0"/>
                        </a:spcAft>
                      </a:pPr>
                      <a:r>
                        <a:rPr lang="en-US" sz="1800" dirty="0">
                          <a:effectLst/>
                        </a:rPr>
                        <a:t>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tc>
                <a:extLst>
                  <a:ext uri="{0D108BD9-81ED-4DB2-BD59-A6C34878D82A}">
                    <a16:rowId xmlns:a16="http://schemas.microsoft.com/office/drawing/2014/main" val="3470975172"/>
                  </a:ext>
                </a:extLst>
              </a:tr>
              <a:tr h="276108">
                <a:tc>
                  <a:txBody>
                    <a:bodyPr/>
                    <a:lstStyle/>
                    <a:p>
                      <a:pPr marL="0" marR="0">
                        <a:lnSpc>
                          <a:spcPct val="107000"/>
                        </a:lnSpc>
                        <a:spcBef>
                          <a:spcPts val="0"/>
                        </a:spcBef>
                        <a:spcAft>
                          <a:spcPts val="0"/>
                        </a:spcAft>
                      </a:pPr>
                      <a:r>
                        <a:rPr lang="en-US" sz="1200" dirty="0">
                          <a:effectLst/>
                        </a:rPr>
                        <a:t>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76635378"/>
                  </a:ext>
                </a:extLst>
              </a:tr>
              <a:tr h="276108">
                <a:tc>
                  <a:txBody>
                    <a:bodyPr/>
                    <a:lstStyle/>
                    <a:p>
                      <a:pPr marL="0" marR="0">
                        <a:lnSpc>
                          <a:spcPct val="107000"/>
                        </a:lnSpc>
                        <a:spcBef>
                          <a:spcPts val="0"/>
                        </a:spcBef>
                        <a:spcAft>
                          <a:spcPts val="0"/>
                        </a:spcAft>
                      </a:pPr>
                      <a:r>
                        <a:rPr lang="en-US" sz="1200" dirty="0">
                          <a:effectLst/>
                        </a:rPr>
                        <a:t>SIS Vendor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953603232"/>
                  </a:ext>
                </a:extLst>
              </a:tr>
              <a:tr h="276108">
                <a:tc>
                  <a:txBody>
                    <a:bodyPr/>
                    <a:lstStyle/>
                    <a:p>
                      <a:pPr marL="0" marR="0">
                        <a:lnSpc>
                          <a:spcPct val="107000"/>
                        </a:lnSpc>
                        <a:spcBef>
                          <a:spcPts val="0"/>
                        </a:spcBef>
                        <a:spcAft>
                          <a:spcPts val="0"/>
                        </a:spcAft>
                      </a:pPr>
                      <a:r>
                        <a:rPr lang="en-US" sz="1200" dirty="0">
                          <a:effectLst/>
                        </a:rPr>
                        <a:t>Data Entry Staff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294665094"/>
                  </a:ext>
                </a:extLst>
              </a:tr>
              <a:tr h="622320">
                <a:tc>
                  <a:txBody>
                    <a:bodyPr/>
                    <a:lstStyle/>
                    <a:p>
                      <a:pPr marL="0" marR="0">
                        <a:lnSpc>
                          <a:spcPct val="107000"/>
                        </a:lnSpc>
                        <a:spcBef>
                          <a:spcPts val="0"/>
                        </a:spcBef>
                        <a:spcAft>
                          <a:spcPts val="0"/>
                        </a:spcAft>
                      </a:pPr>
                      <a:r>
                        <a:rPr lang="en-US" sz="1200" dirty="0">
                          <a:effectLst/>
                        </a:rPr>
                        <a:t>Program Area Coordinators (Special Education, Child Accounting, Assessment, English Learners, Homeless)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733018724"/>
                  </a:ext>
                </a:extLst>
              </a:tr>
              <a:tr h="276108">
                <a:tc>
                  <a:txBody>
                    <a:bodyPr/>
                    <a:lstStyle/>
                    <a:p>
                      <a:pPr marL="0" marR="0">
                        <a:lnSpc>
                          <a:spcPct val="107000"/>
                        </a:lnSpc>
                        <a:spcBef>
                          <a:spcPts val="0"/>
                        </a:spcBef>
                        <a:spcAft>
                          <a:spcPts val="0"/>
                        </a:spcAft>
                      </a:pPr>
                      <a:r>
                        <a:rPr lang="en-US" sz="1200" dirty="0">
                          <a:effectLst/>
                        </a:rPr>
                        <a:t>Building Principals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1812085959"/>
                  </a:ext>
                </a:extLst>
              </a:tr>
              <a:tr h="276108">
                <a:tc>
                  <a:txBody>
                    <a:bodyPr/>
                    <a:lstStyle/>
                    <a:p>
                      <a:pPr marL="0" marR="0">
                        <a:lnSpc>
                          <a:spcPct val="107000"/>
                        </a:lnSpc>
                        <a:spcBef>
                          <a:spcPts val="0"/>
                        </a:spcBef>
                        <a:spcAft>
                          <a:spcPts val="0"/>
                        </a:spcAft>
                      </a:pPr>
                      <a:r>
                        <a:rPr lang="en-US" sz="1200" dirty="0">
                          <a:effectLst/>
                        </a:rPr>
                        <a:t>Chief School Administrator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788590362"/>
                  </a:ext>
                </a:extLst>
              </a:tr>
              <a:tr h="276108">
                <a:tc>
                  <a:txBody>
                    <a:bodyPr/>
                    <a:lstStyle/>
                    <a:p>
                      <a:pPr marL="0" marR="0">
                        <a:lnSpc>
                          <a:spcPct val="107000"/>
                        </a:lnSpc>
                        <a:spcBef>
                          <a:spcPts val="0"/>
                        </a:spcBef>
                        <a:spcAft>
                          <a:spcPts val="0"/>
                        </a:spcAft>
                      </a:pPr>
                      <a:r>
                        <a:rPr lang="en-US" sz="1200" dirty="0">
                          <a:effectLst/>
                        </a:rPr>
                        <a:t>Human Resources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943748072"/>
                  </a:ext>
                </a:extLst>
              </a:tr>
              <a:tr h="276108">
                <a:tc>
                  <a:txBody>
                    <a:bodyPr/>
                    <a:lstStyle/>
                    <a:p>
                      <a:pPr marL="0" marR="0">
                        <a:lnSpc>
                          <a:spcPct val="107000"/>
                        </a:lnSpc>
                        <a:spcBef>
                          <a:spcPts val="0"/>
                        </a:spcBef>
                        <a:spcAft>
                          <a:spcPts val="0"/>
                        </a:spcAft>
                      </a:pPr>
                      <a:r>
                        <a:rPr lang="en-US" sz="1200" dirty="0">
                          <a:effectLst/>
                        </a:rPr>
                        <a:t>Student Services / Registrar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167554354"/>
                  </a:ext>
                </a:extLst>
              </a:tr>
              <a:tr h="276108">
                <a:tc>
                  <a:txBody>
                    <a:bodyPr/>
                    <a:lstStyle/>
                    <a:p>
                      <a:pPr marL="0" marR="0">
                        <a:lnSpc>
                          <a:spcPct val="107000"/>
                        </a:lnSpc>
                        <a:spcBef>
                          <a:spcPts val="0"/>
                        </a:spcBef>
                        <a:spcAft>
                          <a:spcPts val="0"/>
                        </a:spcAft>
                      </a:pPr>
                      <a:r>
                        <a:rPr lang="en-US" sz="1200" dirty="0">
                          <a:effectLst/>
                        </a:rPr>
                        <a:t>IU / Data Quality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298933928"/>
                  </a:ext>
                </a:extLst>
              </a:tr>
              <a:tr h="276108">
                <a:tc>
                  <a:txBody>
                    <a:bodyPr/>
                    <a:lstStyle/>
                    <a:p>
                      <a:pPr marL="0" marR="0">
                        <a:lnSpc>
                          <a:spcPct val="107000"/>
                        </a:lnSpc>
                        <a:spcBef>
                          <a:spcPts val="0"/>
                        </a:spcBef>
                        <a:spcAft>
                          <a:spcPts val="0"/>
                        </a:spcAft>
                      </a:pPr>
                      <a:r>
                        <a:rPr lang="en-US" sz="1200" dirty="0">
                          <a:effectLst/>
                        </a:rPr>
                        <a:t>EdNA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983825489"/>
                  </a:ext>
                </a:extLst>
              </a:tr>
              <a:tr h="276108">
                <a:tc>
                  <a:txBody>
                    <a:bodyPr/>
                    <a:lstStyle/>
                    <a:p>
                      <a:pPr marL="0" marR="0">
                        <a:lnSpc>
                          <a:spcPct val="107000"/>
                        </a:lnSpc>
                        <a:spcBef>
                          <a:spcPts val="0"/>
                        </a:spcBef>
                        <a:spcAft>
                          <a:spcPts val="0"/>
                        </a:spcAft>
                      </a:pPr>
                      <a:r>
                        <a:rPr lang="en-US" sz="1200" dirty="0">
                          <a:effectLst/>
                        </a:rPr>
                        <a:t>PAsecureID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1624246308"/>
                  </a:ext>
                </a:extLst>
              </a:tr>
            </a:tbl>
          </a:graphicData>
        </a:graphic>
      </p:graphicFrame>
      <p:sp>
        <p:nvSpPr>
          <p:cNvPr id="5" name="Slide Number Placeholder 4">
            <a:extLst>
              <a:ext uri="{FF2B5EF4-FFF2-40B4-BE49-F238E27FC236}">
                <a16:creationId xmlns:a16="http://schemas.microsoft.com/office/drawing/2014/main" id="{7076F560-EDC9-452F-AC10-DD7338EAFCBB}"/>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12</a:t>
            </a:fld>
            <a:endParaRPr lang="en-US" dirty="0"/>
          </a:p>
        </p:txBody>
      </p:sp>
      <p:sp>
        <p:nvSpPr>
          <p:cNvPr id="4" name="Date Placeholder 3">
            <a:extLst>
              <a:ext uri="{FF2B5EF4-FFF2-40B4-BE49-F238E27FC236}">
                <a16:creationId xmlns:a16="http://schemas.microsoft.com/office/drawing/2014/main" id="{DF3020E7-6D6F-4960-A24E-D9524BEB2A5C}"/>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240364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What Resources are out there?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5951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Office</a:t>
            </a:r>
          </a:p>
        </p:txBody>
      </p:sp>
      <p:sp>
        <p:nvSpPr>
          <p:cNvPr id="3" name="Content Placeholder 2"/>
          <p:cNvSpPr>
            <a:spLocks noGrp="1"/>
          </p:cNvSpPr>
          <p:nvPr>
            <p:ph idx="1"/>
          </p:nvPr>
        </p:nvSpPr>
        <p:spPr>
          <a:xfrm>
            <a:off x="457200" y="1600200"/>
            <a:ext cx="8229600" cy="4267200"/>
          </a:xfrm>
        </p:spPr>
        <p:txBody>
          <a:bodyPr>
            <a:normAutofit/>
          </a:bodyPr>
          <a:lstStyle/>
          <a:p>
            <a:pPr marL="0" indent="0">
              <a:lnSpc>
                <a:spcPct val="110000"/>
              </a:lnSpc>
              <a:spcBef>
                <a:spcPts val="0"/>
              </a:spcBef>
              <a:buNone/>
            </a:pPr>
            <a:r>
              <a:rPr lang="en-US" dirty="0"/>
              <a:t>The</a:t>
            </a:r>
            <a:r>
              <a:rPr lang="en-US" b="1" dirty="0"/>
              <a:t> Data Quality team </a:t>
            </a:r>
            <a:r>
              <a:rPr lang="en-US" dirty="0"/>
              <a:t>manages data collections such as Career &amp; Tech, Graduation Cohort, Staff and Student, Course and PVAAS.</a:t>
            </a:r>
          </a:p>
          <a:p>
            <a:pPr marL="0" indent="0">
              <a:lnSpc>
                <a:spcPct val="110000"/>
              </a:lnSpc>
              <a:spcBef>
                <a:spcPts val="0"/>
              </a:spcBef>
              <a:buNone/>
            </a:pPr>
            <a:endParaRPr lang="en-US" dirty="0"/>
          </a:p>
          <a:p>
            <a:pPr marL="0" indent="0">
              <a:lnSpc>
                <a:spcPct val="110000"/>
              </a:lnSpc>
              <a:spcBef>
                <a:spcPts val="0"/>
              </a:spcBef>
              <a:buNone/>
            </a:pPr>
            <a:r>
              <a:rPr lang="en-US" dirty="0"/>
              <a:t>Email for the Data Quality Office:</a:t>
            </a:r>
          </a:p>
          <a:p>
            <a:pPr marL="0" indent="0">
              <a:lnSpc>
                <a:spcPct val="110000"/>
              </a:lnSpc>
              <a:spcBef>
                <a:spcPts val="0"/>
              </a:spcBef>
              <a:buNone/>
            </a:pPr>
            <a:r>
              <a:rPr lang="en-US" dirty="0">
                <a:hlinkClick r:id="rId3"/>
              </a:rPr>
              <a:t>ra-DDQDataCollection@pa.gov</a:t>
            </a:r>
            <a:endParaRPr lang="en-US"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9565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EE4B-6B76-4846-9539-FBC5266B3C00}"/>
              </a:ext>
            </a:extLst>
          </p:cNvPr>
          <p:cNvSpPr>
            <a:spLocks noGrp="1"/>
          </p:cNvSpPr>
          <p:nvPr>
            <p:ph type="title"/>
          </p:nvPr>
        </p:nvSpPr>
        <p:spPr/>
        <p:txBody>
          <a:bodyPr/>
          <a:lstStyle/>
          <a:p>
            <a:r>
              <a:rPr lang="en-US" dirty="0"/>
              <a:t>PDE PIMS Website!</a:t>
            </a:r>
          </a:p>
        </p:txBody>
      </p:sp>
      <p:sp>
        <p:nvSpPr>
          <p:cNvPr id="4" name="Date Placeholder 3">
            <a:extLst>
              <a:ext uri="{FF2B5EF4-FFF2-40B4-BE49-F238E27FC236}">
                <a16:creationId xmlns:a16="http://schemas.microsoft.com/office/drawing/2014/main" id="{CC8B1858-9BC7-4050-9482-4A5039DDA77B}"/>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63B2B924-FF17-48BF-9269-DD7349851801}"/>
              </a:ext>
            </a:extLst>
          </p:cNvPr>
          <p:cNvSpPr>
            <a:spLocks noGrp="1"/>
          </p:cNvSpPr>
          <p:nvPr>
            <p:ph type="sldNum" sz="quarter" idx="12"/>
          </p:nvPr>
        </p:nvSpPr>
        <p:spPr/>
        <p:txBody>
          <a:bodyPr/>
          <a:lstStyle/>
          <a:p>
            <a:fld id="{680C5762-CF65-4775-9966-A58D40CC61B9}" type="slidenum">
              <a:rPr lang="en-US" smtClean="0"/>
              <a:t>15</a:t>
            </a:fld>
            <a:endParaRPr lang="en-US" dirty="0"/>
          </a:p>
        </p:txBody>
      </p:sp>
      <p:pic>
        <p:nvPicPr>
          <p:cNvPr id="7" name="Picture 6" descr="PIMS Website">
            <a:extLst>
              <a:ext uri="{FF2B5EF4-FFF2-40B4-BE49-F238E27FC236}">
                <a16:creationId xmlns:a16="http://schemas.microsoft.com/office/drawing/2014/main" id="{C4B2495B-95BD-42DA-A61E-20754D48BEE6}"/>
              </a:ext>
            </a:extLst>
          </p:cNvPr>
          <p:cNvPicPr>
            <a:picLocks noChangeAspect="1"/>
          </p:cNvPicPr>
          <p:nvPr/>
        </p:nvPicPr>
        <p:blipFill>
          <a:blip r:embed="rId3"/>
          <a:stretch>
            <a:fillRect/>
          </a:stretch>
        </p:blipFill>
        <p:spPr>
          <a:xfrm>
            <a:off x="1081846" y="1981200"/>
            <a:ext cx="6980308" cy="3886200"/>
          </a:xfrm>
          <a:prstGeom prst="rect">
            <a:avLst/>
          </a:prstGeom>
        </p:spPr>
      </p:pic>
      <p:sp>
        <p:nvSpPr>
          <p:cNvPr id="3" name="TextBox 2">
            <a:extLst>
              <a:ext uri="{FF2B5EF4-FFF2-40B4-BE49-F238E27FC236}">
                <a16:creationId xmlns:a16="http://schemas.microsoft.com/office/drawing/2014/main" id="{556D5DE6-0B29-4537-ABEB-0C7B3227548F}"/>
              </a:ext>
            </a:extLst>
          </p:cNvPr>
          <p:cNvSpPr txBox="1"/>
          <p:nvPr/>
        </p:nvSpPr>
        <p:spPr>
          <a:xfrm>
            <a:off x="480060" y="1367135"/>
            <a:ext cx="82296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hlinkClick r:id="rId4"/>
              </a:rPr>
              <a:t>http://education.pa.gov &gt; Data &amp; Reporting &gt; PIMS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EE4B-6B76-4846-9539-FBC5266B3C00}"/>
              </a:ext>
            </a:extLst>
          </p:cNvPr>
          <p:cNvSpPr>
            <a:spLocks noGrp="1"/>
          </p:cNvSpPr>
          <p:nvPr>
            <p:ph type="title"/>
          </p:nvPr>
        </p:nvSpPr>
        <p:spPr/>
        <p:txBody>
          <a:bodyPr/>
          <a:lstStyle/>
          <a:p>
            <a:r>
              <a:rPr lang="en-US" dirty="0"/>
              <a:t>PDE PIMS Website</a:t>
            </a:r>
          </a:p>
        </p:txBody>
      </p:sp>
      <p:sp>
        <p:nvSpPr>
          <p:cNvPr id="4" name="Date Placeholder 3">
            <a:extLst>
              <a:ext uri="{FF2B5EF4-FFF2-40B4-BE49-F238E27FC236}">
                <a16:creationId xmlns:a16="http://schemas.microsoft.com/office/drawing/2014/main" id="{CC8B1858-9BC7-4050-9482-4A5039DDA77B}"/>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63B2B924-FF17-48BF-9269-DD7349851801}"/>
              </a:ext>
            </a:extLst>
          </p:cNvPr>
          <p:cNvSpPr>
            <a:spLocks noGrp="1"/>
          </p:cNvSpPr>
          <p:nvPr>
            <p:ph type="sldNum" sz="quarter" idx="12"/>
          </p:nvPr>
        </p:nvSpPr>
        <p:spPr/>
        <p:txBody>
          <a:bodyPr/>
          <a:lstStyle/>
          <a:p>
            <a:fld id="{680C5762-CF65-4775-9966-A58D40CC61B9}" type="slidenum">
              <a:rPr lang="en-US" smtClean="0"/>
              <a:t>16</a:t>
            </a:fld>
            <a:endParaRPr lang="en-US" dirty="0"/>
          </a:p>
        </p:txBody>
      </p:sp>
      <p:sp>
        <p:nvSpPr>
          <p:cNvPr id="8" name="Content Placeholder 2">
            <a:extLst>
              <a:ext uri="{FF2B5EF4-FFF2-40B4-BE49-F238E27FC236}">
                <a16:creationId xmlns:a16="http://schemas.microsoft.com/office/drawing/2014/main" id="{2992BDEF-8F71-4325-988F-53DBD470B22E}"/>
              </a:ext>
            </a:extLst>
          </p:cNvPr>
          <p:cNvSpPr>
            <a:spLocks noGrp="1"/>
          </p:cNvSpPr>
          <p:nvPr>
            <p:ph idx="1"/>
          </p:nvPr>
        </p:nvSpPr>
        <p:spPr>
          <a:xfrm>
            <a:off x="457200" y="1790700"/>
            <a:ext cx="8229600" cy="3276599"/>
          </a:xfrm>
        </p:spPr>
        <p:txBody>
          <a:bodyPr>
            <a:normAutofit/>
          </a:bodyPr>
          <a:lstStyle/>
          <a:p>
            <a:pPr marL="0" indent="0">
              <a:buNone/>
            </a:pPr>
            <a:r>
              <a:rPr lang="en-US" sz="3600" dirty="0"/>
              <a:t>PIMS Manuals &amp; Calendars</a:t>
            </a:r>
          </a:p>
          <a:p>
            <a:pPr marL="0" indent="0">
              <a:buNone/>
            </a:pPr>
            <a:r>
              <a:rPr lang="en-US" sz="3600" dirty="0"/>
              <a:t>Collection Webinars &amp; How-to Guides</a:t>
            </a:r>
          </a:p>
          <a:p>
            <a:pPr marL="0" indent="0">
              <a:buNone/>
            </a:pPr>
            <a:r>
              <a:rPr lang="en-US" sz="3600" dirty="0"/>
              <a:t>PIMS Q&amp;A Webinars!</a:t>
            </a:r>
          </a:p>
          <a:p>
            <a:pPr lvl="1">
              <a:buFont typeface="Arial" panose="020B0604020202020204" pitchFamily="34" charset="0"/>
              <a:buChar char="•"/>
            </a:pPr>
            <a:r>
              <a:rPr lang="en-US" sz="3600" dirty="0"/>
              <a:t>Always keep up-to-date!</a:t>
            </a:r>
          </a:p>
          <a:p>
            <a:pPr marL="0" indent="0">
              <a:buNone/>
            </a:pPr>
            <a:r>
              <a:rPr lang="en-US" sz="3600" dirty="0"/>
              <a:t>Excel Reporting Tools</a:t>
            </a:r>
          </a:p>
          <a:p>
            <a:pPr marL="0" indent="0">
              <a:buNone/>
            </a:pPr>
            <a:endParaRPr lang="en-US" dirty="0"/>
          </a:p>
        </p:txBody>
      </p:sp>
    </p:spTree>
    <p:extLst>
      <p:ext uri="{BB962C8B-B14F-4D97-AF65-F5344CB8AC3E}">
        <p14:creationId xmlns:p14="http://schemas.microsoft.com/office/powerpoint/2010/main" val="418268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EdNA</a:t>
            </a:r>
          </a:p>
        </p:txBody>
      </p:sp>
      <p:sp>
        <p:nvSpPr>
          <p:cNvPr id="3" name="Content Placeholder 2"/>
          <p:cNvSpPr>
            <a:spLocks noGrp="1"/>
          </p:cNvSpPr>
          <p:nvPr>
            <p:ph idx="1"/>
          </p:nvPr>
        </p:nvSpPr>
        <p:spPr>
          <a:xfrm>
            <a:off x="457200" y="1417320"/>
            <a:ext cx="8229600" cy="685800"/>
          </a:xfrm>
        </p:spPr>
        <p:txBody>
          <a:bodyPr>
            <a:normAutofit fontScale="85000" lnSpcReduction="20000"/>
          </a:bodyPr>
          <a:lstStyle/>
          <a:p>
            <a:pPr marL="0" indent="0">
              <a:buNone/>
            </a:pPr>
            <a:r>
              <a:rPr lang="en-US" sz="2800" dirty="0">
                <a:hlinkClick r:id="rId3"/>
              </a:rPr>
              <a:t>http://www.education.pa.gov &gt; Data and Reporting &gt; PIMS &gt; EdNA</a:t>
            </a:r>
            <a:endParaRPr lang="en-US" sz="2800" dirty="0"/>
          </a:p>
        </p:txBody>
      </p:sp>
      <p:pic>
        <p:nvPicPr>
          <p:cNvPr id="6" name="Picture 5">
            <a:extLst>
              <a:ext uri="{FF2B5EF4-FFF2-40B4-BE49-F238E27FC236}">
                <a16:creationId xmlns:a16="http://schemas.microsoft.com/office/drawing/2014/main" id="{0A3E6EA7-0C43-4B16-94C9-59BC5F5B8E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2103119"/>
            <a:ext cx="8229600" cy="375475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17</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9821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PIMS Resources</a:t>
            </a:r>
          </a:p>
        </p:txBody>
      </p:sp>
      <p:sp>
        <p:nvSpPr>
          <p:cNvPr id="3" name="Content Placeholder 2"/>
          <p:cNvSpPr>
            <a:spLocks noGrp="1"/>
          </p:cNvSpPr>
          <p:nvPr>
            <p:ph idx="1"/>
          </p:nvPr>
        </p:nvSpPr>
        <p:spPr>
          <a:xfrm>
            <a:off x="457200" y="1600200"/>
            <a:ext cx="8229600" cy="4267200"/>
          </a:xfrm>
        </p:spPr>
        <p:txBody>
          <a:bodyPr>
            <a:normAutofit/>
          </a:bodyPr>
          <a:lstStyle/>
          <a:p>
            <a:pPr marL="0" indent="0">
              <a:buNone/>
            </a:pPr>
            <a:r>
              <a:rPr lang="en-US" dirty="0"/>
              <a:t>PDE Webinars</a:t>
            </a:r>
          </a:p>
          <a:p>
            <a:r>
              <a:rPr lang="en-US" dirty="0">
                <a:hlinkClick r:id="rId3"/>
              </a:rPr>
              <a:t>http://www.youtube.com/user/PADeptofEd</a:t>
            </a:r>
            <a:endParaRPr lang="en-US" dirty="0"/>
          </a:p>
          <a:p>
            <a:pPr marL="0" indent="0">
              <a:buNone/>
            </a:pPr>
            <a:endParaRPr lang="en-US"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5718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Curriculum (DQC)</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dirty="0"/>
              <a:t>Training for PIMS administrators:</a:t>
            </a:r>
          </a:p>
          <a:p>
            <a:pPr marL="0" indent="0">
              <a:buNone/>
            </a:pPr>
            <a:r>
              <a:rPr lang="en-US" sz="2800" dirty="0"/>
              <a:t>The DQC is a tool for local education agencies (LEAs) to increase the quality of data submitted to PDE, thereby reducing costly data errors and staff time.  Contact your IU DQN PoC for training opportunities in your area.</a:t>
            </a:r>
            <a:endParaRPr lang="en-US" sz="2800" dirty="0">
              <a:hlinkClick r:id="rId3"/>
            </a:endParaRPr>
          </a:p>
          <a:p>
            <a:pPr marL="0" indent="0">
              <a:buNone/>
            </a:pPr>
            <a:r>
              <a:rPr lang="en-US" sz="2800" dirty="0">
                <a:hlinkClick r:id="rId4" tooltip="Data Quality Curriculum"/>
              </a:rPr>
              <a:t>http://www.padqc.org/learn/</a:t>
            </a:r>
            <a:endParaRPr lang="en-US" sz="2800" dirty="0"/>
          </a:p>
          <a:p>
            <a:pPr marL="0" indent="0">
              <a:buNone/>
            </a:pPr>
            <a:endParaRPr lang="en-US" sz="2000" dirty="0"/>
          </a:p>
          <a:p>
            <a:pPr marL="0" indent="0">
              <a:buNone/>
            </a:pPr>
            <a:r>
              <a:rPr lang="en-US" sz="2000" dirty="0"/>
              <a:t>*Passing the Experienced PIMS Administrator Track and Delete Utility Specialty Module will give you access to the PIMS deletion utility.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19</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533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ECC4-B5A2-4AD1-8138-6074A7D513B2}"/>
              </a:ext>
            </a:extLst>
          </p:cNvPr>
          <p:cNvSpPr>
            <a:spLocks noGrp="1"/>
          </p:cNvSpPr>
          <p:nvPr>
            <p:ph type="title"/>
          </p:nvPr>
        </p:nvSpPr>
        <p:spPr/>
        <p:txBody>
          <a:bodyPr/>
          <a:lstStyle/>
          <a:p>
            <a:r>
              <a:rPr lang="en-US" dirty="0"/>
              <a:t>PIMS has Grown!</a:t>
            </a:r>
          </a:p>
        </p:txBody>
      </p:sp>
      <p:pic>
        <p:nvPicPr>
          <p:cNvPr id="6" name="Content Placeholder 5" descr="PIMS Template Evolution">
            <a:extLst>
              <a:ext uri="{FF2B5EF4-FFF2-40B4-BE49-F238E27FC236}">
                <a16:creationId xmlns:a16="http://schemas.microsoft.com/office/drawing/2014/main" id="{DC11D8A1-AD61-42B2-8DFD-519D8690175E}"/>
              </a:ext>
            </a:extLst>
          </p:cNvPr>
          <p:cNvPicPr>
            <a:picLocks noGrp="1" noChangeAspect="1"/>
          </p:cNvPicPr>
          <p:nvPr>
            <p:ph idx="1"/>
          </p:nvPr>
        </p:nvPicPr>
        <p:blipFill>
          <a:blip r:embed="rId3"/>
          <a:stretch>
            <a:fillRect/>
          </a:stretch>
        </p:blipFill>
        <p:spPr>
          <a:xfrm>
            <a:off x="913694" y="1600200"/>
            <a:ext cx="7316612" cy="4191794"/>
          </a:xfrm>
          <a:prstGeom prst="rect">
            <a:avLst/>
          </a:prstGeom>
        </p:spPr>
      </p:pic>
      <p:sp>
        <p:nvSpPr>
          <p:cNvPr id="4" name="Date Placeholder 3">
            <a:extLst>
              <a:ext uri="{FF2B5EF4-FFF2-40B4-BE49-F238E27FC236}">
                <a16:creationId xmlns:a16="http://schemas.microsoft.com/office/drawing/2014/main" id="{AB24FE6A-6FDE-4B8C-A784-59A8B9C05CB1}"/>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D3D879EE-8C78-423A-A6C2-3CD152AFF4DD}"/>
              </a:ext>
            </a:extLst>
          </p:cNvPr>
          <p:cNvSpPr>
            <a:spLocks noGrp="1"/>
          </p:cNvSpPr>
          <p:nvPr>
            <p:ph type="sldNum" sz="quarter" idx="12"/>
          </p:nvPr>
        </p:nvSpPr>
        <p:spPr/>
        <p:txBody>
          <a:bodyPr/>
          <a:lstStyle/>
          <a:p>
            <a:fld id="{680C5762-CF65-4775-9966-A58D40CC61B9}" type="slidenum">
              <a:rPr lang="en-US" smtClean="0"/>
              <a:t>2</a:t>
            </a:fld>
            <a:endParaRPr lang="en-US" dirty="0"/>
          </a:p>
        </p:txBody>
      </p:sp>
    </p:spTree>
    <p:extLst>
      <p:ext uri="{BB962C8B-B14F-4D97-AF65-F5344CB8AC3E}">
        <p14:creationId xmlns:p14="http://schemas.microsoft.com/office/powerpoint/2010/main" val="342466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Opportunities</a:t>
            </a:r>
          </a:p>
        </p:txBody>
      </p:sp>
      <p:sp>
        <p:nvSpPr>
          <p:cNvPr id="3" name="Content Placeholder 2"/>
          <p:cNvSpPr>
            <a:spLocks noGrp="1"/>
          </p:cNvSpPr>
          <p:nvPr>
            <p:ph idx="1"/>
          </p:nvPr>
        </p:nvSpPr>
        <p:spPr/>
        <p:txBody>
          <a:bodyPr/>
          <a:lstStyle/>
          <a:p>
            <a:pPr marL="0" indent="0">
              <a:buNone/>
            </a:pPr>
            <a:r>
              <a:rPr lang="en-US" dirty="0"/>
              <a:t>The DQC tracks and modules provide LEA’s and Staff an opportunity to: </a:t>
            </a:r>
          </a:p>
          <a:p>
            <a:pPr marL="0" indent="0">
              <a:buNone/>
            </a:pPr>
            <a:endParaRPr lang="en-US" sz="1500" dirty="0"/>
          </a:p>
          <a:p>
            <a:r>
              <a:rPr lang="en-US" dirty="0"/>
              <a:t>Build or enhance a culture of quality data </a:t>
            </a:r>
          </a:p>
          <a:p>
            <a:pPr marL="0" indent="0">
              <a:buNone/>
            </a:pPr>
            <a:endParaRPr lang="en-US" sz="1500" dirty="0"/>
          </a:p>
          <a:p>
            <a:r>
              <a:rPr lang="en-US" dirty="0"/>
              <a:t>Reduce the negative effects of inaccurate or missing data (i.e. loss of funding, public perception, press/media)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25431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7D2EC0-4909-478F-857F-D093ACF14487}"/>
              </a:ext>
            </a:extLst>
          </p:cNvPr>
          <p:cNvSpPr>
            <a:spLocks noGrp="1"/>
          </p:cNvSpPr>
          <p:nvPr>
            <p:ph type="title" idx="4294967295"/>
          </p:nvPr>
        </p:nvSpPr>
        <p:spPr/>
        <p:txBody>
          <a:bodyPr/>
          <a:lstStyle/>
          <a:p>
            <a:r>
              <a:rPr lang="en-US" dirty="0"/>
              <a:t>Benefits</a:t>
            </a:r>
          </a:p>
        </p:txBody>
      </p:sp>
      <p:sp>
        <p:nvSpPr>
          <p:cNvPr id="4" name="TextBox 3">
            <a:extLst>
              <a:ext uri="{FF2B5EF4-FFF2-40B4-BE49-F238E27FC236}">
                <a16:creationId xmlns:a16="http://schemas.microsoft.com/office/drawing/2014/main" id="{1508D177-C4B6-4BBE-97C8-E37461F6CA03}"/>
              </a:ext>
            </a:extLst>
          </p:cNvPr>
          <p:cNvSpPr txBox="1"/>
          <p:nvPr/>
        </p:nvSpPr>
        <p:spPr>
          <a:xfrm>
            <a:off x="457200" y="1295400"/>
            <a:ext cx="8229600" cy="4524315"/>
          </a:xfrm>
          <a:prstGeom prst="rect">
            <a:avLst/>
          </a:prstGeom>
          <a:noFill/>
        </p:spPr>
        <p:txBody>
          <a:bodyPr wrap="square" rtlCol="0">
            <a:spAutoFit/>
          </a:bodyPr>
          <a:lstStyle/>
          <a:p>
            <a:endParaRPr lang="en-US" sz="1000" b="1" dirty="0">
              <a:solidFill>
                <a:srgbClr val="00206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Who Benefits from the Tracks and Modules?</a:t>
            </a:r>
          </a:p>
          <a:p>
            <a:r>
              <a:rPr lang="en-US" sz="2200" b="1" dirty="0">
                <a:latin typeface="Arial" panose="020B0604020202020204" pitchFamily="34" charset="0"/>
                <a:cs typeface="Arial" panose="020B0604020202020204" pitchFamily="34" charset="0"/>
              </a:rPr>
              <a:t>Tracks: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Principals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Building administrators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Superintendents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Those responsible for: </a:t>
            </a:r>
          </a:p>
          <a:p>
            <a:pPr marL="800100" lvl="1"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building/district reports, data accountability, funding and information sharing among staff </a:t>
            </a:r>
          </a:p>
          <a:p>
            <a:r>
              <a:rPr lang="en-US" sz="2200" b="1" dirty="0">
                <a:latin typeface="Arial" panose="020B0604020202020204" pitchFamily="34" charset="0"/>
                <a:cs typeface="Arial" panose="020B0604020202020204" pitchFamily="34" charset="0"/>
              </a:rPr>
              <a:t>Modules: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PIMS Administrators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those responsible for data accountability:</a:t>
            </a:r>
          </a:p>
          <a:p>
            <a:pPr marL="800100" lvl="1"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CTE, Child Accounting, PVAAS, Educator Effectiveness, Student Enrollments, PASecureIDs, and At-Risk Students </a:t>
            </a:r>
          </a:p>
        </p:txBody>
      </p:sp>
      <p:sp>
        <p:nvSpPr>
          <p:cNvPr id="3" name="Slide Number Placeholder 2">
            <a:extLst>
              <a:ext uri="{FF2B5EF4-FFF2-40B4-BE49-F238E27FC236}">
                <a16:creationId xmlns:a16="http://schemas.microsoft.com/office/drawing/2014/main" id="{502287FB-10C5-40AC-8CCD-9D3C7E86C0F5}"/>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21</a:t>
            </a:fld>
            <a:endParaRPr lang="en-US" dirty="0"/>
          </a:p>
        </p:txBody>
      </p:sp>
      <p:sp>
        <p:nvSpPr>
          <p:cNvPr id="2" name="Date Placeholder 1">
            <a:extLst>
              <a:ext uri="{FF2B5EF4-FFF2-40B4-BE49-F238E27FC236}">
                <a16:creationId xmlns:a16="http://schemas.microsoft.com/office/drawing/2014/main" id="{6B636B6B-3E40-4ED0-AD96-AEAD82B4EFF9}"/>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361353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B3145E-E47F-4F06-9ABA-667371294368}"/>
              </a:ext>
            </a:extLst>
          </p:cNvPr>
          <p:cNvSpPr>
            <a:spLocks noGrp="1"/>
          </p:cNvSpPr>
          <p:nvPr>
            <p:ph type="title" idx="4294967295"/>
          </p:nvPr>
        </p:nvSpPr>
        <p:spPr/>
        <p:txBody>
          <a:bodyPr/>
          <a:lstStyle/>
          <a:p>
            <a:r>
              <a:rPr lang="en-US" dirty="0"/>
              <a:t>Tracks</a:t>
            </a:r>
          </a:p>
        </p:txBody>
      </p:sp>
      <p:sp>
        <p:nvSpPr>
          <p:cNvPr id="4" name="TextBox 3">
            <a:extLst>
              <a:ext uri="{FF2B5EF4-FFF2-40B4-BE49-F238E27FC236}">
                <a16:creationId xmlns:a16="http://schemas.microsoft.com/office/drawing/2014/main" id="{1643B71D-149A-4F6A-98CE-D218EA6D111A}"/>
              </a:ext>
            </a:extLst>
          </p:cNvPr>
          <p:cNvSpPr txBox="1"/>
          <p:nvPr/>
        </p:nvSpPr>
        <p:spPr>
          <a:xfrm>
            <a:off x="457200" y="1447800"/>
            <a:ext cx="8229600" cy="4370427"/>
          </a:xfrm>
          <a:prstGeom prst="rect">
            <a:avLst/>
          </a:prstGeom>
          <a:noFill/>
        </p:spPr>
        <p:txBody>
          <a:bodyPr wrap="square" rtlCol="0">
            <a:spAutoFit/>
          </a:bodyPr>
          <a:lstStyle/>
          <a:p>
            <a:pPr algn="l"/>
            <a:r>
              <a:rPr lang="en-US" sz="2800" b="1" i="0" dirty="0">
                <a:effectLst/>
                <a:latin typeface="Arial" panose="020B0604020202020204" pitchFamily="34" charset="0"/>
                <a:cs typeface="Arial" panose="020B0604020202020204" pitchFamily="34" charset="0"/>
              </a:rPr>
              <a:t>DQC Tracks</a:t>
            </a:r>
          </a:p>
          <a:p>
            <a:pPr algn="l"/>
            <a:endParaRPr lang="en-US" sz="1000" b="1" i="0" dirty="0">
              <a:effectLst/>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Entry Level PIMS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Experienced PIMS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Data Entry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LEA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Building Level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LEA Best Practices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Special Education Track</a:t>
            </a:r>
          </a:p>
          <a:p>
            <a:pPr lvl="2" algn="l"/>
            <a:endParaRPr lang="en-US" sz="2400" u="none" strike="noStrike" dirty="0">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rPr>
              <a:t>Upon successful completion of the tracks, participants will be PDE certified, and will earn Act 45* or Act 48 credits.</a:t>
            </a:r>
          </a:p>
        </p:txBody>
      </p:sp>
      <p:sp>
        <p:nvSpPr>
          <p:cNvPr id="3" name="Slide Number Placeholder 2">
            <a:extLst>
              <a:ext uri="{FF2B5EF4-FFF2-40B4-BE49-F238E27FC236}">
                <a16:creationId xmlns:a16="http://schemas.microsoft.com/office/drawing/2014/main" id="{8BCF191D-1708-4D1E-A5E3-F0643077B135}"/>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22</a:t>
            </a:fld>
            <a:endParaRPr lang="en-US" dirty="0"/>
          </a:p>
        </p:txBody>
      </p:sp>
      <p:sp>
        <p:nvSpPr>
          <p:cNvPr id="2" name="Date Placeholder 1">
            <a:extLst>
              <a:ext uri="{FF2B5EF4-FFF2-40B4-BE49-F238E27FC236}">
                <a16:creationId xmlns:a16="http://schemas.microsoft.com/office/drawing/2014/main" id="{98CE65F9-398E-4E30-AE9A-F6D240743FD3}"/>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343473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29181-E633-40CB-9917-6EEBBA530E9E}"/>
              </a:ext>
            </a:extLst>
          </p:cNvPr>
          <p:cNvSpPr>
            <a:spLocks noGrp="1"/>
          </p:cNvSpPr>
          <p:nvPr>
            <p:ph type="title" idx="4294967295"/>
          </p:nvPr>
        </p:nvSpPr>
        <p:spPr/>
        <p:txBody>
          <a:bodyPr/>
          <a:lstStyle/>
          <a:p>
            <a:r>
              <a:rPr lang="en-US" dirty="0"/>
              <a:t>Modules</a:t>
            </a:r>
          </a:p>
        </p:txBody>
      </p:sp>
      <p:sp>
        <p:nvSpPr>
          <p:cNvPr id="4" name="TextBox 3">
            <a:extLst>
              <a:ext uri="{FF2B5EF4-FFF2-40B4-BE49-F238E27FC236}">
                <a16:creationId xmlns:a16="http://schemas.microsoft.com/office/drawing/2014/main" id="{B968894E-446A-4E26-B5D3-1B6125843A80}"/>
              </a:ext>
            </a:extLst>
          </p:cNvPr>
          <p:cNvSpPr txBox="1"/>
          <p:nvPr/>
        </p:nvSpPr>
        <p:spPr>
          <a:xfrm>
            <a:off x="457200" y="1371600"/>
            <a:ext cx="8229600" cy="4193456"/>
          </a:xfrm>
          <a:prstGeom prst="rect">
            <a:avLst/>
          </a:prstGeom>
          <a:noFill/>
        </p:spPr>
        <p:txBody>
          <a:bodyPr wrap="square" rtlCol="0">
            <a:spAutoFit/>
          </a:bodyPr>
          <a:lstStyle/>
          <a:p>
            <a:pPr algn="l"/>
            <a:r>
              <a:rPr lang="en-US" sz="2800" b="1" i="0" dirty="0">
                <a:effectLst/>
                <a:latin typeface="Arial" panose="020B0604020202020204" pitchFamily="34" charset="0"/>
                <a:cs typeface="Arial" panose="020B0604020202020204" pitchFamily="34" charset="0"/>
              </a:rPr>
              <a:t>DQC Specialty Modules</a:t>
            </a:r>
          </a:p>
          <a:p>
            <a:pPr marL="1257300" lvl="2" indent="-342900" algn="l">
              <a:buFont typeface="Arial" panose="020B0604020202020204" pitchFamily="34" charset="0"/>
              <a:buChar char="•"/>
            </a:pPr>
            <a:r>
              <a:rPr lang="en-US" sz="2200" b="0" i="0" u="none" strike="noStrike" dirty="0">
                <a:effectLst/>
                <a:latin typeface="Arial" panose="020B0604020202020204" pitchFamily="34" charset="0"/>
                <a:cs typeface="Arial" panose="020B0604020202020204" pitchFamily="34" charset="0"/>
              </a:rPr>
              <a:t> </a:t>
            </a:r>
            <a:r>
              <a:rPr lang="en-US" sz="2300" b="0" i="0" u="none" strike="noStrike" dirty="0">
                <a:effectLst/>
                <a:latin typeface="Arial" panose="020B0604020202020204" pitchFamily="34" charset="0"/>
                <a:cs typeface="Arial" panose="020B0604020202020204" pitchFamily="34" charset="0"/>
              </a:rPr>
              <a:t>Career and Technology Education</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Child Accounting</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Data Quality Engine</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Educator Effectiveness</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PAsecureID</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School Enrollment Template</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Delete Utility</a:t>
            </a:r>
            <a:r>
              <a:rPr lang="en-US" sz="2300" b="0" i="0" dirty="0">
                <a:effectLst/>
                <a:latin typeface="Arial" panose="020B0604020202020204" pitchFamily="34" charset="0"/>
                <a:cs typeface="Arial" panose="020B0604020202020204" pitchFamily="34" charset="0"/>
              </a:rPr>
              <a:t> </a:t>
            </a: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Internal Snapshot  </a:t>
            </a:r>
          </a:p>
          <a:p>
            <a:pPr lvl="2" algn="l"/>
            <a:endParaRPr lang="en-US" sz="1050" b="0" i="0" dirty="0">
              <a:latin typeface="Arial" panose="020B060402020202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Upon successful completion of the tracks, participants will be PDE certified, and will earn Act 48 credits.</a:t>
            </a:r>
          </a:p>
        </p:txBody>
      </p:sp>
      <p:sp>
        <p:nvSpPr>
          <p:cNvPr id="3" name="Slide Number Placeholder 2">
            <a:extLst>
              <a:ext uri="{FF2B5EF4-FFF2-40B4-BE49-F238E27FC236}">
                <a16:creationId xmlns:a16="http://schemas.microsoft.com/office/drawing/2014/main" id="{5E7CECE2-B18E-43A8-9B08-E7F8D86B48E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23</a:t>
            </a:fld>
            <a:endParaRPr lang="en-US" dirty="0"/>
          </a:p>
        </p:txBody>
      </p:sp>
      <p:sp>
        <p:nvSpPr>
          <p:cNvPr id="2" name="Date Placeholder 1">
            <a:extLst>
              <a:ext uri="{FF2B5EF4-FFF2-40B4-BE49-F238E27FC236}">
                <a16:creationId xmlns:a16="http://schemas.microsoft.com/office/drawing/2014/main" id="{07823DDE-03AC-4D25-B9D7-E96CCA1059EA}"/>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126295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Where can I reach out for Help?</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54793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Support</a:t>
            </a:r>
          </a:p>
        </p:txBody>
      </p:sp>
      <p:sp>
        <p:nvSpPr>
          <p:cNvPr id="3" name="Content Placeholder 2"/>
          <p:cNvSpPr>
            <a:spLocks noGrp="1"/>
          </p:cNvSpPr>
          <p:nvPr>
            <p:ph idx="1"/>
          </p:nvPr>
        </p:nvSpPr>
        <p:spPr>
          <a:xfrm>
            <a:off x="457200" y="1371600"/>
            <a:ext cx="8229600" cy="685800"/>
          </a:xfrm>
        </p:spPr>
        <p:txBody>
          <a:bodyPr>
            <a:normAutofit fontScale="77500" lnSpcReduction="20000"/>
          </a:bodyPr>
          <a:lstStyle/>
          <a:p>
            <a:pPr marL="0" indent="0">
              <a:buNone/>
            </a:pPr>
            <a:r>
              <a:rPr lang="en-US" sz="3000" dirty="0">
                <a:hlinkClick r:id="rId3"/>
              </a:rPr>
              <a:t>https://www.education.pa.gov &gt; Data and Reporting &gt; PIMS &gt; PIMS Application Support</a:t>
            </a:r>
            <a:endParaRPr lang="en-US" sz="3000" dirty="0"/>
          </a:p>
          <a:p>
            <a:pPr marL="0" indent="0">
              <a:buNone/>
            </a:pPr>
            <a:endParaRPr lang="en-US" sz="3000" dirty="0"/>
          </a:p>
        </p:txBody>
      </p:sp>
      <p:pic>
        <p:nvPicPr>
          <p:cNvPr id="6" name="Picture 5">
            <a:extLst>
              <a:ext uri="{FF2B5EF4-FFF2-40B4-BE49-F238E27FC236}">
                <a16:creationId xmlns:a16="http://schemas.microsoft.com/office/drawing/2014/main" id="{DF6CE770-B7ED-40D8-8482-381CDB0503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2057399"/>
            <a:ext cx="8229600" cy="380047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25</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58960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Network</a:t>
            </a:r>
          </a:p>
        </p:txBody>
      </p:sp>
      <p:sp>
        <p:nvSpPr>
          <p:cNvPr id="3" name="Content Placeholder 2"/>
          <p:cNvSpPr>
            <a:spLocks noGrp="1"/>
          </p:cNvSpPr>
          <p:nvPr>
            <p:ph idx="1"/>
          </p:nvPr>
        </p:nvSpPr>
        <p:spPr>
          <a:xfrm>
            <a:off x="445770" y="1524000"/>
            <a:ext cx="8229600" cy="4525963"/>
          </a:xfrm>
        </p:spPr>
        <p:txBody>
          <a:bodyPr>
            <a:normAutofit/>
          </a:bodyPr>
          <a:lstStyle/>
          <a:p>
            <a:pPr marL="0" indent="0">
              <a:spcBef>
                <a:spcPts val="0"/>
              </a:spcBef>
              <a:buNone/>
            </a:pPr>
            <a:r>
              <a:rPr lang="en-US" sz="2800" dirty="0"/>
              <a:t>Monthly Meetings at your Local IU to receive and discuss current topics surrounding Data Governance, Quality, and its Use.  Target audience includes LEA Administrators, PIMS Administrators and any other members of the Data Team!</a:t>
            </a:r>
          </a:p>
          <a:p>
            <a:pPr marL="0" indent="0">
              <a:spcBef>
                <a:spcPts val="0"/>
              </a:spcBef>
              <a:buNone/>
            </a:pPr>
            <a:endParaRPr lang="en-US" sz="2800" dirty="0"/>
          </a:p>
          <a:p>
            <a:pPr marL="0" indent="0">
              <a:spcBef>
                <a:spcPts val="0"/>
              </a:spcBef>
              <a:buNone/>
            </a:pPr>
            <a:r>
              <a:rPr lang="en-US" sz="2800" dirty="0"/>
              <a:t>Great Opportunity for Networking and Collaborating with your other LEAs!  </a:t>
            </a:r>
          </a:p>
          <a:p>
            <a:pPr marL="0" indent="0">
              <a:spcBef>
                <a:spcPts val="0"/>
              </a:spcBef>
              <a:buNone/>
            </a:pPr>
            <a:endParaRPr lang="en-US" sz="2800" dirty="0"/>
          </a:p>
          <a:p>
            <a:pPr marL="0" indent="0">
              <a:spcBef>
                <a:spcPts val="0"/>
              </a:spcBef>
              <a:buNone/>
            </a:pPr>
            <a:r>
              <a:rPr lang="en-US" sz="2800" dirty="0">
                <a:hlinkClick r:id="rId3" tooltip="Data Quality Network"/>
              </a:rPr>
              <a:t>www.dataqualitynetwork.net</a:t>
            </a:r>
            <a:endParaRPr lang="en-US" sz="2800" dirty="0"/>
          </a:p>
          <a:p>
            <a:pPr marL="0" indent="0">
              <a:spcBef>
                <a:spcPts val="0"/>
              </a:spcBef>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26</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2605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Program Office Communications &amp; Updates</a:t>
            </a:r>
          </a:p>
        </p:txBody>
      </p:sp>
      <p:sp>
        <p:nvSpPr>
          <p:cNvPr id="3" name="Content Placeholder 2"/>
          <p:cNvSpPr>
            <a:spLocks noGrp="1"/>
          </p:cNvSpPr>
          <p:nvPr>
            <p:ph idx="1"/>
          </p:nvPr>
        </p:nvSpPr>
        <p:spPr>
          <a:xfrm>
            <a:off x="457200" y="1371600"/>
            <a:ext cx="8229600" cy="4495800"/>
          </a:xfrm>
        </p:spPr>
        <p:txBody>
          <a:bodyPr>
            <a:noAutofit/>
          </a:bodyPr>
          <a:lstStyle/>
          <a:p>
            <a:r>
              <a:rPr lang="en-US" sz="1400" dirty="0"/>
              <a:t>ARP ESSER                                               </a:t>
            </a:r>
            <a:r>
              <a:rPr lang="en-US" sz="1400" dirty="0">
                <a:hlinkClick r:id="rId3"/>
              </a:rPr>
              <a:t>ra-edarpesser@pa.gov</a:t>
            </a:r>
            <a:r>
              <a:rPr lang="en-US" sz="1400" dirty="0"/>
              <a:t> </a:t>
            </a:r>
          </a:p>
          <a:p>
            <a:r>
              <a:rPr lang="en-US" sz="1400" dirty="0"/>
              <a:t>Assessment			</a:t>
            </a:r>
            <a:r>
              <a:rPr lang="en-US" sz="1400" u="sng" dirty="0">
                <a:hlinkClick r:id="rId4"/>
              </a:rPr>
              <a:t>ra-pas@pa.gov</a:t>
            </a:r>
            <a:endParaRPr lang="en-US" sz="1400" dirty="0"/>
          </a:p>
          <a:p>
            <a:r>
              <a:rPr lang="en-US" sz="1400" dirty="0"/>
              <a:t>Career &amp; Technical Education		</a:t>
            </a:r>
            <a:r>
              <a:rPr lang="en-US" sz="1400" u="sng" dirty="0">
                <a:hlinkClick r:id="rId5"/>
              </a:rPr>
              <a:t>ra-CATSDATA@pa.gov</a:t>
            </a:r>
            <a:endParaRPr lang="en-US" sz="1400" dirty="0"/>
          </a:p>
          <a:p>
            <a:r>
              <a:rPr lang="en-US" sz="1400" dirty="0"/>
              <a:t>Certification/Staffing		</a:t>
            </a:r>
            <a:r>
              <a:rPr lang="en-US" sz="1400" dirty="0">
                <a:hlinkClick r:id="rId6"/>
              </a:rPr>
              <a:t>ra-edcertstaff@pa.gov</a:t>
            </a:r>
            <a:endParaRPr lang="en-US" sz="1400" dirty="0"/>
          </a:p>
          <a:p>
            <a:r>
              <a:rPr lang="en-US" sz="1400" dirty="0"/>
              <a:t>Charter Schools			</a:t>
            </a:r>
            <a:r>
              <a:rPr lang="en-US" sz="1400" u="sng" dirty="0">
                <a:hlinkClick r:id="rId7"/>
              </a:rPr>
              <a:t>ra-charterschools@pa.gov</a:t>
            </a:r>
            <a:endParaRPr lang="en-US" sz="1400" dirty="0"/>
          </a:p>
          <a:p>
            <a:r>
              <a:rPr lang="en-US" sz="1400" dirty="0"/>
              <a:t>Child Accounting			</a:t>
            </a:r>
            <a:r>
              <a:rPr lang="en-US" sz="1400" u="sng" dirty="0">
                <a:hlinkClick r:id="rId8"/>
              </a:rPr>
              <a:t>ra-cad@pa.gov</a:t>
            </a:r>
            <a:endParaRPr lang="en-US" sz="1400" dirty="0"/>
          </a:p>
          <a:p>
            <a:r>
              <a:rPr lang="en-US" sz="1400" dirty="0"/>
              <a:t>Data Collection Team		</a:t>
            </a:r>
            <a:r>
              <a:rPr lang="en-US" sz="1400" dirty="0">
                <a:hlinkClick r:id="rId9"/>
              </a:rPr>
              <a:t>ra-EDDDQNoReply@pa.gov</a:t>
            </a:r>
            <a:r>
              <a:rPr lang="en-US" sz="1400" dirty="0"/>
              <a:t> </a:t>
            </a:r>
          </a:p>
          <a:p>
            <a:pPr marL="0" indent="0">
              <a:buNone/>
            </a:pPr>
            <a:r>
              <a:rPr lang="en-US" sz="1400" dirty="0"/>
              <a:t>                                                                   	</a:t>
            </a:r>
            <a:r>
              <a:rPr lang="en-US" sz="1400" dirty="0">
                <a:hlinkClick r:id="rId10"/>
              </a:rPr>
              <a:t>ra-ddqdatacollection@pa.gov</a:t>
            </a:r>
            <a:r>
              <a:rPr lang="en-US" sz="1400" dirty="0"/>
              <a:t> </a:t>
            </a:r>
          </a:p>
          <a:p>
            <a:r>
              <a:rPr lang="en-US" sz="1400" dirty="0"/>
              <a:t>EdNA				</a:t>
            </a:r>
            <a:r>
              <a:rPr lang="en-US" sz="1400" u="sng" dirty="0">
                <a:hlinkClick r:id="rId11"/>
              </a:rPr>
              <a:t>ra-edna-admin@pa.gov</a:t>
            </a:r>
            <a:endParaRPr lang="en-US" sz="1400" dirty="0"/>
          </a:p>
          <a:p>
            <a:r>
              <a:rPr lang="en-US" sz="1400" dirty="0"/>
              <a:t>EL (formally LEP)			</a:t>
            </a:r>
            <a:r>
              <a:rPr lang="en-US" sz="1400" u="sng" dirty="0">
                <a:hlinkClick r:id="rId12"/>
              </a:rPr>
              <a:t>ra-edeld@pa.gov</a:t>
            </a:r>
            <a:r>
              <a:rPr lang="en-US" sz="1400" u="sng" dirty="0"/>
              <a:t> </a:t>
            </a:r>
            <a:endParaRPr lang="en-US" sz="1400" dirty="0"/>
          </a:p>
          <a:p>
            <a:r>
              <a:rPr lang="en-US" sz="1400" dirty="0"/>
              <a:t>Every Student Succeeds Act		</a:t>
            </a:r>
            <a:r>
              <a:rPr lang="en-US" sz="1400" u="sng" dirty="0">
                <a:hlinkClick r:id="rId13"/>
              </a:rPr>
              <a:t>ra-edessa@pa.gov</a:t>
            </a:r>
            <a:endParaRPr lang="en-US" sz="1400" u="sng" dirty="0"/>
          </a:p>
          <a:p>
            <a:r>
              <a:rPr lang="en-US" sz="1400" dirty="0"/>
              <a:t>FRCPP                                                       </a:t>
            </a:r>
            <a:r>
              <a:rPr lang="en-US" sz="1400" dirty="0">
                <a:hlinkClick r:id="rId14"/>
              </a:rPr>
              <a:t>ra-edfrcpp@pa.gov</a:t>
            </a:r>
            <a:r>
              <a:rPr lang="en-US" sz="1400" dirty="0"/>
              <a:t> </a:t>
            </a:r>
          </a:p>
          <a:p>
            <a:r>
              <a:rPr lang="en-US" sz="1400" dirty="0"/>
              <a:t>Future Ready PA Index		</a:t>
            </a:r>
            <a:r>
              <a:rPr lang="en-US" sz="1400" u="sng" dirty="0">
                <a:hlinkClick r:id="rId15"/>
              </a:rPr>
              <a:t>ra-edfuturereadypa@pa.gov</a:t>
            </a:r>
            <a:endParaRPr lang="en-US" sz="1400" dirty="0"/>
          </a:p>
          <a:p>
            <a:r>
              <a:rPr lang="en-US" sz="1400" dirty="0"/>
              <a:t>Home Education			</a:t>
            </a:r>
            <a:r>
              <a:rPr lang="en-US" sz="1400" u="sng" dirty="0">
                <a:hlinkClick r:id="rId16"/>
              </a:rPr>
              <a:t>ra-home-education@pa.gov</a:t>
            </a:r>
            <a:endParaRPr lang="en-US" sz="1400" dirty="0"/>
          </a:p>
          <a:p>
            <a:r>
              <a:rPr lang="en-US" sz="1400" dirty="0"/>
              <a:t>Interscholastic Athletic Opportunity	</a:t>
            </a:r>
            <a:r>
              <a:rPr lang="en-US" sz="1400" u="sng" dirty="0">
                <a:hlinkClick r:id="rId17"/>
              </a:rPr>
              <a:t>ra-athleticoppreport@pa.gov</a:t>
            </a:r>
            <a:endParaRPr lang="en-US" sz="1400" dirty="0"/>
          </a:p>
          <a:p>
            <a:r>
              <a:rPr lang="en-US" sz="1400" dirty="0"/>
              <a:t>Safe Schools Reporting		</a:t>
            </a:r>
            <a:r>
              <a:rPr lang="en-US" sz="1400" u="sng" dirty="0">
                <a:hlinkClick r:id="rId18"/>
              </a:rPr>
              <a:t>ra-EDSafeSchoolsRep@pa.gov</a:t>
            </a:r>
            <a:endParaRPr lang="en-US" sz="1400" dirty="0"/>
          </a:p>
          <a:p>
            <a:r>
              <a:rPr lang="en-US" sz="1400" dirty="0"/>
              <a:t>School Services (Ward of State)	</a:t>
            </a:r>
            <a:r>
              <a:rPr lang="en-US" sz="1400" u="sng" dirty="0">
                <a:hlinkClick r:id="rId19"/>
              </a:rPr>
              <a:t>ra-PDE-SchoolService@pa.gov</a:t>
            </a:r>
            <a:endParaRPr lang="en-US" sz="1400" dirty="0"/>
          </a:p>
          <a:p>
            <a:r>
              <a:rPr lang="en-US" sz="1400" dirty="0"/>
              <a:t>School Grade Configurations		</a:t>
            </a:r>
            <a:r>
              <a:rPr lang="en-US" sz="1400" u="sng" dirty="0">
                <a:hlinkClick r:id="rId20"/>
              </a:rPr>
              <a:t>ra-School-Configs@pa.gov</a:t>
            </a:r>
            <a:endParaRPr lang="en-US" sz="1400" dirty="0"/>
          </a:p>
          <a:p>
            <a:r>
              <a:rPr lang="en-US" sz="1400" dirty="0"/>
              <a:t>Special Education			</a:t>
            </a:r>
            <a:r>
              <a:rPr lang="en-US" sz="1400" u="sng" dirty="0">
                <a:hlinkClick r:id="rId21"/>
              </a:rPr>
              <a:t>ra-pdespecialed@pa.gov</a:t>
            </a:r>
            <a:endParaRPr lang="en-US" sz="1400" dirty="0"/>
          </a:p>
          <a:p>
            <a:r>
              <a:rPr lang="en-US" sz="1400" dirty="0"/>
              <a:t>Special Education – Act 16		</a:t>
            </a:r>
            <a:r>
              <a:rPr lang="en-US" sz="1400" u="sng" dirty="0">
                <a:hlinkClick r:id="rId22"/>
              </a:rPr>
              <a:t>ra-edseact16@pa.gov</a:t>
            </a:r>
            <a:endParaRPr lang="en-US" sz="1400" dirty="0"/>
          </a:p>
          <a:p>
            <a:pPr marL="0" indent="0">
              <a:buNone/>
            </a:pPr>
            <a:endParaRPr lang="en-US" sz="1400" dirty="0"/>
          </a:p>
          <a:p>
            <a:pPr marL="0" indent="0">
              <a:buNone/>
            </a:pPr>
            <a:endParaRPr lang="en-US" sz="1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27</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6123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Accounting</a:t>
            </a:r>
          </a:p>
        </p:txBody>
      </p:sp>
      <p:sp>
        <p:nvSpPr>
          <p:cNvPr id="3" name="Content Placeholder 2"/>
          <p:cNvSpPr>
            <a:spLocks noGrp="1"/>
          </p:cNvSpPr>
          <p:nvPr>
            <p:ph idx="1"/>
          </p:nvPr>
        </p:nvSpPr>
        <p:spPr>
          <a:xfrm>
            <a:off x="457200" y="1371600"/>
            <a:ext cx="8229600" cy="4343400"/>
          </a:xfrm>
        </p:spPr>
        <p:txBody>
          <a:bodyPr>
            <a:noAutofit/>
          </a:bodyPr>
          <a:lstStyle/>
          <a:p>
            <a:pPr marL="0" indent="0">
              <a:spcBef>
                <a:spcPts val="0"/>
              </a:spcBef>
              <a:buNone/>
            </a:pPr>
            <a:r>
              <a:rPr lang="en-US" sz="1600" dirty="0"/>
              <a:t>The Division of Subsidy Data and Administration collects attendance and membership data from Pennsylvania’s 500 school districts and other educational entities. The membership data is used in the calculation of state subsidies, including Basic Education Funding, Special Education Funding, Secondary Career and Technical Education Subsidy, and Tuition for Orphan’s Subsidy. Membership data is also used in the calculation of each school district’s tuition rate.  </a:t>
            </a:r>
          </a:p>
          <a:p>
            <a:pPr marL="0" indent="0">
              <a:spcBef>
                <a:spcPts val="0"/>
              </a:spcBef>
              <a:buNone/>
            </a:pPr>
            <a:endParaRPr lang="en-US" sz="1600" dirty="0"/>
          </a:p>
          <a:p>
            <a:pPr marL="0" indent="0">
              <a:lnSpc>
                <a:spcPct val="120000"/>
              </a:lnSpc>
              <a:spcBef>
                <a:spcPts val="0"/>
              </a:spcBef>
              <a:buNone/>
            </a:pPr>
            <a:r>
              <a:rPr lang="en-US" sz="1600" dirty="0">
                <a:hlinkClick r:id="rId2"/>
              </a:rPr>
              <a:t>http://education.pa.gov &gt; Teachers &amp; Administrators &gt; Learn More About Teachers &amp; Administrators &gt; Child Accounting</a:t>
            </a:r>
            <a:endParaRPr lang="en-US" sz="1600" dirty="0"/>
          </a:p>
          <a:p>
            <a:pPr marL="0" indent="0">
              <a:lnSpc>
                <a:spcPct val="120000"/>
              </a:lnSpc>
              <a:spcBef>
                <a:spcPts val="0"/>
              </a:spcBef>
              <a:buNone/>
            </a:pPr>
            <a:endParaRPr lang="en-US" sz="1600" b="1" dirty="0"/>
          </a:p>
          <a:p>
            <a:pPr marL="0" indent="0">
              <a:lnSpc>
                <a:spcPct val="120000"/>
              </a:lnSpc>
              <a:spcBef>
                <a:spcPts val="0"/>
              </a:spcBef>
              <a:buNone/>
            </a:pPr>
            <a:r>
              <a:rPr lang="en-US" sz="1600" dirty="0"/>
              <a:t>Email: </a:t>
            </a:r>
            <a:r>
              <a:rPr lang="en-US" sz="1600" dirty="0">
                <a:hlinkClick r:id="rId3"/>
              </a:rPr>
              <a:t>ra-cad@pa.gov</a:t>
            </a:r>
            <a:endParaRPr lang="en-US" sz="1600" dirty="0"/>
          </a:p>
          <a:p>
            <a:pPr marL="0" indent="0">
              <a:lnSpc>
                <a:spcPct val="120000"/>
              </a:lnSpc>
              <a:spcBef>
                <a:spcPts val="0"/>
              </a:spcBef>
              <a:buNone/>
            </a:pPr>
            <a:endParaRPr lang="en-US" sz="1600" dirty="0"/>
          </a:p>
          <a:p>
            <a:pPr marL="0" indent="0">
              <a:buNone/>
            </a:pPr>
            <a:r>
              <a:rPr lang="en-US" sz="1600" dirty="0"/>
              <a:t>Basic Education Circulars (BECS)</a:t>
            </a:r>
          </a:p>
          <a:p>
            <a:pPr marL="0" indent="0">
              <a:buNone/>
            </a:pPr>
            <a:r>
              <a:rPr lang="en-US" sz="1600" dirty="0">
                <a:hlinkClick r:id="rId4"/>
              </a:rPr>
              <a:t>https://www.education.pa.gov/Policy-Funding/BECS/Pages/default.aspx</a:t>
            </a:r>
            <a:endParaRPr lang="en-US" sz="1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04510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Schools</a:t>
            </a:r>
          </a:p>
        </p:txBody>
      </p:sp>
      <p:sp>
        <p:nvSpPr>
          <p:cNvPr id="3" name="Content Placeholder 2"/>
          <p:cNvSpPr>
            <a:spLocks noGrp="1"/>
          </p:cNvSpPr>
          <p:nvPr>
            <p:ph idx="1"/>
          </p:nvPr>
        </p:nvSpPr>
        <p:spPr>
          <a:xfrm>
            <a:off x="457200" y="1371600"/>
            <a:ext cx="8229600" cy="4724399"/>
          </a:xfrm>
        </p:spPr>
        <p:txBody>
          <a:bodyPr>
            <a:noAutofit/>
          </a:bodyPr>
          <a:lstStyle/>
          <a:p>
            <a:pPr marL="0" indent="0">
              <a:spcBef>
                <a:spcPts val="0"/>
              </a:spcBef>
              <a:buNone/>
            </a:pPr>
            <a:r>
              <a:rPr lang="en-US" sz="2000" dirty="0"/>
              <a:t>Office for Safe Schools coordinates school safety and security programs, collection of the annual school violence statistics, coordination of antiviolence efforts, and development of policies and strategies to combat school violence. The office supports and provides technical assistance and professional development programs in the following areas and security-related activities to support school safety: crisis intervention, school police training, violence prevention, and social/emotional wellness and safety provides services to all local school entities. </a:t>
            </a:r>
          </a:p>
          <a:p>
            <a:pPr marL="0" indent="0">
              <a:spcBef>
                <a:spcPts val="0"/>
              </a:spcBef>
              <a:buNone/>
            </a:pPr>
            <a:endParaRPr lang="en-US" sz="2000" b="1" dirty="0"/>
          </a:p>
          <a:p>
            <a:pPr marL="0" indent="0">
              <a:spcBef>
                <a:spcPts val="0"/>
              </a:spcBef>
              <a:buNone/>
            </a:pPr>
            <a:r>
              <a:rPr lang="en-US" sz="2000" dirty="0">
                <a:hlinkClick r:id="rId2"/>
              </a:rPr>
              <a:t>https://www.education.pa.gov/Schools/safeschools/Pages/default.aspx</a:t>
            </a:r>
            <a:endParaRPr lang="en-US" sz="2000" dirty="0"/>
          </a:p>
          <a:p>
            <a:pPr marL="0" indent="0">
              <a:spcBef>
                <a:spcPts val="0"/>
              </a:spcBef>
              <a:buNone/>
            </a:pPr>
            <a:endParaRPr lang="en-US" sz="2000" dirty="0"/>
          </a:p>
          <a:p>
            <a:pPr marL="0" indent="0">
              <a:spcBef>
                <a:spcPts val="0"/>
              </a:spcBef>
              <a:buNone/>
            </a:pPr>
            <a:r>
              <a:rPr lang="en-US" sz="2000" dirty="0"/>
              <a:t>Email: </a:t>
            </a:r>
            <a:r>
              <a:rPr lang="en-US" sz="2000" u="sng" dirty="0">
                <a:hlinkClick r:id="rId3"/>
              </a:rPr>
              <a:t>ra-EDSafeSchoolsRep@pa.gov</a:t>
            </a:r>
            <a:endParaRPr lang="en-US" sz="2000" dirty="0"/>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29</a:t>
            </a:fld>
            <a:endParaRPr lang="en-US" dirty="0"/>
          </a:p>
        </p:txBody>
      </p:sp>
    </p:spTree>
    <p:extLst>
      <p:ext uri="{BB962C8B-B14F-4D97-AF65-F5344CB8AC3E}">
        <p14:creationId xmlns:p14="http://schemas.microsoft.com/office/powerpoint/2010/main" val="223419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Questions!</a:t>
            </a:r>
          </a:p>
        </p:txBody>
      </p:sp>
      <p:sp>
        <p:nvSpPr>
          <p:cNvPr id="3" name="Content Placeholder 2"/>
          <p:cNvSpPr>
            <a:spLocks noGrp="1"/>
          </p:cNvSpPr>
          <p:nvPr>
            <p:ph idx="1"/>
          </p:nvPr>
        </p:nvSpPr>
        <p:spPr>
          <a:xfrm>
            <a:off x="457200" y="2209801"/>
            <a:ext cx="8229600" cy="2286000"/>
          </a:xfrm>
        </p:spPr>
        <p:txBody>
          <a:bodyPr>
            <a:normAutofit/>
          </a:bodyPr>
          <a:lstStyle/>
          <a:p>
            <a:r>
              <a:rPr lang="en-US" sz="4000" dirty="0"/>
              <a:t>How do I get Started?</a:t>
            </a:r>
          </a:p>
          <a:p>
            <a:r>
              <a:rPr lang="en-US" sz="4000" dirty="0"/>
              <a:t>What Resources are out there?</a:t>
            </a:r>
          </a:p>
          <a:p>
            <a:r>
              <a:rPr lang="en-US" sz="4000" dirty="0"/>
              <a:t>Where can I reach out for Help?</a:t>
            </a:r>
          </a:p>
          <a:p>
            <a:endParaRPr lang="en-US" sz="4000" dirty="0"/>
          </a:p>
          <a:p>
            <a:pPr marL="457200" lvl="1" indent="0">
              <a:buNone/>
            </a:pPr>
            <a:endParaRPr lang="en-US" sz="40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82337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Learners</a:t>
            </a:r>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a:t>The goal of language instruction educational programs (LIEPs) is to facilitate the development and attainment of English proficiency and academic achievement of students whose native or first language is not English. Without instruction in social and academic English and appropriate support for learning academic content, these students are at risk of losing the educational opportunities provided to non-EL students. </a:t>
            </a:r>
          </a:p>
          <a:p>
            <a:pPr marL="0" indent="0">
              <a:buNone/>
            </a:pPr>
            <a:endParaRPr lang="en-US" sz="3100" dirty="0">
              <a:hlinkClick r:id="rId3" tooltip="English as a Second Langauage Website"/>
            </a:endParaRPr>
          </a:p>
          <a:p>
            <a:pPr marL="0" indent="0">
              <a:buNone/>
            </a:pPr>
            <a:r>
              <a:rPr lang="en-US" sz="3100" dirty="0">
                <a:hlinkClick r:id="rId3" tooltip="English as a Second Langauage Website"/>
              </a:rPr>
              <a:t>http://education.pa.gov &gt; Teachers &amp; Administrators &gt; Learn More about Teachers &amp; Administrators &gt; Curriculum &gt; English as a Second Language</a:t>
            </a:r>
            <a:endParaRPr lang="en-US" sz="3100" dirty="0"/>
          </a:p>
          <a:p>
            <a:pPr marL="0" indent="0">
              <a:buNone/>
            </a:pPr>
            <a:endParaRPr lang="en-US" sz="3100" dirty="0"/>
          </a:p>
          <a:p>
            <a:pPr marL="0" indent="0">
              <a:buNone/>
            </a:pPr>
            <a:r>
              <a:rPr lang="en-US" sz="3100" dirty="0"/>
              <a:t>Email: </a:t>
            </a:r>
            <a:r>
              <a:rPr lang="en-US" sz="3100" u="sng" dirty="0">
                <a:hlinkClick r:id="rId4"/>
              </a:rPr>
              <a:t>ra-edeld@pa.gov</a:t>
            </a:r>
            <a:endParaRPr lang="en-US" sz="31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77572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sz="2800" dirty="0"/>
              <a:t>The Pennsylvania state assessment system is composed of assessments and the reporting associated with the results of those assessments. The assessment system includes the Pennsylvania System of School Assessment (PSSA), the Pennsylvania Alternate System of Assessment (PASA), the Pennsylvania Accountability System (PAS), the Pennsylvania Value-Added Assessment System (PVAAS), the Keystone Exams (end-of-course), Classroom Diagnostic Tools (CDT) and the National Assessment of Educational Progress (NAEP). </a:t>
            </a:r>
          </a:p>
          <a:p>
            <a:pPr marL="0" indent="0">
              <a:buNone/>
            </a:pPr>
            <a:endParaRPr lang="en-US" sz="2800" dirty="0">
              <a:hlinkClick r:id="rId2"/>
            </a:endParaRPr>
          </a:p>
          <a:p>
            <a:pPr marL="0" indent="0">
              <a:buNone/>
            </a:pPr>
            <a:r>
              <a:rPr lang="en-US" sz="2600" dirty="0">
                <a:hlinkClick r:id="rId3"/>
              </a:rPr>
              <a:t>http://education.pa.gov &gt; K-12 &gt; Assessment &amp; Accountability</a:t>
            </a:r>
            <a:endParaRPr lang="en-US" sz="2600" dirty="0"/>
          </a:p>
          <a:p>
            <a:pPr marL="0" indent="0">
              <a:buNone/>
            </a:pPr>
            <a:r>
              <a:rPr lang="en-US" sz="2800" u="sng" dirty="0">
                <a:hlinkClick r:id="rId4"/>
              </a:rPr>
              <a:t>http://www.education.pa.gov/pas</a:t>
            </a:r>
            <a:r>
              <a:rPr lang="en-US" sz="2800" dirty="0"/>
              <a:t> </a:t>
            </a:r>
          </a:p>
          <a:p>
            <a:pPr marL="0" indent="0">
              <a:buNone/>
            </a:pPr>
            <a:endParaRPr lang="en-US" sz="2800" dirty="0"/>
          </a:p>
          <a:p>
            <a:pPr marL="0" indent="0">
              <a:buNone/>
            </a:pPr>
            <a:r>
              <a:rPr lang="en-US" sz="2800" dirty="0"/>
              <a:t>Email: </a:t>
            </a:r>
            <a:r>
              <a:rPr lang="en-US" sz="2800" dirty="0">
                <a:hlinkClick r:id="rId5"/>
              </a:rPr>
              <a:t>ra-pas@pa.gov</a:t>
            </a: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31</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11640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PVAAS</a:t>
            </a:r>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a:t>PVAAS is one of the tools in the cadre of tools provided each fall to local education agencies (LEAs)/districts and schools from the Pennsylvania Department of Education.</a:t>
            </a:r>
          </a:p>
          <a:p>
            <a:pPr marL="0" indent="0">
              <a:buNone/>
            </a:pPr>
            <a:endParaRPr lang="en-US" sz="2800" dirty="0"/>
          </a:p>
          <a:p>
            <a:pPr marL="0" indent="0">
              <a:buNone/>
            </a:pPr>
            <a:r>
              <a:rPr lang="en-US" sz="2800" dirty="0"/>
              <a:t>LEAs/districts, schools, and teachers are using PVAAS (growth and projection data), in conjunction with achievement data, to make sure students are on a path to proficiency and beyond. Utilizing all the data available (growth and achievement), educators are able to make data-informed instructional decisions to ensure the academic growth and achievement of all students.</a:t>
            </a:r>
          </a:p>
          <a:p>
            <a:pPr marL="0" indent="0">
              <a:buNone/>
            </a:pPr>
            <a:endParaRPr lang="en-US" sz="2800" dirty="0"/>
          </a:p>
          <a:p>
            <a:pPr marL="0" indent="0">
              <a:buNone/>
            </a:pPr>
            <a:r>
              <a:rPr lang="en-US" sz="2800" dirty="0">
                <a:hlinkClick r:id="rId2"/>
              </a:rPr>
              <a:t>https://www.education.pa.gov/K-12/Assessment%20and%20Accountability/PVAAS/Pages/default.aspx</a:t>
            </a: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32</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05550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a:t>
            </a:r>
          </a:p>
        </p:txBody>
      </p:sp>
      <p:sp>
        <p:nvSpPr>
          <p:cNvPr id="3" name="Content Placeholder 2"/>
          <p:cNvSpPr>
            <a:spLocks noGrp="1"/>
          </p:cNvSpPr>
          <p:nvPr>
            <p:ph idx="1"/>
          </p:nvPr>
        </p:nvSpPr>
        <p:spPr>
          <a:xfrm>
            <a:off x="457200" y="1371600"/>
            <a:ext cx="8229600" cy="4572000"/>
          </a:xfrm>
        </p:spPr>
        <p:txBody>
          <a:bodyPr>
            <a:normAutofit fontScale="92500" lnSpcReduction="10000"/>
          </a:bodyPr>
          <a:lstStyle/>
          <a:p>
            <a:pPr marL="0" indent="0">
              <a:lnSpc>
                <a:spcPct val="110000"/>
              </a:lnSpc>
              <a:spcBef>
                <a:spcPts val="0"/>
              </a:spcBef>
              <a:buNone/>
            </a:pPr>
            <a:r>
              <a:rPr lang="en-US" sz="2100" b="0" i="0" dirty="0">
                <a:solidFill>
                  <a:srgbClr val="464646"/>
                </a:solidFill>
                <a:effectLst/>
              </a:rPr>
              <a:t>The Bureau of Special Education works collaboratively with educators, schools, agencies, and other stakeholders across Pennsylvania to ensure students have access to quality and meaningful education supports, services, and opportunities.</a:t>
            </a:r>
          </a:p>
          <a:p>
            <a:pPr marL="0" indent="0">
              <a:lnSpc>
                <a:spcPct val="110000"/>
              </a:lnSpc>
              <a:spcBef>
                <a:spcPts val="0"/>
              </a:spcBef>
              <a:buNone/>
            </a:pPr>
            <a:endParaRPr lang="en-US" sz="2100" dirty="0">
              <a:solidFill>
                <a:srgbClr val="464646"/>
              </a:solidFill>
              <a:hlinkClick r:id="rId3" tooltip="PDEs Special Education Website"/>
            </a:endParaRPr>
          </a:p>
          <a:p>
            <a:pPr marL="0" indent="0">
              <a:lnSpc>
                <a:spcPct val="110000"/>
              </a:lnSpc>
              <a:spcBef>
                <a:spcPts val="0"/>
              </a:spcBef>
              <a:buNone/>
            </a:pPr>
            <a:r>
              <a:rPr lang="en-US" sz="2100" dirty="0">
                <a:hlinkClick r:id="rId3" tooltip="PDEs Special Education Website"/>
              </a:rPr>
              <a:t>http://education.pa.gov &gt; K-12 &gt; Special Education</a:t>
            </a:r>
            <a:endParaRPr lang="en-US" sz="2100" dirty="0"/>
          </a:p>
          <a:p>
            <a:pPr marL="0" indent="0">
              <a:lnSpc>
                <a:spcPct val="110000"/>
              </a:lnSpc>
              <a:spcBef>
                <a:spcPts val="0"/>
              </a:spcBef>
              <a:buNone/>
            </a:pPr>
            <a:endParaRPr lang="en-US" sz="2100" dirty="0"/>
          </a:p>
          <a:p>
            <a:pPr marL="0" indent="0">
              <a:lnSpc>
                <a:spcPct val="110000"/>
              </a:lnSpc>
              <a:spcBef>
                <a:spcPts val="0"/>
              </a:spcBef>
              <a:buNone/>
            </a:pPr>
            <a:r>
              <a:rPr lang="en-US" sz="2100" dirty="0"/>
              <a:t>Special Education Penn Data Reporting</a:t>
            </a:r>
          </a:p>
          <a:p>
            <a:pPr marL="0" indent="0">
              <a:lnSpc>
                <a:spcPct val="110000"/>
              </a:lnSpc>
              <a:spcBef>
                <a:spcPts val="0"/>
              </a:spcBef>
              <a:buNone/>
            </a:pPr>
            <a:r>
              <a:rPr lang="en-US" sz="2100" u="sng" dirty="0">
                <a:hlinkClick r:id="rId4" tooltip="Special Education Data Reporting"/>
              </a:rPr>
              <a:t>http://penndata.hbg.psu.edu</a:t>
            </a:r>
            <a:endParaRPr lang="en-US" sz="2100" u="sng" dirty="0"/>
          </a:p>
          <a:p>
            <a:pPr marL="0" indent="0">
              <a:lnSpc>
                <a:spcPct val="110000"/>
              </a:lnSpc>
              <a:spcBef>
                <a:spcPts val="0"/>
              </a:spcBef>
              <a:buNone/>
            </a:pPr>
            <a:endParaRPr lang="en-US" sz="2100" u="sng" dirty="0"/>
          </a:p>
          <a:p>
            <a:pPr marL="0" indent="0">
              <a:lnSpc>
                <a:spcPct val="110000"/>
              </a:lnSpc>
              <a:spcBef>
                <a:spcPts val="0"/>
              </a:spcBef>
              <a:buNone/>
            </a:pPr>
            <a:r>
              <a:rPr lang="en-US" sz="2100" dirty="0"/>
              <a:t>Special Education Forms</a:t>
            </a:r>
          </a:p>
          <a:p>
            <a:pPr marL="0" indent="0">
              <a:lnSpc>
                <a:spcPct val="110000"/>
              </a:lnSpc>
              <a:spcBef>
                <a:spcPts val="0"/>
              </a:spcBef>
              <a:buNone/>
            </a:pPr>
            <a:r>
              <a:rPr lang="en-US" sz="2100" dirty="0">
                <a:hlinkClick r:id="rId5"/>
              </a:rPr>
              <a:t>https://www.pattan.net/forms/</a:t>
            </a:r>
            <a:endParaRPr lang="en-US" sz="2100" dirty="0"/>
          </a:p>
          <a:p>
            <a:pPr marL="0" indent="0">
              <a:lnSpc>
                <a:spcPct val="110000"/>
              </a:lnSpc>
              <a:spcBef>
                <a:spcPts val="0"/>
              </a:spcBef>
              <a:buNone/>
            </a:pPr>
            <a:endParaRPr lang="en-US" sz="2100" dirty="0"/>
          </a:p>
          <a:p>
            <a:pPr marL="0" indent="0">
              <a:lnSpc>
                <a:spcPct val="110000"/>
              </a:lnSpc>
              <a:spcBef>
                <a:spcPts val="0"/>
              </a:spcBef>
              <a:buNone/>
            </a:pPr>
            <a:r>
              <a:rPr lang="en-US" sz="2100" dirty="0"/>
              <a:t>Email</a:t>
            </a:r>
          </a:p>
          <a:p>
            <a:pPr marL="0" indent="0">
              <a:lnSpc>
                <a:spcPct val="110000"/>
              </a:lnSpc>
              <a:spcBef>
                <a:spcPts val="0"/>
              </a:spcBef>
              <a:buNone/>
            </a:pPr>
            <a:r>
              <a:rPr lang="en-US" sz="2100" u="sng" dirty="0">
                <a:hlinkClick r:id="rId6" tooltip="Email Special Education Office"/>
              </a:rPr>
              <a:t>ra-pdespecialed@pa.gov</a:t>
            </a:r>
            <a:endParaRPr lang="en-US" sz="2100" dirty="0"/>
          </a:p>
          <a:p>
            <a:pPr marL="0" indent="0">
              <a:lnSpc>
                <a:spcPct val="110000"/>
              </a:lnSpc>
              <a:spcBef>
                <a:spcPts val="0"/>
              </a:spcBef>
              <a:buNone/>
            </a:pPr>
            <a:endParaRPr lang="en-US" sz="3300" b="1" dirty="0"/>
          </a:p>
          <a:p>
            <a:pPr marL="0" indent="0">
              <a:lnSpc>
                <a:spcPct val="110000"/>
              </a:lnSpc>
              <a:spcBef>
                <a:spcPts val="0"/>
              </a:spcBef>
              <a:buNone/>
            </a:pPr>
            <a:endParaRPr lang="en-US" sz="3300" dirty="0"/>
          </a:p>
          <a:p>
            <a:pPr marL="0" indent="0">
              <a:buNone/>
            </a:pPr>
            <a:endParaRPr lang="en-US"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3559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Opportunity</a:t>
            </a:r>
          </a:p>
        </p:txBody>
      </p:sp>
      <p:sp>
        <p:nvSpPr>
          <p:cNvPr id="3" name="Content Placeholder 2"/>
          <p:cNvSpPr>
            <a:spLocks noGrp="1"/>
          </p:cNvSpPr>
          <p:nvPr>
            <p:ph idx="1"/>
          </p:nvPr>
        </p:nvSpPr>
        <p:spPr>
          <a:xfrm>
            <a:off x="457200" y="1493837"/>
            <a:ext cx="8229600" cy="4525963"/>
          </a:xfrm>
        </p:spPr>
        <p:txBody>
          <a:bodyPr>
            <a:normAutofit fontScale="92500" lnSpcReduction="10000"/>
          </a:bodyPr>
          <a:lstStyle/>
          <a:p>
            <a:pPr marL="0" indent="0">
              <a:buNone/>
            </a:pPr>
            <a:r>
              <a:rPr lang="en-US" sz="2800" dirty="0"/>
              <a:t>Effective July 1, 2012, the Pennsylvania General Assembly passed Act 82 of 2012, which requires schools to disclose Interscholastic Athletic Opportunities Disclosure Form athletic opportunities for students in grades 7-12.</a:t>
            </a:r>
          </a:p>
          <a:p>
            <a:pPr marL="0" indent="0">
              <a:buNone/>
            </a:pPr>
            <a:endParaRPr lang="en-US" sz="2800" dirty="0"/>
          </a:p>
          <a:p>
            <a:pPr marL="0" indent="0">
              <a:buNone/>
            </a:pPr>
            <a:r>
              <a:rPr lang="en-US" sz="2800" dirty="0">
                <a:hlinkClick r:id="rId2"/>
              </a:rPr>
              <a:t>http://education.pa.gov &gt; Teachers &amp; Administrators &gt; Learn More About Teachers &amp; Administrators &gt; Interscholastic Athletic Opportunity</a:t>
            </a:r>
            <a:endParaRPr lang="en-US" sz="2800" dirty="0"/>
          </a:p>
          <a:p>
            <a:pPr marL="0" indent="0">
              <a:buNone/>
            </a:pPr>
            <a:endParaRPr lang="en-US" sz="2800" dirty="0"/>
          </a:p>
          <a:p>
            <a:pPr marL="0" indent="0">
              <a:buNone/>
            </a:pPr>
            <a:r>
              <a:rPr lang="en-US" sz="2800" dirty="0"/>
              <a:t>Email: </a:t>
            </a:r>
            <a:r>
              <a:rPr lang="en-US" sz="2800" u="sng" dirty="0">
                <a:hlinkClick r:id="rId3"/>
              </a:rPr>
              <a:t>ra-athleticoppreport@pa.gov</a:t>
            </a:r>
            <a:endParaRPr lang="en-US" sz="2800" dirty="0">
              <a:latin typeface="Calibri"/>
              <a:ea typeface="Calibri"/>
              <a:cs typeface="Times New Roman"/>
            </a:endParaRPr>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62848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752600"/>
            <a:ext cx="8229600" cy="3809999"/>
          </a:xfrm>
        </p:spPr>
        <p:txBody>
          <a:bodyPr>
            <a:normAutofit/>
          </a:bodyPr>
          <a:lstStyle/>
          <a:p>
            <a:pPr marL="0" lvl="0" indent="0" algn="ctr" fontAlgn="base">
              <a:spcBef>
                <a:spcPct val="0"/>
              </a:spcBef>
              <a:spcAft>
                <a:spcPct val="0"/>
              </a:spcAft>
              <a:buNone/>
              <a:defRPr/>
            </a:pPr>
            <a:endParaRPr lang="en-US" altLang="en-US" sz="2800" dirty="0">
              <a:solidFill>
                <a:srgbClr val="000000"/>
              </a:solidFill>
              <a:ea typeface="Verdana" pitchFamily="34" charset="0"/>
            </a:endParaRPr>
          </a:p>
          <a:p>
            <a:pPr marL="0" indent="0" algn="ctr">
              <a:buNone/>
              <a:defRPr/>
            </a:pPr>
            <a:r>
              <a:rPr lang="en-US" altLang="en-US" sz="2800" dirty="0">
                <a:solidFill>
                  <a:srgbClr val="000000"/>
                </a:solidFill>
                <a:ea typeface="Verdana" pitchFamily="34" charset="0"/>
              </a:rPr>
              <a:t>For more information on PIMS, please visit PDE’s website at </a:t>
            </a:r>
            <a:r>
              <a:rPr lang="en-US" altLang="en-US" sz="2800" u="sng" dirty="0">
                <a:solidFill>
                  <a:srgbClr val="0000FF"/>
                </a:solidFill>
                <a:ea typeface="Verdana" pitchFamily="34" charset="0"/>
                <a:hlinkClick r:id="rId3" tooltip="PDE Website"/>
              </a:rPr>
              <a:t>www.education.pa.gov</a:t>
            </a:r>
            <a:endParaRPr lang="en-US" altLang="en-US" sz="2800" dirty="0">
              <a:solidFill>
                <a:srgbClr val="000000"/>
              </a:solidFill>
              <a:ea typeface="Verdana" pitchFamily="34" charset="0"/>
            </a:endParaRPr>
          </a:p>
          <a:p>
            <a:pPr marL="0" indent="0">
              <a:buNone/>
            </a:pPr>
            <a:endParaRPr lang="en-US" sz="2800" dirty="0"/>
          </a:p>
          <a:p>
            <a:pPr marL="0" indent="0" algn="ctr">
              <a:buNone/>
            </a:pPr>
            <a:r>
              <a:rPr lang="en-US" altLang="en-US" sz="1600" i="1" dirty="0">
                <a:solidFill>
                  <a:srgbClr val="000000"/>
                </a:solidFill>
                <a:ea typeface="Verdana"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35</a:t>
            </a:fld>
            <a:endParaRPr lang="en-US" dirty="0"/>
          </a:p>
        </p:txBody>
      </p:sp>
    </p:spTree>
    <p:extLst>
      <p:ext uri="{BB962C8B-B14F-4D97-AF65-F5344CB8AC3E}">
        <p14:creationId xmlns:p14="http://schemas.microsoft.com/office/powerpoint/2010/main" val="110341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How do I get Started?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99971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MyPDESuite</a:t>
            </a:r>
          </a:p>
        </p:txBody>
      </p:sp>
      <p:sp>
        <p:nvSpPr>
          <p:cNvPr id="3" name="Content Placeholder 2"/>
          <p:cNvSpPr>
            <a:spLocks noGrp="1"/>
          </p:cNvSpPr>
          <p:nvPr>
            <p:ph idx="1"/>
          </p:nvPr>
        </p:nvSpPr>
        <p:spPr>
          <a:xfrm>
            <a:off x="457200" y="1447800"/>
            <a:ext cx="8229600" cy="457200"/>
          </a:xfrm>
        </p:spPr>
        <p:txBody>
          <a:bodyPr>
            <a:normAutofit fontScale="70000" lnSpcReduction="20000"/>
          </a:bodyPr>
          <a:lstStyle/>
          <a:p>
            <a:pPr marL="0" indent="0" algn="ctr">
              <a:buNone/>
            </a:pPr>
            <a:r>
              <a:rPr lang="en-US" dirty="0">
                <a:hlinkClick r:id="rId3"/>
              </a:rPr>
              <a:t>http://education.pa.gov &gt; Data &amp; Reporting &gt; MyPDESuite</a:t>
            </a:r>
            <a:endParaRPr lang="en-US" dirty="0"/>
          </a:p>
          <a:p>
            <a:endParaRPr lang="en-US" dirty="0"/>
          </a:p>
          <a:p>
            <a:endParaRPr lang="en-US" dirty="0"/>
          </a:p>
        </p:txBody>
      </p:sp>
      <p:pic>
        <p:nvPicPr>
          <p:cNvPr id="6" name="Picture 5">
            <a:extLst>
              <a:ext uri="{FF2B5EF4-FFF2-40B4-BE49-F238E27FC236}">
                <a16:creationId xmlns:a16="http://schemas.microsoft.com/office/drawing/2014/main" id="{3BE685FB-8D80-4437-A932-529F851C90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904999"/>
            <a:ext cx="8229600" cy="395287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5</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29478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340B-0DF2-4819-A25D-1BCC2E3FED86}"/>
              </a:ext>
            </a:extLst>
          </p:cNvPr>
          <p:cNvSpPr>
            <a:spLocks noGrp="1"/>
          </p:cNvSpPr>
          <p:nvPr>
            <p:ph type="title"/>
          </p:nvPr>
        </p:nvSpPr>
        <p:spPr/>
        <p:txBody>
          <a:bodyPr>
            <a:normAutofit/>
          </a:bodyPr>
          <a:lstStyle/>
          <a:p>
            <a:r>
              <a:rPr lang="en-US" sz="2800" dirty="0"/>
              <a:t>Learn the Application Basics – PIMS &amp; Sandbox</a:t>
            </a:r>
          </a:p>
        </p:txBody>
      </p:sp>
      <p:grpSp>
        <p:nvGrpSpPr>
          <p:cNvPr id="7" name="Group 6">
            <a:extLst>
              <a:ext uri="{FF2B5EF4-FFF2-40B4-BE49-F238E27FC236}">
                <a16:creationId xmlns:a16="http://schemas.microsoft.com/office/drawing/2014/main" id="{8D18D081-35FA-460A-AD88-461F24341E55}"/>
              </a:ext>
              <a:ext uri="{C183D7F6-B498-43B3-948B-1728B52AA6E4}">
                <adec:decorative xmlns:adec="http://schemas.microsoft.com/office/drawing/2017/decorative" val="1"/>
              </a:ext>
            </a:extLst>
          </p:cNvPr>
          <p:cNvGrpSpPr/>
          <p:nvPr/>
        </p:nvGrpSpPr>
        <p:grpSpPr>
          <a:xfrm>
            <a:off x="582294" y="1600200"/>
            <a:ext cx="4763527" cy="3121819"/>
            <a:chOff x="582294" y="1600200"/>
            <a:chExt cx="4763527" cy="3121819"/>
          </a:xfrm>
        </p:grpSpPr>
        <p:pic>
          <p:nvPicPr>
            <p:cNvPr id="9" name="Picture 8">
              <a:extLst>
                <a:ext uri="{FF2B5EF4-FFF2-40B4-BE49-F238E27FC236}">
                  <a16:creationId xmlns:a16="http://schemas.microsoft.com/office/drawing/2014/main" id="{82D3F43B-A2D1-445E-9916-002DF45D2B48}"/>
                </a:ext>
              </a:extLst>
            </p:cNvPr>
            <p:cNvPicPr>
              <a:picLocks noChangeAspect="1"/>
            </p:cNvPicPr>
            <p:nvPr/>
          </p:nvPicPr>
          <p:blipFill>
            <a:blip r:embed="rId3"/>
            <a:stretch>
              <a:fillRect/>
            </a:stretch>
          </p:blipFill>
          <p:spPr>
            <a:xfrm>
              <a:off x="582294" y="1600200"/>
              <a:ext cx="4763527" cy="3121819"/>
            </a:xfrm>
            <a:prstGeom prst="rect">
              <a:avLst/>
            </a:prstGeom>
          </p:spPr>
        </p:pic>
        <p:sp>
          <p:nvSpPr>
            <p:cNvPr id="3" name="Rectangle 2">
              <a:extLst>
                <a:ext uri="{FF2B5EF4-FFF2-40B4-BE49-F238E27FC236}">
                  <a16:creationId xmlns:a16="http://schemas.microsoft.com/office/drawing/2014/main" id="{88124C29-88C6-4793-B4E6-B6E38AB38402}"/>
                </a:ext>
              </a:extLst>
            </p:cNvPr>
            <p:cNvSpPr/>
            <p:nvPr/>
          </p:nvSpPr>
          <p:spPr>
            <a:xfrm>
              <a:off x="4646173" y="2362200"/>
              <a:ext cx="533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1" name="Object 10">
            <a:extLst>
              <a:ext uri="{FF2B5EF4-FFF2-40B4-BE49-F238E27FC236}">
                <a16:creationId xmlns:a16="http://schemas.microsoft.com/office/drawing/2014/main" id="{1BA2DE3C-0960-4DD6-8578-0AC50F5EF4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8233960"/>
              </p:ext>
            </p:extLst>
          </p:nvPr>
        </p:nvGraphicFramePr>
        <p:xfrm>
          <a:off x="5486400" y="1905000"/>
          <a:ext cx="3200400" cy="3770313"/>
        </p:xfrm>
        <a:graphic>
          <a:graphicData uri="http://schemas.openxmlformats.org/presentationml/2006/ole">
            <mc:AlternateContent xmlns:mc="http://schemas.openxmlformats.org/markup-compatibility/2006">
              <mc:Choice xmlns:v="urn:schemas-microsoft-com:vml" Requires="v">
                <p:oleObj name="Acrobat Document" r:id="rId4" imgW="3886052" imgH="5028936" progId="AcroExch.Document.2017">
                  <p:embed/>
                </p:oleObj>
              </mc:Choice>
              <mc:Fallback>
                <p:oleObj name="Acrobat Document" r:id="rId4" imgW="3886052" imgH="5028936" progId="AcroExch.Document.2017">
                  <p:embed/>
                  <p:pic>
                    <p:nvPicPr>
                      <p:cNvPr id="11" name="Object 10">
                        <a:extLst>
                          <a:ext uri="{FF2B5EF4-FFF2-40B4-BE49-F238E27FC236}">
                            <a16:creationId xmlns:a16="http://schemas.microsoft.com/office/drawing/2014/main" id="{1BA2DE3C-0960-4DD6-8578-0AC50F5EF4F3}"/>
                          </a:ext>
                        </a:extLst>
                      </p:cNvPr>
                      <p:cNvPicPr/>
                      <p:nvPr/>
                    </p:nvPicPr>
                    <p:blipFill>
                      <a:blip r:embed="rId5"/>
                      <a:stretch>
                        <a:fillRect/>
                      </a:stretch>
                    </p:blipFill>
                    <p:spPr>
                      <a:xfrm>
                        <a:off x="5486400" y="1905000"/>
                        <a:ext cx="3200400" cy="377031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75AD2A93-B9D7-4D3D-96A9-7394BE3D88BE}"/>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6</a:t>
            </a:fld>
            <a:endParaRPr lang="en-US" dirty="0"/>
          </a:p>
        </p:txBody>
      </p:sp>
      <p:sp>
        <p:nvSpPr>
          <p:cNvPr id="4" name="Date Placeholder 3">
            <a:extLst>
              <a:ext uri="{FF2B5EF4-FFF2-40B4-BE49-F238E27FC236}">
                <a16:creationId xmlns:a16="http://schemas.microsoft.com/office/drawing/2014/main" id="{FF6AB8EB-C009-4E91-8EB3-35008835681F}"/>
              </a:ext>
              <a:ext uri="{C183D7F6-B498-43B3-948B-1728B52AA6E4}">
                <adec:decorative xmlns:adec="http://schemas.microsoft.com/office/drawing/2017/decorative" val="1"/>
              </a:ext>
            </a:extLst>
          </p:cNvPr>
          <p:cNvSpPr>
            <a:spLocks noGrp="1"/>
          </p:cNvSpPr>
          <p:nvPr>
            <p:ph type="dt" sz="half" idx="10"/>
          </p:nvPr>
        </p:nvSpPr>
        <p:spPr>
          <a:xfrm>
            <a:off x="457201" y="6188075"/>
            <a:ext cx="2133600" cy="365125"/>
          </a:xfrm>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59736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340B-0DF2-4819-A25D-1BCC2E3FED86}"/>
              </a:ext>
            </a:extLst>
          </p:cNvPr>
          <p:cNvSpPr>
            <a:spLocks noGrp="1"/>
          </p:cNvSpPr>
          <p:nvPr>
            <p:ph type="title"/>
          </p:nvPr>
        </p:nvSpPr>
        <p:spPr/>
        <p:txBody>
          <a:bodyPr>
            <a:normAutofit/>
          </a:bodyPr>
          <a:lstStyle/>
          <a:p>
            <a:r>
              <a:rPr lang="en-US" sz="2800" dirty="0"/>
              <a:t>Learn the Application Basics – PIMS Reports V2</a:t>
            </a:r>
          </a:p>
        </p:txBody>
      </p:sp>
      <p:sp>
        <p:nvSpPr>
          <p:cNvPr id="3" name="Content Placeholder 2">
            <a:extLst>
              <a:ext uri="{FF2B5EF4-FFF2-40B4-BE49-F238E27FC236}">
                <a16:creationId xmlns:a16="http://schemas.microsoft.com/office/drawing/2014/main" id="{928FB3D0-90D5-4D4F-9B1D-BFE033369D3F}"/>
              </a:ext>
            </a:extLst>
          </p:cNvPr>
          <p:cNvSpPr>
            <a:spLocks noGrp="1"/>
          </p:cNvSpPr>
          <p:nvPr>
            <p:ph idx="1"/>
          </p:nvPr>
        </p:nvSpPr>
        <p:spPr>
          <a:xfrm>
            <a:off x="457200" y="1331911"/>
            <a:ext cx="8229600" cy="614365"/>
          </a:xfrm>
        </p:spPr>
        <p:txBody>
          <a:bodyPr>
            <a:normAutofit fontScale="55000" lnSpcReduction="20000"/>
          </a:bodyPr>
          <a:lstStyle/>
          <a:p>
            <a:pPr marL="0" indent="0" algn="ctr">
              <a:buNone/>
            </a:pPr>
            <a:r>
              <a:rPr lang="en-US" dirty="0">
                <a:hlinkClick r:id="rId3"/>
              </a:rPr>
              <a:t>PIMS Reports V2_Part 1</a:t>
            </a:r>
            <a:endParaRPr lang="en-US" dirty="0"/>
          </a:p>
          <a:p>
            <a:pPr marL="0" indent="0" algn="ctr">
              <a:buNone/>
            </a:pPr>
            <a:r>
              <a:rPr lang="en-US" dirty="0">
                <a:hlinkClick r:id="rId4"/>
              </a:rPr>
              <a:t>PIMS Reports V2_Part 2</a:t>
            </a:r>
            <a:endParaRPr lang="en-US" dirty="0"/>
          </a:p>
          <a:p>
            <a:pPr marL="0" indent="0" algn="ctr">
              <a:buNone/>
            </a:pPr>
            <a:endParaRPr lang="en-US" dirty="0"/>
          </a:p>
          <a:p>
            <a:pPr marL="0" indent="0" algn="ctr">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D2A93-B9D7-4D3D-96A9-7394BE3D88BE}"/>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7</a:t>
            </a:fld>
            <a:endParaRPr lang="en-US" dirty="0"/>
          </a:p>
        </p:txBody>
      </p:sp>
      <p:sp>
        <p:nvSpPr>
          <p:cNvPr id="4" name="Date Placeholder 3">
            <a:extLst>
              <a:ext uri="{FF2B5EF4-FFF2-40B4-BE49-F238E27FC236}">
                <a16:creationId xmlns:a16="http://schemas.microsoft.com/office/drawing/2014/main" id="{FF6AB8EB-C009-4E91-8EB3-35008835681F}"/>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pic>
        <p:nvPicPr>
          <p:cNvPr id="7" name="Picture 6" descr="PIMS V2 Report menu">
            <a:extLst>
              <a:ext uri="{FF2B5EF4-FFF2-40B4-BE49-F238E27FC236}">
                <a16:creationId xmlns:a16="http://schemas.microsoft.com/office/drawing/2014/main" id="{2388B7BB-4B62-9D90-4271-6018586B9CC4}"/>
              </a:ext>
            </a:extLst>
          </p:cNvPr>
          <p:cNvPicPr>
            <a:picLocks noChangeAspect="1"/>
          </p:cNvPicPr>
          <p:nvPr/>
        </p:nvPicPr>
        <p:blipFill rotWithShape="1">
          <a:blip r:embed="rId5"/>
          <a:srcRect l="-1" t="10544" r="33333" b="41763"/>
          <a:stretch/>
        </p:blipFill>
        <p:spPr>
          <a:xfrm>
            <a:off x="624348" y="2133600"/>
            <a:ext cx="8062452" cy="3124200"/>
          </a:xfrm>
          <a:prstGeom prst="rect">
            <a:avLst/>
          </a:prstGeom>
        </p:spPr>
      </p:pic>
    </p:spTree>
    <p:extLst>
      <p:ext uri="{BB962C8B-B14F-4D97-AF65-F5344CB8AC3E}">
        <p14:creationId xmlns:p14="http://schemas.microsoft.com/office/powerpoint/2010/main" val="155415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Applications Basics - PAsecureID</a:t>
            </a:r>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sz="1800" dirty="0">
                <a:hlinkClick r:id="rId3"/>
              </a:rPr>
              <a:t>http://education.pa.gov &gt; Data &amp; Reporting &gt; PIMS &gt; PAsecureID and PPID &gt; PA secure ID</a:t>
            </a:r>
            <a:r>
              <a:rPr lang="en-US" sz="1800" dirty="0"/>
              <a:t>		Email: </a:t>
            </a:r>
            <a:r>
              <a:rPr lang="en-US" sz="1800" u="sng" dirty="0">
                <a:hlinkClick r:id="rId4"/>
              </a:rPr>
              <a:t>ra-PAsecureID@pa.gov</a:t>
            </a:r>
            <a:endParaRPr lang="en-US" sz="1800" dirty="0">
              <a:hlinkClick r:id="rId5"/>
            </a:endParaRP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grpSp>
        <p:nvGrpSpPr>
          <p:cNvPr id="8" name="Group 7" descr="PAsecureID Application Homepage">
            <a:extLst>
              <a:ext uri="{FF2B5EF4-FFF2-40B4-BE49-F238E27FC236}">
                <a16:creationId xmlns:a16="http://schemas.microsoft.com/office/drawing/2014/main" id="{1D308E57-C237-41D9-9F2C-32C02DD4FAF6}"/>
              </a:ext>
            </a:extLst>
          </p:cNvPr>
          <p:cNvGrpSpPr/>
          <p:nvPr/>
        </p:nvGrpSpPr>
        <p:grpSpPr>
          <a:xfrm>
            <a:off x="457200" y="2057400"/>
            <a:ext cx="8229600" cy="3733800"/>
            <a:chOff x="457200" y="2057400"/>
            <a:chExt cx="8229600" cy="3733800"/>
          </a:xfrm>
        </p:grpSpPr>
        <p:pic>
          <p:nvPicPr>
            <p:cNvPr id="6" name="Picture 5">
              <a:extLst>
                <a:ext uri="{FF2B5EF4-FFF2-40B4-BE49-F238E27FC236}">
                  <a16:creationId xmlns:a16="http://schemas.microsoft.com/office/drawing/2014/main" id="{F27F86F9-6B66-43DD-9E69-FA6F7888D2D6}"/>
                </a:ext>
              </a:extLst>
            </p:cNvPr>
            <p:cNvPicPr>
              <a:picLocks noChangeAspect="1"/>
            </p:cNvPicPr>
            <p:nvPr/>
          </p:nvPicPr>
          <p:blipFill>
            <a:blip r:embed="rId6"/>
            <a:stretch>
              <a:fillRect/>
            </a:stretch>
          </p:blipFill>
          <p:spPr>
            <a:xfrm>
              <a:off x="457200" y="2057400"/>
              <a:ext cx="8229600" cy="3733800"/>
            </a:xfrm>
            <a:prstGeom prst="rect">
              <a:avLst/>
            </a:prstGeom>
          </p:spPr>
        </p:pic>
        <p:sp>
          <p:nvSpPr>
            <p:cNvPr id="7" name="Rectangle 6">
              <a:extLst>
                <a:ext uri="{FF2B5EF4-FFF2-40B4-BE49-F238E27FC236}">
                  <a16:creationId xmlns:a16="http://schemas.microsoft.com/office/drawing/2014/main" id="{1B9DDB07-7E10-4BAA-B8AD-C8208097ABEE}"/>
                </a:ext>
              </a:extLst>
            </p:cNvPr>
            <p:cNvSpPr/>
            <p:nvPr/>
          </p:nvSpPr>
          <p:spPr>
            <a:xfrm>
              <a:off x="6781800" y="2895600"/>
              <a:ext cx="1600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81465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A97A-F1E9-42A3-9B80-9D80C7D49148}"/>
              </a:ext>
            </a:extLst>
          </p:cNvPr>
          <p:cNvSpPr>
            <a:spLocks noGrp="1"/>
          </p:cNvSpPr>
          <p:nvPr>
            <p:ph type="title"/>
          </p:nvPr>
        </p:nvSpPr>
        <p:spPr/>
        <p:txBody>
          <a:bodyPr/>
          <a:lstStyle/>
          <a:p>
            <a:r>
              <a:rPr lang="en-US" dirty="0"/>
              <a:t>Data Manipulation</a:t>
            </a:r>
          </a:p>
        </p:txBody>
      </p:sp>
      <p:sp>
        <p:nvSpPr>
          <p:cNvPr id="3" name="Content Placeholder 2">
            <a:extLst>
              <a:ext uri="{FF2B5EF4-FFF2-40B4-BE49-F238E27FC236}">
                <a16:creationId xmlns:a16="http://schemas.microsoft.com/office/drawing/2014/main" id="{AA17AEA3-EA3D-480B-A8BA-F06DA1F1AD3E}"/>
              </a:ext>
            </a:extLst>
          </p:cNvPr>
          <p:cNvSpPr>
            <a:spLocks noGrp="1"/>
          </p:cNvSpPr>
          <p:nvPr>
            <p:ph idx="1"/>
          </p:nvPr>
        </p:nvSpPr>
        <p:spPr>
          <a:xfrm>
            <a:off x="457200" y="1600201"/>
            <a:ext cx="4343400" cy="4064000"/>
          </a:xfrm>
        </p:spPr>
        <p:txBody>
          <a:bodyPr>
            <a:noAutofit/>
          </a:bodyPr>
          <a:lstStyle/>
          <a:p>
            <a:r>
              <a:rPr lang="en-US" sz="3800" dirty="0"/>
              <a:t>Export Excel Files from SIS</a:t>
            </a:r>
          </a:p>
          <a:p>
            <a:r>
              <a:rPr lang="en-US" sz="3800" dirty="0"/>
              <a:t>Sorting &amp; Filtering</a:t>
            </a:r>
          </a:p>
          <a:p>
            <a:r>
              <a:rPr lang="en-US" sz="3800" dirty="0"/>
              <a:t>Modifying &amp; Saving CSV Files</a:t>
            </a:r>
          </a:p>
        </p:txBody>
      </p:sp>
      <p:graphicFrame>
        <p:nvGraphicFramePr>
          <p:cNvPr id="7" name="Object 6">
            <a:extLst>
              <a:ext uri="{FF2B5EF4-FFF2-40B4-BE49-F238E27FC236}">
                <a16:creationId xmlns:a16="http://schemas.microsoft.com/office/drawing/2014/main" id="{501C4F4A-F6D1-4F7A-ADD5-C6208B5899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418765"/>
              </p:ext>
            </p:extLst>
          </p:nvPr>
        </p:nvGraphicFramePr>
        <p:xfrm>
          <a:off x="4983163" y="1600200"/>
          <a:ext cx="3140075" cy="4064000"/>
        </p:xfrm>
        <a:graphic>
          <a:graphicData uri="http://schemas.openxmlformats.org/presentationml/2006/ole">
            <mc:AlternateContent xmlns:mc="http://schemas.openxmlformats.org/markup-compatibility/2006">
              <mc:Choice xmlns:v="urn:schemas-microsoft-com:vml" Requires="v">
                <p:oleObj name="Acrobat Document" r:id="rId3" imgW="5828993" imgH="7543566" progId="AcroExch.Document.2017">
                  <p:embed/>
                </p:oleObj>
              </mc:Choice>
              <mc:Fallback>
                <p:oleObj name="Acrobat Document" r:id="rId3" imgW="5828993" imgH="7543566" progId="AcroExch.Document.2017">
                  <p:embed/>
                  <p:pic>
                    <p:nvPicPr>
                      <p:cNvPr id="7" name="Object 6">
                        <a:extLst>
                          <a:ext uri="{FF2B5EF4-FFF2-40B4-BE49-F238E27FC236}">
                            <a16:creationId xmlns:a16="http://schemas.microsoft.com/office/drawing/2014/main" id="{501C4F4A-F6D1-4F7A-ADD5-C6208B589986}"/>
                          </a:ext>
                        </a:extLst>
                      </p:cNvPr>
                      <p:cNvPicPr/>
                      <p:nvPr/>
                    </p:nvPicPr>
                    <p:blipFill>
                      <a:blip r:embed="rId4"/>
                      <a:stretch>
                        <a:fillRect/>
                      </a:stretch>
                    </p:blipFill>
                    <p:spPr>
                      <a:xfrm>
                        <a:off x="4983163" y="1600200"/>
                        <a:ext cx="3140075" cy="40640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297CE0A-A12A-4810-92FA-EFEE036970AD}"/>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9</a:t>
            </a:fld>
            <a:endParaRPr lang="en-US" dirty="0"/>
          </a:p>
        </p:txBody>
      </p:sp>
      <p:sp>
        <p:nvSpPr>
          <p:cNvPr id="4" name="Date Placeholder 3">
            <a:extLst>
              <a:ext uri="{FF2B5EF4-FFF2-40B4-BE49-F238E27FC236}">
                <a16:creationId xmlns:a16="http://schemas.microsoft.com/office/drawing/2014/main" id="{A9A1D97B-DAD2-4355-950B-9D0C3A65E4E0}"/>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1073335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B11983FA-0BDB-444A-869F-DEDEE55B9964}"/>
</file>

<file path=customXml/itemProps2.xml><?xml version="1.0" encoding="utf-8"?>
<ds:datastoreItem xmlns:ds="http://schemas.openxmlformats.org/officeDocument/2006/customXml" ds:itemID="{BDC508AF-908A-499F-9E21-A960CEF6543F}">
  <ds:schemaRefs>
    <ds:schemaRef ds:uri="http://schemas.microsoft.com/sharepoint/v3/contenttype/forms"/>
  </ds:schemaRefs>
</ds:datastoreItem>
</file>

<file path=customXml/itemProps3.xml><?xml version="1.0" encoding="utf-8"?>
<ds:datastoreItem xmlns:ds="http://schemas.openxmlformats.org/officeDocument/2006/customXml" ds:itemID="{2920F273-039A-4EB2-B80F-07E7DBAD88D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2276</TotalTime>
  <Words>1914</Words>
  <Application>Microsoft Office PowerPoint</Application>
  <PresentationFormat>On-screen Show (4:3)</PresentationFormat>
  <Paragraphs>334</Paragraphs>
  <Slides>35</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Courier New</vt:lpstr>
      <vt:lpstr>Office Theme</vt:lpstr>
      <vt:lpstr>Acrobat Document</vt:lpstr>
      <vt:lpstr>PDE PIMS Administrator  Resources  </vt:lpstr>
      <vt:lpstr>PIMS has Grown!</vt:lpstr>
      <vt:lpstr>3 Questions!</vt:lpstr>
      <vt:lpstr>Question #1</vt:lpstr>
      <vt:lpstr>MyPDESuite</vt:lpstr>
      <vt:lpstr>Learn the Application Basics – PIMS &amp; Sandbox</vt:lpstr>
      <vt:lpstr>Learn the Application Basics – PIMS Reports V2</vt:lpstr>
      <vt:lpstr>Learn the Applications Basics - PAsecureID</vt:lpstr>
      <vt:lpstr>Data Manipulation</vt:lpstr>
      <vt:lpstr>It Takes a Team!</vt:lpstr>
      <vt:lpstr>Your LEA Team!</vt:lpstr>
      <vt:lpstr>ACTIVITY!</vt:lpstr>
      <vt:lpstr>Question #2</vt:lpstr>
      <vt:lpstr>Data Quality Office</vt:lpstr>
      <vt:lpstr>PDE PIMS Website!</vt:lpstr>
      <vt:lpstr>PDE PIMS Website</vt:lpstr>
      <vt:lpstr>EdNA</vt:lpstr>
      <vt:lpstr>Other PIMS Resources</vt:lpstr>
      <vt:lpstr>Data Quality Curriculum (DQC)</vt:lpstr>
      <vt:lpstr>Opportunities</vt:lpstr>
      <vt:lpstr>Benefits</vt:lpstr>
      <vt:lpstr>Tracks</vt:lpstr>
      <vt:lpstr>Modules</vt:lpstr>
      <vt:lpstr>Question #3</vt:lpstr>
      <vt:lpstr>Applications Support</vt:lpstr>
      <vt:lpstr>Data Quality Network</vt:lpstr>
      <vt:lpstr>Program Office Communications &amp; Updates</vt:lpstr>
      <vt:lpstr>Child Accounting</vt:lpstr>
      <vt:lpstr>Safe Schools</vt:lpstr>
      <vt:lpstr>English Learners</vt:lpstr>
      <vt:lpstr>Assessment</vt:lpstr>
      <vt:lpstr>PVAAS</vt:lpstr>
      <vt:lpstr>Special Education</vt:lpstr>
      <vt:lpstr>Athletic Opportunity</vt:lpstr>
      <vt:lpstr>Thank You!</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PIMS Administrator Resources</dc:title>
  <dc:creator>pdeadmin</dc:creator>
  <cp:lastModifiedBy>Heimbach, Bunne</cp:lastModifiedBy>
  <cp:revision>257</cp:revision>
  <dcterms:created xsi:type="dcterms:W3CDTF">2017-02-01T18:23:33Z</dcterms:created>
  <dcterms:modified xsi:type="dcterms:W3CDTF">2022-08-18T14:32:50Z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916000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_SourceUrl">
    <vt:lpwstr/>
  </property>
  <property fmtid="{D5CDD505-2E9C-101B-9397-08002B2CF9AE}" pid="9" name="_SharedFileIndex">
    <vt:lpwstr/>
  </property>
  <property fmtid="{D5CDD505-2E9C-101B-9397-08002B2CF9AE}" pid="10" name="Category">
    <vt:lpwstr/>
  </property>
</Properties>
</file>