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60" r:id="rId3"/>
    <p:sldId id="308" r:id="rId4"/>
    <p:sldId id="402" r:id="rId5"/>
    <p:sldId id="306" r:id="rId6"/>
    <p:sldId id="404" r:id="rId7"/>
    <p:sldId id="405" r:id="rId8"/>
    <p:sldId id="409" r:id="rId9"/>
    <p:sldId id="403" r:id="rId10"/>
    <p:sldId id="305" r:id="rId11"/>
    <p:sldId id="341" r:id="rId12"/>
    <p:sldId id="303" r:id="rId13"/>
    <p:sldId id="342" r:id="rId14"/>
    <p:sldId id="302" r:id="rId15"/>
    <p:sldId id="301" r:id="rId16"/>
    <p:sldId id="343" r:id="rId17"/>
    <p:sldId id="300" r:id="rId18"/>
    <p:sldId id="344" r:id="rId19"/>
    <p:sldId id="345" r:id="rId20"/>
    <p:sldId id="346" r:id="rId21"/>
    <p:sldId id="348" r:id="rId22"/>
    <p:sldId id="349" r:id="rId23"/>
    <p:sldId id="366" r:id="rId24"/>
    <p:sldId id="350" r:id="rId25"/>
    <p:sldId id="351" r:id="rId26"/>
    <p:sldId id="352" r:id="rId27"/>
    <p:sldId id="354" r:id="rId28"/>
    <p:sldId id="367" r:id="rId29"/>
    <p:sldId id="407" r:id="rId30"/>
    <p:sldId id="356" r:id="rId31"/>
    <p:sldId id="357" r:id="rId32"/>
    <p:sldId id="385" r:id="rId33"/>
    <p:sldId id="399" r:id="rId34"/>
    <p:sldId id="400" r:id="rId35"/>
    <p:sldId id="358" r:id="rId36"/>
    <p:sldId id="359" r:id="rId37"/>
    <p:sldId id="361" r:id="rId38"/>
    <p:sldId id="324" r:id="rId39"/>
    <p:sldId id="364" r:id="rId40"/>
    <p:sldId id="258" r:id="rId4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rley, Kari" initials="WK" lastIdx="14" clrIdx="0">
    <p:extLst>
      <p:ext uri="{19B8F6BF-5375-455C-9EA6-DF929625EA0E}">
        <p15:presenceInfo xmlns:p15="http://schemas.microsoft.com/office/powerpoint/2012/main" userId="S::karworley@pa.gov::aa79741e-7ed4-4d72-9a49-affc57beb2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370" autoAdjust="0"/>
  </p:normalViewPr>
  <p:slideViewPr>
    <p:cSldViewPr>
      <p:cViewPr varScale="1">
        <p:scale>
          <a:sx n="98" d="100"/>
          <a:sy n="98" d="100"/>
        </p:scale>
        <p:origin x="810" y="90"/>
      </p:cViewPr>
      <p:guideLst>
        <p:guide orient="horz" pos="2160"/>
        <p:guide pos="2880"/>
      </p:guideLst>
    </p:cSldViewPr>
  </p:slideViewPr>
  <p:outlineViewPr>
    <p:cViewPr>
      <p:scale>
        <a:sx n="33" d="100"/>
        <a:sy n="33" d="100"/>
      </p:scale>
      <p:origin x="0" y="-25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07T15:39:30.961" idx="6">
    <p:pos x="4011" y="2476"/>
    <p:text>added comma</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07T15:46:12.199" idx="9">
    <p:pos x="4704" y="946"/>
    <p:text>Removed bullet from first line and updated bullet spacing for consistency</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5-07T15:54:48.003" idx="13">
    <p:pos x="10" y="10"/>
    <p:text>only some of the email addresses are actually hyperlinks - they should all be linked</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5-07T15:54:58.310" idx="14">
    <p:pos x="10" y="10"/>
    <p:text>email address should be linked</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9"/>
          </a:xfrm>
          <a:prstGeom prst="rect">
            <a:avLst/>
          </a:prstGeom>
        </p:spPr>
        <p:txBody>
          <a:bodyPr vert="horz" lIns="94815" tIns="47407" rIns="94815" bIns="47407" rtlCol="0"/>
          <a:lstStyle>
            <a:lvl1pPr algn="l">
              <a:defRPr sz="1300"/>
            </a:lvl1pPr>
          </a:lstStyle>
          <a:p>
            <a:pPr>
              <a:defRPr/>
            </a:pPr>
            <a:endParaRPr lang="en-US"/>
          </a:p>
        </p:txBody>
      </p:sp>
      <p:sp>
        <p:nvSpPr>
          <p:cNvPr id="3" name="Date Placeholder 2"/>
          <p:cNvSpPr>
            <a:spLocks noGrp="1"/>
          </p:cNvSpPr>
          <p:nvPr>
            <p:ph type="dt" sz="quarter" idx="1"/>
          </p:nvPr>
        </p:nvSpPr>
        <p:spPr>
          <a:xfrm>
            <a:off x="4142961" y="0"/>
            <a:ext cx="3170583" cy="480389"/>
          </a:xfrm>
          <a:prstGeom prst="rect">
            <a:avLst/>
          </a:prstGeom>
        </p:spPr>
        <p:txBody>
          <a:bodyPr vert="horz" lIns="94815" tIns="47407" rIns="94815" bIns="47407" rtlCol="0"/>
          <a:lstStyle>
            <a:lvl1pPr algn="r">
              <a:defRPr sz="1300"/>
            </a:lvl1pPr>
          </a:lstStyle>
          <a:p>
            <a:pPr>
              <a:defRPr/>
            </a:pPr>
            <a:fld id="{2CE9EC32-6190-4C11-A188-AF85C818A172}" type="datetimeFigureOut">
              <a:rPr lang="en-US"/>
              <a:pPr>
                <a:defRPr/>
              </a:pPr>
              <a:t>6/8/2021</a:t>
            </a:fld>
            <a:endParaRPr lang="en-US"/>
          </a:p>
        </p:txBody>
      </p:sp>
      <p:sp>
        <p:nvSpPr>
          <p:cNvPr id="4" name="Footer Placeholder 3"/>
          <p:cNvSpPr>
            <a:spLocks noGrp="1"/>
          </p:cNvSpPr>
          <p:nvPr>
            <p:ph type="ftr" sz="quarter" idx="2"/>
          </p:nvPr>
        </p:nvSpPr>
        <p:spPr>
          <a:xfrm>
            <a:off x="1" y="9119172"/>
            <a:ext cx="3170583" cy="480389"/>
          </a:xfrm>
          <a:prstGeom prst="rect">
            <a:avLst/>
          </a:prstGeom>
        </p:spPr>
        <p:txBody>
          <a:bodyPr vert="horz" lIns="94815" tIns="47407" rIns="94815" bIns="47407"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2961" y="9119172"/>
            <a:ext cx="3170583" cy="480389"/>
          </a:xfrm>
          <a:prstGeom prst="rect">
            <a:avLst/>
          </a:prstGeom>
        </p:spPr>
        <p:txBody>
          <a:bodyPr vert="horz" lIns="94815" tIns="47407" rIns="94815" bIns="47407" rtlCol="0" anchor="b"/>
          <a:lstStyle>
            <a:lvl1pPr algn="r">
              <a:defRPr sz="1300"/>
            </a:lvl1pPr>
          </a:lstStyle>
          <a:p>
            <a:pPr>
              <a:defRPr/>
            </a:pPr>
            <a:fld id="{EAD3EDB6-40A3-4D17-968A-5C8B903F11DD}" type="slidenum">
              <a:rPr lang="en-US"/>
              <a:pPr>
                <a:defRPr/>
              </a:pPr>
              <a:t>‹#›</a:t>
            </a:fld>
            <a:endParaRPr lang="en-US"/>
          </a:p>
        </p:txBody>
      </p:sp>
    </p:spTree>
    <p:extLst>
      <p:ext uri="{BB962C8B-B14F-4D97-AF65-F5344CB8AC3E}">
        <p14:creationId xmlns:p14="http://schemas.microsoft.com/office/powerpoint/2010/main" val="3882132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9"/>
          </a:xfrm>
          <a:prstGeom prst="rect">
            <a:avLst/>
          </a:prstGeom>
        </p:spPr>
        <p:txBody>
          <a:bodyPr vert="horz" lIns="96256" tIns="48128" rIns="96256" bIns="48128" rtlCol="0"/>
          <a:lstStyle>
            <a:lvl1pPr algn="l">
              <a:defRPr sz="1300"/>
            </a:lvl1pPr>
          </a:lstStyle>
          <a:p>
            <a:pPr>
              <a:defRPr/>
            </a:pPr>
            <a:endParaRPr lang="en-US"/>
          </a:p>
        </p:txBody>
      </p:sp>
      <p:sp>
        <p:nvSpPr>
          <p:cNvPr id="3" name="Date Placeholder 2"/>
          <p:cNvSpPr>
            <a:spLocks noGrp="1"/>
          </p:cNvSpPr>
          <p:nvPr>
            <p:ph type="dt" idx="1"/>
          </p:nvPr>
        </p:nvSpPr>
        <p:spPr>
          <a:xfrm>
            <a:off x="4142961" y="0"/>
            <a:ext cx="3170583" cy="480389"/>
          </a:xfrm>
          <a:prstGeom prst="rect">
            <a:avLst/>
          </a:prstGeom>
        </p:spPr>
        <p:txBody>
          <a:bodyPr vert="horz" lIns="96256" tIns="48128" rIns="96256" bIns="48128" rtlCol="0"/>
          <a:lstStyle>
            <a:lvl1pPr algn="r">
              <a:defRPr sz="1300"/>
            </a:lvl1pPr>
          </a:lstStyle>
          <a:p>
            <a:pPr>
              <a:defRPr/>
            </a:pPr>
            <a:fld id="{117B5B5E-B059-4696-945B-EEFB1DBB7529}" type="datetimeFigureOut">
              <a:rPr lang="en-US"/>
              <a:pPr>
                <a:defRPr/>
              </a:pPr>
              <a:t>6/8/2021</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256" tIns="48128" rIns="96256" bIns="48128" rtlCol="0" anchor="ctr"/>
          <a:lstStyle/>
          <a:p>
            <a:pPr lvl="0"/>
            <a:endParaRPr lang="en-US" noProof="0"/>
          </a:p>
        </p:txBody>
      </p:sp>
      <p:sp>
        <p:nvSpPr>
          <p:cNvPr id="5" name="Notes Placeholder 4"/>
          <p:cNvSpPr>
            <a:spLocks noGrp="1"/>
          </p:cNvSpPr>
          <p:nvPr>
            <p:ph type="body" sz="quarter" idx="3"/>
          </p:nvPr>
        </p:nvSpPr>
        <p:spPr>
          <a:xfrm>
            <a:off x="732183" y="4561227"/>
            <a:ext cx="5850835" cy="4320213"/>
          </a:xfrm>
          <a:prstGeom prst="rect">
            <a:avLst/>
          </a:prstGeom>
        </p:spPr>
        <p:txBody>
          <a:bodyPr vert="horz" lIns="96256" tIns="48128" rIns="96256" bIns="4812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119172"/>
            <a:ext cx="3170583" cy="480389"/>
          </a:xfrm>
          <a:prstGeom prst="rect">
            <a:avLst/>
          </a:prstGeom>
        </p:spPr>
        <p:txBody>
          <a:bodyPr vert="horz" lIns="96256" tIns="48128" rIns="96256" bIns="48128"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4142961" y="9119172"/>
            <a:ext cx="3170583" cy="480389"/>
          </a:xfrm>
          <a:prstGeom prst="rect">
            <a:avLst/>
          </a:prstGeom>
        </p:spPr>
        <p:txBody>
          <a:bodyPr vert="horz" lIns="96256" tIns="48128" rIns="96256" bIns="48128" rtlCol="0" anchor="b"/>
          <a:lstStyle>
            <a:lvl1pPr algn="r">
              <a:defRPr sz="1300"/>
            </a:lvl1pPr>
          </a:lstStyle>
          <a:p>
            <a:pPr>
              <a:defRPr/>
            </a:pPr>
            <a:fld id="{421A4730-CA4E-40AB-8B10-E6E74B2FFE03}" type="slidenum">
              <a:rPr lang="en-US"/>
              <a:pPr>
                <a:defRPr/>
              </a:pPr>
              <a:t>‹#›</a:t>
            </a:fld>
            <a:endParaRPr lang="en-US"/>
          </a:p>
        </p:txBody>
      </p:sp>
    </p:spTree>
    <p:extLst>
      <p:ext uri="{BB962C8B-B14F-4D97-AF65-F5344CB8AC3E}">
        <p14:creationId xmlns:p14="http://schemas.microsoft.com/office/powerpoint/2010/main" val="3084335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1</a:t>
            </a:fld>
            <a:endParaRPr lang="en-US"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F26D553B-0AD3-4DF4-87D2-82D23F0CBB48}" type="slidenum">
              <a:rPr lang="en-US" altLang="en-US" smtClean="0">
                <a:latin typeface="Arial" charset="0"/>
              </a:rPr>
              <a:pPr eaLnBrk="1" hangingPunct="1">
                <a:spcBef>
                  <a:spcPct val="0"/>
                </a:spcBef>
              </a:pPr>
              <a:t>33</a:t>
            </a:fld>
            <a:endParaRPr lang="en-US" altLang="en-US">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76316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F26D553B-0AD3-4DF4-87D2-82D23F0CBB48}" type="slidenum">
              <a:rPr lang="en-US" altLang="en-US" smtClean="0">
                <a:latin typeface="Arial" charset="0"/>
              </a:rPr>
              <a:pPr eaLnBrk="1" hangingPunct="1">
                <a:spcBef>
                  <a:spcPct val="0"/>
                </a:spcBef>
              </a:pPr>
              <a:t>34</a:t>
            </a:fld>
            <a:endParaRPr lang="en-US" altLang="en-US">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153074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35</a:t>
            </a:fld>
            <a:endParaRPr lang="en-US" alt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F53C872A-C4A8-4EE3-A69A-BD39387A1341}" type="slidenum">
              <a:rPr lang="en-US" altLang="en-US" smtClean="0">
                <a:latin typeface="Arial" charset="0"/>
              </a:rPr>
              <a:pPr eaLnBrk="1" hangingPunct="1">
                <a:spcBef>
                  <a:spcPct val="0"/>
                </a:spcBef>
              </a:pPr>
              <a:t>36</a:t>
            </a:fld>
            <a:endParaRPr lang="en-US"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9AB983F8-3FBF-49C6-8BF3-CBE396ECCE4F}" type="slidenum">
              <a:rPr lang="en-US" altLang="en-US" smtClean="0">
                <a:latin typeface="Arial" charset="0"/>
              </a:rPr>
              <a:pPr eaLnBrk="1" hangingPunct="1">
                <a:spcBef>
                  <a:spcPct val="0"/>
                </a:spcBef>
              </a:pPr>
              <a:t>2</a:t>
            </a:fld>
            <a:endParaRPr lang="en-US" alt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087A227-7275-4D98-8050-DECCD13FF794}" type="slidenum">
              <a:rPr lang="en-US" altLang="en-US" smtClean="0">
                <a:latin typeface="Arial" charset="0"/>
              </a:rPr>
              <a:pPr eaLnBrk="1" hangingPunct="1">
                <a:spcBef>
                  <a:spcPct val="0"/>
                </a:spcBef>
              </a:pPr>
              <a:t>3</a:t>
            </a:fld>
            <a:endParaRPr lang="en-US" alt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087A227-7275-4D98-8050-DECCD13FF794}" type="slidenum">
              <a:rPr lang="en-US" altLang="en-US" smtClean="0">
                <a:latin typeface="Arial" charset="0"/>
              </a:rPr>
              <a:pPr eaLnBrk="1" hangingPunct="1">
                <a:spcBef>
                  <a:spcPct val="0"/>
                </a:spcBef>
              </a:pPr>
              <a:t>4</a:t>
            </a:fld>
            <a:endParaRPr lang="en-US" altLang="en-US">
              <a:latin typeface="Arial" charset="0"/>
            </a:endParaRPr>
          </a:p>
        </p:txBody>
      </p:sp>
    </p:spTree>
    <p:extLst>
      <p:ext uri="{BB962C8B-B14F-4D97-AF65-F5344CB8AC3E}">
        <p14:creationId xmlns:p14="http://schemas.microsoft.com/office/powerpoint/2010/main" val="339115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7883C18-4E1A-42FA-B46D-21422769B6CD}" type="slidenum">
              <a:rPr lang="en-US" altLang="en-US" smtClean="0">
                <a:latin typeface="Arial" charset="0"/>
              </a:rPr>
              <a:pPr eaLnBrk="1" hangingPunct="1">
                <a:spcBef>
                  <a:spcPct val="0"/>
                </a:spcBef>
              </a:pPr>
              <a:t>28</a:t>
            </a:fld>
            <a:endParaRPr lang="en-US" alt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7883C18-4E1A-42FA-B46D-21422769B6CD}" type="slidenum">
              <a:rPr lang="en-US" altLang="en-US" smtClean="0">
                <a:latin typeface="Arial" charset="0"/>
              </a:rPr>
              <a:pPr eaLnBrk="1" hangingPunct="1">
                <a:spcBef>
                  <a:spcPct val="0"/>
                </a:spcBef>
              </a:pPr>
              <a:t>29</a:t>
            </a:fld>
            <a:endParaRPr lang="en-US" altLang="en-US">
              <a:latin typeface="Arial" charset="0"/>
            </a:endParaRPr>
          </a:p>
        </p:txBody>
      </p:sp>
    </p:spTree>
    <p:extLst>
      <p:ext uri="{BB962C8B-B14F-4D97-AF65-F5344CB8AC3E}">
        <p14:creationId xmlns:p14="http://schemas.microsoft.com/office/powerpoint/2010/main" val="3076373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E9FC731E-1512-4123-987D-FB7764699A7E}" type="slidenum">
              <a:rPr lang="en-US" altLang="en-US" smtClean="0">
                <a:latin typeface="Arial" charset="0"/>
              </a:rPr>
              <a:pPr eaLnBrk="1" hangingPunct="1">
                <a:spcBef>
                  <a:spcPct val="0"/>
                </a:spcBef>
              </a:pPr>
              <a:t>30</a:t>
            </a:fld>
            <a:endParaRPr lang="en-US" alt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EBACBFC9-D569-4066-8440-0F3F6153E563}" type="slidenum">
              <a:rPr lang="en-US" altLang="en-US" smtClean="0">
                <a:latin typeface="Arial" charset="0"/>
              </a:rPr>
              <a:pPr eaLnBrk="1" hangingPunct="1">
                <a:spcBef>
                  <a:spcPct val="0"/>
                </a:spcBef>
              </a:pPr>
              <a:t>31</a:t>
            </a:fld>
            <a:endParaRPr lang="en-US" alt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67338" indent="-291457" eaLnBrk="0" hangingPunct="0">
              <a:spcBef>
                <a:spcPct val="30000"/>
              </a:spcBef>
              <a:defRPr sz="1300">
                <a:solidFill>
                  <a:schemeClr val="tx1"/>
                </a:solidFill>
                <a:latin typeface="Calibri" pitchFamily="34" charset="0"/>
              </a:defRPr>
            </a:lvl2pPr>
            <a:lvl3pPr marL="1180647" indent="-233824" eaLnBrk="0" hangingPunct="0">
              <a:spcBef>
                <a:spcPct val="30000"/>
              </a:spcBef>
              <a:defRPr sz="1300">
                <a:solidFill>
                  <a:schemeClr val="tx1"/>
                </a:solidFill>
                <a:latin typeface="Calibri" pitchFamily="34" charset="0"/>
              </a:defRPr>
            </a:lvl3pPr>
            <a:lvl4pPr marL="1656528" indent="-233824" eaLnBrk="0" hangingPunct="0">
              <a:spcBef>
                <a:spcPct val="30000"/>
              </a:spcBef>
              <a:defRPr sz="1300">
                <a:solidFill>
                  <a:schemeClr val="tx1"/>
                </a:solidFill>
                <a:latin typeface="Calibri" pitchFamily="34" charset="0"/>
              </a:defRPr>
            </a:lvl4pPr>
            <a:lvl5pPr marL="2129116" indent="-233824" eaLnBrk="0" hangingPunct="0">
              <a:spcBef>
                <a:spcPct val="30000"/>
              </a:spcBef>
              <a:defRPr sz="1300">
                <a:solidFill>
                  <a:schemeClr val="tx1"/>
                </a:solidFill>
                <a:latin typeface="Calibri" pitchFamily="34" charset="0"/>
              </a:defRPr>
            </a:lvl5pPr>
            <a:lvl6pPr marL="2603351" indent="-233824" eaLnBrk="0" fontAlgn="base" hangingPunct="0">
              <a:spcBef>
                <a:spcPct val="30000"/>
              </a:spcBef>
              <a:spcAft>
                <a:spcPct val="0"/>
              </a:spcAft>
              <a:defRPr sz="1300">
                <a:solidFill>
                  <a:schemeClr val="tx1"/>
                </a:solidFill>
                <a:latin typeface="Calibri" pitchFamily="34" charset="0"/>
              </a:defRPr>
            </a:lvl6pPr>
            <a:lvl7pPr marL="3077586" indent="-233824" eaLnBrk="0" fontAlgn="base" hangingPunct="0">
              <a:spcBef>
                <a:spcPct val="30000"/>
              </a:spcBef>
              <a:spcAft>
                <a:spcPct val="0"/>
              </a:spcAft>
              <a:defRPr sz="1300">
                <a:solidFill>
                  <a:schemeClr val="tx1"/>
                </a:solidFill>
                <a:latin typeface="Calibri" pitchFamily="34" charset="0"/>
              </a:defRPr>
            </a:lvl7pPr>
            <a:lvl8pPr marL="3551820" indent="-233824" eaLnBrk="0" fontAlgn="base" hangingPunct="0">
              <a:spcBef>
                <a:spcPct val="30000"/>
              </a:spcBef>
              <a:spcAft>
                <a:spcPct val="0"/>
              </a:spcAft>
              <a:defRPr sz="1300">
                <a:solidFill>
                  <a:schemeClr val="tx1"/>
                </a:solidFill>
                <a:latin typeface="Calibri" pitchFamily="34" charset="0"/>
              </a:defRPr>
            </a:lvl8pPr>
            <a:lvl9pPr marL="4026055" indent="-233824"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F26D553B-0AD3-4DF4-87D2-82D23F0CBB48}" type="slidenum">
              <a:rPr lang="en-US" altLang="en-US" smtClean="0">
                <a:latin typeface="Arial" charset="0"/>
              </a:rPr>
              <a:pPr eaLnBrk="1" hangingPunct="1">
                <a:spcBef>
                  <a:spcPct val="0"/>
                </a:spcBef>
              </a:pPr>
              <a:t>32</a:t>
            </a:fld>
            <a:endParaRPr lang="en-US" altLang="en-US">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AE35E5-0CD2-4EEB-8107-35D1C4B54A1D}" type="slidenum">
              <a:rPr lang="en-US"/>
              <a:pPr>
                <a:defRPr/>
              </a:pPr>
              <a:t>‹#›</a:t>
            </a:fld>
            <a:endParaRPr lang="en-US"/>
          </a:p>
        </p:txBody>
      </p:sp>
    </p:spTree>
    <p:extLst>
      <p:ext uri="{BB962C8B-B14F-4D97-AF65-F5344CB8AC3E}">
        <p14:creationId xmlns:p14="http://schemas.microsoft.com/office/powerpoint/2010/main" val="181646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1A6C2-475E-4467-A8D6-F793AD1D5DF8}" type="slidenum">
              <a:rPr lang="en-US"/>
              <a:pPr>
                <a:defRPr/>
              </a:pPr>
              <a:t>‹#›</a:t>
            </a:fld>
            <a:endParaRPr lang="en-US"/>
          </a:p>
        </p:txBody>
      </p:sp>
    </p:spTree>
    <p:extLst>
      <p:ext uri="{BB962C8B-B14F-4D97-AF65-F5344CB8AC3E}">
        <p14:creationId xmlns:p14="http://schemas.microsoft.com/office/powerpoint/2010/main" val="356269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5AB744-151E-4E8D-A4A0-706FAAB02B74}" type="slidenum">
              <a:rPr lang="en-US"/>
              <a:pPr>
                <a:defRPr/>
              </a:pPr>
              <a:t>‹#›</a:t>
            </a:fld>
            <a:endParaRPr lang="en-US"/>
          </a:p>
        </p:txBody>
      </p:sp>
    </p:spTree>
    <p:extLst>
      <p:ext uri="{BB962C8B-B14F-4D97-AF65-F5344CB8AC3E}">
        <p14:creationId xmlns:p14="http://schemas.microsoft.com/office/powerpoint/2010/main" val="158743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3A2020-A5AA-41E4-8C91-8A876E2B59C6}" type="slidenum">
              <a:rPr lang="en-US"/>
              <a:pPr>
                <a:defRPr/>
              </a:pPr>
              <a:t>‹#›</a:t>
            </a:fld>
            <a:endParaRPr lang="en-US"/>
          </a:p>
        </p:txBody>
      </p:sp>
    </p:spTree>
    <p:extLst>
      <p:ext uri="{BB962C8B-B14F-4D97-AF65-F5344CB8AC3E}">
        <p14:creationId xmlns:p14="http://schemas.microsoft.com/office/powerpoint/2010/main" val="354585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C72523-2848-4209-9477-F9F5FA76702C}" type="slidenum">
              <a:rPr lang="en-US"/>
              <a:pPr>
                <a:defRPr/>
              </a:pPr>
              <a:t>‹#›</a:t>
            </a:fld>
            <a:endParaRPr lang="en-US"/>
          </a:p>
        </p:txBody>
      </p:sp>
    </p:spTree>
    <p:extLst>
      <p:ext uri="{BB962C8B-B14F-4D97-AF65-F5344CB8AC3E}">
        <p14:creationId xmlns:p14="http://schemas.microsoft.com/office/powerpoint/2010/main" val="223547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95047-A058-49DF-A9EF-6C60FB99E53E}" type="slidenum">
              <a:rPr lang="en-US"/>
              <a:pPr>
                <a:defRPr/>
              </a:pPr>
              <a:t>‹#›</a:t>
            </a:fld>
            <a:endParaRPr lang="en-US"/>
          </a:p>
        </p:txBody>
      </p:sp>
    </p:spTree>
    <p:extLst>
      <p:ext uri="{BB962C8B-B14F-4D97-AF65-F5344CB8AC3E}">
        <p14:creationId xmlns:p14="http://schemas.microsoft.com/office/powerpoint/2010/main" val="347769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F7B57B6-79DE-4540-AFF3-D4492D972525}" type="slidenum">
              <a:rPr lang="en-US"/>
              <a:pPr>
                <a:defRPr/>
              </a:pPr>
              <a:t>‹#›</a:t>
            </a:fld>
            <a:endParaRPr lang="en-US"/>
          </a:p>
        </p:txBody>
      </p:sp>
    </p:spTree>
    <p:extLst>
      <p:ext uri="{BB962C8B-B14F-4D97-AF65-F5344CB8AC3E}">
        <p14:creationId xmlns:p14="http://schemas.microsoft.com/office/powerpoint/2010/main" val="941818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EEFF93-478F-4AA2-94E6-ADE5C258A5C7}" type="slidenum">
              <a:rPr lang="en-US"/>
              <a:pPr>
                <a:defRPr/>
              </a:pPr>
              <a:t>‹#›</a:t>
            </a:fld>
            <a:endParaRPr lang="en-US"/>
          </a:p>
        </p:txBody>
      </p:sp>
    </p:spTree>
    <p:extLst>
      <p:ext uri="{BB962C8B-B14F-4D97-AF65-F5344CB8AC3E}">
        <p14:creationId xmlns:p14="http://schemas.microsoft.com/office/powerpoint/2010/main" val="302395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D4165A0-160A-4211-9576-9B7D2A7219F0}" type="slidenum">
              <a:rPr lang="en-US"/>
              <a:pPr>
                <a:defRPr/>
              </a:pPr>
              <a:t>‹#›</a:t>
            </a:fld>
            <a:endParaRPr lang="en-US"/>
          </a:p>
        </p:txBody>
      </p:sp>
    </p:spTree>
    <p:extLst>
      <p:ext uri="{BB962C8B-B14F-4D97-AF65-F5344CB8AC3E}">
        <p14:creationId xmlns:p14="http://schemas.microsoft.com/office/powerpoint/2010/main" val="29136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C12FD1-0634-406E-86DD-9BA62F7104EE}" type="slidenum">
              <a:rPr lang="en-US"/>
              <a:pPr>
                <a:defRPr/>
              </a:pPr>
              <a:t>‹#›</a:t>
            </a:fld>
            <a:endParaRPr lang="en-US"/>
          </a:p>
        </p:txBody>
      </p:sp>
    </p:spTree>
    <p:extLst>
      <p:ext uri="{BB962C8B-B14F-4D97-AF65-F5344CB8AC3E}">
        <p14:creationId xmlns:p14="http://schemas.microsoft.com/office/powerpoint/2010/main" val="97372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948015-4857-4BDA-962D-D1E765FCAD0B}" type="slidenum">
              <a:rPr lang="en-US"/>
              <a:pPr>
                <a:defRPr/>
              </a:pPr>
              <a:t>‹#›</a:t>
            </a:fld>
            <a:endParaRPr lang="en-US"/>
          </a:p>
        </p:txBody>
      </p:sp>
    </p:spTree>
    <p:extLst>
      <p:ext uri="{BB962C8B-B14F-4D97-AF65-F5344CB8AC3E}">
        <p14:creationId xmlns:p14="http://schemas.microsoft.com/office/powerpoint/2010/main" val="30604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r>
              <a:rPr lang="en-US"/>
              <a:t>4/20/2017</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2DB2066-9B4B-4BD5-AFD9-F4D4DD35097D}" type="slidenum">
              <a:rPr lang="en-US"/>
              <a:pPr>
                <a:defRPr/>
              </a:pPr>
              <a:t>‹#›</a:t>
            </a:fld>
            <a:endParaRPr lang="en-US"/>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education.pa.gov/"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tkeisling@pa.gov"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kspringman@pa.gov" TargetMode="External"/><Relationship Id="rId5" Type="http://schemas.openxmlformats.org/officeDocument/2006/relationships/hyperlink" Target="mailto:c-joshuflo@pa.gov" TargetMode="External"/><Relationship Id="rId4" Type="http://schemas.openxmlformats.org/officeDocument/2006/relationships/hyperlink" Target="mailto:cwenger@pa.gov"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omments" Target="../comments/comment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RA-ddqdatacollection@pa.gov" TargetMode="External"/><Relationship Id="rId5" Type="http://schemas.openxmlformats.org/officeDocument/2006/relationships/hyperlink" Target="mailto:moburton@pa.gov" TargetMode="External"/><Relationship Id="rId4" Type="http://schemas.openxmlformats.org/officeDocument/2006/relationships/hyperlink" Target="mailto:betmarshal@pa.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omments" Target="../comments/comment4.xml"/><Relationship Id="rId4" Type="http://schemas.openxmlformats.org/officeDocument/2006/relationships/hyperlink" Target="mailto:ra-catsdata@pa.go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a:extLst>
              <a:ext uri="{C183D7F6-B498-43B3-948B-1728B52AA6E4}">
                <adec:decorative xmlns:adec="http://schemas.microsoft.com/office/drawing/2017/decorative" val="1"/>
              </a:ext>
            </a:extLst>
          </p:cNvPr>
          <p:cNvSpPr txBox="1">
            <a:spLocks/>
          </p:cNvSpPr>
          <p:nvPr/>
        </p:nvSpPr>
        <p:spPr bwMode="auto">
          <a:xfrm>
            <a:off x="571500" y="1219201"/>
            <a:ext cx="8001000" cy="261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n-US" altLang="en-US" sz="4400" dirty="0">
              <a:latin typeface="+mj-lt"/>
              <a:ea typeface="Verdana" pitchFamily="34" charset="0"/>
              <a:cs typeface="Verdana" pitchFamily="34" charset="0"/>
            </a:endParaRPr>
          </a:p>
        </p:txBody>
      </p:sp>
      <p:sp>
        <p:nvSpPr>
          <p:cNvPr id="7" name="Title 6"/>
          <p:cNvSpPr>
            <a:spLocks noGrp="1"/>
          </p:cNvSpPr>
          <p:nvPr>
            <p:ph type="ctrTitle"/>
          </p:nvPr>
        </p:nvSpPr>
        <p:spPr>
          <a:xfrm>
            <a:off x="2057400" y="1160465"/>
            <a:ext cx="5715000" cy="2439986"/>
          </a:xfrm>
        </p:spPr>
        <p:txBody>
          <a:bodyPr/>
          <a:lstStyle/>
          <a:p>
            <a:r>
              <a:rPr lang="en-US" sz="3200" dirty="0">
                <a:solidFill>
                  <a:schemeClr val="tx1"/>
                </a:solidFill>
              </a:rPr>
              <a:t>PIMS Adult &amp; Secondary 2020-21 Career and Technical Education (CTE) Student Data</a:t>
            </a:r>
          </a:p>
        </p:txBody>
      </p:sp>
      <p:sp>
        <p:nvSpPr>
          <p:cNvPr id="2053" name="Subtitle 2"/>
          <p:cNvSpPr>
            <a:spLocks noGrp="1"/>
          </p:cNvSpPr>
          <p:nvPr>
            <p:ph type="subTitle" idx="1"/>
          </p:nvPr>
        </p:nvSpPr>
        <p:spPr>
          <a:xfrm>
            <a:off x="1371600" y="4648200"/>
            <a:ext cx="6400800" cy="914400"/>
          </a:xfrm>
        </p:spPr>
        <p:txBody>
          <a:bodyPr/>
          <a:lstStyle/>
          <a:p>
            <a:r>
              <a:rPr lang="en-US" altLang="en-US" sz="2400" dirty="0"/>
              <a:t>May 5, 2021</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1</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57200"/>
          </a:xfrm>
        </p:spPr>
        <p:txBody>
          <a:bodyPr/>
          <a:lstStyle/>
          <a:p>
            <a:pPr algn="l"/>
            <a:r>
              <a:rPr lang="en-US" sz="2200" dirty="0">
                <a:solidFill>
                  <a:schemeClr val="bg1"/>
                </a:solidFill>
              </a:rPr>
              <a:t>Reporting Adult Affidavit Program (AAP) CTE Students</a:t>
            </a:r>
          </a:p>
        </p:txBody>
      </p:sp>
      <p:sp>
        <p:nvSpPr>
          <p:cNvPr id="8" name="TextBox 4"/>
          <p:cNvSpPr txBox="1">
            <a:spLocks noChangeArrowheads="1"/>
          </p:cNvSpPr>
          <p:nvPr/>
        </p:nvSpPr>
        <p:spPr bwMode="auto">
          <a:xfrm>
            <a:off x="457200" y="1250440"/>
            <a:ext cx="8229600" cy="4708981"/>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000" dirty="0">
                <a:latin typeface="Arial" panose="020B0604020202020204" pitchFamily="34" charset="0"/>
                <a:ea typeface="Verdana" pitchFamily="34" charset="0"/>
                <a:cs typeface="Verdana" pitchFamily="34" charset="0"/>
              </a:rPr>
              <a:t>Which Adult Affidavit Program (AAP) students need to be reported?</a:t>
            </a:r>
          </a:p>
          <a:p>
            <a:pPr>
              <a:defRPr/>
            </a:pPr>
            <a:endParaRPr lang="en-US" sz="2000" dirty="0">
              <a:latin typeface="Arial" panose="020B0604020202020204" pitchFamily="34" charset="0"/>
              <a:ea typeface="Verdana" pitchFamily="34" charset="0"/>
              <a:cs typeface="Verdana" pitchFamily="34" charset="0"/>
            </a:endParaRPr>
          </a:p>
          <a:p>
            <a:pPr>
              <a:defRPr/>
            </a:pPr>
            <a:r>
              <a:rPr lang="en-US" sz="2000" dirty="0">
                <a:latin typeface="Arial" panose="020B0604020202020204" pitchFamily="34" charset="0"/>
                <a:ea typeface="Verdana" pitchFamily="34" charset="0"/>
                <a:cs typeface="Verdana" pitchFamily="34" charset="0"/>
              </a:rPr>
              <a:t>Report students enrolled in registered AAP CTE programs submitted into and approved within the Career and Technical Education Information Systems (CATS) for this reporting year.  </a:t>
            </a:r>
          </a:p>
          <a:p>
            <a:pPr>
              <a:defRPr/>
            </a:pPr>
            <a:endParaRPr lang="en-US" sz="2000" dirty="0">
              <a:latin typeface="Arial" panose="020B0604020202020204" pitchFamily="34" charset="0"/>
              <a:ea typeface="Verdana" pitchFamily="34" charset="0"/>
              <a:cs typeface="Verdana" pitchFamily="34" charset="0"/>
            </a:endParaRPr>
          </a:p>
          <a:p>
            <a:pPr>
              <a:defRPr/>
            </a:pPr>
            <a:r>
              <a:rPr lang="en-US" sz="2000" dirty="0">
                <a:latin typeface="Arial" panose="020B0604020202020204" pitchFamily="34" charset="0"/>
                <a:ea typeface="Verdana" pitchFamily="34" charset="0"/>
                <a:cs typeface="Verdana" pitchFamily="34" charset="0"/>
              </a:rPr>
              <a:t>These programs include: </a:t>
            </a:r>
          </a:p>
          <a:p>
            <a:pPr>
              <a:defRPr/>
            </a:pPr>
            <a:endParaRPr lang="en-US" sz="2000" dirty="0">
              <a:latin typeface="Arial" panose="020B0604020202020204" pitchFamily="34" charset="0"/>
              <a:ea typeface="Verdana" pitchFamily="34" charset="0"/>
              <a:cs typeface="Verdana" pitchFamily="34" charset="0"/>
            </a:endParaRPr>
          </a:p>
          <a:p>
            <a:pPr marL="342900" indent="-342900">
              <a:buFont typeface="+mj-lt"/>
              <a:buAutoNum type="arabicParenR"/>
              <a:defRPr/>
            </a:pPr>
            <a:r>
              <a:rPr lang="en-US" sz="2000" dirty="0">
                <a:latin typeface="Arial" panose="020B0604020202020204" pitchFamily="34" charset="0"/>
                <a:cs typeface="Arial" pitchFamily="34" charset="0"/>
              </a:rPr>
              <a:t>Registered apprenticeship programs for adults involving on-the-job training;</a:t>
            </a:r>
          </a:p>
          <a:p>
            <a:pPr marL="342900" indent="-342900">
              <a:buFont typeface="+mj-lt"/>
              <a:buAutoNum type="arabicParenR"/>
              <a:defRPr/>
            </a:pPr>
            <a:endParaRPr lang="en-US" sz="2000" dirty="0">
              <a:latin typeface="Arial" panose="020B0604020202020204" pitchFamily="34" charset="0"/>
              <a:cs typeface="Arial" pitchFamily="34" charset="0"/>
            </a:endParaRPr>
          </a:p>
          <a:p>
            <a:pPr marL="342900" indent="-342900">
              <a:buFont typeface="+mj-lt"/>
              <a:buAutoNum type="arabicParenR"/>
              <a:defRPr/>
            </a:pPr>
            <a:r>
              <a:rPr lang="en-US" sz="2000" dirty="0">
                <a:latin typeface="Arial" panose="020B0604020202020204" pitchFamily="34" charset="0"/>
                <a:cs typeface="Arial" pitchFamily="34" charset="0"/>
              </a:rPr>
              <a:t>Programs for adults in voluntary public emergency service; and</a:t>
            </a:r>
          </a:p>
          <a:p>
            <a:pPr marL="342900" indent="-342900">
              <a:buFont typeface="+mj-lt"/>
              <a:buAutoNum type="arabicParenR"/>
              <a:defRPr/>
            </a:pPr>
            <a:endParaRPr lang="en-US" sz="2000" dirty="0">
              <a:latin typeface="Arial" panose="020B0604020202020204" pitchFamily="34" charset="0"/>
              <a:cs typeface="Arial" pitchFamily="34" charset="0"/>
            </a:endParaRPr>
          </a:p>
          <a:p>
            <a:pPr marL="342900" indent="-342900">
              <a:buFont typeface="+mj-lt"/>
              <a:buAutoNum type="arabicParenR"/>
              <a:defRPr/>
            </a:pPr>
            <a:r>
              <a:rPr lang="en-US" sz="2000" dirty="0">
                <a:latin typeface="Arial" panose="020B0604020202020204" pitchFamily="34" charset="0"/>
                <a:cs typeface="Arial" pitchFamily="34" charset="0"/>
              </a:rPr>
              <a:t>Other occupational programs for adults to gain new occupational skills or to upgrade their skills</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Secondary CTE Students</a:t>
            </a:r>
          </a:p>
        </p:txBody>
      </p:sp>
      <p:sp>
        <p:nvSpPr>
          <p:cNvPr id="8" name="TextBox 4"/>
          <p:cNvSpPr txBox="1">
            <a:spLocks noChangeArrowheads="1"/>
          </p:cNvSpPr>
          <p:nvPr/>
        </p:nvSpPr>
        <p:spPr bwMode="auto">
          <a:xfrm>
            <a:off x="457200" y="1195756"/>
            <a:ext cx="8229600" cy="4093428"/>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000" dirty="0">
                <a:latin typeface="Arial" panose="020B0604020202020204" pitchFamily="34" charset="0"/>
                <a:ea typeface="Verdana" pitchFamily="34" charset="0"/>
                <a:cs typeface="Verdana" pitchFamily="34" charset="0"/>
              </a:rPr>
              <a:t>Which secondary students need to be reported?</a:t>
            </a:r>
          </a:p>
          <a:p>
            <a:pPr marL="342900" indent="-342900">
              <a:buFont typeface="Wingdings" pitchFamily="2" charset="2"/>
              <a:buChar char="§"/>
              <a:defRPr/>
            </a:pPr>
            <a:endParaRPr lang="en-US" sz="2000" dirty="0">
              <a:latin typeface="Arial" panose="020B0604020202020204" pitchFamily="34" charset="0"/>
              <a:ea typeface="Verdana" pitchFamily="34" charset="0"/>
              <a:cs typeface="Verdana" pitchFamily="34" charset="0"/>
            </a:endParaRPr>
          </a:p>
          <a:p>
            <a:pPr>
              <a:defRPr/>
            </a:pPr>
            <a:r>
              <a:rPr lang="en-US" sz="2000" dirty="0">
                <a:latin typeface="Arial" panose="020B0604020202020204" pitchFamily="34" charset="0"/>
                <a:ea typeface="Verdana" pitchFamily="34" charset="0"/>
                <a:cs typeface="Verdana" pitchFamily="34" charset="0"/>
              </a:rPr>
              <a:t>Report secondary students: </a:t>
            </a:r>
          </a:p>
          <a:p>
            <a:pPr>
              <a:defRPr/>
            </a:pPr>
            <a:endParaRPr lang="en-US" sz="2000" dirty="0">
              <a:latin typeface="Arial" panose="020B0604020202020204" pitchFamily="34" charset="0"/>
              <a:ea typeface="Verdana" pitchFamily="34" charset="0"/>
              <a:cs typeface="Verdana" pitchFamily="34" charset="0"/>
            </a:endParaRPr>
          </a:p>
          <a:p>
            <a:pPr marL="342900" indent="-342900">
              <a:buFont typeface="+mj-lt"/>
              <a:buAutoNum type="arabicParenR"/>
              <a:defRPr/>
            </a:pPr>
            <a:r>
              <a:rPr lang="en-US" sz="2000" dirty="0">
                <a:latin typeface="Arial" panose="020B0604020202020204" pitchFamily="34" charset="0"/>
                <a:cs typeface="Arial" pitchFamily="34" charset="0"/>
              </a:rPr>
              <a:t>Actively enrolled in the technical component of a PDE-approved secondary reimbursable CTE program during the 2020-21 reporting year; AND   </a:t>
            </a:r>
          </a:p>
          <a:p>
            <a:pPr marL="342900" indent="-342900">
              <a:buFont typeface="+mj-lt"/>
              <a:buAutoNum type="arabicParenR"/>
              <a:defRPr/>
            </a:pPr>
            <a:endParaRPr lang="en-US" sz="2000" dirty="0">
              <a:latin typeface="Arial" panose="020B0604020202020204" pitchFamily="34" charset="0"/>
              <a:cs typeface="Arial" pitchFamily="34" charset="0"/>
            </a:endParaRPr>
          </a:p>
          <a:p>
            <a:pPr marL="342900" indent="-342900">
              <a:buFont typeface="+mj-lt"/>
              <a:buAutoNum type="arabicParenR"/>
              <a:defRPr/>
            </a:pPr>
            <a:r>
              <a:rPr lang="en-US" sz="2000" dirty="0">
                <a:latin typeface="Arial" panose="020B0604020202020204" pitchFamily="34" charset="0"/>
                <a:cs typeface="Arial" pitchFamily="34" charset="0"/>
              </a:rPr>
              <a:t>Have a completed and signed “Annual Educational and Occupational Objectives for Students Enrolled in a PDE-Approved CTE Program” form (PDE-408) or a similar, locally-developed form directly related to the student’s enrollment in the CTE program reported within PIMS</a:t>
            </a:r>
            <a:endParaRPr lang="en-US" sz="2000" dirty="0">
              <a:latin typeface="Arial" panose="020B0604020202020204" pitchFamily="34" charset="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60374"/>
          </a:xfrm>
        </p:spPr>
        <p:txBody>
          <a:bodyPr/>
          <a:lstStyle/>
          <a:p>
            <a:pPr algn="l"/>
            <a:r>
              <a:rPr lang="en-US" sz="2400" dirty="0">
                <a:solidFill>
                  <a:schemeClr val="bg1"/>
                </a:solidFill>
              </a:rPr>
              <a:t>Perkins V Secondary CTE Student Definitions</a:t>
            </a:r>
          </a:p>
        </p:txBody>
      </p:sp>
      <p:sp>
        <p:nvSpPr>
          <p:cNvPr id="8" name="TextBox 4"/>
          <p:cNvSpPr txBox="1">
            <a:spLocks noChangeArrowheads="1"/>
          </p:cNvSpPr>
          <p:nvPr/>
        </p:nvSpPr>
        <p:spPr bwMode="auto">
          <a:xfrm>
            <a:off x="406400" y="1109404"/>
            <a:ext cx="8178800" cy="4678204"/>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000" b="1" dirty="0">
                <a:latin typeface="Arial" panose="020B0604020202020204" pitchFamily="34" charset="0"/>
                <a:ea typeface="Verdana" pitchFamily="34" charset="0"/>
                <a:cs typeface="Verdana" pitchFamily="34" charset="0"/>
              </a:rPr>
              <a:t>Perkins Participant </a:t>
            </a:r>
            <a:r>
              <a:rPr lang="en-US" sz="2000" dirty="0">
                <a:latin typeface="Arial" panose="020B0604020202020204" pitchFamily="34" charset="0"/>
                <a:ea typeface="Verdana" pitchFamily="34" charset="0"/>
                <a:cs typeface="Verdana" pitchFamily="34" charset="0"/>
              </a:rPr>
              <a:t>(Federal/Perkins V Reporting):</a:t>
            </a:r>
          </a:p>
          <a:p>
            <a:pPr marL="342900" indent="-342900">
              <a:buFont typeface="Arial" panose="020B0604020202020204" pitchFamily="34" charset="0"/>
              <a:buChar char="•"/>
              <a:defRPr/>
            </a:pPr>
            <a:r>
              <a:rPr lang="en-US" sz="2000" dirty="0">
                <a:latin typeface="Arial" panose="020B0604020202020204" pitchFamily="34" charset="0"/>
                <a:ea typeface="Verdana" pitchFamily="34" charset="0"/>
                <a:cs typeface="Verdana" pitchFamily="34" charset="0"/>
              </a:rPr>
              <a:t>Secondary CTE Participants must have completed at least one state defined CTE Course in a PDE-approved CTE Secondary program.</a:t>
            </a:r>
          </a:p>
          <a:p>
            <a:pPr marL="342900" indent="-342900">
              <a:buFont typeface="Arial" panose="020B0604020202020204" pitchFamily="34" charset="0"/>
              <a:buChar char="•"/>
              <a:defRPr/>
            </a:pPr>
            <a:endParaRPr lang="en-US" sz="2000" dirty="0">
              <a:latin typeface="Arial" panose="020B0604020202020204" pitchFamily="34" charset="0"/>
              <a:ea typeface="Verdana" pitchFamily="34" charset="0"/>
              <a:cs typeface="Verdana" pitchFamily="34" charset="0"/>
            </a:endParaRPr>
          </a:p>
          <a:p>
            <a:pPr marL="342900" indent="-342900">
              <a:buFont typeface="Arial" panose="020B0604020202020204" pitchFamily="34" charset="0"/>
              <a:buChar char="•"/>
              <a:defRPr/>
            </a:pPr>
            <a:r>
              <a:rPr lang="en-US" sz="2000" dirty="0">
                <a:latin typeface="Arial" panose="020B0604020202020204" pitchFamily="34" charset="0"/>
                <a:ea typeface="Verdana" pitchFamily="34" charset="0"/>
                <a:cs typeface="Verdana" pitchFamily="34" charset="0"/>
              </a:rPr>
              <a:t>Pennsylvania defines a CTE course as a minimum of 240 technical instructional hours as planned per year in a PDE-approved CTE program.</a:t>
            </a:r>
          </a:p>
          <a:p>
            <a:pPr marL="342900" indent="-342900">
              <a:buFont typeface="Arial" panose="020B0604020202020204" pitchFamily="34" charset="0"/>
              <a:buChar char="•"/>
              <a:defRPr/>
            </a:pPr>
            <a:endParaRPr lang="en-US" sz="2000" dirty="0">
              <a:latin typeface="Arial" panose="020B0604020202020204" pitchFamily="34" charset="0"/>
              <a:ea typeface="Verdana" pitchFamily="34" charset="0"/>
              <a:cs typeface="Verdana" pitchFamily="34" charset="0"/>
            </a:endParaRPr>
          </a:p>
          <a:p>
            <a:pPr>
              <a:defRPr/>
            </a:pPr>
            <a:r>
              <a:rPr lang="en-US" sz="2000" b="1" dirty="0">
                <a:latin typeface="Arial" panose="020B0604020202020204" pitchFamily="34" charset="0"/>
                <a:ea typeface="Verdana" pitchFamily="34" charset="0"/>
                <a:cs typeface="Verdana" pitchFamily="34" charset="0"/>
              </a:rPr>
              <a:t>Perkins Concentrator </a:t>
            </a:r>
            <a:r>
              <a:rPr lang="en-US" sz="2000" dirty="0">
                <a:latin typeface="Arial" panose="020B0604020202020204" pitchFamily="34" charset="0"/>
                <a:ea typeface="Verdana" pitchFamily="34" charset="0"/>
                <a:cs typeface="Verdana" pitchFamily="34" charset="0"/>
              </a:rPr>
              <a:t>(Federal/Perkins V Reporting):</a:t>
            </a:r>
          </a:p>
          <a:p>
            <a:pPr marL="342900" indent="-342900">
              <a:buFont typeface="Arial" panose="020B0604020202020204" pitchFamily="34" charset="0"/>
              <a:buChar char="•"/>
              <a:defRPr/>
            </a:pPr>
            <a:r>
              <a:rPr lang="en-US" sz="2000" dirty="0">
                <a:latin typeface="Arial" panose="020B0604020202020204" pitchFamily="34" charset="0"/>
                <a:ea typeface="Verdana" pitchFamily="34" charset="0"/>
                <a:cs typeface="Verdana" pitchFamily="34" charset="0"/>
              </a:rPr>
              <a:t>Secondary CTE Concentrators must have completed a</a:t>
            </a:r>
            <a:r>
              <a:rPr lang="en-US" sz="2000" dirty="0"/>
              <a:t>t least two state defined CTE Courses in a PDE-approved CTE Secondary program </a:t>
            </a:r>
            <a:r>
              <a:rPr lang="en-US" sz="2000" b="1" dirty="0"/>
              <a:t>--OR-- </a:t>
            </a:r>
            <a:r>
              <a:rPr lang="en-US" sz="2000" dirty="0"/>
              <a:t>at least 480 hours in a PDE Approved one-year CTE Program.</a:t>
            </a:r>
          </a:p>
          <a:p>
            <a:pPr marL="342900" indent="-342900">
              <a:buFont typeface="Arial" panose="020B0604020202020204" pitchFamily="34" charset="0"/>
              <a:buChar char="•"/>
              <a:defRPr/>
            </a:pPr>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69782"/>
            <a:ext cx="7772400" cy="428744"/>
          </a:xfrm>
        </p:spPr>
        <p:txBody>
          <a:bodyPr/>
          <a:lstStyle/>
          <a:p>
            <a:pPr algn="l"/>
            <a:r>
              <a:rPr lang="en-US" sz="2400" dirty="0">
                <a:solidFill>
                  <a:schemeClr val="bg1"/>
                </a:solidFill>
              </a:rPr>
              <a:t>Secondary CTE Program Completer Reporting</a:t>
            </a:r>
          </a:p>
        </p:txBody>
      </p:sp>
      <p:sp>
        <p:nvSpPr>
          <p:cNvPr id="8" name="TextBox 4"/>
          <p:cNvSpPr txBox="1">
            <a:spLocks noChangeArrowheads="1"/>
          </p:cNvSpPr>
          <p:nvPr/>
        </p:nvSpPr>
        <p:spPr bwMode="auto">
          <a:xfrm>
            <a:off x="479425" y="1119070"/>
            <a:ext cx="8178800" cy="483209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dirty="0">
                <a:latin typeface="Arial" panose="020B0604020202020204" pitchFamily="34" charset="0"/>
                <a:ea typeface="Verdana" pitchFamily="34" charset="0"/>
                <a:cs typeface="Verdana" pitchFamily="34" charset="0"/>
              </a:rPr>
              <a:t>To be considered a CTE secondary program completer, a secondary CTE student must:</a:t>
            </a:r>
          </a:p>
          <a:p>
            <a:pPr eaLnBrk="1" hangingPunct="1">
              <a:defRPr/>
            </a:pPr>
            <a:endParaRPr lang="en-US" sz="800" dirty="0">
              <a:latin typeface="Arial" panose="020B0604020202020204" pitchFamily="34" charset="0"/>
              <a:ea typeface="Verdana" pitchFamily="34" charset="0"/>
              <a:cs typeface="Verdana" pitchFamily="34" charset="0"/>
            </a:endParaRPr>
          </a:p>
          <a:p>
            <a:pPr marL="342900" indent="-342900">
              <a:buFont typeface="+mj-lt"/>
              <a:buAutoNum type="arabicParenR"/>
              <a:defRPr/>
            </a:pPr>
            <a:r>
              <a:rPr lang="en-US" sz="2000" dirty="0">
                <a:latin typeface="Arial" panose="020B0604020202020204" pitchFamily="34" charset="0"/>
                <a:ea typeface="Verdana" pitchFamily="34" charset="0"/>
                <a:cs typeface="Verdana" pitchFamily="34" charset="0"/>
              </a:rPr>
              <a:t>Complete all secondary-level competencies on their program’s task list or met appropriate related IEP objectives;</a:t>
            </a:r>
          </a:p>
          <a:p>
            <a:pPr marL="342900" indent="-342900">
              <a:buFont typeface="+mj-lt"/>
              <a:buAutoNum type="arabicParenR"/>
              <a:defRPr/>
            </a:pPr>
            <a:r>
              <a:rPr lang="en-US" sz="2000" dirty="0">
                <a:latin typeface="Arial" panose="020B0604020202020204" pitchFamily="34" charset="0"/>
                <a:ea typeface="Verdana" pitchFamily="34" charset="0"/>
                <a:cs typeface="Verdana" pitchFamily="34" charset="0"/>
              </a:rPr>
              <a:t>Complete a PDE approved occupational end-of-program assessment (or complete a program which has an assessment waiver); and</a:t>
            </a:r>
          </a:p>
          <a:p>
            <a:pPr marL="342900" indent="-342900">
              <a:buFont typeface="+mj-lt"/>
              <a:buAutoNum type="arabicParenR"/>
              <a:defRPr/>
            </a:pPr>
            <a:r>
              <a:rPr lang="en-US" sz="2000" dirty="0">
                <a:latin typeface="Arial" panose="020B0604020202020204" pitchFamily="34" charset="0"/>
                <a:ea typeface="Verdana" pitchFamily="34" charset="0"/>
                <a:cs typeface="Verdana" pitchFamily="34" charset="0"/>
              </a:rPr>
              <a:t>Attain a high school diploma or equivalent</a:t>
            </a:r>
          </a:p>
          <a:p>
            <a:pPr>
              <a:defRPr/>
            </a:pPr>
            <a:endParaRPr lang="en-US" sz="2000" dirty="0">
              <a:latin typeface="Arial" panose="020B0604020202020204" pitchFamily="34" charset="0"/>
              <a:ea typeface="Verdana" pitchFamily="34" charset="0"/>
              <a:cs typeface="Verdana" pitchFamily="34" charset="0"/>
            </a:endParaRPr>
          </a:p>
          <a:p>
            <a:pPr>
              <a:defRPr/>
            </a:pPr>
            <a:r>
              <a:rPr lang="en-US" sz="2000" b="1" dirty="0">
                <a:latin typeface="Arial" panose="020B0604020202020204" pitchFamily="34" charset="0"/>
                <a:ea typeface="Verdana" pitchFamily="34" charset="0"/>
                <a:cs typeface="Verdana" pitchFamily="34" charset="0"/>
              </a:rPr>
              <a:t>Note</a:t>
            </a:r>
            <a:r>
              <a:rPr lang="en-US" sz="2000" dirty="0">
                <a:latin typeface="Arial" panose="020B0604020202020204" pitchFamily="34" charset="0"/>
                <a:ea typeface="Verdana" pitchFamily="34" charset="0"/>
                <a:cs typeface="Verdana" pitchFamily="34" charset="0"/>
              </a:rPr>
              <a:t>:  </a:t>
            </a:r>
          </a:p>
          <a:p>
            <a:pPr>
              <a:defRPr/>
            </a:pPr>
            <a:r>
              <a:rPr lang="en-US" sz="2000" dirty="0">
                <a:latin typeface="Arial" panose="020B0604020202020204" pitchFamily="34" charset="0"/>
                <a:ea typeface="Verdana" pitchFamily="34" charset="0"/>
                <a:cs typeface="Verdana" pitchFamily="34" charset="0"/>
              </a:rPr>
              <a:t>Students with IEPs who participate in (take) the PA Alternate System of Assessment (PASA) in lieu of an approved state academic assessment are granted a waiver on the PDE-approved end-of-program technical skills assessment, so long as the PASA being required for the student is documented in the student’s IEP </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981950" cy="457199"/>
          </a:xfrm>
        </p:spPr>
        <p:txBody>
          <a:bodyPr/>
          <a:lstStyle/>
          <a:p>
            <a:pPr algn="l"/>
            <a:r>
              <a:rPr lang="en-US" sz="2000" dirty="0">
                <a:solidFill>
                  <a:schemeClr val="bg1"/>
                </a:solidFill>
              </a:rPr>
              <a:t>Perkins V Definitions and Adult CTE Program Completer Reporting</a:t>
            </a:r>
          </a:p>
        </p:txBody>
      </p:sp>
      <p:sp>
        <p:nvSpPr>
          <p:cNvPr id="3" name="Rectangle 2">
            <a:extLst>
              <a:ext uri="{FF2B5EF4-FFF2-40B4-BE49-F238E27FC236}">
                <a16:creationId xmlns:a16="http://schemas.microsoft.com/office/drawing/2014/main" id="{7DBCB540-488A-4FAA-9ACE-A85A6F27A1D4}"/>
              </a:ext>
            </a:extLst>
          </p:cNvPr>
          <p:cNvSpPr/>
          <p:nvPr/>
        </p:nvSpPr>
        <p:spPr>
          <a:xfrm>
            <a:off x="438150" y="1450319"/>
            <a:ext cx="8229600" cy="4401205"/>
          </a:xfrm>
          <a:prstGeom prst="rect">
            <a:avLst/>
          </a:prstGeom>
        </p:spPr>
        <p:txBody>
          <a:bodyPr wrap="square">
            <a:spAutoFit/>
          </a:bodyPr>
          <a:lstStyle/>
          <a:p>
            <a:pPr>
              <a:spcBef>
                <a:spcPts val="0"/>
              </a:spcBef>
              <a:spcAft>
                <a:spcPts val="0"/>
              </a:spcAft>
            </a:pPr>
            <a:r>
              <a:rPr lang="en-US" sz="2000" b="1" dirty="0">
                <a:latin typeface="Arial" panose="020B0604020202020204" pitchFamily="34" charset="0"/>
                <a:ea typeface="Times New Roman" panose="02020603050405020304" pitchFamily="18" charset="0"/>
                <a:cs typeface="Arial" panose="020B0604020202020204" pitchFamily="34" charset="0"/>
              </a:rPr>
              <a:t>Adult Participant </a:t>
            </a:r>
            <a:r>
              <a:rPr lang="en-US" sz="2000" dirty="0">
                <a:latin typeface="Arial" panose="020B0604020202020204" pitchFamily="34" charset="0"/>
                <a:ea typeface="Times New Roman" panose="02020603050405020304" pitchFamily="18" charset="0"/>
                <a:cs typeface="Arial" panose="020B0604020202020204" pitchFamily="34" charset="0"/>
              </a:rPr>
              <a:t>(Federal/Perkins V Reporting):</a:t>
            </a:r>
          </a:p>
          <a:p>
            <a:pPr marL="800100" lvl="1" indent="-342900">
              <a:spcBef>
                <a:spcPts val="0"/>
              </a:spcBef>
              <a:spcAft>
                <a:spcPts val="0"/>
              </a:spcAft>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Greater than or equal to one adult cumulative credit equivalency</a:t>
            </a:r>
          </a:p>
          <a:p>
            <a:pPr lvl="1">
              <a:spcBef>
                <a:spcPts val="0"/>
              </a:spcBef>
              <a:spcAft>
                <a:spcPts val="0"/>
              </a:spcAft>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spcAft>
                <a:spcPts val="0"/>
              </a:spcAft>
            </a:pPr>
            <a:r>
              <a:rPr lang="en-US" sz="2000" b="1" dirty="0">
                <a:latin typeface="Arial" panose="020B0604020202020204" pitchFamily="34" charset="0"/>
                <a:ea typeface="Times New Roman" panose="02020603050405020304" pitchFamily="18" charset="0"/>
                <a:cs typeface="Arial" panose="020B0604020202020204" pitchFamily="34" charset="0"/>
              </a:rPr>
              <a:t>Adult Concentrator </a:t>
            </a:r>
            <a:r>
              <a:rPr lang="en-US" sz="2000" dirty="0">
                <a:latin typeface="Arial" panose="020B0604020202020204" pitchFamily="34" charset="0"/>
                <a:ea typeface="Times New Roman" panose="02020603050405020304" pitchFamily="18" charset="0"/>
                <a:cs typeface="Arial" panose="020B0604020202020204" pitchFamily="34" charset="0"/>
              </a:rPr>
              <a:t>(Federal/Perkins V Reporting):</a:t>
            </a:r>
          </a:p>
          <a:p>
            <a:pPr marL="800100" lvl="1" indent="-342900">
              <a:spcBef>
                <a:spcPts val="0"/>
              </a:spcBef>
              <a:spcAft>
                <a:spcPts val="0"/>
              </a:spcAft>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Greater than or equal to 12 adult cumulative credit equivalency or completed the program with less than 12 adult cumulative credit equivalency</a:t>
            </a:r>
          </a:p>
          <a:p>
            <a:pPr marL="800100" lvl="1" indent="-342900">
              <a:spcBef>
                <a:spcPts val="0"/>
              </a:spcBef>
              <a:spcAft>
                <a:spcPts val="0"/>
              </a:spcAft>
              <a:buFont typeface="Arial" panose="020B0604020202020204" pitchFamily="34" charset="0"/>
              <a:buChar char="•"/>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To be considered an </a:t>
            </a:r>
            <a:r>
              <a:rPr lang="en-US" sz="2000" b="1" dirty="0">
                <a:latin typeface="Arial" panose="020B0604020202020204" pitchFamily="34" charset="0"/>
                <a:ea typeface="Times New Roman" panose="02020603050405020304" pitchFamily="18" charset="0"/>
                <a:cs typeface="Arial" panose="020B0604020202020204" pitchFamily="34" charset="0"/>
              </a:rPr>
              <a:t>Adult Completer</a:t>
            </a:r>
            <a:r>
              <a:rPr lang="en-US" sz="2000" dirty="0">
                <a:latin typeface="Arial" panose="020B0604020202020204" pitchFamily="34" charset="0"/>
                <a:ea typeface="Times New Roman" panose="02020603050405020304" pitchFamily="18" charset="0"/>
                <a:cs typeface="Arial" panose="020B0604020202020204" pitchFamily="34" charset="0"/>
              </a:rPr>
              <a:t>, students must:</a:t>
            </a:r>
          </a:p>
          <a:p>
            <a:pPr marL="800100" lvl="1" indent="-342900">
              <a:spcBef>
                <a:spcPts val="0"/>
              </a:spcBef>
              <a:spcAft>
                <a:spcPts val="0"/>
              </a:spcAft>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Complete sequence of instruction to fulfill the program’s occupational objectives by the end of this reporting school year; </a:t>
            </a:r>
            <a:r>
              <a:rPr lang="en-US" sz="2000" b="1" dirty="0">
                <a:latin typeface="Arial" panose="020B0604020202020204" pitchFamily="34" charset="0"/>
                <a:ea typeface="Times New Roman" panose="02020603050405020304" pitchFamily="18" charset="0"/>
                <a:cs typeface="Arial" panose="020B0604020202020204" pitchFamily="34" charset="0"/>
              </a:rPr>
              <a:t>AND</a:t>
            </a:r>
          </a:p>
          <a:p>
            <a:pPr marL="800100" lvl="1" indent="-342900">
              <a:spcBef>
                <a:spcPts val="0"/>
              </a:spcBef>
              <a:spcAft>
                <a:spcPts val="0"/>
              </a:spcAft>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Receive a certificate or other formal award</a:t>
            </a:r>
          </a:p>
          <a:p>
            <a:pPr marL="800100" lvl="1" indent="-342900">
              <a:spcBef>
                <a:spcPts val="0"/>
              </a:spcBef>
              <a:spcAft>
                <a:spcPts val="0"/>
              </a:spcAft>
              <a:buFont typeface="Arial" panose="020B0604020202020204" pitchFamily="34" charset="0"/>
              <a:buChar char="•"/>
            </a:pP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57200"/>
          </a:xfrm>
        </p:spPr>
        <p:txBody>
          <a:bodyPr/>
          <a:lstStyle/>
          <a:p>
            <a:pPr algn="l"/>
            <a:r>
              <a:rPr lang="en-US" sz="2400" dirty="0">
                <a:solidFill>
                  <a:schemeClr val="bg1"/>
                </a:solidFill>
              </a:rPr>
              <a:t>Student Template – Page 1</a:t>
            </a:r>
          </a:p>
        </p:txBody>
      </p:sp>
      <p:sp>
        <p:nvSpPr>
          <p:cNvPr id="14341" name="TextBox 4"/>
          <p:cNvSpPr txBox="1">
            <a:spLocks noChangeArrowheads="1"/>
          </p:cNvSpPr>
          <p:nvPr/>
        </p:nvSpPr>
        <p:spPr bwMode="auto">
          <a:xfrm>
            <a:off x="508000" y="1157009"/>
            <a:ext cx="8178800"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ea typeface="Verdana" pitchFamily="34" charset="0"/>
                <a:cs typeface="Verdana" pitchFamily="34" charset="0"/>
              </a:rPr>
              <a:t>Important Student Template Fields:</a:t>
            </a:r>
            <a:endParaRPr lang="en-US" altLang="en-US" sz="8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000" dirty="0">
                <a:ea typeface="Verdana" pitchFamily="34" charset="0"/>
                <a:cs typeface="Verdana" pitchFamily="34" charset="0"/>
              </a:rPr>
              <a:t>Submitting AUN (#1) Key Field – 9-digit AUN</a:t>
            </a:r>
            <a:endParaRPr lang="en-US" altLang="en-US" sz="8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000" dirty="0">
                <a:ea typeface="Verdana" pitchFamily="34" charset="0"/>
                <a:cs typeface="Verdana" pitchFamily="34" charset="0"/>
              </a:rPr>
              <a:t>School Number (#2)</a:t>
            </a:r>
            <a:endParaRPr lang="en-US" altLang="en-US" sz="8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000" dirty="0">
                <a:ea typeface="Verdana" pitchFamily="34" charset="0"/>
                <a:cs typeface="Verdana" pitchFamily="34" charset="0"/>
              </a:rPr>
              <a:t>School Year Date (#3) Key Field – “2021-06-30”</a:t>
            </a:r>
            <a:endParaRPr lang="en-US" altLang="en-US" sz="8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000" dirty="0" err="1">
                <a:ea typeface="Verdana" pitchFamily="34" charset="0"/>
                <a:cs typeface="Verdana" pitchFamily="34" charset="0"/>
              </a:rPr>
              <a:t>PAsecureID</a:t>
            </a:r>
            <a:r>
              <a:rPr lang="en-US" altLang="en-US" sz="2000" dirty="0">
                <a:ea typeface="Verdana" pitchFamily="34" charset="0"/>
                <a:cs typeface="Verdana" pitchFamily="34" charset="0"/>
              </a:rPr>
              <a:t> (#4) Key Field – 10-digit </a:t>
            </a:r>
            <a:r>
              <a:rPr lang="en-US" altLang="en-US" sz="2000" dirty="0" err="1">
                <a:ea typeface="Verdana" pitchFamily="34" charset="0"/>
                <a:cs typeface="Verdana" pitchFamily="34" charset="0"/>
              </a:rPr>
              <a:t>PAsecureID</a:t>
            </a:r>
            <a:endParaRPr lang="en-US" altLang="en-US" sz="8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000" dirty="0">
                <a:ea typeface="Verdana" pitchFamily="34" charset="0"/>
                <a:cs typeface="Verdana" pitchFamily="34" charset="0"/>
              </a:rPr>
              <a:t>Grade (#10)</a:t>
            </a:r>
            <a:endParaRPr lang="en-US" altLang="en-US" sz="8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000" dirty="0">
                <a:ea typeface="Verdana" pitchFamily="34" charset="0"/>
                <a:cs typeface="Verdana" pitchFamily="34" charset="0"/>
              </a:rPr>
              <a:t>Birth Date (#14)</a:t>
            </a:r>
            <a:endParaRPr lang="en-US" altLang="en-US" sz="8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000" dirty="0">
                <a:ea typeface="Verdana" pitchFamily="34" charset="0"/>
                <a:cs typeface="Verdana" pitchFamily="34" charset="0"/>
              </a:rPr>
              <a:t>Gender (#15)</a:t>
            </a:r>
            <a:endParaRPr lang="en-US" altLang="en-US" sz="8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000" dirty="0">
                <a:ea typeface="Verdana" pitchFamily="34" charset="0"/>
                <a:cs typeface="Verdana" pitchFamily="34" charset="0"/>
              </a:rPr>
              <a:t>Race / Ethnicity (#27)</a:t>
            </a:r>
            <a:endParaRPr lang="en-US" altLang="en-US" sz="8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000" dirty="0">
                <a:ea typeface="Verdana" pitchFamily="34" charset="0"/>
                <a:cs typeface="Verdana" pitchFamily="34" charset="0"/>
              </a:rPr>
              <a:t>Name &amp; Address (#16, 17, 18, 19, 20, 133, 134, 142, 154)</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Student Template – Page 2</a:t>
            </a:r>
          </a:p>
        </p:txBody>
      </p:sp>
      <p:sp>
        <p:nvSpPr>
          <p:cNvPr id="15365" name="TextBox 4"/>
          <p:cNvSpPr txBox="1">
            <a:spLocks noChangeArrowheads="1"/>
          </p:cNvSpPr>
          <p:nvPr/>
        </p:nvSpPr>
        <p:spPr bwMode="auto">
          <a:xfrm>
            <a:off x="457200" y="1139923"/>
            <a:ext cx="8178800" cy="5006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None/>
            </a:pPr>
            <a:r>
              <a:rPr lang="en-US" altLang="en-US" sz="2000" dirty="0">
                <a:latin typeface="+mn-lt"/>
                <a:ea typeface="Verdana" pitchFamily="34" charset="0"/>
                <a:cs typeface="Verdana" pitchFamily="34" charset="0"/>
              </a:rPr>
              <a:t>Special Population Identification:</a:t>
            </a:r>
            <a:endParaRPr lang="en-US" altLang="en-US" sz="1000" dirty="0">
              <a:latin typeface="+mn-lt"/>
              <a:ea typeface="Verdana" pitchFamily="34" charset="0"/>
              <a:cs typeface="Verdana" pitchFamily="34" charset="0"/>
            </a:endParaRPr>
          </a:p>
          <a:p>
            <a:pPr marL="347472" indent="-347472">
              <a:spcBef>
                <a:spcPts val="800"/>
              </a:spcBef>
              <a:buFont typeface="Wingdings" panose="05000000000000000000" pitchFamily="2" charset="2"/>
              <a:buChar char="§"/>
            </a:pPr>
            <a:r>
              <a:rPr lang="en-US" altLang="en-US" sz="2000" dirty="0">
                <a:latin typeface="+mn-lt"/>
                <a:ea typeface="Verdana" pitchFamily="34" charset="0"/>
              </a:rPr>
              <a:t>Special Education (#38)</a:t>
            </a:r>
          </a:p>
          <a:p>
            <a:pPr marL="347472" indent="-347472">
              <a:spcBef>
                <a:spcPts val="800"/>
              </a:spcBef>
              <a:buFont typeface="Wingdings" panose="05000000000000000000" pitchFamily="2" charset="2"/>
              <a:buChar char="§"/>
            </a:pPr>
            <a:r>
              <a:rPr lang="en-US" altLang="en-US" sz="2000" dirty="0">
                <a:latin typeface="+mn-lt"/>
                <a:ea typeface="Verdana" pitchFamily="34" charset="0"/>
              </a:rPr>
              <a:t>EL Status (#41)</a:t>
            </a:r>
          </a:p>
          <a:p>
            <a:pPr marL="347472" indent="-347472">
              <a:spcBef>
                <a:spcPts val="800"/>
              </a:spcBef>
              <a:buFont typeface="Wingdings" panose="05000000000000000000" pitchFamily="2" charset="2"/>
              <a:buChar char="§"/>
            </a:pPr>
            <a:r>
              <a:rPr lang="en-US" altLang="en-US" sz="2000" dirty="0">
                <a:latin typeface="+mn-lt"/>
                <a:ea typeface="Verdana" pitchFamily="34" charset="0"/>
              </a:rPr>
              <a:t>504 Plan (#70)</a:t>
            </a:r>
          </a:p>
          <a:p>
            <a:pPr marL="747522" lvl="2" indent="-347472">
              <a:spcBef>
                <a:spcPts val="800"/>
              </a:spcBef>
              <a:buFont typeface="Wingdings" panose="05000000000000000000" pitchFamily="2" charset="2"/>
              <a:buChar char="§"/>
            </a:pPr>
            <a:r>
              <a:rPr lang="en-US" altLang="en-US" sz="2000" dirty="0">
                <a:latin typeface="+mn-lt"/>
                <a:ea typeface="Verdana" pitchFamily="34" charset="0"/>
              </a:rPr>
              <a:t>Code students with Section 504 Service Agreement Plans as “Y”</a:t>
            </a:r>
          </a:p>
          <a:p>
            <a:pPr marL="347472" indent="-347472">
              <a:spcBef>
                <a:spcPts val="800"/>
              </a:spcBef>
              <a:buFont typeface="Wingdings" panose="05000000000000000000" pitchFamily="2" charset="2"/>
              <a:buChar char="§"/>
            </a:pPr>
            <a:r>
              <a:rPr lang="en-US" altLang="en-US" sz="2000" dirty="0">
                <a:latin typeface="+mn-lt"/>
                <a:ea typeface="Verdana" pitchFamily="34" charset="0"/>
              </a:rPr>
              <a:t>Economic Disadvantaged Status Code (#88)</a:t>
            </a:r>
          </a:p>
          <a:p>
            <a:pPr marL="347472" indent="-347472">
              <a:spcBef>
                <a:spcPts val="800"/>
              </a:spcBef>
              <a:buFont typeface="Wingdings" panose="05000000000000000000" pitchFamily="2" charset="2"/>
              <a:buChar char="§"/>
            </a:pPr>
            <a:r>
              <a:rPr lang="en-US" altLang="en-US" sz="2000" dirty="0">
                <a:latin typeface="+mn-lt"/>
                <a:ea typeface="Verdana" pitchFamily="34" charset="0"/>
              </a:rPr>
              <a:t>Student is a Single Parent (#120)</a:t>
            </a:r>
          </a:p>
          <a:p>
            <a:pPr marL="347472" indent="-347472">
              <a:spcBef>
                <a:spcPts val="800"/>
              </a:spcBef>
              <a:buFont typeface="Wingdings" panose="05000000000000000000" pitchFamily="2" charset="2"/>
              <a:buChar char="§"/>
            </a:pPr>
            <a:r>
              <a:rPr lang="en-US" altLang="en-US" sz="2000" dirty="0">
                <a:latin typeface="+mn-lt"/>
                <a:ea typeface="Verdana" pitchFamily="34" charset="0"/>
              </a:rPr>
              <a:t>Out of Workforce Individual (#166)</a:t>
            </a:r>
          </a:p>
          <a:p>
            <a:pPr marL="347472" indent="-347472">
              <a:spcBef>
                <a:spcPts val="800"/>
              </a:spcBef>
              <a:buFont typeface="Wingdings" panose="05000000000000000000" pitchFamily="2" charset="2"/>
              <a:buChar char="§"/>
            </a:pPr>
            <a:r>
              <a:rPr lang="en-US" sz="2000" dirty="0">
                <a:latin typeface="+mn-lt"/>
                <a:ea typeface="Verdana" pitchFamily="34" charset="0"/>
              </a:rPr>
              <a:t>Homeless Student (#111)</a:t>
            </a:r>
          </a:p>
          <a:p>
            <a:pPr marL="347472" indent="-347472">
              <a:spcBef>
                <a:spcPts val="800"/>
              </a:spcBef>
              <a:buFont typeface="Wingdings" panose="05000000000000000000" pitchFamily="2" charset="2"/>
              <a:buChar char="§"/>
            </a:pPr>
            <a:r>
              <a:rPr lang="en-US" sz="2000" dirty="0">
                <a:latin typeface="+mn-lt"/>
                <a:ea typeface="Verdana" pitchFamily="34" charset="0"/>
              </a:rPr>
              <a:t>Migrant Student (#112)</a:t>
            </a:r>
          </a:p>
          <a:p>
            <a:pPr marL="347472" indent="-347472">
              <a:spcBef>
                <a:spcPts val="800"/>
              </a:spcBef>
              <a:buFont typeface="Wingdings" panose="05000000000000000000" pitchFamily="2" charset="2"/>
              <a:buChar char="§"/>
            </a:pPr>
            <a:r>
              <a:rPr lang="en-US" sz="2000" dirty="0">
                <a:latin typeface="+mn-lt"/>
                <a:ea typeface="Verdana" pitchFamily="34" charset="0"/>
              </a:rPr>
              <a:t>Military Family (#207)</a:t>
            </a:r>
          </a:p>
          <a:p>
            <a:pPr marL="347472" indent="-347472">
              <a:spcBef>
                <a:spcPts val="800"/>
              </a:spcBef>
              <a:buFont typeface="Wingdings" panose="05000000000000000000" pitchFamily="2" charset="2"/>
              <a:buChar char="§"/>
            </a:pPr>
            <a:r>
              <a:rPr lang="en-US" sz="2000" dirty="0">
                <a:latin typeface="+mn-lt"/>
                <a:ea typeface="Verdana" pitchFamily="34" charset="0"/>
              </a:rPr>
              <a:t>Foster Student (#209)</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500530"/>
          </a:xfrm>
        </p:spPr>
        <p:txBody>
          <a:bodyPr/>
          <a:lstStyle/>
          <a:p>
            <a:pPr algn="l"/>
            <a:r>
              <a:rPr lang="en-US" sz="2400" dirty="0">
                <a:solidFill>
                  <a:schemeClr val="bg1"/>
                </a:solidFill>
              </a:rPr>
              <a:t>CTE Student Fact – Page 1</a:t>
            </a:r>
          </a:p>
        </p:txBody>
      </p:sp>
      <p:sp>
        <p:nvSpPr>
          <p:cNvPr id="16389" name="TextBox 4"/>
          <p:cNvSpPr txBox="1">
            <a:spLocks noChangeArrowheads="1"/>
          </p:cNvSpPr>
          <p:nvPr/>
        </p:nvSpPr>
        <p:spPr bwMode="auto">
          <a:xfrm>
            <a:off x="457200" y="1278404"/>
            <a:ext cx="8229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ea typeface="Verdana" pitchFamily="34" charset="0"/>
                <a:cs typeface="Verdana" pitchFamily="34" charset="0"/>
              </a:rPr>
              <a:t>Report following data (Template Field # Referenced):</a:t>
            </a:r>
          </a:p>
          <a:p>
            <a:pPr>
              <a:spcBef>
                <a:spcPct val="0"/>
              </a:spcBef>
              <a:buFontTx/>
              <a:buNone/>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b="1" dirty="0">
                <a:ea typeface="Verdana" pitchFamily="34" charset="0"/>
                <a:cs typeface="Verdana" pitchFamily="34" charset="0"/>
              </a:rPr>
              <a:t>Submitting AUN </a:t>
            </a:r>
            <a:r>
              <a:rPr lang="en-US" altLang="en-US" sz="2000" dirty="0">
                <a:ea typeface="Verdana" pitchFamily="34" charset="0"/>
                <a:cs typeface="Verdana" pitchFamily="34" charset="0"/>
              </a:rPr>
              <a:t>(#1) – The 9-digit administrative unit number (AUN) of the LEA that owns/holds the CTE-approved, secondary or registered adult affidavit program</a:t>
            </a: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b="1" dirty="0">
                <a:ea typeface="Verdana" pitchFamily="34" charset="0"/>
                <a:cs typeface="Verdana" pitchFamily="34" charset="0"/>
              </a:rPr>
              <a:t>School Year Date </a:t>
            </a:r>
            <a:r>
              <a:rPr lang="en-US" altLang="en-US" sz="2000" dirty="0">
                <a:ea typeface="Verdana" pitchFamily="34" charset="0"/>
                <a:cs typeface="Verdana" pitchFamily="34" charset="0"/>
              </a:rPr>
              <a:t>(#2) Key Field – Enter “2021-06-30”</a:t>
            </a: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b="1" dirty="0" err="1">
                <a:ea typeface="Verdana" pitchFamily="34" charset="0"/>
                <a:cs typeface="Verdana" pitchFamily="34" charset="0"/>
              </a:rPr>
              <a:t>PAsecureID</a:t>
            </a:r>
            <a:r>
              <a:rPr lang="en-US" altLang="en-US" sz="2000" b="1" dirty="0">
                <a:ea typeface="Verdana" pitchFamily="34" charset="0"/>
                <a:cs typeface="Verdana" pitchFamily="34" charset="0"/>
              </a:rPr>
              <a:t> </a:t>
            </a:r>
            <a:r>
              <a:rPr lang="en-US" altLang="en-US" sz="2000" dirty="0">
                <a:ea typeface="Verdana" pitchFamily="34" charset="0"/>
                <a:cs typeface="Verdana" pitchFamily="34" charset="0"/>
              </a:rPr>
              <a:t>(#3) – Enter 10-digit </a:t>
            </a:r>
            <a:r>
              <a:rPr lang="en-US" altLang="en-US" sz="2000" dirty="0" err="1">
                <a:ea typeface="Verdana" pitchFamily="34" charset="0"/>
                <a:cs typeface="Verdana" pitchFamily="34" charset="0"/>
              </a:rPr>
              <a:t>PAsecureID</a:t>
            </a: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b="1" dirty="0">
                <a:ea typeface="Verdana" pitchFamily="34" charset="0"/>
                <a:cs typeface="Verdana" pitchFamily="34" charset="0"/>
              </a:rPr>
              <a:t>CIP School Number </a:t>
            </a:r>
            <a:r>
              <a:rPr lang="en-US" altLang="en-US" sz="2000" dirty="0">
                <a:ea typeface="Verdana" pitchFamily="34" charset="0"/>
                <a:cs typeface="Verdana" pitchFamily="34" charset="0"/>
              </a:rPr>
              <a:t>(#4) – Enter four-digit school code of the school offering the CTE program. Include leading zeroes</a:t>
            </a: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b="1" dirty="0">
                <a:ea typeface="Verdana" pitchFamily="34" charset="0"/>
                <a:cs typeface="Verdana" pitchFamily="34" charset="0"/>
              </a:rPr>
              <a:t>Student School Number </a:t>
            </a:r>
            <a:r>
              <a:rPr lang="en-US" altLang="en-US" sz="2000" dirty="0">
                <a:ea typeface="Verdana" pitchFamily="34" charset="0"/>
                <a:cs typeface="Verdana" pitchFamily="34" charset="0"/>
              </a:rPr>
              <a:t>(#5) – Same as Field #4</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a:p>
            <a:pPr>
              <a:defRPr/>
            </a:pPr>
            <a:endParaRPr lang="en-US" dirty="0"/>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CTE Student Fact  – Page 2</a:t>
            </a:r>
          </a:p>
        </p:txBody>
      </p:sp>
      <p:sp>
        <p:nvSpPr>
          <p:cNvPr id="17413" name="TextBox 4"/>
          <p:cNvSpPr txBox="1">
            <a:spLocks noChangeArrowheads="1"/>
          </p:cNvSpPr>
          <p:nvPr/>
        </p:nvSpPr>
        <p:spPr bwMode="auto">
          <a:xfrm>
            <a:off x="438150" y="1155700"/>
            <a:ext cx="824865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ea typeface="Verdana" pitchFamily="34" charset="0"/>
                <a:cs typeface="Verdana" pitchFamily="34" charset="0"/>
              </a:rPr>
              <a:t>Report following data (Template Field # Referenced):</a:t>
            </a:r>
          </a:p>
          <a:p>
            <a:pPr>
              <a:spcBef>
                <a:spcPct val="0"/>
              </a:spcBef>
              <a:buFontTx/>
              <a:buNone/>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b="1" dirty="0">
                <a:ea typeface="Verdana" pitchFamily="34" charset="0"/>
                <a:cs typeface="Verdana" pitchFamily="34" charset="0"/>
              </a:rPr>
              <a:t>CIP Code </a:t>
            </a:r>
            <a:r>
              <a:rPr lang="en-US" altLang="en-US" sz="2000" dirty="0">
                <a:ea typeface="Verdana" pitchFamily="34" charset="0"/>
                <a:cs typeface="Verdana" pitchFamily="34" charset="0"/>
              </a:rPr>
              <a:t>(#6) – Enter 6-digit number, no decimal point, identifying the student’s CTE program. Include leading zeroes</a:t>
            </a: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b="1" dirty="0">
                <a:ea typeface="Verdana" pitchFamily="34" charset="0"/>
                <a:cs typeface="Verdana" pitchFamily="34" charset="0"/>
              </a:rPr>
              <a:t>Delivery Method Code </a:t>
            </a:r>
            <a:r>
              <a:rPr lang="en-US" altLang="en-US" sz="2000" dirty="0">
                <a:ea typeface="Verdana" pitchFamily="34" charset="0"/>
                <a:cs typeface="Verdana" pitchFamily="34" charset="0"/>
              </a:rPr>
              <a:t>(#7) – Enter 2-digit code reflecting method of CTE instruction and technical skills development.</a:t>
            </a:r>
          </a:p>
          <a:p>
            <a:pPr marL="1085850" lvl="1" indent="-342900">
              <a:spcBef>
                <a:spcPct val="0"/>
              </a:spcBef>
              <a:buFont typeface="Arial" panose="020B0604020202020204" pitchFamily="34" charset="0"/>
              <a:buChar char="•"/>
            </a:pPr>
            <a:r>
              <a:rPr lang="en-US" altLang="en-US" sz="2000" dirty="0">
                <a:ea typeface="Verdana" pitchFamily="34" charset="0"/>
                <a:cs typeface="Verdana" pitchFamily="34" charset="0"/>
              </a:rPr>
              <a:t>Program of Study (code 70)            (Secondary CTE)</a:t>
            </a:r>
          </a:p>
          <a:p>
            <a:pPr marL="1085850" lvl="1" indent="-342900">
              <a:spcBef>
                <a:spcPct val="0"/>
              </a:spcBef>
              <a:buFont typeface="Arial" panose="020B0604020202020204" pitchFamily="34" charset="0"/>
              <a:buChar char="•"/>
            </a:pPr>
            <a:r>
              <a:rPr lang="en-US" altLang="en-US" sz="2000" dirty="0">
                <a:ea typeface="Verdana" pitchFamily="34" charset="0"/>
                <a:cs typeface="Verdana" pitchFamily="34" charset="0"/>
              </a:rPr>
              <a:t>Career and Technical (code75)	       (Secondary CTE)</a:t>
            </a:r>
          </a:p>
          <a:p>
            <a:pPr marL="1085850" lvl="1" indent="-342900">
              <a:spcBef>
                <a:spcPct val="0"/>
              </a:spcBef>
              <a:buFont typeface="Arial" panose="020B0604020202020204" pitchFamily="34" charset="0"/>
              <a:buChar char="•"/>
            </a:pPr>
            <a:r>
              <a:rPr lang="en-US" altLang="en-US" sz="2000" dirty="0">
                <a:ea typeface="Verdana" pitchFamily="34" charset="0"/>
                <a:cs typeface="Verdana" pitchFamily="34" charset="0"/>
              </a:rPr>
              <a:t>Adult Affidavit Program (code 80)    (Adult CTE)</a:t>
            </a:r>
          </a:p>
          <a:p>
            <a:pPr marL="1085850" lvl="1"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b="1" dirty="0">
                <a:ea typeface="Verdana" pitchFamily="34" charset="0"/>
                <a:cs typeface="Verdana" pitchFamily="34" charset="0"/>
              </a:rPr>
              <a:t>Reporting Date </a:t>
            </a:r>
            <a:r>
              <a:rPr lang="en-US" altLang="en-US" sz="2000" dirty="0">
                <a:ea typeface="Verdana" pitchFamily="34" charset="0"/>
                <a:cs typeface="Verdana" pitchFamily="34" charset="0"/>
              </a:rPr>
              <a:t>(#8) – Key Field – Enter “2021-06-30”</a:t>
            </a: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b="1" dirty="0">
                <a:ea typeface="Verdana" pitchFamily="34" charset="0"/>
                <a:cs typeface="Verdana" pitchFamily="34" charset="0"/>
              </a:rPr>
              <a:t>Reporting Date Period Level </a:t>
            </a:r>
            <a:r>
              <a:rPr lang="en-US" altLang="en-US" sz="2000" dirty="0">
                <a:ea typeface="Verdana" pitchFamily="34" charset="0"/>
                <a:cs typeface="Verdana" pitchFamily="34" charset="0"/>
              </a:rPr>
              <a:t>(#9) – Key Field – Enter “Year”</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85774"/>
          </a:xfrm>
        </p:spPr>
        <p:txBody>
          <a:bodyPr/>
          <a:lstStyle/>
          <a:p>
            <a:pPr algn="l"/>
            <a:r>
              <a:rPr lang="en-US" sz="2400" dirty="0">
                <a:solidFill>
                  <a:schemeClr val="bg1"/>
                </a:solidFill>
              </a:rPr>
              <a:t>CTE Student Fact  – Page 3</a:t>
            </a:r>
          </a:p>
        </p:txBody>
      </p:sp>
      <p:sp>
        <p:nvSpPr>
          <p:cNvPr id="8" name="TextBox 4"/>
          <p:cNvSpPr txBox="1">
            <a:spLocks noChangeArrowheads="1"/>
          </p:cNvSpPr>
          <p:nvPr/>
        </p:nvSpPr>
        <p:spPr bwMode="auto">
          <a:xfrm>
            <a:off x="457200" y="1155700"/>
            <a:ext cx="8229600" cy="5119350"/>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800"/>
              </a:spcBef>
              <a:defRPr/>
            </a:pPr>
            <a:r>
              <a:rPr lang="en-US" sz="2000" dirty="0">
                <a:latin typeface="Arial" panose="020B0604020202020204" pitchFamily="34" charset="0"/>
                <a:ea typeface="Verdana" pitchFamily="34" charset="0"/>
                <a:cs typeface="Verdana" pitchFamily="34" charset="0"/>
              </a:rPr>
              <a:t>Adult Affidavit Program (AAP) CTE Status Type Code (#10):</a:t>
            </a:r>
          </a:p>
          <a:p>
            <a:pPr marL="342900" indent="-342900">
              <a:spcBef>
                <a:spcPts val="800"/>
              </a:spcBef>
              <a:buFont typeface="Wingdings" panose="05000000000000000000" pitchFamily="2" charset="2"/>
              <a:buChar char="§"/>
              <a:defRPr/>
            </a:pPr>
            <a:r>
              <a:rPr lang="en-US" sz="2000" b="1" dirty="0">
                <a:latin typeface="Arial (Body)"/>
                <a:ea typeface="Verdana" pitchFamily="34" charset="0"/>
                <a:cs typeface="Verdana" pitchFamily="34" charset="0"/>
              </a:rPr>
              <a:t>11  Continue AAP CTE at this School </a:t>
            </a:r>
            <a:r>
              <a:rPr lang="en-US" sz="2000" dirty="0">
                <a:latin typeface="Arial (Body)"/>
                <a:ea typeface="Verdana" pitchFamily="34" charset="0"/>
                <a:cs typeface="Verdana" pitchFamily="34" charset="0"/>
              </a:rPr>
              <a:t>– Use for students who did not complete the student’s reported AAP during the reporting year, however, intend to continue any CTE AAP at the same school in the coming year  </a:t>
            </a:r>
          </a:p>
          <a:p>
            <a:pPr marL="342900" indent="-342900">
              <a:spcBef>
                <a:spcPts val="800"/>
              </a:spcBef>
              <a:buFont typeface="Wingdings" panose="05000000000000000000" pitchFamily="2" charset="2"/>
              <a:buChar char="§"/>
              <a:defRPr/>
            </a:pPr>
            <a:r>
              <a:rPr lang="en-US" sz="2000" b="1" dirty="0">
                <a:latin typeface="Arial (Body)"/>
                <a:ea typeface="Verdana" pitchFamily="34" charset="0"/>
                <a:cs typeface="Verdana" pitchFamily="34" charset="0"/>
              </a:rPr>
              <a:t>23</a:t>
            </a:r>
            <a:r>
              <a:rPr lang="en-US" sz="2000" dirty="0">
                <a:latin typeface="Arial (Body)"/>
                <a:ea typeface="Verdana" pitchFamily="34" charset="0"/>
                <a:cs typeface="Verdana" pitchFamily="34" charset="0"/>
              </a:rPr>
              <a:t>  </a:t>
            </a:r>
            <a:r>
              <a:rPr lang="en-US" sz="2000" b="1" dirty="0">
                <a:latin typeface="Arial (Body)"/>
                <a:ea typeface="Verdana" pitchFamily="34" charset="0"/>
                <a:cs typeface="Verdana" pitchFamily="34" charset="0"/>
              </a:rPr>
              <a:t>Exited CTE Without Completing Reported AAP </a:t>
            </a:r>
            <a:r>
              <a:rPr lang="en-US" sz="2000" dirty="0">
                <a:latin typeface="Arial (Body)"/>
                <a:ea typeface="Verdana" pitchFamily="34" charset="0"/>
                <a:cs typeface="Verdana" pitchFamily="34" charset="0"/>
              </a:rPr>
              <a:t>– Use when students exit or intend to exit CTE AAP at this school either during or at the end of this reporting year without completing the reported AAP program</a:t>
            </a:r>
          </a:p>
          <a:p>
            <a:pPr marL="342900" indent="-342900">
              <a:spcBef>
                <a:spcPts val="800"/>
              </a:spcBef>
              <a:buFont typeface="Wingdings" panose="05000000000000000000" pitchFamily="2" charset="2"/>
              <a:buChar char="§"/>
              <a:defRPr/>
            </a:pPr>
            <a:r>
              <a:rPr lang="en-US" sz="2000" b="1" dirty="0">
                <a:latin typeface="Arial (Body)"/>
                <a:ea typeface="Verdana" pitchFamily="34" charset="0"/>
                <a:cs typeface="Verdana" pitchFamily="34" charset="0"/>
              </a:rPr>
              <a:t>41</a:t>
            </a:r>
            <a:r>
              <a:rPr lang="en-US" sz="2000" dirty="0">
                <a:latin typeface="Arial (Body)"/>
                <a:ea typeface="Verdana" pitchFamily="34" charset="0"/>
                <a:cs typeface="Verdana" pitchFamily="34" charset="0"/>
              </a:rPr>
              <a:t>  </a:t>
            </a:r>
            <a:r>
              <a:rPr lang="en-US" sz="2000" b="1" dirty="0">
                <a:latin typeface="Arial (Body)"/>
                <a:ea typeface="Verdana" pitchFamily="34" charset="0"/>
                <a:cs typeface="Verdana" pitchFamily="34" charset="0"/>
              </a:rPr>
              <a:t>Completed CTE AAP </a:t>
            </a:r>
            <a:r>
              <a:rPr lang="en-US" sz="2000" dirty="0">
                <a:latin typeface="Arial (Body)"/>
                <a:ea typeface="Verdana" pitchFamily="34" charset="0"/>
                <a:cs typeface="Verdana" pitchFamily="34" charset="0"/>
              </a:rPr>
              <a:t>– Use for CTE AAP student who has (1) completed the AAP sequence of instruction to fulfill the program’s occupational objectives by the end of this school year and (2) received a certificate or other formal award. Do not use this code for adult students enrolled in Young Farmers programs (CIP 01.0301) </a:t>
            </a:r>
          </a:p>
          <a:p>
            <a:pPr marL="342900" indent="-342900">
              <a:spcBef>
                <a:spcPts val="800"/>
              </a:spcBef>
              <a:buFont typeface="Wingdings" panose="05000000000000000000" pitchFamily="2" charset="2"/>
              <a:buChar char="§"/>
              <a:defRPr/>
            </a:pPr>
            <a:r>
              <a:rPr lang="en-US" sz="2000" b="1" dirty="0">
                <a:latin typeface="Arial (Body)"/>
                <a:ea typeface="Verdana" pitchFamily="34" charset="0"/>
                <a:cs typeface="Verdana" pitchFamily="34" charset="0"/>
              </a:rPr>
              <a:t>80</a:t>
            </a:r>
            <a:r>
              <a:rPr lang="en-US" sz="2000" dirty="0">
                <a:latin typeface="Arial (Body)"/>
                <a:ea typeface="Verdana" pitchFamily="34" charset="0"/>
                <a:cs typeface="Verdana" pitchFamily="34" charset="0"/>
              </a:rPr>
              <a:t>  </a:t>
            </a:r>
            <a:r>
              <a:rPr lang="en-US" sz="2000" b="1" dirty="0">
                <a:latin typeface="Arial (Body)"/>
                <a:ea typeface="Verdana" pitchFamily="34" charset="0"/>
                <a:cs typeface="Verdana" pitchFamily="34" charset="0"/>
              </a:rPr>
              <a:t>Deceased </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17524"/>
          </a:xfrm>
        </p:spPr>
        <p:txBody>
          <a:bodyPr/>
          <a:lstStyle/>
          <a:p>
            <a:pPr algn="l"/>
            <a:r>
              <a:rPr lang="en-US" sz="2400" dirty="0">
                <a:solidFill>
                  <a:schemeClr val="bg1"/>
                </a:solidFill>
              </a:rPr>
              <a:t>Before We Begin</a:t>
            </a:r>
          </a:p>
        </p:txBody>
      </p:sp>
      <p:sp>
        <p:nvSpPr>
          <p:cNvPr id="8" name="TextBox 4"/>
          <p:cNvSpPr txBox="1">
            <a:spLocks noChangeArrowheads="1"/>
          </p:cNvSpPr>
          <p:nvPr/>
        </p:nvSpPr>
        <p:spPr bwMode="auto">
          <a:xfrm>
            <a:off x="495300" y="1219200"/>
            <a:ext cx="8153400" cy="415498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200" dirty="0">
                <a:latin typeface="Arial" panose="020B0604020202020204" pitchFamily="34" charset="0"/>
              </a:rPr>
              <a:t>PIMS Adult and Secondary CTE Student Data Set How-To-Guide and the PowerPoint presentation for this webinar, as well as the other reference documents, are posted on the PDE website (</a:t>
            </a:r>
            <a:r>
              <a:rPr lang="en-US" sz="2200" dirty="0">
                <a:latin typeface="Arial" panose="020B0604020202020204" pitchFamily="34" charset="0"/>
                <a:hlinkClick r:id="rId5"/>
              </a:rPr>
              <a:t>https://www.education.pa.gov/</a:t>
            </a:r>
            <a:r>
              <a:rPr lang="en-US" sz="2200" dirty="0">
                <a:latin typeface="Arial" panose="020B0604020202020204" pitchFamily="34" charset="0"/>
              </a:rPr>
              <a:t>)  </a:t>
            </a:r>
          </a:p>
          <a:p>
            <a:pPr marL="342900" indent="-342900">
              <a:buFont typeface="Wingdings" pitchFamily="2" charset="2"/>
              <a:buChar char="§"/>
              <a:defRPr/>
            </a:pPr>
            <a:endParaRPr lang="en-US" sz="2200" dirty="0">
              <a:latin typeface="Arial" panose="020B0604020202020204" pitchFamily="34" charset="0"/>
            </a:endParaRPr>
          </a:p>
          <a:p>
            <a:pPr>
              <a:defRPr/>
            </a:pPr>
            <a:r>
              <a:rPr lang="en-US" sz="2200" dirty="0">
                <a:latin typeface="Arial" panose="020B0604020202020204" pitchFamily="34" charset="0"/>
              </a:rPr>
              <a:t>For the presentation webinar, click on:</a:t>
            </a:r>
          </a:p>
          <a:p>
            <a:pPr>
              <a:defRPr/>
            </a:pPr>
            <a:r>
              <a:rPr lang="en-US" sz="2200" dirty="0">
                <a:latin typeface="Arial" panose="020B0604020202020204" pitchFamily="34" charset="0"/>
              </a:rPr>
              <a:t>Data and Reporting &gt; PIMS &gt; Resources and Trainings &gt; Webinars and Presentations</a:t>
            </a:r>
          </a:p>
          <a:p>
            <a:pPr>
              <a:defRPr/>
            </a:pPr>
            <a:endParaRPr lang="en-US" sz="2200" dirty="0">
              <a:latin typeface="Arial" panose="020B0604020202020204" pitchFamily="34" charset="0"/>
            </a:endParaRPr>
          </a:p>
          <a:p>
            <a:pPr>
              <a:defRPr/>
            </a:pPr>
            <a:r>
              <a:rPr lang="en-US" sz="2200" dirty="0">
                <a:latin typeface="Arial" panose="020B0604020202020204" pitchFamily="34" charset="0"/>
              </a:rPr>
              <a:t>For other reference documents, click on: </a:t>
            </a:r>
          </a:p>
          <a:p>
            <a:pPr>
              <a:defRPr/>
            </a:pPr>
            <a:r>
              <a:rPr lang="en-US" sz="2200" dirty="0">
                <a:latin typeface="Arial" panose="020B0604020202020204" pitchFamily="34" charset="0"/>
              </a:rPr>
              <a:t>Data and Reporting &gt; PIMS &gt;  Resources and Training &gt; How-To Guides under Adult and Secondary CTE Training Documents</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96888"/>
          </a:xfrm>
        </p:spPr>
        <p:txBody>
          <a:bodyPr/>
          <a:lstStyle/>
          <a:p>
            <a:pPr algn="l"/>
            <a:r>
              <a:rPr lang="en-US" sz="2400" dirty="0">
                <a:solidFill>
                  <a:schemeClr val="bg1"/>
                </a:solidFill>
              </a:rPr>
              <a:t>CTE Student Fact  – Page 4</a:t>
            </a:r>
          </a:p>
        </p:txBody>
      </p:sp>
      <p:sp>
        <p:nvSpPr>
          <p:cNvPr id="8" name="TextBox 4"/>
          <p:cNvSpPr txBox="1">
            <a:spLocks noChangeArrowheads="1"/>
          </p:cNvSpPr>
          <p:nvPr/>
        </p:nvSpPr>
        <p:spPr bwMode="auto">
          <a:xfrm>
            <a:off x="536575" y="1161594"/>
            <a:ext cx="8229600" cy="427809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000" dirty="0">
                <a:latin typeface="+mn-lt"/>
                <a:ea typeface="Verdana" pitchFamily="34" charset="0"/>
                <a:cs typeface="Verdana" pitchFamily="34" charset="0"/>
              </a:rPr>
              <a:t>Secondary CTE Status Type Code (#10):</a:t>
            </a:r>
          </a:p>
          <a:p>
            <a:pPr>
              <a:defRPr/>
            </a:pPr>
            <a:endParaRPr lang="en-US" sz="800" dirty="0">
              <a:latin typeface="+mn-lt"/>
              <a:ea typeface="Verdana" pitchFamily="34" charset="0"/>
              <a:cs typeface="Verdana" pitchFamily="34" charset="0"/>
            </a:endParaRPr>
          </a:p>
          <a:p>
            <a:pPr marL="342900" indent="-342900">
              <a:buFont typeface="Wingdings" panose="05000000000000000000" pitchFamily="2" charset="2"/>
              <a:buChar char="§"/>
              <a:defRPr/>
            </a:pPr>
            <a:r>
              <a:rPr lang="en-US" sz="2000" dirty="0">
                <a:latin typeface="+mn-lt"/>
                <a:ea typeface="Verdana" pitchFamily="34" charset="0"/>
                <a:cs typeface="Verdana" pitchFamily="34" charset="0"/>
              </a:rPr>
              <a:t>10  Continue or Will Continue CTE at this School</a:t>
            </a:r>
          </a:p>
          <a:p>
            <a:pPr marL="342900" indent="-342900">
              <a:buFont typeface="Wingdings" panose="05000000000000000000" pitchFamily="2" charset="2"/>
              <a:buChar char="§"/>
              <a:defRPr/>
            </a:pPr>
            <a:endParaRPr lang="en-US" sz="800" dirty="0">
              <a:latin typeface="+mn-lt"/>
              <a:ea typeface="Verdana" pitchFamily="34" charset="0"/>
              <a:cs typeface="Verdana" pitchFamily="34" charset="0"/>
            </a:endParaRPr>
          </a:p>
          <a:p>
            <a:pPr marL="342900" indent="-342900">
              <a:buFont typeface="Wingdings" panose="05000000000000000000" pitchFamily="2" charset="2"/>
              <a:buChar char="§"/>
              <a:defRPr/>
            </a:pPr>
            <a:r>
              <a:rPr lang="en-US" sz="2000" dirty="0">
                <a:latin typeface="+mn-lt"/>
                <a:ea typeface="Verdana" pitchFamily="34" charset="0"/>
                <a:cs typeface="Verdana" pitchFamily="34" charset="0"/>
              </a:rPr>
              <a:t>22  Transferred or Will Transfer to a Different School</a:t>
            </a:r>
          </a:p>
          <a:p>
            <a:pPr marL="342900" indent="-342900">
              <a:buFont typeface="Wingdings" panose="05000000000000000000" pitchFamily="2" charset="2"/>
              <a:buChar char="§"/>
              <a:defRPr/>
            </a:pPr>
            <a:endParaRPr lang="en-US" sz="800" dirty="0">
              <a:latin typeface="+mn-lt"/>
              <a:ea typeface="Verdana" pitchFamily="34" charset="0"/>
              <a:cs typeface="Verdana" pitchFamily="34" charset="0"/>
            </a:endParaRPr>
          </a:p>
          <a:p>
            <a:pPr marL="342900" indent="-342900">
              <a:buFont typeface="Wingdings" panose="05000000000000000000" pitchFamily="2" charset="2"/>
              <a:buChar char="§"/>
              <a:defRPr/>
            </a:pPr>
            <a:r>
              <a:rPr lang="en-US" sz="2000" dirty="0">
                <a:latin typeface="+mn-lt"/>
                <a:ea typeface="Verdana" pitchFamily="34" charset="0"/>
                <a:cs typeface="Verdana" pitchFamily="34" charset="0"/>
              </a:rPr>
              <a:t>28  Transferred or Will Transfer to Non-CTE Program at Same School</a:t>
            </a:r>
          </a:p>
          <a:p>
            <a:pPr marL="342900" indent="-342900">
              <a:buFont typeface="Wingdings" panose="05000000000000000000" pitchFamily="2" charset="2"/>
              <a:buChar char="§"/>
              <a:defRPr/>
            </a:pPr>
            <a:endParaRPr lang="en-US" sz="800" dirty="0">
              <a:latin typeface="+mn-lt"/>
              <a:ea typeface="Verdana" pitchFamily="34" charset="0"/>
              <a:cs typeface="Verdana" pitchFamily="34" charset="0"/>
            </a:endParaRPr>
          </a:p>
          <a:p>
            <a:pPr marL="342900" indent="-342900">
              <a:buFont typeface="Wingdings" panose="05000000000000000000" pitchFamily="2" charset="2"/>
              <a:buChar char="§"/>
              <a:defRPr/>
            </a:pPr>
            <a:r>
              <a:rPr lang="en-US" sz="2000" dirty="0">
                <a:latin typeface="+mn-lt"/>
                <a:ea typeface="Verdana" pitchFamily="34" charset="0"/>
                <a:cs typeface="Verdana" pitchFamily="34" charset="0"/>
              </a:rPr>
              <a:t>30  Completed CTE Program and Did Not Graduate </a:t>
            </a:r>
          </a:p>
          <a:p>
            <a:pPr marL="342900" indent="-342900">
              <a:buFont typeface="Wingdings" panose="05000000000000000000" pitchFamily="2" charset="2"/>
              <a:buChar char="§"/>
              <a:defRPr/>
            </a:pPr>
            <a:endParaRPr lang="en-US" sz="800" dirty="0">
              <a:latin typeface="+mn-lt"/>
              <a:ea typeface="Verdana" pitchFamily="34" charset="0"/>
              <a:cs typeface="Verdana" pitchFamily="34" charset="0"/>
            </a:endParaRPr>
          </a:p>
          <a:p>
            <a:pPr marL="342900" indent="-342900">
              <a:buFont typeface="Wingdings" panose="05000000000000000000" pitchFamily="2" charset="2"/>
              <a:buChar char="§"/>
              <a:defRPr/>
            </a:pPr>
            <a:r>
              <a:rPr lang="en-US" sz="2000" dirty="0">
                <a:latin typeface="+mn-lt"/>
                <a:ea typeface="Verdana" pitchFamily="34" charset="0"/>
                <a:cs typeface="Verdana" pitchFamily="34" charset="0"/>
              </a:rPr>
              <a:t>40  Completed CTE Program and Graduated</a:t>
            </a:r>
          </a:p>
          <a:p>
            <a:pPr marL="342900" indent="-342900">
              <a:buFont typeface="Wingdings" panose="05000000000000000000" pitchFamily="2" charset="2"/>
              <a:buChar char="§"/>
              <a:defRPr/>
            </a:pPr>
            <a:endParaRPr lang="en-US" sz="800" dirty="0">
              <a:latin typeface="+mn-lt"/>
              <a:ea typeface="Verdana" pitchFamily="34" charset="0"/>
              <a:cs typeface="Verdana" pitchFamily="34" charset="0"/>
            </a:endParaRPr>
          </a:p>
          <a:p>
            <a:pPr marL="342900" indent="-342900">
              <a:buFont typeface="Wingdings" panose="05000000000000000000" pitchFamily="2" charset="2"/>
              <a:buChar char="§"/>
              <a:defRPr/>
            </a:pPr>
            <a:r>
              <a:rPr lang="en-US" sz="2000" dirty="0">
                <a:latin typeface="+mn-lt"/>
                <a:ea typeface="Verdana" pitchFamily="34" charset="0"/>
                <a:cs typeface="Verdana" pitchFamily="34" charset="0"/>
              </a:rPr>
              <a:t>60  Graduated and Did Not Complete CTE Program</a:t>
            </a:r>
          </a:p>
          <a:p>
            <a:pPr marL="342900" indent="-342900">
              <a:buFont typeface="Wingdings" panose="05000000000000000000" pitchFamily="2" charset="2"/>
              <a:buChar char="§"/>
              <a:defRPr/>
            </a:pPr>
            <a:endParaRPr lang="en-US" sz="800" dirty="0">
              <a:latin typeface="+mn-lt"/>
              <a:ea typeface="Verdana" pitchFamily="34" charset="0"/>
              <a:cs typeface="Verdana" pitchFamily="34" charset="0"/>
            </a:endParaRPr>
          </a:p>
          <a:p>
            <a:pPr marL="342900" indent="-342900">
              <a:buFont typeface="Wingdings" panose="05000000000000000000" pitchFamily="2" charset="2"/>
              <a:buChar char="§"/>
              <a:defRPr/>
            </a:pPr>
            <a:r>
              <a:rPr lang="en-US" sz="2000" dirty="0">
                <a:latin typeface="+mn-lt"/>
                <a:ea typeface="Verdana" pitchFamily="34" charset="0"/>
                <a:cs typeface="Verdana" pitchFamily="34" charset="0"/>
              </a:rPr>
              <a:t>71  Dropped Out of School</a:t>
            </a:r>
          </a:p>
          <a:p>
            <a:pPr marL="342900" indent="-342900">
              <a:buFont typeface="Wingdings" panose="05000000000000000000" pitchFamily="2" charset="2"/>
              <a:buChar char="§"/>
              <a:defRPr/>
            </a:pPr>
            <a:endParaRPr lang="en-US" sz="800" dirty="0">
              <a:latin typeface="+mn-lt"/>
              <a:ea typeface="Verdana" pitchFamily="34" charset="0"/>
              <a:cs typeface="Verdana" pitchFamily="34" charset="0"/>
            </a:endParaRPr>
          </a:p>
          <a:p>
            <a:pPr marL="342900" indent="-342900">
              <a:buFont typeface="Wingdings" panose="05000000000000000000" pitchFamily="2" charset="2"/>
              <a:buChar char="§"/>
              <a:defRPr/>
            </a:pPr>
            <a:r>
              <a:rPr lang="en-US" sz="2000" dirty="0">
                <a:latin typeface="+mn-lt"/>
                <a:ea typeface="Verdana" pitchFamily="34" charset="0"/>
                <a:cs typeface="Verdana" pitchFamily="34" charset="0"/>
              </a:rPr>
              <a:t>80  Deceased</a:t>
            </a:r>
          </a:p>
          <a:p>
            <a:pPr>
              <a:defRPr/>
            </a:pPr>
            <a:endParaRPr lang="en-US" sz="800" dirty="0">
              <a:latin typeface="+mn-lt"/>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61963"/>
          </a:xfrm>
        </p:spPr>
        <p:txBody>
          <a:bodyPr/>
          <a:lstStyle/>
          <a:p>
            <a:pPr algn="l"/>
            <a:r>
              <a:rPr lang="en-US" sz="2400" dirty="0">
                <a:solidFill>
                  <a:schemeClr val="bg1"/>
                </a:solidFill>
              </a:rPr>
              <a:t>CTE Student Fact  – Page 5</a:t>
            </a:r>
          </a:p>
        </p:txBody>
      </p:sp>
      <p:sp>
        <p:nvSpPr>
          <p:cNvPr id="21509" name="TextBox 4"/>
          <p:cNvSpPr txBox="1">
            <a:spLocks noChangeArrowheads="1"/>
          </p:cNvSpPr>
          <p:nvPr/>
        </p:nvSpPr>
        <p:spPr bwMode="auto">
          <a:xfrm>
            <a:off x="438150" y="1131888"/>
            <a:ext cx="82486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ea typeface="Verdana" pitchFamily="34" charset="0"/>
                <a:cs typeface="Verdana" pitchFamily="34" charset="0"/>
              </a:rPr>
              <a:t>Report the following CTE technical learning component fields if the CTE student actively participated in any of them during this year.</a:t>
            </a:r>
          </a:p>
          <a:p>
            <a:pPr>
              <a:spcBef>
                <a:spcPct val="0"/>
              </a:spcBef>
              <a:buFontTx/>
              <a:buNone/>
            </a:pPr>
            <a:endParaRPr lang="en-US" altLang="en-US" sz="800" dirty="0">
              <a:ea typeface="Verdana" pitchFamily="34" charset="0"/>
              <a:cs typeface="Verdana" pitchFamily="34" charset="0"/>
            </a:endParaRPr>
          </a:p>
          <a:p>
            <a:pPr>
              <a:spcBef>
                <a:spcPct val="0"/>
              </a:spcBef>
              <a:buNone/>
            </a:pPr>
            <a:r>
              <a:rPr lang="en-US" altLang="en-US" sz="2000" dirty="0">
                <a:ea typeface="Verdana" pitchFamily="34" charset="0"/>
                <a:cs typeface="Verdana" pitchFamily="34" charset="0"/>
              </a:rPr>
              <a:t>The following may apply to secondary or adult CTE students:</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Registered Apprenticeship Indicator (#12)</a:t>
            </a:r>
          </a:p>
          <a:p>
            <a:pPr marL="342900" indent="-342900">
              <a:spcBef>
                <a:spcPct val="0"/>
              </a:spcBef>
              <a:buFont typeface="Wingdings" panose="05000000000000000000" pitchFamily="2" charset="2"/>
              <a:buChar char="§"/>
            </a:pPr>
            <a:endParaRPr lang="en-US" altLang="en-US" sz="800" dirty="0">
              <a:ea typeface="Verdana" pitchFamily="34" charset="0"/>
              <a:cs typeface="Verdana" pitchFamily="34" charset="0"/>
            </a:endParaRPr>
          </a:p>
          <a:p>
            <a:pPr>
              <a:spcBef>
                <a:spcPct val="0"/>
              </a:spcBef>
              <a:buFontTx/>
              <a:buNone/>
            </a:pPr>
            <a:r>
              <a:rPr lang="en-US" altLang="en-US" sz="2000" dirty="0">
                <a:ea typeface="Verdana" pitchFamily="34" charset="0"/>
                <a:cs typeface="Verdana" pitchFamily="34" charset="0"/>
              </a:rPr>
              <a:t>The following apply to secondary CTE students only:</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Internship Indicator (#13) </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Cooperative Work Experience (#14)</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Job Exploration Indicator (#15)</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Agriculture Experience Indicator (#16)</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School-Sponsored Enterprise Indicator (#17)</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Work-Based Experience Indicator (#22)</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Simulated Work Environment (#33)</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Pre-Apprenticeship (#34)</a:t>
            </a:r>
          </a:p>
          <a:p>
            <a:pPr marL="342900" indent="-342900">
              <a:spcBef>
                <a:spcPct val="0"/>
              </a:spcBef>
              <a:buFont typeface="Wingdings" panose="05000000000000000000" pitchFamily="2" charset="2"/>
              <a:buChar char="§"/>
            </a:pPr>
            <a:endParaRPr lang="en-US" altLang="en-US" sz="800" dirty="0">
              <a:ea typeface="Verdana" pitchFamily="34" charset="0"/>
              <a:cs typeface="Verdana" pitchFamily="34" charset="0"/>
            </a:endParaRPr>
          </a:p>
          <a:p>
            <a:pPr>
              <a:spcBef>
                <a:spcPct val="0"/>
              </a:spcBef>
              <a:buFontTx/>
              <a:buNone/>
            </a:pPr>
            <a:r>
              <a:rPr lang="en-US" altLang="en-US" sz="1800" b="1" dirty="0">
                <a:ea typeface="Verdana" pitchFamily="34" charset="0"/>
                <a:cs typeface="Verdana" pitchFamily="34" charset="0"/>
              </a:rPr>
              <a:t>Note</a:t>
            </a:r>
            <a:r>
              <a:rPr lang="en-US" altLang="en-US" sz="1800" dirty="0">
                <a:ea typeface="Verdana" pitchFamily="34" charset="0"/>
                <a:cs typeface="Verdana" pitchFamily="34" charset="0"/>
              </a:rPr>
              <a:t>:  Report “N” (No) for #13 through #17, #22, and #33 for adult CTE Students </a:t>
            </a:r>
            <a:endParaRPr lang="en-US" altLang="en-US" sz="1800" dirty="0">
              <a:cs typeface="Arial"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CTE Student Fact  – Page 6</a:t>
            </a:r>
          </a:p>
        </p:txBody>
      </p:sp>
      <p:sp>
        <p:nvSpPr>
          <p:cNvPr id="22533" name="TextBox 4"/>
          <p:cNvSpPr txBox="1">
            <a:spLocks noChangeArrowheads="1"/>
          </p:cNvSpPr>
          <p:nvPr/>
        </p:nvSpPr>
        <p:spPr bwMode="auto">
          <a:xfrm>
            <a:off x="438150" y="1152525"/>
            <a:ext cx="82677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None/>
            </a:pPr>
            <a:r>
              <a:rPr lang="en-US" altLang="en-US" sz="2000" dirty="0">
                <a:ea typeface="Verdana" pitchFamily="34" charset="0"/>
                <a:cs typeface="Verdana" pitchFamily="34" charset="0"/>
              </a:rPr>
              <a:t>Number of Programs Hours Successfully Completed (#18)</a:t>
            </a:r>
          </a:p>
          <a:p>
            <a:pPr>
              <a:spcBef>
                <a:spcPct val="0"/>
              </a:spcBef>
              <a:buFontTx/>
              <a:buNone/>
            </a:pPr>
            <a:endParaRPr lang="en-US" altLang="en-US" sz="800" dirty="0">
              <a:ea typeface="Verdana" pitchFamily="34" charset="0"/>
              <a:cs typeface="Verdana" pitchFamily="34" charset="0"/>
            </a:endParaRPr>
          </a:p>
          <a:p>
            <a:pPr>
              <a:spcBef>
                <a:spcPct val="0"/>
              </a:spcBef>
              <a:buFontTx/>
              <a:buNone/>
            </a:pPr>
            <a:r>
              <a:rPr lang="en-US" altLang="en-US" sz="2000" b="1" dirty="0">
                <a:ea typeface="Verdana" pitchFamily="34" charset="0"/>
                <a:cs typeface="Verdana" pitchFamily="34" charset="0"/>
              </a:rPr>
              <a:t>For Adult CTE Students:</a:t>
            </a:r>
            <a:endParaRPr lang="en-US" altLang="en-US" sz="2000" dirty="0">
              <a:ea typeface="Verdana" pitchFamily="34" charset="0"/>
              <a:cs typeface="Verdana" pitchFamily="34" charset="0"/>
            </a:endParaRPr>
          </a:p>
          <a:p>
            <a:pPr>
              <a:spcBef>
                <a:spcPct val="0"/>
              </a:spcBef>
              <a:buFontTx/>
              <a:buNone/>
            </a:pPr>
            <a:r>
              <a:rPr lang="en-US" altLang="en-US" sz="2000" dirty="0">
                <a:ea typeface="Verdana" pitchFamily="34" charset="0"/>
                <a:cs typeface="Verdana" pitchFamily="34" charset="0"/>
              </a:rPr>
              <a:t>The cumulative total adult affidavit CTE program instructional hours the student successfully completed over the span of the student’s adult education within the reported program CIP</a:t>
            </a:r>
          </a:p>
          <a:p>
            <a:pPr>
              <a:spcBef>
                <a:spcPct val="0"/>
              </a:spcBef>
              <a:buFontTx/>
              <a:buNone/>
            </a:pPr>
            <a:endParaRPr lang="en-US" altLang="en-US" sz="8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For graded adult affidavit programs, report “successfully completed hours” based on the student receiving a passing grade. Report “0.00” for adult affidavit students that received a failing grade for all program instructional hours received within the reported program CIP</a:t>
            </a:r>
          </a:p>
          <a:p>
            <a:pPr marL="342900" indent="-342900">
              <a:spcBef>
                <a:spcPct val="0"/>
              </a:spcBef>
              <a:buFont typeface="Wingdings" panose="05000000000000000000" pitchFamily="2" charset="2"/>
              <a:buChar char="§"/>
            </a:pPr>
            <a:endParaRPr lang="en-US" altLang="en-US" sz="8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For adult affidavit programs not graded (including Young Farmers programs) report successfully completed program hours based on the student’s active program participation and attendance</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CTE Student Fact  – Page 7</a:t>
            </a:r>
          </a:p>
        </p:txBody>
      </p:sp>
      <p:sp>
        <p:nvSpPr>
          <p:cNvPr id="23557" name="TextBox 4"/>
          <p:cNvSpPr txBox="1">
            <a:spLocks noChangeArrowheads="1"/>
          </p:cNvSpPr>
          <p:nvPr/>
        </p:nvSpPr>
        <p:spPr bwMode="auto">
          <a:xfrm>
            <a:off x="457200" y="1447800"/>
            <a:ext cx="82296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None/>
            </a:pPr>
            <a:r>
              <a:rPr lang="en-US" altLang="en-US" sz="2000" dirty="0">
                <a:ea typeface="Verdana" pitchFamily="34" charset="0"/>
                <a:cs typeface="Verdana" pitchFamily="34" charset="0"/>
              </a:rPr>
              <a:t>Number of Program Hours Successfully Completed (#18)</a:t>
            </a:r>
          </a:p>
          <a:p>
            <a:pPr>
              <a:spcBef>
                <a:spcPct val="0"/>
              </a:spcBef>
              <a:buFontTx/>
              <a:buNone/>
            </a:pPr>
            <a:endParaRPr lang="en-US" altLang="en-US" sz="800" dirty="0">
              <a:ea typeface="Verdana" pitchFamily="34" charset="0"/>
              <a:cs typeface="Verdana" pitchFamily="34" charset="0"/>
            </a:endParaRPr>
          </a:p>
          <a:p>
            <a:pPr>
              <a:spcBef>
                <a:spcPct val="0"/>
              </a:spcBef>
              <a:buFontTx/>
              <a:buNone/>
            </a:pPr>
            <a:endParaRPr lang="en-US" altLang="en-US" sz="800" dirty="0">
              <a:ea typeface="Verdana" pitchFamily="34" charset="0"/>
              <a:cs typeface="Verdana" pitchFamily="34" charset="0"/>
            </a:endParaRPr>
          </a:p>
          <a:p>
            <a:pPr>
              <a:spcBef>
                <a:spcPct val="0"/>
              </a:spcBef>
              <a:buFontTx/>
              <a:buNone/>
            </a:pPr>
            <a:endParaRPr lang="en-US" altLang="en-US" sz="800" dirty="0">
              <a:ea typeface="Verdana" pitchFamily="34" charset="0"/>
              <a:cs typeface="Verdana" pitchFamily="34" charset="0"/>
            </a:endParaRPr>
          </a:p>
          <a:p>
            <a:pPr>
              <a:spcBef>
                <a:spcPct val="0"/>
              </a:spcBef>
              <a:buFontTx/>
              <a:buNone/>
            </a:pPr>
            <a:r>
              <a:rPr lang="en-US" altLang="en-US" sz="2000" b="1" dirty="0">
                <a:ea typeface="Verdana" pitchFamily="34" charset="0"/>
                <a:cs typeface="Verdana" pitchFamily="34" charset="0"/>
              </a:rPr>
              <a:t>For Secondary CTE Students only:</a:t>
            </a:r>
          </a:p>
          <a:p>
            <a:pPr>
              <a:spcBef>
                <a:spcPct val="0"/>
              </a:spcBef>
              <a:buFontTx/>
              <a:buNone/>
            </a:pPr>
            <a:endParaRPr lang="en-US" altLang="en-US" sz="800" dirty="0">
              <a:ea typeface="Verdana" pitchFamily="34" charset="0"/>
              <a:cs typeface="Verdana" pitchFamily="34" charset="0"/>
            </a:endParaRPr>
          </a:p>
          <a:p>
            <a:pPr marL="342900" indent="-342900">
              <a:spcBef>
                <a:spcPct val="0"/>
              </a:spcBef>
              <a:buSzPct val="110000"/>
              <a:buFont typeface="Wingdings" panose="05000000000000000000" pitchFamily="2" charset="2"/>
              <a:buChar char="§"/>
            </a:pPr>
            <a:r>
              <a:rPr lang="en-US" altLang="en-US" sz="2000" dirty="0"/>
              <a:t>Report cumulative (reporting year plus prior years) CTE program TECHNICAL COMPONENT instructional hours the student successfully completed (based on passing grade) for the student’s reported program (CIP)  </a:t>
            </a:r>
          </a:p>
          <a:p>
            <a:pPr marL="342900" indent="-342900">
              <a:spcBef>
                <a:spcPct val="0"/>
              </a:spcBef>
              <a:buSzPct val="110000"/>
              <a:buFont typeface="Wingdings" panose="05000000000000000000" pitchFamily="2" charset="2"/>
              <a:buChar char="§"/>
            </a:pPr>
            <a:endParaRPr lang="en-US" altLang="en-US" sz="800" dirty="0"/>
          </a:p>
          <a:p>
            <a:pPr marL="342900" indent="-342900">
              <a:spcBef>
                <a:spcPct val="0"/>
              </a:spcBef>
              <a:buSzPct val="110000"/>
              <a:buFont typeface="Wingdings" panose="05000000000000000000" pitchFamily="2" charset="2"/>
              <a:buChar char="§"/>
            </a:pPr>
            <a:r>
              <a:rPr lang="en-US" altLang="en-US" sz="2000" dirty="0"/>
              <a:t>Round to nearest hundredth of an hour (e.g., 9999.99)</a:t>
            </a:r>
          </a:p>
          <a:p>
            <a:pPr>
              <a:spcBef>
                <a:spcPct val="0"/>
              </a:spcBef>
              <a:buSzPct val="110000"/>
              <a:buFontTx/>
              <a:buNone/>
            </a:pPr>
            <a:endParaRPr lang="en-US" altLang="en-US" sz="800" dirty="0">
              <a:ea typeface="Verdana" pitchFamily="34" charset="0"/>
              <a:cs typeface="Verdana" pitchFamily="34" charset="0"/>
            </a:endParaRPr>
          </a:p>
          <a:p>
            <a:pPr>
              <a:spcBef>
                <a:spcPct val="0"/>
              </a:spcBef>
              <a:buSzPct val="110000"/>
              <a:buFontTx/>
              <a:buNone/>
            </a:pPr>
            <a:endParaRPr lang="en-US" altLang="en-US" sz="800" dirty="0">
              <a:ea typeface="Verdana" pitchFamily="34" charset="0"/>
              <a:cs typeface="Verdana" pitchFamily="34" charset="0"/>
            </a:endParaRPr>
          </a:p>
          <a:p>
            <a:pPr>
              <a:spcBef>
                <a:spcPct val="0"/>
              </a:spcBef>
              <a:buSzPct val="110000"/>
              <a:buFontTx/>
              <a:buNone/>
            </a:pPr>
            <a:endParaRPr lang="en-US" altLang="en-US" sz="800" dirty="0">
              <a:ea typeface="Verdana" pitchFamily="34" charset="0"/>
              <a:cs typeface="Verdana" pitchFamily="34" charset="0"/>
            </a:endParaRPr>
          </a:p>
          <a:p>
            <a:pPr>
              <a:spcBef>
                <a:spcPct val="0"/>
              </a:spcBef>
              <a:buSzPct val="110000"/>
              <a:buFontTx/>
              <a:buNone/>
            </a:pPr>
            <a:endParaRPr lang="en-US" altLang="en-US" sz="800" dirty="0">
              <a:ea typeface="Verdana" pitchFamily="34" charset="0"/>
              <a:cs typeface="Verdana" pitchFamily="34" charset="0"/>
            </a:endParaRPr>
          </a:p>
          <a:p>
            <a:pPr>
              <a:spcBef>
                <a:spcPct val="0"/>
              </a:spcBef>
              <a:buSzPct val="110000"/>
              <a:buFontTx/>
              <a:buNone/>
            </a:pPr>
            <a:endParaRPr lang="en-US" altLang="en-US" sz="800" dirty="0">
              <a:ea typeface="Verdana" pitchFamily="34" charset="0"/>
              <a:cs typeface="Verdana" pitchFamily="34" charset="0"/>
            </a:endParaRPr>
          </a:p>
          <a:p>
            <a:pPr>
              <a:spcBef>
                <a:spcPct val="0"/>
              </a:spcBef>
              <a:buSzPct val="110000"/>
              <a:buFontTx/>
              <a:buNone/>
            </a:pPr>
            <a:endParaRPr lang="en-US" altLang="en-US" sz="800" dirty="0">
              <a:ea typeface="Verdana" pitchFamily="34" charset="0"/>
              <a:cs typeface="Verdana" pitchFamily="34" charset="0"/>
            </a:endParaRPr>
          </a:p>
          <a:p>
            <a:pPr>
              <a:spcBef>
                <a:spcPct val="0"/>
              </a:spcBef>
              <a:buSzPct val="110000"/>
              <a:buFontTx/>
              <a:buNone/>
            </a:pPr>
            <a:endParaRPr lang="en-US" altLang="en-US" sz="800" dirty="0">
              <a:ea typeface="Verdana" pitchFamily="34" charset="0"/>
              <a:cs typeface="Verdana" pitchFamily="34" charset="0"/>
            </a:endParaRPr>
          </a:p>
          <a:p>
            <a:pPr>
              <a:spcBef>
                <a:spcPct val="0"/>
              </a:spcBef>
              <a:buSzPct val="110000"/>
              <a:buFontTx/>
              <a:buNone/>
            </a:pPr>
            <a:endParaRPr lang="en-US" altLang="en-US" sz="800" dirty="0">
              <a:ea typeface="Verdana" pitchFamily="34" charset="0"/>
              <a:cs typeface="Verdana" pitchFamily="34" charset="0"/>
            </a:endParaRPr>
          </a:p>
          <a:p>
            <a:pPr>
              <a:spcBef>
                <a:spcPct val="0"/>
              </a:spcBef>
              <a:buSzPct val="110000"/>
              <a:buFontTx/>
              <a:buNone/>
            </a:pPr>
            <a:r>
              <a:rPr lang="en-US" altLang="en-US" sz="2000" b="1" dirty="0">
                <a:ea typeface="Verdana" pitchFamily="34" charset="0"/>
                <a:cs typeface="Verdana" pitchFamily="34" charset="0"/>
              </a:rPr>
              <a:t>Note:  </a:t>
            </a:r>
            <a:r>
              <a:rPr lang="en-US" altLang="en-US" sz="2000" dirty="0">
                <a:ea typeface="Verdana" pitchFamily="34" charset="0"/>
                <a:cs typeface="Verdana" pitchFamily="34" charset="0"/>
              </a:rPr>
              <a:t>Secondary students should not be reported in adult programs</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65910"/>
          </a:xfrm>
        </p:spPr>
        <p:txBody>
          <a:bodyPr/>
          <a:lstStyle/>
          <a:p>
            <a:pPr algn="l"/>
            <a:r>
              <a:rPr lang="en-US" sz="2400" dirty="0">
                <a:solidFill>
                  <a:schemeClr val="bg1"/>
                </a:solidFill>
              </a:rPr>
              <a:t>CTE Student Fact  – Page 8</a:t>
            </a:r>
          </a:p>
        </p:txBody>
      </p:sp>
      <p:sp>
        <p:nvSpPr>
          <p:cNvPr id="24581" name="TextBox 4"/>
          <p:cNvSpPr txBox="1">
            <a:spLocks noChangeArrowheads="1"/>
          </p:cNvSpPr>
          <p:nvPr/>
        </p:nvSpPr>
        <p:spPr bwMode="auto">
          <a:xfrm>
            <a:off x="457200" y="1243786"/>
            <a:ext cx="8229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None/>
            </a:pPr>
            <a:r>
              <a:rPr lang="en-US" altLang="en-US" sz="2000" dirty="0">
                <a:ea typeface="Verdana" pitchFamily="34" charset="0"/>
                <a:cs typeface="Verdana" pitchFamily="34" charset="0"/>
              </a:rPr>
              <a:t>Percentage of Program Completed (#19)</a:t>
            </a:r>
          </a:p>
          <a:p>
            <a:pPr>
              <a:spcBef>
                <a:spcPct val="0"/>
              </a:spcBef>
              <a:buFontTx/>
              <a:buNone/>
            </a:pPr>
            <a:endParaRPr lang="en-US" altLang="en-US" sz="2000" dirty="0">
              <a:ea typeface="Verdana" pitchFamily="34" charset="0"/>
              <a:cs typeface="Verdana" pitchFamily="34" charset="0"/>
            </a:endParaRPr>
          </a:p>
          <a:p>
            <a:pPr>
              <a:spcBef>
                <a:spcPct val="0"/>
              </a:spcBef>
              <a:buFontTx/>
              <a:buNone/>
            </a:pPr>
            <a:r>
              <a:rPr lang="en-US" altLang="en-US" sz="2000" b="1" dirty="0">
                <a:ea typeface="Verdana" pitchFamily="34" charset="0"/>
                <a:cs typeface="Verdana" pitchFamily="34" charset="0"/>
              </a:rPr>
              <a:t>For Adult CTE Students:</a:t>
            </a:r>
            <a:endParaRPr lang="en-US" altLang="en-US" sz="2000" dirty="0">
              <a:ea typeface="Verdana" pitchFamily="34" charset="0"/>
              <a:cs typeface="Verdana" pitchFamily="34" charset="0"/>
            </a:endParaRPr>
          </a:p>
          <a:p>
            <a:pPr>
              <a:spcBef>
                <a:spcPct val="0"/>
              </a:spcBef>
              <a:buFontTx/>
              <a:buNone/>
            </a:pPr>
            <a:r>
              <a:rPr lang="en-US" altLang="en-US" sz="2000" dirty="0">
                <a:ea typeface="Verdana" pitchFamily="34" charset="0"/>
                <a:cs typeface="Verdana" pitchFamily="34" charset="0"/>
              </a:rPr>
              <a:t>The cumulative percent of the normally scheduled total CTE program hours the student successfully completed (passed) for the student’s reported program CIP</a:t>
            </a:r>
          </a:p>
          <a:p>
            <a:pPr>
              <a:spcBef>
                <a:spcPct val="0"/>
              </a:spcBef>
              <a:buFontTx/>
              <a:buNone/>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For ungraded adult affidavit programs, base percentage on student participation hours (versus instructional hours completed/passed) divided by total hours offered by entire program</a:t>
            </a: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Report “1.00” for all adult affidavit students reported in Young Farmers programs (CIP 01.0301)</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CTE Student Fact  – Page 9</a:t>
            </a:r>
          </a:p>
        </p:txBody>
      </p:sp>
      <p:sp>
        <p:nvSpPr>
          <p:cNvPr id="25605" name="TextBox 4"/>
          <p:cNvSpPr txBox="1">
            <a:spLocks noChangeArrowheads="1"/>
          </p:cNvSpPr>
          <p:nvPr/>
        </p:nvSpPr>
        <p:spPr bwMode="auto">
          <a:xfrm>
            <a:off x="457200" y="1345952"/>
            <a:ext cx="8229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ea typeface="Verdana" pitchFamily="34" charset="0"/>
                <a:cs typeface="Verdana" pitchFamily="34" charset="0"/>
              </a:rPr>
              <a:t>Percentage of Program Completed (#19)</a:t>
            </a:r>
          </a:p>
          <a:p>
            <a:pPr>
              <a:spcBef>
                <a:spcPct val="0"/>
              </a:spcBef>
              <a:buFontTx/>
              <a:buNone/>
            </a:pPr>
            <a:endParaRPr lang="en-US" altLang="en-US" sz="2000" dirty="0">
              <a:ea typeface="Verdana" pitchFamily="34" charset="0"/>
              <a:cs typeface="Verdana" pitchFamily="34" charset="0"/>
            </a:endParaRPr>
          </a:p>
          <a:p>
            <a:pPr>
              <a:spcBef>
                <a:spcPct val="0"/>
              </a:spcBef>
              <a:buFontTx/>
              <a:buNone/>
            </a:pPr>
            <a:r>
              <a:rPr lang="en-US" altLang="en-US" sz="2000" b="1" dirty="0">
                <a:ea typeface="Verdana" pitchFamily="34" charset="0"/>
                <a:cs typeface="Verdana" pitchFamily="34" charset="0"/>
              </a:rPr>
              <a:t>For Secondary CTE Students:</a:t>
            </a:r>
          </a:p>
          <a:p>
            <a:pPr>
              <a:spcBef>
                <a:spcPct val="0"/>
              </a:spcBef>
              <a:buFontTx/>
              <a:buNone/>
            </a:pPr>
            <a:endParaRPr lang="en-US" altLang="en-US" sz="8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Calculate and report the cumulative percent of the total CTE technical hours in the Career and Technical Education Information System (CATS) that the student successfully completed/passed (reporting year plus prior years) for the student’s reported program CIP</a:t>
            </a:r>
          </a:p>
          <a:p>
            <a:pPr>
              <a:spcBef>
                <a:spcPct val="0"/>
              </a:spcBef>
              <a:buNone/>
            </a:pPr>
            <a:r>
              <a:rPr lang="en-US" altLang="en-US" sz="800" dirty="0">
                <a:ea typeface="Verdana" pitchFamily="34" charset="0"/>
                <a:cs typeface="Verdana" pitchFamily="34" charset="0"/>
              </a:rPr>
              <a:t>  </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Round to the nearest hundredth of a percent (e.g., 75.25)</a:t>
            </a:r>
          </a:p>
          <a:p>
            <a:pPr>
              <a:spcBef>
                <a:spcPct val="0"/>
              </a:spcBef>
              <a:buFontTx/>
              <a:buNone/>
            </a:pPr>
            <a:endParaRPr lang="en-US" altLang="en-US" sz="800" dirty="0">
              <a:ea typeface="Verdana" pitchFamily="34" charset="0"/>
              <a:cs typeface="Verdana" pitchFamily="34" charset="0"/>
            </a:endParaRPr>
          </a:p>
          <a:p>
            <a:pPr>
              <a:spcBef>
                <a:spcPct val="0"/>
              </a:spcBef>
              <a:buFontTx/>
              <a:buNone/>
            </a:pPr>
            <a:endParaRPr lang="en-US" altLang="en-US" sz="800" dirty="0">
              <a:ea typeface="Verdana" pitchFamily="34" charset="0"/>
              <a:cs typeface="Verdana" pitchFamily="34" charset="0"/>
            </a:endParaRPr>
          </a:p>
          <a:p>
            <a:pPr>
              <a:spcBef>
                <a:spcPct val="0"/>
              </a:spcBef>
              <a:buFontTx/>
              <a:buNone/>
            </a:pPr>
            <a:endParaRPr lang="en-US" altLang="en-US" sz="800" dirty="0">
              <a:ea typeface="Verdana" pitchFamily="34" charset="0"/>
              <a:cs typeface="Verdana" pitchFamily="34" charset="0"/>
            </a:endParaRPr>
          </a:p>
          <a:p>
            <a:pPr>
              <a:spcBef>
                <a:spcPct val="0"/>
              </a:spcBef>
              <a:buFontTx/>
              <a:buNone/>
            </a:pPr>
            <a:endParaRPr lang="en-US" altLang="en-US" sz="800" dirty="0">
              <a:ea typeface="Verdana" pitchFamily="34" charset="0"/>
              <a:cs typeface="Verdana" pitchFamily="34" charset="0"/>
            </a:endParaRPr>
          </a:p>
          <a:p>
            <a:pPr>
              <a:spcBef>
                <a:spcPct val="0"/>
              </a:spcBef>
              <a:buFontTx/>
              <a:buNone/>
            </a:pPr>
            <a:endParaRPr lang="en-US" altLang="en-US" sz="800" dirty="0">
              <a:ea typeface="Verdana" pitchFamily="34" charset="0"/>
              <a:cs typeface="Verdana" pitchFamily="34" charset="0"/>
            </a:endParaRPr>
          </a:p>
          <a:p>
            <a:pPr>
              <a:spcBef>
                <a:spcPct val="0"/>
              </a:spcBef>
              <a:buFontTx/>
              <a:buNone/>
            </a:pPr>
            <a:endParaRPr lang="en-US" altLang="en-US" sz="800" dirty="0">
              <a:ea typeface="Verdana" pitchFamily="34" charset="0"/>
              <a:cs typeface="Verdana" pitchFamily="34" charset="0"/>
            </a:endParaRPr>
          </a:p>
          <a:p>
            <a:pPr>
              <a:spcBef>
                <a:spcPct val="0"/>
              </a:spcBef>
              <a:buFontTx/>
              <a:buNone/>
            </a:pPr>
            <a:r>
              <a:rPr lang="en-US" altLang="en-US" sz="2000" b="1" dirty="0">
                <a:ea typeface="Verdana" pitchFamily="34" charset="0"/>
                <a:cs typeface="Verdana" pitchFamily="34" charset="0"/>
              </a:rPr>
              <a:t>NOTE:  </a:t>
            </a:r>
            <a:r>
              <a:rPr lang="en-US" altLang="en-US" sz="2000" dirty="0">
                <a:ea typeface="Verdana" pitchFamily="34" charset="0"/>
                <a:cs typeface="Verdana" pitchFamily="34" charset="0"/>
              </a:rPr>
              <a:t>Valid range of values is 0.00 to 100.00       </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2600"/>
          </a:xfrm>
        </p:spPr>
        <p:txBody>
          <a:bodyPr/>
          <a:lstStyle/>
          <a:p>
            <a:pPr algn="l"/>
            <a:r>
              <a:rPr lang="en-US" sz="2400" dirty="0">
                <a:solidFill>
                  <a:schemeClr val="bg1"/>
                </a:solidFill>
              </a:rPr>
              <a:t>CTE Student Fact  – Page 10</a:t>
            </a:r>
          </a:p>
        </p:txBody>
      </p:sp>
      <p:sp>
        <p:nvSpPr>
          <p:cNvPr id="26629" name="TextBox 4"/>
          <p:cNvSpPr txBox="1">
            <a:spLocks noChangeArrowheads="1"/>
          </p:cNvSpPr>
          <p:nvPr/>
        </p:nvSpPr>
        <p:spPr bwMode="auto">
          <a:xfrm>
            <a:off x="438150" y="1152525"/>
            <a:ext cx="82486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ea typeface="Verdana" pitchFamily="34" charset="0"/>
                <a:cs typeface="Verdana" pitchFamily="34" charset="0"/>
              </a:rPr>
              <a:t>Cumulative Postsecondary Credits Earned (#20)</a:t>
            </a:r>
          </a:p>
          <a:p>
            <a:pPr>
              <a:spcBef>
                <a:spcPct val="0"/>
              </a:spcBef>
              <a:buFontTx/>
              <a:buNone/>
            </a:pPr>
            <a:endParaRPr lang="en-US" altLang="en-US" sz="2000" dirty="0">
              <a:ea typeface="Verdana" pitchFamily="34" charset="0"/>
              <a:cs typeface="Verdana" pitchFamily="34" charset="0"/>
            </a:endParaRPr>
          </a:p>
          <a:p>
            <a:pPr>
              <a:spcBef>
                <a:spcPct val="0"/>
              </a:spcBef>
              <a:buFontTx/>
              <a:buNone/>
            </a:pPr>
            <a:r>
              <a:rPr lang="en-US" altLang="en-US" sz="2000" b="1" dirty="0">
                <a:ea typeface="Verdana" pitchFamily="34" charset="0"/>
                <a:cs typeface="Verdana" pitchFamily="34" charset="0"/>
              </a:rPr>
              <a:t>For Secondary CTE Students Only:</a:t>
            </a:r>
            <a:endParaRPr lang="en-US" altLang="en-US" sz="2000" dirty="0">
              <a:ea typeface="Verdana" pitchFamily="34" charset="0"/>
              <a:cs typeface="Verdana" pitchFamily="34" charset="0"/>
            </a:endParaRP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Enter total postsecondary credits earned as a secondary student (reporting year plus prior years)  </a:t>
            </a:r>
          </a:p>
          <a:p>
            <a:pPr marL="342900" indent="-342900">
              <a:spcBef>
                <a:spcPct val="0"/>
              </a:spcBef>
              <a:buFont typeface="Wingdings" panose="05000000000000000000" pitchFamily="2" charset="2"/>
              <a:buChar char="§"/>
            </a:pPr>
            <a:r>
              <a:rPr lang="en-US" altLang="en-US" sz="2000" dirty="0">
                <a:ea typeface="Verdana" pitchFamily="34" charset="0"/>
                <a:cs typeface="Verdana" pitchFamily="34" charset="0"/>
              </a:rPr>
              <a:t>Round to the nearest hundredth of a credit (e.g., 12.25)</a:t>
            </a:r>
          </a:p>
          <a:p>
            <a:pPr>
              <a:spcBef>
                <a:spcPct val="0"/>
              </a:spcBef>
              <a:buFontTx/>
              <a:buNone/>
            </a:pPr>
            <a:endParaRPr lang="en-US" altLang="en-US" sz="2000" dirty="0">
              <a:ea typeface="Verdana" pitchFamily="34" charset="0"/>
              <a:cs typeface="Verdana" pitchFamily="34" charset="0"/>
            </a:endParaRPr>
          </a:p>
          <a:p>
            <a:pPr>
              <a:spcBef>
                <a:spcPct val="0"/>
              </a:spcBef>
              <a:buFontTx/>
              <a:buNone/>
            </a:pPr>
            <a:r>
              <a:rPr lang="en-US" altLang="en-US" sz="2000" b="1" dirty="0">
                <a:ea typeface="Verdana" pitchFamily="34" charset="0"/>
                <a:cs typeface="Verdana" pitchFamily="34" charset="0"/>
              </a:rPr>
              <a:t>Note:  </a:t>
            </a:r>
            <a:r>
              <a:rPr lang="en-US" altLang="en-US" sz="2000" dirty="0">
                <a:ea typeface="Verdana" pitchFamily="34" charset="0"/>
                <a:cs typeface="Verdana" pitchFamily="34" charset="0"/>
              </a:rPr>
              <a:t>Report only earned credits awarded and documented on an official postsecondary institution transcript. An example would be credits earned through an LEA dual enrollment program where the LEA partners with eligible postsecondary institution(s) to offer high school students the chance to earn both secondary and postsecondary credit via enrollment in postsecondary coursework.       </a:t>
            </a:r>
          </a:p>
          <a:p>
            <a:pPr>
              <a:spcBef>
                <a:spcPct val="0"/>
              </a:spcBef>
              <a:buFontTx/>
              <a:buNone/>
            </a:pPr>
            <a:endParaRPr lang="en-US" altLang="en-US" sz="2000" dirty="0">
              <a:ea typeface="Verdana" pitchFamily="34" charset="0"/>
              <a:cs typeface="Verdana" pitchFamily="34" charset="0"/>
            </a:endParaRPr>
          </a:p>
          <a:p>
            <a:pPr>
              <a:spcBef>
                <a:spcPct val="0"/>
              </a:spcBef>
              <a:buFontTx/>
              <a:buNone/>
            </a:pPr>
            <a:r>
              <a:rPr lang="en-US" altLang="en-US" sz="2000" b="1" dirty="0">
                <a:ea typeface="Verdana" pitchFamily="34" charset="0"/>
                <a:cs typeface="Verdana" pitchFamily="34" charset="0"/>
              </a:rPr>
              <a:t>FYI:  </a:t>
            </a:r>
            <a:r>
              <a:rPr lang="en-US" altLang="en-US" sz="2000" dirty="0">
                <a:ea typeface="Verdana" pitchFamily="34" charset="0"/>
                <a:cs typeface="Verdana" pitchFamily="34" charset="0"/>
              </a:rPr>
              <a:t>Code adult CTE students as 0.00</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72619"/>
          </a:xfrm>
        </p:spPr>
        <p:txBody>
          <a:bodyPr/>
          <a:lstStyle/>
          <a:p>
            <a:pPr algn="l"/>
            <a:r>
              <a:rPr lang="en-US" sz="2400" dirty="0">
                <a:solidFill>
                  <a:schemeClr val="bg1"/>
                </a:solidFill>
              </a:rPr>
              <a:t>CTE Student Fact  – Page 11</a:t>
            </a:r>
          </a:p>
        </p:txBody>
      </p:sp>
      <p:sp>
        <p:nvSpPr>
          <p:cNvPr id="27653" name="TextBox 4"/>
          <p:cNvSpPr txBox="1">
            <a:spLocks noChangeArrowheads="1"/>
          </p:cNvSpPr>
          <p:nvPr/>
        </p:nvSpPr>
        <p:spPr bwMode="auto">
          <a:xfrm>
            <a:off x="438150" y="1111250"/>
            <a:ext cx="82296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a:ea typeface="Verdana" pitchFamily="34" charset="0"/>
                <a:cs typeface="Verdana" pitchFamily="34" charset="0"/>
              </a:rPr>
              <a:t>The following two fields are for Adult CTE students only:</a:t>
            </a:r>
          </a:p>
          <a:p>
            <a:pPr eaLnBrk="1" hangingPunct="1">
              <a:spcBef>
                <a:spcPct val="0"/>
              </a:spcBef>
              <a:buFontTx/>
              <a:buNone/>
            </a:pPr>
            <a:endParaRPr lang="en-US" altLang="en-US" sz="8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Adult Cumulative Credit Equivalency (#36):</a:t>
            </a:r>
          </a:p>
          <a:p>
            <a:pPr marL="1085850" lvl="1" indent="-342900" eaLnBrk="1" hangingPunct="1">
              <a:spcBef>
                <a:spcPct val="0"/>
              </a:spcBef>
              <a:buFont typeface="Arial" panose="020B0604020202020204" pitchFamily="34" charset="0"/>
              <a:buChar char="•"/>
            </a:pPr>
            <a:r>
              <a:rPr lang="en-US" altLang="en-US" sz="2000" dirty="0">
                <a:ea typeface="Verdana" pitchFamily="34" charset="0"/>
                <a:cs typeface="Verdana" pitchFamily="34" charset="0"/>
              </a:rPr>
              <a:t>Using the Accreditation Guide for the Pennsylvania Public Postsecondary Vocational Education, calculate the credit equivalency for each adult student eligible for federal financial aid.</a:t>
            </a:r>
          </a:p>
          <a:p>
            <a:pPr marL="1085850" lvl="1" indent="-342900" eaLnBrk="1" hangingPunct="1">
              <a:spcBef>
                <a:spcPct val="0"/>
              </a:spcBef>
              <a:buFont typeface="Arial" panose="020B0604020202020204" pitchFamily="34" charset="0"/>
              <a:buChar char="•"/>
            </a:pPr>
            <a:r>
              <a:rPr lang="en-US" altLang="en-US" sz="2000" dirty="0">
                <a:ea typeface="Verdana" pitchFamily="34" charset="0"/>
                <a:cs typeface="Verdana" pitchFamily="34" charset="0"/>
              </a:rPr>
              <a:t>The Accreditation Guide can be found on the PDE Website at </a:t>
            </a:r>
            <a:r>
              <a:rPr lang="en-US" altLang="en-US" sz="2000" dirty="0">
                <a:solidFill>
                  <a:srgbClr val="0000FF"/>
                </a:solidFill>
                <a:ea typeface="Verdana" pitchFamily="34" charset="0"/>
                <a:cs typeface="Verdana" pitchFamily="34" charset="0"/>
              </a:rPr>
              <a:t>education.pa.gov </a:t>
            </a:r>
            <a:r>
              <a:rPr lang="en-US" altLang="en-US" sz="2000" dirty="0">
                <a:ea typeface="Verdana" pitchFamily="34" charset="0"/>
                <a:cs typeface="Verdana" pitchFamily="34" charset="0"/>
              </a:rPr>
              <a:t>&gt;&gt; </a:t>
            </a:r>
            <a:r>
              <a:rPr lang="en-US" altLang="en-US" sz="2000" dirty="0">
                <a:solidFill>
                  <a:srgbClr val="0000FF"/>
                </a:solidFill>
                <a:ea typeface="Verdana" pitchFamily="34" charset="0"/>
                <a:cs typeface="Verdana" pitchFamily="34" charset="0"/>
              </a:rPr>
              <a:t>Career and Technical Education </a:t>
            </a:r>
            <a:r>
              <a:rPr lang="en-US" altLang="en-US" sz="2000" dirty="0">
                <a:ea typeface="Verdana" pitchFamily="34" charset="0"/>
                <a:cs typeface="Verdana" pitchFamily="34" charset="0"/>
              </a:rPr>
              <a:t>&gt;&gt; </a:t>
            </a:r>
            <a:r>
              <a:rPr lang="en-US" altLang="en-US" sz="2000" dirty="0">
                <a:solidFill>
                  <a:srgbClr val="0000FF"/>
                </a:solidFill>
                <a:ea typeface="Verdana" pitchFamily="34" charset="0"/>
                <a:cs typeface="Verdana" pitchFamily="34" charset="0"/>
              </a:rPr>
              <a:t>Accreditation</a:t>
            </a: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Pell Grant Indicator (#26):</a:t>
            </a:r>
          </a:p>
          <a:p>
            <a:pPr marL="1085850" lvl="1" indent="-342900" eaLnBrk="1" hangingPunct="1">
              <a:spcBef>
                <a:spcPct val="0"/>
              </a:spcBef>
              <a:buFont typeface="Arial" panose="020B0604020202020204" pitchFamily="34" charset="0"/>
              <a:buChar char="•"/>
            </a:pPr>
            <a:r>
              <a:rPr lang="en-US" altLang="en-US" sz="2000" dirty="0">
                <a:ea typeface="Verdana" pitchFamily="34" charset="0"/>
                <a:cs typeface="Verdana" pitchFamily="34" charset="0"/>
              </a:rPr>
              <a:t>Report “Y” if student received Pell grant during reporting year</a:t>
            </a:r>
          </a:p>
          <a:p>
            <a:pPr marL="1085850" lvl="1" indent="-342900" eaLnBrk="1" hangingPunct="1">
              <a:spcBef>
                <a:spcPct val="0"/>
              </a:spcBef>
              <a:buFont typeface="Arial" panose="020B0604020202020204" pitchFamily="34" charset="0"/>
              <a:buChar char="•"/>
            </a:pPr>
            <a:r>
              <a:rPr lang="en-US" altLang="en-US" sz="2000" dirty="0">
                <a:ea typeface="Verdana" pitchFamily="34" charset="0"/>
                <a:cs typeface="Verdana" pitchFamily="34" charset="0"/>
              </a:rPr>
              <a:t>Report “N” if student did not receive Pell grant during reporting year</a:t>
            </a:r>
          </a:p>
          <a:p>
            <a:pPr marL="1085850" lvl="1" indent="-342900" eaLnBrk="1" hangingPunct="1">
              <a:spcBef>
                <a:spcPct val="0"/>
              </a:spcBef>
              <a:buFont typeface="Arial" panose="020B0604020202020204" pitchFamily="34" charset="0"/>
              <a:buChar char="•"/>
            </a:pPr>
            <a:endParaRPr lang="en-US" altLang="en-US" sz="800" dirty="0">
              <a:ea typeface="Verdana" pitchFamily="34" charset="0"/>
              <a:cs typeface="Verdana" pitchFamily="34" charset="0"/>
            </a:endParaRPr>
          </a:p>
          <a:p>
            <a:pPr eaLnBrk="1" hangingPunct="1">
              <a:spcBef>
                <a:spcPct val="0"/>
              </a:spcBef>
              <a:buFontTx/>
              <a:buNone/>
            </a:pPr>
            <a:r>
              <a:rPr lang="en-US" altLang="en-US" sz="2000" b="1" dirty="0">
                <a:ea typeface="Verdana" pitchFamily="34" charset="0"/>
                <a:cs typeface="Verdana" pitchFamily="34" charset="0"/>
              </a:rPr>
              <a:t>Note</a:t>
            </a:r>
            <a:r>
              <a:rPr lang="en-US" altLang="en-US" sz="2000" dirty="0">
                <a:ea typeface="Verdana" pitchFamily="34" charset="0"/>
                <a:cs typeface="Verdana" pitchFamily="34" charset="0"/>
              </a:rPr>
              <a:t>: Code adult Pell grant students as “Economically Disadvantaged” in field #88 of the Student Snapshot</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33400"/>
          </a:xfrm>
        </p:spPr>
        <p:txBody>
          <a:bodyPr/>
          <a:lstStyle/>
          <a:p>
            <a:pPr algn="l"/>
            <a:r>
              <a:rPr lang="en-US" sz="2400" dirty="0">
                <a:solidFill>
                  <a:schemeClr val="bg1"/>
                </a:solidFill>
              </a:rPr>
              <a:t>CTE Student Fact  – Page 12</a:t>
            </a:r>
          </a:p>
        </p:txBody>
      </p:sp>
      <p:sp>
        <p:nvSpPr>
          <p:cNvPr id="28677" name="TextBox 4"/>
          <p:cNvSpPr txBox="1">
            <a:spLocks noChangeArrowheads="1"/>
          </p:cNvSpPr>
          <p:nvPr/>
        </p:nvSpPr>
        <p:spPr bwMode="auto">
          <a:xfrm>
            <a:off x="457200" y="1278404"/>
            <a:ext cx="8239760" cy="2964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en-US" altLang="en-US" sz="2000" dirty="0">
                <a:ea typeface="Verdana" pitchFamily="34" charset="0"/>
                <a:cs typeface="Verdana" pitchFamily="34" charset="0"/>
              </a:rPr>
              <a:t>Task List Completion Indicator (#28):</a:t>
            </a:r>
          </a:p>
          <a:p>
            <a:pPr marL="1085850" lvl="1" indent="-342900" eaLnBrk="1" hangingPunct="1">
              <a:spcBef>
                <a:spcPts val="800"/>
              </a:spcBef>
              <a:buFont typeface="Arial" panose="020B0604020202020204" pitchFamily="34" charset="0"/>
              <a:buChar char="•"/>
            </a:pPr>
            <a:r>
              <a:rPr lang="en-US" altLang="en-US" sz="2000" dirty="0">
                <a:ea typeface="Verdana" pitchFamily="34" charset="0"/>
                <a:cs typeface="Verdana" pitchFamily="34" charset="0"/>
              </a:rPr>
              <a:t>Report “Y” (Yes) if a teacher signs the list signifying that the grade 12 student fulfilled all competency requirements on the task list during the course of the student’s reported program</a:t>
            </a:r>
          </a:p>
          <a:p>
            <a:pPr marL="1085850" lvl="1" indent="-342900" eaLnBrk="1" hangingPunct="1">
              <a:spcBef>
                <a:spcPts val="800"/>
              </a:spcBef>
              <a:buFont typeface="Arial" panose="020B0604020202020204" pitchFamily="34" charset="0"/>
              <a:buChar char="•"/>
            </a:pPr>
            <a:r>
              <a:rPr lang="en-US" altLang="en-US" sz="2000" dirty="0">
                <a:ea typeface="Verdana" pitchFamily="34" charset="0"/>
                <a:cs typeface="Verdana" pitchFamily="34" charset="0"/>
              </a:rPr>
              <a:t>Report “N” (No) if the grade 12 student did not complete program’s task list  </a:t>
            </a:r>
          </a:p>
          <a:p>
            <a:pPr marL="1085850" lvl="1" indent="-342900" eaLnBrk="1" hangingPunct="1">
              <a:spcBef>
                <a:spcPts val="800"/>
              </a:spcBef>
              <a:buFont typeface="Arial" panose="020B0604020202020204" pitchFamily="34" charset="0"/>
              <a:buChar char="•"/>
            </a:pPr>
            <a:r>
              <a:rPr lang="en-US" altLang="en-US" sz="2000" dirty="0">
                <a:ea typeface="Verdana" pitchFamily="34" charset="0"/>
                <a:cs typeface="Verdana" pitchFamily="34" charset="0"/>
              </a:rPr>
              <a:t>Report “N/A” if the student is not a grade 12 student</a:t>
            </a:r>
          </a:p>
          <a:p>
            <a:pPr marL="1085850" lvl="1" indent="-342900" eaLnBrk="1" hangingPunct="1">
              <a:spcBef>
                <a:spcPts val="800"/>
              </a:spcBef>
              <a:buFont typeface="Arial" panose="020B0604020202020204" pitchFamily="34" charset="0"/>
              <a:buChar char="•"/>
            </a:pPr>
            <a:r>
              <a:rPr lang="en-US" altLang="en-US" sz="2000" dirty="0">
                <a:ea typeface="Verdana" pitchFamily="34" charset="0"/>
                <a:cs typeface="Verdana" pitchFamily="34" charset="0"/>
              </a:rPr>
              <a:t>Report “N/A” for all AAP students</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33400"/>
          </a:xfrm>
        </p:spPr>
        <p:txBody>
          <a:bodyPr/>
          <a:lstStyle/>
          <a:p>
            <a:pPr algn="l"/>
            <a:r>
              <a:rPr lang="en-US" sz="2400" dirty="0">
                <a:solidFill>
                  <a:schemeClr val="bg1"/>
                </a:solidFill>
              </a:rPr>
              <a:t>CTE Student Fact  – Page 13</a:t>
            </a:r>
          </a:p>
        </p:txBody>
      </p:sp>
      <p:sp>
        <p:nvSpPr>
          <p:cNvPr id="28677" name="TextBox 4"/>
          <p:cNvSpPr txBox="1">
            <a:spLocks noChangeArrowheads="1"/>
          </p:cNvSpPr>
          <p:nvPr/>
        </p:nvSpPr>
        <p:spPr bwMode="auto">
          <a:xfrm>
            <a:off x="457200" y="1278404"/>
            <a:ext cx="8239760" cy="5345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en-US" altLang="en-US" sz="2000" dirty="0">
                <a:ea typeface="Verdana" pitchFamily="34" charset="0"/>
                <a:cs typeface="Verdana" pitchFamily="34" charset="0"/>
              </a:rPr>
              <a:t>Perkins Participant (# 31):</a:t>
            </a:r>
          </a:p>
          <a:p>
            <a:pPr marL="1085850" lvl="1" indent="-342900" eaLnBrk="1" hangingPunct="1">
              <a:spcBef>
                <a:spcPts val="800"/>
              </a:spcBef>
              <a:buFont typeface="Wingdings" panose="05000000000000000000" pitchFamily="2" charset="2"/>
              <a:buChar char="§"/>
            </a:pPr>
            <a:r>
              <a:rPr lang="en-US" altLang="en-US" sz="2000" dirty="0">
                <a:ea typeface="Verdana" pitchFamily="34" charset="0"/>
                <a:cs typeface="Verdana" pitchFamily="34" charset="0"/>
              </a:rPr>
              <a:t>Report Y (Yes) for students who have completed at least one PDE approved CTE Course</a:t>
            </a:r>
          </a:p>
          <a:p>
            <a:pPr marL="1085850" lvl="1" indent="-342900" eaLnBrk="1" hangingPunct="1">
              <a:spcBef>
                <a:spcPts val="800"/>
              </a:spcBef>
              <a:buFont typeface="Wingdings" panose="05000000000000000000" pitchFamily="2" charset="2"/>
              <a:buChar char="§"/>
            </a:pPr>
            <a:r>
              <a:rPr lang="en-US" altLang="en-US" sz="2000" dirty="0">
                <a:ea typeface="Verdana" pitchFamily="34" charset="0"/>
                <a:cs typeface="Verdana" pitchFamily="34" charset="0"/>
              </a:rPr>
              <a:t>Pennsylvania defines a CTE course as a minimum of 240 technical instruction hours as planned per year in a PDE approved CTE Program</a:t>
            </a:r>
          </a:p>
          <a:p>
            <a:pPr lvl="1" indent="0" eaLnBrk="1" hangingPunct="1">
              <a:spcBef>
                <a:spcPts val="800"/>
              </a:spcBef>
              <a:buNone/>
            </a:pPr>
            <a:endParaRPr lang="en-US" altLang="en-US" sz="1000" dirty="0">
              <a:ea typeface="Verdana" pitchFamily="34" charset="0"/>
              <a:cs typeface="Verdana" pitchFamily="34" charset="0"/>
            </a:endParaRPr>
          </a:p>
          <a:p>
            <a:pPr eaLnBrk="1" hangingPunct="1">
              <a:spcBef>
                <a:spcPts val="800"/>
              </a:spcBef>
              <a:buNone/>
            </a:pPr>
            <a:r>
              <a:rPr lang="en-US" altLang="en-US" sz="2000" dirty="0">
                <a:ea typeface="Verdana" pitchFamily="34" charset="0"/>
                <a:cs typeface="Verdana" pitchFamily="34" charset="0"/>
              </a:rPr>
              <a:t>Perkins Concentrator (#30): </a:t>
            </a:r>
          </a:p>
          <a:p>
            <a:pPr marL="1085850" lvl="1" indent="-342900" eaLnBrk="1" hangingPunct="1">
              <a:spcBef>
                <a:spcPts val="800"/>
              </a:spcBef>
              <a:buFont typeface="Wingdings" panose="05000000000000000000" pitchFamily="2" charset="2"/>
              <a:buChar char="§"/>
            </a:pPr>
            <a:r>
              <a:rPr lang="en-US" altLang="en-US" sz="2000" dirty="0">
                <a:ea typeface="Verdana" pitchFamily="34" charset="0"/>
                <a:cs typeface="Verdana" pitchFamily="34" charset="0"/>
              </a:rPr>
              <a:t>Report Y (Yes) for student who have: </a:t>
            </a:r>
          </a:p>
          <a:p>
            <a:pPr marL="1485900" lvl="2" indent="-342900" eaLnBrk="1" hangingPunct="1">
              <a:spcBef>
                <a:spcPts val="800"/>
              </a:spcBef>
              <a:buFont typeface="Wingdings" panose="05000000000000000000" pitchFamily="2" charset="2"/>
              <a:buChar char="§"/>
            </a:pPr>
            <a:r>
              <a:rPr lang="en-US" altLang="en-US" sz="2000" dirty="0">
                <a:ea typeface="Verdana" pitchFamily="34" charset="0"/>
                <a:cs typeface="Verdana" pitchFamily="34" charset="0"/>
              </a:rPr>
              <a:t>Completed at least two PDE approved CTE Courses</a:t>
            </a:r>
          </a:p>
          <a:p>
            <a:pPr lvl="2" indent="0" eaLnBrk="1" hangingPunct="1">
              <a:spcBef>
                <a:spcPts val="800"/>
              </a:spcBef>
              <a:buNone/>
            </a:pPr>
            <a:r>
              <a:rPr lang="en-US" altLang="en-US" sz="2000" dirty="0">
                <a:ea typeface="Verdana" pitchFamily="34" charset="0"/>
                <a:cs typeface="Verdana" pitchFamily="34" charset="0"/>
              </a:rPr>
              <a:t>     -OR-</a:t>
            </a:r>
          </a:p>
          <a:p>
            <a:pPr marL="1485900" lvl="2" indent="-342900" eaLnBrk="1" hangingPunct="1">
              <a:spcBef>
                <a:spcPts val="800"/>
              </a:spcBef>
              <a:buFont typeface="Wingdings" panose="05000000000000000000" pitchFamily="2" charset="2"/>
              <a:buChar char="§"/>
            </a:pPr>
            <a:r>
              <a:rPr lang="en-US" altLang="en-US" sz="2000" dirty="0">
                <a:ea typeface="Verdana" pitchFamily="34" charset="0"/>
                <a:cs typeface="Verdana" pitchFamily="34" charset="0"/>
              </a:rPr>
              <a:t>Completed at least 480 technical instruction hours of a PDE approved 1 Year CTE Program</a:t>
            </a:r>
          </a:p>
          <a:p>
            <a:pPr marL="342900" indent="-342900" eaLnBrk="1" hangingPunct="1">
              <a:spcBef>
                <a:spcPct val="0"/>
              </a:spcBef>
              <a:buFont typeface="Wingdings" panose="05000000000000000000" pitchFamily="2" charset="2"/>
              <a:buChar char="§"/>
            </a:pPr>
            <a:endParaRPr lang="en-US" altLang="en-US" sz="28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29</a:t>
            </a:fld>
            <a:endParaRPr lang="en-US" dirty="0"/>
          </a:p>
        </p:txBody>
      </p:sp>
    </p:spTree>
    <p:extLst>
      <p:ext uri="{BB962C8B-B14F-4D97-AF65-F5344CB8AC3E}">
        <p14:creationId xmlns:p14="http://schemas.microsoft.com/office/powerpoint/2010/main" val="76233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60663"/>
            <a:ext cx="7772400" cy="441324"/>
          </a:xfrm>
        </p:spPr>
        <p:txBody>
          <a:bodyPr/>
          <a:lstStyle/>
          <a:p>
            <a:pPr algn="l"/>
            <a:r>
              <a:rPr lang="en-US" sz="2400" dirty="0">
                <a:solidFill>
                  <a:schemeClr val="bg1"/>
                </a:solidFill>
              </a:rPr>
              <a:t>Agenda</a:t>
            </a:r>
          </a:p>
        </p:txBody>
      </p:sp>
      <p:sp>
        <p:nvSpPr>
          <p:cNvPr id="8" name="TextBox 4"/>
          <p:cNvSpPr txBox="1">
            <a:spLocks noChangeArrowheads="1"/>
          </p:cNvSpPr>
          <p:nvPr/>
        </p:nvSpPr>
        <p:spPr bwMode="auto">
          <a:xfrm>
            <a:off x="457200" y="1183988"/>
            <a:ext cx="8305800" cy="489364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Overview of PIMS CTE Adult and Secondary Student Data Collection</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New for 2020-21 </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PIMS CTE Data Collection Timeline</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Which Students to Report</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Perkins V CTE Student Definitions and Completer Reporting</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PIMS Templates/Data Elements for CTE Student Reporting</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Data Quality Engine (DQE)</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LEA Reviews of PIMS CTE Data Quality Control Reports</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Accessing PIMS CTE Data Quality Control Reports</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Bureau of Career and Technical Education</a:t>
            </a:r>
          </a:p>
          <a:p>
            <a:pPr marL="342900" indent="-342900">
              <a:buFont typeface="Wingdings" pitchFamily="2" charset="2"/>
              <a:buChar char="§"/>
              <a:defRPr/>
            </a:pP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Technical and Program-Related Assistance</a:t>
            </a:r>
            <a:endParaRPr lang="en-US" dirty="0">
              <a:latin typeface="Arial" pitchFamily="34" charset="0"/>
              <a:cs typeface="Arial"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64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06401"/>
            <a:ext cx="7772400" cy="507999"/>
          </a:xfrm>
        </p:spPr>
        <p:txBody>
          <a:bodyPr/>
          <a:lstStyle/>
          <a:p>
            <a:pPr algn="l"/>
            <a:r>
              <a:rPr lang="en-US" sz="2400" dirty="0">
                <a:solidFill>
                  <a:schemeClr val="bg1"/>
                </a:solidFill>
              </a:rPr>
              <a:t>CTE Student Industry Credential – Page 1</a:t>
            </a:r>
          </a:p>
        </p:txBody>
      </p:sp>
      <p:sp>
        <p:nvSpPr>
          <p:cNvPr id="29701" name="TextBox 4"/>
          <p:cNvSpPr txBox="1">
            <a:spLocks noChangeArrowheads="1"/>
          </p:cNvSpPr>
          <p:nvPr/>
        </p:nvSpPr>
        <p:spPr bwMode="auto">
          <a:xfrm>
            <a:off x="457200" y="1118484"/>
            <a:ext cx="8229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a:ea typeface="Verdana" pitchFamily="34" charset="0"/>
                <a:cs typeface="Verdana" pitchFamily="34" charset="0"/>
              </a:rPr>
              <a:t>Report the following data (template field # referenced):</a:t>
            </a:r>
          </a:p>
          <a:p>
            <a:pPr eaLnBrk="1" hangingPunct="1">
              <a:spcBef>
                <a:spcPct val="0"/>
              </a:spcBef>
              <a:buFontTx/>
              <a:buNone/>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Submitting AUN (#1) – The 9-digit administrative unit number (AUN) of the LEA that holds the CTE-approved, secondary or registered adult affidavit program</a:t>
            </a: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School Year Date (#2) – Enter “2021-06-30”</a:t>
            </a: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err="1">
                <a:ea typeface="Verdana" pitchFamily="34" charset="0"/>
                <a:cs typeface="Verdana" pitchFamily="34" charset="0"/>
              </a:rPr>
              <a:t>PAsecureID</a:t>
            </a:r>
            <a:r>
              <a:rPr lang="en-US" altLang="en-US" sz="2000" dirty="0">
                <a:ea typeface="Verdana" pitchFamily="34" charset="0"/>
                <a:cs typeface="Verdana" pitchFamily="34" charset="0"/>
              </a:rPr>
              <a:t> (#3) – Enter 10-digit </a:t>
            </a:r>
            <a:r>
              <a:rPr lang="en-US" altLang="en-US" sz="2000" dirty="0" err="1">
                <a:ea typeface="Verdana" pitchFamily="34" charset="0"/>
                <a:cs typeface="Verdana" pitchFamily="34" charset="0"/>
              </a:rPr>
              <a:t>PAsecureID</a:t>
            </a: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Student School Number (#4) – 4-digit school code (same 4-digit school code used in Field #4 in the CTE Student Fact Template)</a:t>
            </a: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CIP Code (#5) – 6-digit number (same as 6-digit CIP Code entered in Field #6 in CTE Student Fact Template)</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09600" y="358775"/>
            <a:ext cx="7848600" cy="500499"/>
          </a:xfrm>
        </p:spPr>
        <p:txBody>
          <a:bodyPr/>
          <a:lstStyle/>
          <a:p>
            <a:pPr algn="l"/>
            <a:r>
              <a:rPr lang="en-US" sz="2400" dirty="0">
                <a:solidFill>
                  <a:schemeClr val="bg1"/>
                </a:solidFill>
              </a:rPr>
              <a:t>CTE Student Industry Credential – Page 2</a:t>
            </a:r>
          </a:p>
        </p:txBody>
      </p:sp>
      <p:sp>
        <p:nvSpPr>
          <p:cNvPr id="30725" name="TextBox 4"/>
          <p:cNvSpPr txBox="1">
            <a:spLocks noChangeArrowheads="1"/>
          </p:cNvSpPr>
          <p:nvPr/>
        </p:nvSpPr>
        <p:spPr bwMode="auto">
          <a:xfrm>
            <a:off x="381000" y="1143000"/>
            <a:ext cx="8229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Delivery Method Code (#6):</a:t>
            </a:r>
          </a:p>
          <a:p>
            <a:pPr marL="1085850" lvl="1" indent="-342900" eaLnBrk="1" hangingPunct="1">
              <a:spcBef>
                <a:spcPct val="0"/>
              </a:spcBef>
              <a:buFont typeface="Arial" panose="020B0604020202020204" pitchFamily="34" charset="0"/>
              <a:buChar char="•"/>
            </a:pPr>
            <a:r>
              <a:rPr lang="en-US" altLang="en-US" sz="2000" dirty="0">
                <a:ea typeface="Verdana" pitchFamily="34" charset="0"/>
                <a:cs typeface="Verdana" pitchFamily="34" charset="0"/>
              </a:rPr>
              <a:t>Program of Study (code 70)              (Secondary CTE)</a:t>
            </a:r>
          </a:p>
          <a:p>
            <a:pPr marL="1085850" lvl="1" indent="-342900" eaLnBrk="1" hangingPunct="1">
              <a:spcBef>
                <a:spcPct val="0"/>
              </a:spcBef>
              <a:buFont typeface="Arial" panose="020B0604020202020204" pitchFamily="34" charset="0"/>
              <a:buChar char="•"/>
            </a:pPr>
            <a:r>
              <a:rPr lang="en-US" altLang="en-US" sz="2000" dirty="0">
                <a:ea typeface="Verdana" pitchFamily="34" charset="0"/>
                <a:cs typeface="Verdana" pitchFamily="34" charset="0"/>
              </a:rPr>
              <a:t>Career and Technical (code 75)        (Secondary CTE)</a:t>
            </a:r>
          </a:p>
          <a:p>
            <a:pPr marL="1085850" lvl="1" indent="-342900" eaLnBrk="1" hangingPunct="1">
              <a:spcBef>
                <a:spcPct val="0"/>
              </a:spcBef>
              <a:buFont typeface="Arial" panose="020B0604020202020204" pitchFamily="34" charset="0"/>
              <a:buChar char="•"/>
            </a:pPr>
            <a:r>
              <a:rPr lang="en-US" altLang="en-US" sz="2000" dirty="0">
                <a:ea typeface="Verdana" pitchFamily="34" charset="0"/>
                <a:cs typeface="Verdana" pitchFamily="34" charset="0"/>
              </a:rPr>
              <a:t>Adult Affidavit Program (code 80)      (Adult CTE)</a:t>
            </a:r>
          </a:p>
          <a:p>
            <a:pPr eaLnBrk="1" hangingPunct="1">
              <a:spcBef>
                <a:spcPct val="0"/>
              </a:spcBef>
              <a:buFontTx/>
              <a:buNone/>
            </a:pPr>
            <a:r>
              <a:rPr lang="en-US" altLang="en-US" sz="2000" dirty="0">
                <a:ea typeface="Verdana" pitchFamily="34" charset="0"/>
                <a:cs typeface="Verdana" pitchFamily="34" charset="0"/>
              </a:rPr>
              <a:t>      </a:t>
            </a: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Industry Credential Code (#7) – 3-digit code identifying the industry certification and the industry certification provider. See Appendix Q of PIMS User Manual Volume 2</a:t>
            </a: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Credential Earned Date (#8) – Enter “2021-06-30”</a:t>
            </a: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Credential Earned Period Level (#9) – Enter “Year”</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pic>
        <p:nvPicPr>
          <p:cNvPr id="3174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3048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title"/>
          </p:nvPr>
        </p:nvSpPr>
        <p:spPr>
          <a:xfrm>
            <a:off x="523875" y="344191"/>
            <a:ext cx="8229600" cy="454025"/>
          </a:xfrm>
        </p:spPr>
        <p:txBody>
          <a:bodyPr/>
          <a:lstStyle/>
          <a:p>
            <a:pPr algn="l"/>
            <a:r>
              <a:rPr lang="en-US" sz="2200" dirty="0">
                <a:solidFill>
                  <a:schemeClr val="bg1"/>
                </a:solidFill>
              </a:rPr>
              <a:t>   Data Quality Engine (DQE)</a:t>
            </a:r>
          </a:p>
        </p:txBody>
      </p:sp>
      <p:sp>
        <p:nvSpPr>
          <p:cNvPr id="38915" name="Rectangle 3">
            <a:extLst>
              <a:ext uri="{C183D7F6-B498-43B3-948B-1728B52AA6E4}">
                <adec:decorative xmlns:adec="http://schemas.microsoft.com/office/drawing/2017/decorative" val="0"/>
              </a:ext>
            </a:extLst>
          </p:cNvPr>
          <p:cNvSpPr>
            <a:spLocks noGrp="1" noChangeArrowheads="1"/>
          </p:cNvSpPr>
          <p:nvPr>
            <p:ph idx="1"/>
          </p:nvPr>
        </p:nvSpPr>
        <p:spPr>
          <a:xfrm>
            <a:off x="447040" y="1118890"/>
            <a:ext cx="8229600" cy="2200593"/>
          </a:xfrm>
        </p:spPr>
        <p:txBody>
          <a:bodyPr/>
          <a:lstStyle/>
          <a:p>
            <a:pPr>
              <a:buFont typeface="Wingdings" panose="05000000000000000000" pitchFamily="2" charset="2"/>
              <a:buChar char="§"/>
            </a:pPr>
            <a:r>
              <a:rPr lang="en-US" altLang="en-US" sz="2000" dirty="0"/>
              <a:t>Data validation in file and batch manager</a:t>
            </a:r>
          </a:p>
          <a:p>
            <a:endParaRPr lang="en-US" altLang="en-US" sz="2000" dirty="0"/>
          </a:p>
          <a:p>
            <a:pPr>
              <a:buFont typeface="Wingdings" panose="05000000000000000000" pitchFamily="2" charset="2"/>
              <a:buChar char="§"/>
            </a:pPr>
            <a:r>
              <a:rPr lang="en-US" altLang="en-US" sz="2000" dirty="0"/>
              <a:t>Improves data quality prior to data entering the PIMS warehouse</a:t>
            </a:r>
          </a:p>
          <a:p>
            <a:endParaRPr lang="en-US" altLang="en-US" sz="2000" dirty="0"/>
          </a:p>
          <a:p>
            <a:pPr>
              <a:buFont typeface="Wingdings" panose="05000000000000000000" pitchFamily="2" charset="2"/>
              <a:buChar char="§"/>
            </a:pPr>
            <a:r>
              <a:rPr lang="en-US" altLang="en-US" sz="2000" dirty="0"/>
              <a:t>Reduces data clean-up after data enters the PIMS warehouse</a:t>
            </a:r>
          </a:p>
          <a:p>
            <a:endParaRPr lang="en-US" altLang="en-US" dirty="0"/>
          </a:p>
          <a:p>
            <a:endParaRPr lang="en-US" altLang="en-US" dirty="0"/>
          </a:p>
        </p:txBody>
      </p:sp>
      <p:sp>
        <p:nvSpPr>
          <p:cNvPr id="4" name="Slide Number Placeholder 3"/>
          <p:cNvSpPr>
            <a:spLocks noGrp="1"/>
          </p:cNvSpPr>
          <p:nvPr>
            <p:ph type="sldNum" sz="quarter" idx="12"/>
          </p:nvPr>
        </p:nvSpPr>
        <p:spPr>
          <a:xfrm>
            <a:off x="6553200" y="6400799"/>
            <a:ext cx="2133600" cy="320675"/>
          </a:xfrm>
        </p:spPr>
        <p:txBody>
          <a:bodyPr/>
          <a:lstStyle/>
          <a:p>
            <a:fld id="{153A2020-A5AA-41E4-8C91-8A876E2B59C6}"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pic>
        <p:nvPicPr>
          <p:cNvPr id="3174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325" y="2286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4785AD2B-E73B-4F3E-B1E6-189D76C954D0}"/>
              </a:ext>
            </a:extLst>
          </p:cNvPr>
          <p:cNvSpPr>
            <a:spLocks noGrp="1"/>
          </p:cNvSpPr>
          <p:nvPr>
            <p:ph type="title"/>
          </p:nvPr>
        </p:nvSpPr>
        <p:spPr>
          <a:xfrm>
            <a:off x="425450" y="228599"/>
            <a:ext cx="8229600" cy="476925"/>
          </a:xfrm>
        </p:spPr>
        <p:txBody>
          <a:bodyPr/>
          <a:lstStyle/>
          <a:p>
            <a:r>
              <a:rPr lang="en-US" altLang="en-US" sz="2200" dirty="0">
                <a:solidFill>
                  <a:schemeClr val="bg1"/>
                </a:solidFill>
                <a:ea typeface="Verdana" pitchFamily="34" charset="0"/>
                <a:cs typeface="Verdana" pitchFamily="34" charset="0"/>
              </a:rPr>
              <a:t>When data does not pass Data Quality Engine (DQE) Rules</a:t>
            </a:r>
            <a:endParaRPr lang="en-US" sz="2200" dirty="0"/>
          </a:p>
        </p:txBody>
      </p:sp>
      <p:sp>
        <p:nvSpPr>
          <p:cNvPr id="38915" name="Rectangle 3"/>
          <p:cNvSpPr>
            <a:spLocks noGrp="1" noChangeArrowheads="1"/>
          </p:cNvSpPr>
          <p:nvPr>
            <p:ph idx="1"/>
          </p:nvPr>
        </p:nvSpPr>
        <p:spPr>
          <a:xfrm>
            <a:off x="441325" y="1062832"/>
            <a:ext cx="8213725" cy="4708276"/>
          </a:xfrm>
        </p:spPr>
        <p:txBody>
          <a:bodyPr/>
          <a:lstStyle/>
          <a:p>
            <a:pPr>
              <a:buFont typeface="Wingdings" panose="05000000000000000000" pitchFamily="2" charset="2"/>
              <a:buChar char="§"/>
            </a:pPr>
            <a:r>
              <a:rPr lang="en-US" altLang="en-US" sz="2000" dirty="0"/>
              <a:t>Data must be corrected in local student information system (SIS) and corrected submission files generated from your SIS to submit in PIMS</a:t>
            </a:r>
          </a:p>
          <a:p>
            <a:pPr>
              <a:buFont typeface="Wingdings" panose="05000000000000000000" pitchFamily="2" charset="2"/>
              <a:buChar char="§"/>
            </a:pPr>
            <a:endParaRPr lang="en-US" altLang="en-US" sz="2000" dirty="0"/>
          </a:p>
          <a:p>
            <a:pPr>
              <a:buFont typeface="Wingdings" panose="05000000000000000000" pitchFamily="2" charset="2"/>
              <a:buChar char="§"/>
            </a:pPr>
            <a:r>
              <a:rPr lang="en-US" altLang="en-US" sz="2000" dirty="0"/>
              <a:t>If data is verified locally as correct, a Data Quality Engine Data Exception Request must be submitted to PDE via PIMS application</a:t>
            </a:r>
          </a:p>
          <a:p>
            <a:pPr>
              <a:buFont typeface="Wingdings" panose="05000000000000000000" pitchFamily="2" charset="2"/>
              <a:buChar char="§"/>
            </a:pPr>
            <a:endParaRPr lang="en-US" altLang="en-US" sz="2000" dirty="0"/>
          </a:p>
          <a:p>
            <a:pPr>
              <a:buFont typeface="Wingdings" panose="05000000000000000000" pitchFamily="2" charset="2"/>
              <a:buChar char="§"/>
            </a:pPr>
            <a:r>
              <a:rPr lang="en-US" altLang="en-US" sz="2000" dirty="0"/>
              <a:t>Data Exception requests must include reasons to support the specific data being questioned. We will likely not approve exception requests where the reason provided is “Data is correct as reported.”  Program approval staff helps evaluate exception requests</a:t>
            </a:r>
          </a:p>
          <a:p>
            <a:pPr>
              <a:buFont typeface="Wingdings" panose="05000000000000000000" pitchFamily="2" charset="2"/>
              <a:buChar char="§"/>
            </a:pPr>
            <a:endParaRPr lang="en-US" altLang="en-US" sz="2000" dirty="0"/>
          </a:p>
          <a:p>
            <a:pPr>
              <a:buFont typeface="Wingdings" panose="05000000000000000000" pitchFamily="2" charset="2"/>
              <a:buChar char="§"/>
            </a:pPr>
            <a:r>
              <a:rPr lang="en-US" altLang="en-US" sz="2000" dirty="0"/>
              <a:t>Once Data Exception Request has been approved, wait 30 minutes, then check Batch Manager for the green checkmark</a:t>
            </a:r>
          </a:p>
          <a:p>
            <a:endParaRPr lang="en-US" altLang="en-US" sz="2000" dirty="0"/>
          </a:p>
          <a:p>
            <a:endParaRPr lang="en-US" altLang="en-US" dirty="0"/>
          </a:p>
        </p:txBody>
      </p:sp>
      <p:sp>
        <p:nvSpPr>
          <p:cNvPr id="4" name="Slide Number Placeholder 3"/>
          <p:cNvSpPr>
            <a:spLocks noGrp="1"/>
          </p:cNvSpPr>
          <p:nvPr>
            <p:ph type="sldNum" sz="quarter" idx="12"/>
          </p:nvPr>
        </p:nvSpPr>
        <p:spPr>
          <a:xfrm>
            <a:off x="6553200" y="6400799"/>
            <a:ext cx="2133600" cy="320675"/>
          </a:xfrm>
        </p:spPr>
        <p:txBody>
          <a:bodyPr/>
          <a:lstStyle/>
          <a:p>
            <a:fld id="{153A2020-A5AA-41E4-8C91-8A876E2B59C6}" type="slidenum">
              <a:rPr lang="en-US" smtClean="0"/>
              <a:pPr/>
              <a:t>33</a:t>
            </a:fld>
            <a:endParaRPr lang="en-US" dirty="0"/>
          </a:p>
        </p:txBody>
      </p:sp>
    </p:spTree>
    <p:extLst>
      <p:ext uri="{BB962C8B-B14F-4D97-AF65-F5344CB8AC3E}">
        <p14:creationId xmlns:p14="http://schemas.microsoft.com/office/powerpoint/2010/main" val="3424702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pic>
        <p:nvPicPr>
          <p:cNvPr id="3174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 y="22103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A6F6A9EE-5444-40EF-A2C2-AFF65C439E1B}"/>
              </a:ext>
            </a:extLst>
          </p:cNvPr>
          <p:cNvSpPr>
            <a:spLocks noGrp="1"/>
          </p:cNvSpPr>
          <p:nvPr>
            <p:ph type="title"/>
          </p:nvPr>
        </p:nvSpPr>
        <p:spPr>
          <a:xfrm>
            <a:off x="438150" y="259129"/>
            <a:ext cx="8229600" cy="461665"/>
          </a:xfrm>
        </p:spPr>
        <p:txBody>
          <a:bodyPr/>
          <a:lstStyle/>
          <a:p>
            <a:r>
              <a:rPr lang="en-US" altLang="en-US" sz="2400" dirty="0">
                <a:solidFill>
                  <a:schemeClr val="bg1"/>
                </a:solidFill>
                <a:ea typeface="Verdana" pitchFamily="34" charset="0"/>
                <a:cs typeface="Verdana" pitchFamily="34" charset="0"/>
              </a:rPr>
              <a:t>Extract-Transform-Load (ETL) Errors in Batch Manager</a:t>
            </a:r>
            <a:endParaRPr lang="en-US" sz="2400" dirty="0"/>
          </a:p>
        </p:txBody>
      </p:sp>
      <p:sp>
        <p:nvSpPr>
          <p:cNvPr id="38915" name="Rectangle 3"/>
          <p:cNvSpPr>
            <a:spLocks noGrp="1" noChangeArrowheads="1"/>
          </p:cNvSpPr>
          <p:nvPr>
            <p:ph idx="1"/>
          </p:nvPr>
        </p:nvSpPr>
        <p:spPr>
          <a:xfrm>
            <a:off x="457200" y="1113810"/>
            <a:ext cx="8229600" cy="2119313"/>
          </a:xfrm>
        </p:spPr>
        <p:txBody>
          <a:bodyPr/>
          <a:lstStyle/>
          <a:p>
            <a:pPr>
              <a:buFont typeface="Wingdings" panose="05000000000000000000" pitchFamily="2" charset="2"/>
              <a:buChar char="§"/>
            </a:pPr>
            <a:r>
              <a:rPr lang="en-US" altLang="en-US" sz="2000" dirty="0"/>
              <a:t>After the DQE is approved, check to confirm the data had no errors and finished processing successfully. More errors may have occurred during ETL processing that could prevent affected records from getting into the data warehouse</a:t>
            </a:r>
          </a:p>
          <a:p>
            <a:endParaRPr lang="en-US" altLang="en-US" sz="2000" dirty="0"/>
          </a:p>
          <a:p>
            <a:pPr>
              <a:buFont typeface="Wingdings" panose="05000000000000000000" pitchFamily="2" charset="2"/>
              <a:buChar char="§"/>
            </a:pPr>
            <a:r>
              <a:rPr lang="en-US" altLang="en-US" sz="2000" dirty="0"/>
              <a:t>Examples: invalid CIP Codes, invalid delivery method code, </a:t>
            </a:r>
            <a:r>
              <a:rPr lang="en-US" altLang="en-US" sz="2000" dirty="0" err="1"/>
              <a:t>etc</a:t>
            </a:r>
            <a:endParaRPr lang="en-US" altLang="en-US" sz="2000" dirty="0"/>
          </a:p>
          <a:p>
            <a:endParaRPr lang="en-US" altLang="en-US" dirty="0"/>
          </a:p>
          <a:p>
            <a:endParaRPr lang="en-US" altLang="en-US" dirty="0"/>
          </a:p>
        </p:txBody>
      </p:sp>
      <p:sp>
        <p:nvSpPr>
          <p:cNvPr id="4" name="Slide Number Placeholder 3"/>
          <p:cNvSpPr>
            <a:spLocks noGrp="1"/>
          </p:cNvSpPr>
          <p:nvPr>
            <p:ph type="sldNum" sz="quarter" idx="12"/>
          </p:nvPr>
        </p:nvSpPr>
        <p:spPr>
          <a:xfrm>
            <a:off x="6553200" y="6400799"/>
            <a:ext cx="2133600" cy="320675"/>
          </a:xfrm>
        </p:spPr>
        <p:txBody>
          <a:bodyPr/>
          <a:lstStyle/>
          <a:p>
            <a:fld id="{153A2020-A5AA-41E4-8C91-8A876E2B59C6}" type="slidenum">
              <a:rPr lang="en-US" smtClean="0"/>
              <a:pPr/>
              <a:t>34</a:t>
            </a:fld>
            <a:endParaRPr lang="en-US" dirty="0"/>
          </a:p>
        </p:txBody>
      </p:sp>
    </p:spTree>
    <p:extLst>
      <p:ext uri="{BB962C8B-B14F-4D97-AF65-F5344CB8AC3E}">
        <p14:creationId xmlns:p14="http://schemas.microsoft.com/office/powerpoint/2010/main" val="4085928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LEA Reviews of PIMS CTE Data Quality Control Reports</a:t>
            </a:r>
          </a:p>
        </p:txBody>
      </p:sp>
      <p:sp>
        <p:nvSpPr>
          <p:cNvPr id="34821" name="TextBox 4"/>
          <p:cNvSpPr txBox="1">
            <a:spLocks noChangeArrowheads="1"/>
          </p:cNvSpPr>
          <p:nvPr/>
        </p:nvSpPr>
        <p:spPr bwMode="auto">
          <a:xfrm>
            <a:off x="454025" y="1077913"/>
            <a:ext cx="8237538" cy="4503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a:ea typeface="Verdana" pitchFamily="34" charset="0"/>
                <a:cs typeface="Verdana" pitchFamily="34" charset="0"/>
              </a:rPr>
              <a:t>LEA CTE data coordinators must:</a:t>
            </a:r>
            <a:endParaRPr lang="en-US" altLang="en-US" sz="2000" b="1" u="sng" dirty="0">
              <a:ea typeface="Verdana" pitchFamily="34" charset="0"/>
              <a:cs typeface="Verdana" pitchFamily="34" charset="0"/>
            </a:endParaRPr>
          </a:p>
          <a:p>
            <a:pPr marL="342900" indent="-342900" eaLnBrk="1" hangingPunct="1">
              <a:spcBef>
                <a:spcPts val="800"/>
              </a:spcBef>
              <a:buFont typeface="Wingdings" panose="05000000000000000000" pitchFamily="2" charset="2"/>
              <a:buChar char="§"/>
            </a:pPr>
            <a:r>
              <a:rPr lang="en-US" altLang="en-US" sz="2000" dirty="0">
                <a:ea typeface="Verdana" pitchFamily="34" charset="0"/>
                <a:cs typeface="Verdana" pitchFamily="34" charset="0"/>
              </a:rPr>
              <a:t>Review CTE data quality reports to identify and correct errors</a:t>
            </a:r>
          </a:p>
          <a:p>
            <a:pPr marL="342900" indent="-342900" eaLnBrk="1" hangingPunct="1">
              <a:spcBef>
                <a:spcPts val="800"/>
              </a:spcBef>
              <a:buFont typeface="Wingdings" panose="05000000000000000000" pitchFamily="2" charset="2"/>
              <a:buChar char="§"/>
            </a:pPr>
            <a:r>
              <a:rPr lang="en-US" altLang="en-US" sz="2000" dirty="0">
                <a:ea typeface="Verdana" pitchFamily="34" charset="0"/>
                <a:cs typeface="Verdana" pitchFamily="34" charset="0"/>
              </a:rPr>
              <a:t>Deliver PIMS CTE Accuracy Certification Statement (ACS) and Aggregate CTE Report to chief school administrator for approval and signature</a:t>
            </a:r>
          </a:p>
          <a:p>
            <a:pPr marL="342900" indent="-342900" eaLnBrk="1" hangingPunct="1">
              <a:spcBef>
                <a:spcPts val="800"/>
              </a:spcBef>
              <a:buFont typeface="Wingdings" panose="05000000000000000000" pitchFamily="2" charset="2"/>
              <a:buChar char="§"/>
            </a:pPr>
            <a:r>
              <a:rPr lang="en-US" altLang="en-US" sz="2000" dirty="0">
                <a:ea typeface="Verdana" pitchFamily="34" charset="0"/>
                <a:cs typeface="Verdana" pitchFamily="34" charset="0"/>
              </a:rPr>
              <a:t>Make sure the final, signed ACS is submitted to PDE via e-mail along with the PIMS CTE ACS Aggregate CTE Report by Aug 31, 2021 </a:t>
            </a:r>
          </a:p>
          <a:p>
            <a:pPr marL="1085850" lvl="1" indent="-342900" eaLnBrk="1" hangingPunct="1">
              <a:spcBef>
                <a:spcPts val="800"/>
              </a:spcBef>
              <a:buFont typeface="Arial" panose="020B0604020202020204" pitchFamily="34" charset="0"/>
              <a:buChar char="•"/>
            </a:pPr>
            <a:r>
              <a:rPr lang="en-US" altLang="en-US" sz="2000" dirty="0">
                <a:ea typeface="Verdana" pitchFamily="34" charset="0"/>
                <a:cs typeface="Verdana" pitchFamily="34" charset="0"/>
              </a:rPr>
              <a:t>PDE cannot begin processing Perkins indicators until all ACSs have been received</a:t>
            </a:r>
          </a:p>
          <a:p>
            <a:pPr eaLnBrk="1" hangingPunct="1">
              <a:spcBef>
                <a:spcPct val="0"/>
              </a:spcBef>
              <a:buFontTx/>
              <a:buNone/>
            </a:pPr>
            <a:r>
              <a:rPr lang="en-US" altLang="en-US" sz="2000" dirty="0">
                <a:ea typeface="Verdana" pitchFamily="34" charset="0"/>
                <a:cs typeface="Verdana" pitchFamily="34" charset="0"/>
              </a:rPr>
              <a:t>  </a:t>
            </a:r>
          </a:p>
          <a:p>
            <a:pPr eaLnBrk="1" hangingPunct="1">
              <a:spcBef>
                <a:spcPct val="0"/>
              </a:spcBef>
              <a:buFontTx/>
              <a:buNone/>
            </a:pPr>
            <a:r>
              <a:rPr lang="en-US" altLang="en-US" sz="2000" b="1" dirty="0">
                <a:ea typeface="Verdana" pitchFamily="34" charset="0"/>
                <a:cs typeface="Verdana" pitchFamily="34" charset="0"/>
              </a:rPr>
              <a:t>NOTE</a:t>
            </a:r>
            <a:r>
              <a:rPr lang="en-US" altLang="en-US" sz="2000" dirty="0">
                <a:ea typeface="Verdana" pitchFamily="34" charset="0"/>
                <a:cs typeface="Verdana" pitchFamily="34" charset="0"/>
              </a:rPr>
              <a:t>:  Separate ACSs are required for CTE secondary and adult affidavit program students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561975"/>
          </a:xfrm>
        </p:spPr>
        <p:txBody>
          <a:bodyPr/>
          <a:lstStyle/>
          <a:p>
            <a:pPr algn="l"/>
            <a:r>
              <a:rPr lang="en-US" sz="2400" dirty="0">
                <a:solidFill>
                  <a:schemeClr val="bg1"/>
                </a:solidFill>
              </a:rPr>
              <a:t>Accessing PIMS CTE Data Quality Control Reports</a:t>
            </a:r>
          </a:p>
        </p:txBody>
      </p:sp>
      <p:sp>
        <p:nvSpPr>
          <p:cNvPr id="35845" name="TextBox 4"/>
          <p:cNvSpPr txBox="1">
            <a:spLocks noChangeArrowheads="1"/>
          </p:cNvSpPr>
          <p:nvPr/>
        </p:nvSpPr>
        <p:spPr bwMode="auto">
          <a:xfrm>
            <a:off x="457200" y="1243786"/>
            <a:ext cx="8229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a:ea typeface="Verdana" pitchFamily="34" charset="0"/>
                <a:cs typeface="Verdana" pitchFamily="34" charset="0"/>
              </a:rPr>
              <a:t>Access to these reports is available to PIMS Reports users approved with the following security roles within </a:t>
            </a:r>
            <a:r>
              <a:rPr lang="en-US" altLang="en-US" sz="2000" dirty="0" err="1">
                <a:ea typeface="Verdana" pitchFamily="34" charset="0"/>
                <a:cs typeface="Verdana" pitchFamily="34" charset="0"/>
              </a:rPr>
              <a:t>MyPDESuite</a:t>
            </a:r>
            <a:r>
              <a:rPr lang="en-US" altLang="en-US" sz="2000" dirty="0">
                <a:ea typeface="Verdana" pitchFamily="34" charset="0"/>
                <a:cs typeface="Verdana" pitchFamily="34" charset="0"/>
              </a:rPr>
              <a:t>:</a:t>
            </a:r>
          </a:p>
          <a:p>
            <a:pPr eaLnBrk="1" hangingPunct="1">
              <a:spcBef>
                <a:spcPct val="0"/>
              </a:spcBef>
              <a:buFontTx/>
              <a:buNone/>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District All Except School Safety</a:t>
            </a: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District All</a:t>
            </a: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District Student CTE</a:t>
            </a: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District Student All</a:t>
            </a:r>
          </a:p>
          <a:p>
            <a:pPr marL="342900" indent="-342900" eaLnBrk="1" hangingPunct="1">
              <a:spcBef>
                <a:spcPct val="0"/>
              </a:spcBef>
              <a:buFont typeface="Wingdings" panose="05000000000000000000" pitchFamily="2" charset="2"/>
              <a:buChar char="§"/>
            </a:pPr>
            <a:endParaRPr lang="en-US" altLang="en-US" sz="2000" dirty="0">
              <a:ea typeface="Verdana" pitchFamily="34" charset="0"/>
              <a:cs typeface="Verdana" pitchFamily="34" charset="0"/>
            </a:endParaRPr>
          </a:p>
          <a:p>
            <a:pPr marL="342900" indent="-342900" eaLnBrk="1" hangingPunct="1">
              <a:spcBef>
                <a:spcPct val="0"/>
              </a:spcBef>
              <a:buFont typeface="Wingdings" panose="05000000000000000000" pitchFamily="2" charset="2"/>
              <a:buChar char="§"/>
            </a:pPr>
            <a:r>
              <a:rPr lang="en-US" altLang="en-US" sz="2000" dirty="0">
                <a:ea typeface="Verdana" pitchFamily="34" charset="0"/>
                <a:cs typeface="Verdana" pitchFamily="34" charset="0"/>
              </a:rPr>
              <a:t>District Student Adult Affidavit CTE – limits a user to the AAP data reports only</a:t>
            </a:r>
          </a:p>
        </p:txBody>
      </p:sp>
      <p:sp>
        <p:nvSpPr>
          <p:cNvPr id="4" name="Slide Number Placeholder 3"/>
          <p:cNvSpPr>
            <a:spLocks noGrp="1"/>
          </p:cNvSpPr>
          <p:nvPr>
            <p:ph type="sldNum" sz="quarter" idx="12"/>
          </p:nvPr>
        </p:nvSpPr>
        <p:spPr>
          <a:xfrm>
            <a:off x="6553200" y="6400800"/>
            <a:ext cx="2133600" cy="320674"/>
          </a:xfrm>
        </p:spPr>
        <p:txBody>
          <a:bodyPr/>
          <a:lstStyle/>
          <a:p>
            <a:fld id="{89AE35E5-0CD2-4EEB-8107-35D1C4B54A1D}" type="slidenum">
              <a:rPr lang="en-US" smtClean="0"/>
              <a:pPr/>
              <a:t>36</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800"/>
            <a:ext cx="2133600" cy="320674"/>
          </a:xfrm>
        </p:spPr>
        <p:txBody>
          <a:bodyPr/>
          <a:lstStyle/>
          <a:p>
            <a:pPr>
              <a:defRPr/>
            </a:pPr>
            <a:r>
              <a:rPr lang="en-US" dirty="0"/>
              <a:t>4/15/2021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533400"/>
          </a:xfrm>
        </p:spPr>
        <p:txBody>
          <a:bodyPr/>
          <a:lstStyle/>
          <a:p>
            <a:pPr algn="l"/>
            <a:r>
              <a:rPr lang="en-US" sz="2400" dirty="0">
                <a:solidFill>
                  <a:schemeClr val="bg1"/>
                </a:solidFill>
              </a:rPr>
              <a:t>Bureau of Career and Technical Education</a:t>
            </a:r>
          </a:p>
        </p:txBody>
      </p:sp>
      <p:pic>
        <p:nvPicPr>
          <p:cNvPr id="3" name="Picture 2" descr="A screenshot of the Bureau of Career and Technical Education website.">
            <a:extLst>
              <a:ext uri="{FF2B5EF4-FFF2-40B4-BE49-F238E27FC236}">
                <a16:creationId xmlns:a16="http://schemas.microsoft.com/office/drawing/2014/main" id="{BF619FCB-B382-47F6-9270-4E0FB02B2485}"/>
              </a:ext>
            </a:extLst>
          </p:cNvPr>
          <p:cNvPicPr>
            <a:picLocks noChangeAspect="1"/>
          </p:cNvPicPr>
          <p:nvPr/>
        </p:nvPicPr>
        <p:blipFill>
          <a:blip r:embed="rId4"/>
          <a:stretch>
            <a:fillRect/>
          </a:stretch>
        </p:blipFill>
        <p:spPr>
          <a:xfrm>
            <a:off x="457200" y="1270394"/>
            <a:ext cx="8248650" cy="4474768"/>
          </a:xfrm>
          <a:prstGeom prst="rect">
            <a:avLst/>
          </a:prstGeom>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324599"/>
            <a:ext cx="2133600" cy="3968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324599"/>
            <a:ext cx="2133600" cy="396875"/>
          </a:xfrm>
        </p:spPr>
        <p:txBody>
          <a:bodyPr/>
          <a:lstStyle/>
          <a:p>
            <a:fld id="{89AE35E5-0CD2-4EEB-8107-35D1C4B54A1D}"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17524"/>
          </a:xfrm>
        </p:spPr>
        <p:txBody>
          <a:bodyPr/>
          <a:lstStyle/>
          <a:p>
            <a:pPr algn="l"/>
            <a:r>
              <a:rPr lang="en-US" sz="2400" dirty="0">
                <a:solidFill>
                  <a:schemeClr val="bg1"/>
                </a:solidFill>
              </a:rPr>
              <a:t>Technical and Program-Related Assistance</a:t>
            </a:r>
          </a:p>
        </p:txBody>
      </p:sp>
      <p:sp>
        <p:nvSpPr>
          <p:cNvPr id="48133" name="TextBox 4"/>
          <p:cNvSpPr txBox="1">
            <a:spLocks noChangeArrowheads="1"/>
          </p:cNvSpPr>
          <p:nvPr/>
        </p:nvSpPr>
        <p:spPr bwMode="auto">
          <a:xfrm>
            <a:off x="452120" y="1183837"/>
            <a:ext cx="825373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anose="05000000000000000000" pitchFamily="2" charset="2"/>
              <a:buChar char="§"/>
              <a:defRPr/>
            </a:pPr>
            <a:r>
              <a:rPr lang="en-US" sz="2000" dirty="0">
                <a:solidFill>
                  <a:srgbClr val="0070C0"/>
                </a:solidFill>
                <a:latin typeface="+mj-lt"/>
              </a:rPr>
              <a:t>CTE Adult Data, Non-Technical Questions:  </a:t>
            </a:r>
          </a:p>
          <a:p>
            <a:pPr marL="1085850" lvl="1" indent="-342900">
              <a:buFont typeface="Arial" panose="020B0604020202020204" pitchFamily="34" charset="0"/>
              <a:buChar char="•"/>
              <a:defRPr/>
            </a:pPr>
            <a:r>
              <a:rPr lang="en-US" sz="2000" dirty="0">
                <a:latin typeface="+mj-lt"/>
              </a:rPr>
              <a:t>Cheryl Wenger, Office of Data Quality, </a:t>
            </a:r>
            <a:r>
              <a:rPr lang="en-US" sz="2000" dirty="0">
                <a:latin typeface="+mj-lt"/>
                <a:hlinkClick r:id="rId4"/>
              </a:rPr>
              <a:t>cwenger@pa.gov</a:t>
            </a:r>
            <a:endParaRPr lang="en-US" sz="2000" dirty="0">
              <a:latin typeface="+mj-lt"/>
            </a:endParaRPr>
          </a:p>
          <a:p>
            <a:pPr marL="1085850" lvl="1" indent="-342900">
              <a:buFont typeface="Arial" panose="020B0604020202020204" pitchFamily="34" charset="0"/>
              <a:buChar char="•"/>
              <a:defRPr/>
            </a:pPr>
            <a:endParaRPr lang="en-US" sz="2000" dirty="0">
              <a:latin typeface="+mj-lt"/>
            </a:endParaRPr>
          </a:p>
          <a:p>
            <a:pPr marL="342900" indent="-342900">
              <a:buFont typeface="Wingdings" panose="05000000000000000000" pitchFamily="2" charset="2"/>
              <a:buChar char="§"/>
              <a:defRPr/>
            </a:pPr>
            <a:r>
              <a:rPr lang="en-US" sz="2000" dirty="0">
                <a:solidFill>
                  <a:srgbClr val="0070C0"/>
                </a:solidFill>
                <a:latin typeface="+mj-lt"/>
              </a:rPr>
              <a:t>CTE Secondary Data, Non-Technical Questions:  </a:t>
            </a:r>
          </a:p>
          <a:p>
            <a:pPr marL="1085850" lvl="1" indent="-342900">
              <a:buFont typeface="Arial" panose="020B0604020202020204" pitchFamily="34" charset="0"/>
              <a:buChar char="•"/>
              <a:defRPr/>
            </a:pPr>
            <a:r>
              <a:rPr lang="en-US" sz="2000" dirty="0">
                <a:latin typeface="+mj-lt"/>
              </a:rPr>
              <a:t>Josh Flory, Office of Data Quality, </a:t>
            </a:r>
            <a:r>
              <a:rPr lang="en-US" sz="2000" dirty="0">
                <a:solidFill>
                  <a:srgbClr val="0070C0"/>
                </a:solidFill>
                <a:latin typeface="+mj-lt"/>
                <a:hlinkClick r:id="rId5"/>
              </a:rPr>
              <a:t>c-joshuflo@pa.gov</a:t>
            </a:r>
            <a:br>
              <a:rPr lang="en-US" sz="2000" dirty="0"/>
            </a:br>
            <a:endParaRPr lang="en-US" sz="2000" dirty="0">
              <a:solidFill>
                <a:srgbClr val="0070C0"/>
              </a:solidFill>
              <a:latin typeface="+mj-lt"/>
            </a:endParaRPr>
          </a:p>
          <a:p>
            <a:pPr marL="342900" indent="-342900">
              <a:buFont typeface="Wingdings" panose="05000000000000000000" pitchFamily="2" charset="2"/>
              <a:buChar char="§"/>
              <a:defRPr/>
            </a:pPr>
            <a:r>
              <a:rPr lang="en-US" sz="2000" dirty="0">
                <a:solidFill>
                  <a:srgbClr val="0070C0"/>
                </a:solidFill>
                <a:latin typeface="+mj-lt"/>
              </a:rPr>
              <a:t>Perkins Accountability System Administration Questions:  </a:t>
            </a:r>
          </a:p>
          <a:p>
            <a:pPr marL="1085850" lvl="1" indent="-342900">
              <a:buFont typeface="Arial" panose="020B0604020202020204" pitchFamily="34" charset="0"/>
              <a:buChar char="•"/>
              <a:defRPr/>
            </a:pPr>
            <a:r>
              <a:rPr lang="en-US" sz="2000" dirty="0">
                <a:latin typeface="+mj-lt"/>
              </a:rPr>
              <a:t>Kevin Springman, Bureau of Career and Technical Education,    </a:t>
            </a:r>
            <a:r>
              <a:rPr lang="en-US" sz="2000" u="sng" dirty="0">
                <a:solidFill>
                  <a:srgbClr val="FF0000"/>
                </a:solidFill>
                <a:latin typeface="+mj-lt"/>
                <a:hlinkClick r:id="rId6"/>
              </a:rPr>
              <a:t>kspringman@pa.gov </a:t>
            </a:r>
            <a:endParaRPr lang="en-US" sz="2000" u="sng" dirty="0">
              <a:solidFill>
                <a:srgbClr val="FF0000"/>
              </a:solidFill>
              <a:latin typeface="+mj-lt"/>
            </a:endParaRPr>
          </a:p>
          <a:p>
            <a:pPr>
              <a:defRPr/>
            </a:pPr>
            <a:endParaRPr lang="en-US" sz="2000" dirty="0">
              <a:latin typeface="+mj-lt"/>
            </a:endParaRPr>
          </a:p>
          <a:p>
            <a:pPr marL="342900" indent="-342900">
              <a:buFont typeface="Wingdings" panose="05000000000000000000" pitchFamily="2" charset="2"/>
              <a:buChar char="§"/>
              <a:defRPr/>
            </a:pPr>
            <a:r>
              <a:rPr lang="en-US" sz="2000" dirty="0">
                <a:solidFill>
                  <a:srgbClr val="0070C0"/>
                </a:solidFill>
                <a:latin typeface="+mj-lt"/>
              </a:rPr>
              <a:t>CTE CATS Program Approval Questions:  </a:t>
            </a:r>
          </a:p>
          <a:p>
            <a:pPr marL="1085850" lvl="1" indent="-342900">
              <a:buFont typeface="Arial" panose="020B0604020202020204" pitchFamily="34" charset="0"/>
              <a:buChar char="•"/>
              <a:defRPr/>
            </a:pPr>
            <a:r>
              <a:rPr lang="en-US" sz="2000" dirty="0">
                <a:latin typeface="+mj-lt"/>
              </a:rPr>
              <a:t>Tammy Keisling,  Bureau of Career and Technical Education, </a:t>
            </a:r>
            <a:r>
              <a:rPr lang="en-US" sz="2000" dirty="0">
                <a:latin typeface="+mj-lt"/>
                <a:hlinkClick r:id="rId7"/>
              </a:rPr>
              <a:t>tkeisling@pa.gov</a:t>
            </a:r>
            <a:endParaRPr lang="en-US" dirty="0">
              <a:solidFill>
                <a:srgbClr val="0070C0"/>
              </a:solidFill>
              <a:latin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8"/>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17524"/>
          </a:xfrm>
        </p:spPr>
        <p:txBody>
          <a:bodyPr/>
          <a:lstStyle/>
          <a:p>
            <a:pPr algn="l"/>
            <a:r>
              <a:rPr lang="en-US" sz="2400" dirty="0">
                <a:solidFill>
                  <a:schemeClr val="bg1"/>
                </a:solidFill>
              </a:rPr>
              <a:t>Technical and Program-Related Assistance (continued)</a:t>
            </a:r>
          </a:p>
        </p:txBody>
      </p:sp>
      <p:sp>
        <p:nvSpPr>
          <p:cNvPr id="38917" name="TextBox 4"/>
          <p:cNvSpPr txBox="1">
            <a:spLocks noChangeArrowheads="1"/>
          </p:cNvSpPr>
          <p:nvPr/>
        </p:nvSpPr>
        <p:spPr bwMode="auto">
          <a:xfrm>
            <a:off x="457200" y="1295400"/>
            <a:ext cx="8229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ct val="0"/>
              </a:spcBef>
              <a:buFont typeface="Wingdings" panose="05000000000000000000" pitchFamily="2" charset="2"/>
              <a:buChar char="§"/>
            </a:pPr>
            <a:r>
              <a:rPr lang="en-US" altLang="en-US" sz="2000" dirty="0">
                <a:solidFill>
                  <a:srgbClr val="0070C0"/>
                </a:solidFill>
                <a:latin typeface="+mn-lt"/>
              </a:rPr>
              <a:t>Industry Certification Questions:  </a:t>
            </a:r>
          </a:p>
          <a:p>
            <a:pPr marL="1085850" lvl="1" indent="-342900">
              <a:spcBef>
                <a:spcPct val="0"/>
              </a:spcBef>
              <a:buFont typeface="Arial" panose="020B0604020202020204" pitchFamily="34" charset="0"/>
              <a:buChar char="•"/>
            </a:pPr>
            <a:r>
              <a:rPr lang="en-US" altLang="en-US" sz="2000" dirty="0">
                <a:solidFill>
                  <a:schemeClr val="tx2"/>
                </a:solidFill>
                <a:latin typeface="+mn-lt"/>
              </a:rPr>
              <a:t>Beth Marshall, </a:t>
            </a:r>
            <a:r>
              <a:rPr lang="en-US" altLang="en-US" sz="2000" dirty="0">
                <a:latin typeface="+mn-lt"/>
              </a:rPr>
              <a:t>Bureau of  Career and Technical Education, </a:t>
            </a:r>
            <a:r>
              <a:rPr lang="en-US" altLang="en-US" sz="2000" u="sng" dirty="0">
                <a:solidFill>
                  <a:srgbClr val="FF0000"/>
                </a:solidFill>
                <a:latin typeface="+mn-lt"/>
                <a:hlinkClick r:id="rId4"/>
              </a:rPr>
              <a:t>betmarshal@pa.gov</a:t>
            </a:r>
            <a:endParaRPr lang="en-US" altLang="en-US" sz="2000" u="sng" dirty="0">
              <a:solidFill>
                <a:srgbClr val="FF0000"/>
              </a:solidFill>
              <a:latin typeface="+mn-lt"/>
            </a:endParaRPr>
          </a:p>
          <a:p>
            <a:pPr>
              <a:spcBef>
                <a:spcPct val="0"/>
              </a:spcBef>
              <a:buFontTx/>
              <a:buNone/>
            </a:pPr>
            <a:r>
              <a:rPr lang="en-US" altLang="en-US" sz="2000" u="sng" dirty="0">
                <a:solidFill>
                  <a:srgbClr val="FF0000"/>
                </a:solidFill>
                <a:latin typeface="+mn-lt"/>
              </a:rPr>
              <a:t> </a:t>
            </a:r>
          </a:p>
          <a:p>
            <a:pPr marL="342900" indent="-342900">
              <a:spcBef>
                <a:spcPct val="0"/>
              </a:spcBef>
              <a:buFont typeface="Wingdings" panose="05000000000000000000" pitchFamily="2" charset="2"/>
              <a:buChar char="§"/>
            </a:pPr>
            <a:r>
              <a:rPr lang="en-US" altLang="en-US" sz="2000" dirty="0">
                <a:solidFill>
                  <a:srgbClr val="0070C0"/>
                </a:solidFill>
                <a:latin typeface="+mn-lt"/>
              </a:rPr>
              <a:t>Perkins Planning Process Questions:  </a:t>
            </a:r>
          </a:p>
          <a:p>
            <a:pPr marL="1085850" lvl="1" indent="-342900">
              <a:spcBef>
                <a:spcPct val="0"/>
              </a:spcBef>
              <a:buFont typeface="Arial" panose="020B0604020202020204" pitchFamily="34" charset="0"/>
              <a:buChar char="•"/>
            </a:pPr>
            <a:r>
              <a:rPr lang="en-US" altLang="en-US" sz="2000" dirty="0">
                <a:latin typeface="+mn-lt"/>
              </a:rPr>
              <a:t>Monique Burton, Bureau of  Career and Technical  Education, </a:t>
            </a:r>
            <a:r>
              <a:rPr lang="en-US" altLang="en-US" sz="2000" u="sng" dirty="0">
                <a:solidFill>
                  <a:srgbClr val="FF0000"/>
                </a:solidFill>
                <a:latin typeface="+mn-lt"/>
                <a:hlinkClick r:id="rId5"/>
              </a:rPr>
              <a:t>moburton@pa.gov</a:t>
            </a:r>
            <a:r>
              <a:rPr lang="en-US" altLang="en-US" sz="2000" dirty="0">
                <a:latin typeface="+mn-lt"/>
                <a:hlinkClick r:id="rId5"/>
              </a:rPr>
              <a:t> </a:t>
            </a:r>
            <a:endParaRPr lang="en-US" altLang="en-US" sz="2000" dirty="0">
              <a:latin typeface="+mn-lt"/>
            </a:endParaRPr>
          </a:p>
          <a:p>
            <a:pPr>
              <a:spcBef>
                <a:spcPct val="0"/>
              </a:spcBef>
              <a:buFontTx/>
              <a:buNone/>
            </a:pPr>
            <a:r>
              <a:rPr lang="en-US" altLang="en-US" sz="2000" dirty="0">
                <a:latin typeface="+mn-lt"/>
              </a:rPr>
              <a:t> </a:t>
            </a:r>
          </a:p>
          <a:p>
            <a:pPr marL="342900" indent="-342900">
              <a:spcBef>
                <a:spcPct val="0"/>
              </a:spcBef>
              <a:buFont typeface="Wingdings" panose="05000000000000000000" pitchFamily="2" charset="2"/>
              <a:buChar char="§"/>
            </a:pPr>
            <a:r>
              <a:rPr lang="en-US" altLang="en-US" sz="2000" dirty="0">
                <a:solidFill>
                  <a:srgbClr val="0070C0"/>
                </a:solidFill>
                <a:latin typeface="+mn-lt"/>
              </a:rPr>
              <a:t>PIMS Reports Access and Technical Questions: </a:t>
            </a:r>
            <a:r>
              <a:rPr lang="en-US" altLang="en-US" sz="2000" dirty="0">
                <a:latin typeface="+mn-lt"/>
              </a:rPr>
              <a:t>  </a:t>
            </a:r>
          </a:p>
          <a:p>
            <a:pPr marL="1085850" lvl="1" indent="-342900">
              <a:spcBef>
                <a:spcPct val="0"/>
              </a:spcBef>
              <a:buFont typeface="Arial" panose="020B0604020202020204" pitchFamily="34" charset="0"/>
              <a:buChar char="•"/>
            </a:pPr>
            <a:r>
              <a:rPr lang="en-US" altLang="en-US" sz="2000" dirty="0">
                <a:latin typeface="+mn-lt"/>
              </a:rPr>
              <a:t>PIMS Support Services:  1-800-661-2423</a:t>
            </a:r>
          </a:p>
          <a:p>
            <a:pPr>
              <a:spcBef>
                <a:spcPct val="0"/>
              </a:spcBef>
              <a:buFontTx/>
              <a:buNone/>
            </a:pPr>
            <a:endParaRPr lang="en-US" altLang="en-US" sz="2000" dirty="0">
              <a:latin typeface="+mn-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Data Quality Engine Help:  </a:t>
            </a:r>
          </a:p>
          <a:p>
            <a:pPr marL="1085850" lvl="1" indent="-342900">
              <a:spcBef>
                <a:spcPct val="0"/>
              </a:spcBef>
              <a:buFont typeface="Arial" panose="020B0604020202020204" pitchFamily="34" charset="0"/>
              <a:buChar char="•"/>
            </a:pPr>
            <a:r>
              <a:rPr lang="en-US" altLang="en-US" sz="2000" dirty="0">
                <a:latin typeface="+mn-lt"/>
              </a:rPr>
              <a:t>Office Of Data Quality Resource Account, </a:t>
            </a:r>
          </a:p>
          <a:p>
            <a:pPr lvl="1" indent="0">
              <a:spcBef>
                <a:spcPct val="0"/>
              </a:spcBef>
              <a:buNone/>
            </a:pPr>
            <a:r>
              <a:rPr lang="en-US" altLang="en-US" sz="2000" dirty="0">
                <a:solidFill>
                  <a:srgbClr val="FF0000"/>
                </a:solidFill>
                <a:latin typeface="+mn-lt"/>
              </a:rPr>
              <a:t>     </a:t>
            </a:r>
            <a:r>
              <a:rPr lang="en-US" altLang="en-US" sz="2000" u="sng" dirty="0">
                <a:solidFill>
                  <a:srgbClr val="FF0000"/>
                </a:solidFill>
                <a:latin typeface="+mn-lt"/>
                <a:hlinkClick r:id="rId6"/>
              </a:rPr>
              <a:t>RA-ddqdatacollection@pa.gov</a:t>
            </a:r>
            <a:endParaRPr lang="en-US" altLang="en-US" sz="1800" u="sng" dirty="0">
              <a:solidFill>
                <a:srgbClr val="FF0000"/>
              </a:solidFill>
              <a:latin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8001000" cy="441324"/>
          </a:xfrm>
        </p:spPr>
        <p:txBody>
          <a:bodyPr/>
          <a:lstStyle/>
          <a:p>
            <a:pPr algn="l"/>
            <a:r>
              <a:rPr lang="en-US" sz="2000" dirty="0">
                <a:solidFill>
                  <a:srgbClr val="FFFFFF"/>
                </a:solidFill>
              </a:rPr>
              <a:t>Overview of PIMS CTE Adult and Secondary Student Data Collection</a:t>
            </a:r>
            <a:endParaRPr lang="en-US" sz="2000" dirty="0">
              <a:solidFill>
                <a:schemeClr val="bg1"/>
              </a:solidFill>
            </a:endParaRPr>
          </a:p>
        </p:txBody>
      </p:sp>
      <p:sp>
        <p:nvSpPr>
          <p:cNvPr id="8" name="TextBox 4"/>
          <p:cNvSpPr txBox="1">
            <a:spLocks noChangeArrowheads="1"/>
          </p:cNvSpPr>
          <p:nvPr/>
        </p:nvSpPr>
        <p:spPr bwMode="auto">
          <a:xfrm>
            <a:off x="508000" y="126840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eaLnBrk="1" hangingPunct="1">
              <a:buFont typeface="Wingdings" pitchFamily="2" charset="2"/>
              <a:buChar char="§"/>
              <a:defRPr/>
            </a:pPr>
            <a:r>
              <a:rPr lang="en-US" sz="2000" dirty="0">
                <a:solidFill>
                  <a:srgbClr val="000000"/>
                </a:solidFill>
                <a:latin typeface="Arial" panose="020B0604020202020204" pitchFamily="34" charset="0"/>
                <a:ea typeface="Verdana" pitchFamily="34" charset="0"/>
                <a:cs typeface="Verdana" pitchFamily="34" charset="0"/>
              </a:rPr>
              <a:t>Why is CTE student data collected in PIMS?</a:t>
            </a:r>
          </a:p>
          <a:p>
            <a:pPr marL="1085850" lvl="1" indent="-342900" eaLnBrk="1" hangingPunct="1">
              <a:buFont typeface="Arial" panose="020B0604020202020204" pitchFamily="34" charset="0"/>
              <a:buChar char="•"/>
              <a:defRPr/>
            </a:pPr>
            <a:r>
              <a:rPr lang="en-US" sz="2000" dirty="0">
                <a:solidFill>
                  <a:srgbClr val="000000"/>
                </a:solidFill>
                <a:latin typeface="Arial" panose="020B0604020202020204" pitchFamily="34" charset="0"/>
                <a:ea typeface="Verdana" pitchFamily="34" charset="0"/>
                <a:cs typeface="Verdana" pitchFamily="34" charset="0"/>
              </a:rPr>
              <a:t>To meet state and federal reporting requirements </a:t>
            </a:r>
          </a:p>
          <a:p>
            <a:pPr marL="342900" lvl="0" indent="-342900" eaLnBrk="1" hangingPunct="1">
              <a:buFont typeface="Wingdings" pitchFamily="2" charset="2"/>
              <a:buChar char="§"/>
              <a:defRPr/>
            </a:pPr>
            <a:endParaRPr lang="en-US" sz="2000" dirty="0">
              <a:solidFill>
                <a:srgbClr val="000000"/>
              </a:solidFill>
              <a:latin typeface="Arial" panose="020B0604020202020204" pitchFamily="34" charset="0"/>
              <a:ea typeface="Verdana" pitchFamily="34" charset="0"/>
              <a:cs typeface="Verdana" pitchFamily="34" charset="0"/>
            </a:endParaRPr>
          </a:p>
          <a:p>
            <a:pPr marL="342900" lvl="0" indent="-342900" eaLnBrk="1" hangingPunct="1">
              <a:buFont typeface="Wingdings" pitchFamily="2" charset="2"/>
              <a:buChar char="§"/>
              <a:defRPr/>
            </a:pPr>
            <a:r>
              <a:rPr lang="en-US" sz="2000" dirty="0">
                <a:solidFill>
                  <a:srgbClr val="000000"/>
                </a:solidFill>
                <a:latin typeface="Arial" panose="020B0604020202020204" pitchFamily="34" charset="0"/>
                <a:ea typeface="Verdana" pitchFamily="34" charset="0"/>
                <a:cs typeface="Verdana" pitchFamily="34" charset="0"/>
              </a:rPr>
              <a:t>Which PIMS templates must be uploaded to accommodate CTE reporting?</a:t>
            </a:r>
          </a:p>
          <a:p>
            <a:pPr marL="1085850" lvl="1" indent="-342900" eaLnBrk="1" hangingPunct="1">
              <a:buFont typeface="Arial" panose="020B0604020202020204" pitchFamily="34" charset="0"/>
              <a:buChar char="•"/>
              <a:defRPr/>
            </a:pPr>
            <a:r>
              <a:rPr lang="en-US" sz="2000" dirty="0">
                <a:solidFill>
                  <a:srgbClr val="000000"/>
                </a:solidFill>
                <a:latin typeface="Arial" panose="020B0604020202020204" pitchFamily="34" charset="0"/>
                <a:ea typeface="Verdana" pitchFamily="34" charset="0"/>
                <a:cs typeface="Verdana" pitchFamily="34" charset="0"/>
              </a:rPr>
              <a:t>Student</a:t>
            </a:r>
          </a:p>
          <a:p>
            <a:pPr marL="1085850" lvl="1" indent="-342900" eaLnBrk="1" hangingPunct="1">
              <a:buFont typeface="Arial" panose="020B0604020202020204" pitchFamily="34" charset="0"/>
              <a:buChar char="•"/>
              <a:defRPr/>
            </a:pPr>
            <a:r>
              <a:rPr lang="en-US" sz="2000" dirty="0">
                <a:solidFill>
                  <a:srgbClr val="000000"/>
                </a:solidFill>
                <a:latin typeface="Arial" panose="020B0604020202020204" pitchFamily="34" charset="0"/>
                <a:ea typeface="Verdana" pitchFamily="34" charset="0"/>
                <a:cs typeface="Verdana" pitchFamily="34" charset="0"/>
              </a:rPr>
              <a:t>Student Snapshot (June 30, 2021) – all students served by LEAs with approved reimbursable CTE registered secondary and adult affidavit programs (AAP) during the 2020-21 school year</a:t>
            </a:r>
          </a:p>
          <a:p>
            <a:pPr marL="1085850" lvl="1" indent="-342900" eaLnBrk="1" hangingPunct="1">
              <a:buFont typeface="Arial" panose="020B0604020202020204" pitchFamily="34" charset="0"/>
              <a:buChar char="•"/>
              <a:defRPr/>
            </a:pPr>
            <a:r>
              <a:rPr lang="en-US" sz="2000" dirty="0">
                <a:solidFill>
                  <a:srgbClr val="000000"/>
                </a:solidFill>
                <a:latin typeface="Arial" panose="020B0604020202020204" pitchFamily="34" charset="0"/>
                <a:ea typeface="Verdana" pitchFamily="34" charset="0"/>
                <a:cs typeface="Verdana" pitchFamily="34" charset="0"/>
              </a:rPr>
              <a:t>CTE Student Fact</a:t>
            </a:r>
          </a:p>
          <a:p>
            <a:pPr marL="1085850" lvl="1" indent="-342900" eaLnBrk="1" hangingPunct="1">
              <a:buFont typeface="Arial" panose="020B0604020202020204" pitchFamily="34" charset="0"/>
              <a:buChar char="•"/>
              <a:defRPr/>
            </a:pPr>
            <a:r>
              <a:rPr lang="en-US" sz="2000" dirty="0">
                <a:solidFill>
                  <a:srgbClr val="000000"/>
                </a:solidFill>
                <a:latin typeface="Arial" panose="020B0604020202020204" pitchFamily="34" charset="0"/>
                <a:ea typeface="Verdana" pitchFamily="34" charset="0"/>
                <a:cs typeface="Verdana" pitchFamily="34" charset="0"/>
              </a:rPr>
              <a:t>CTE Student Industry Credential</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4</a:t>
            </a:fld>
            <a:endParaRPr lang="en-US"/>
          </a:p>
        </p:txBody>
      </p:sp>
    </p:spTree>
    <p:extLst>
      <p:ext uri="{BB962C8B-B14F-4D97-AF65-F5344CB8AC3E}">
        <p14:creationId xmlns:p14="http://schemas.microsoft.com/office/powerpoint/2010/main" val="1348713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Contact/Mission</a:t>
            </a:r>
          </a:p>
        </p:txBody>
      </p:sp>
      <p:sp>
        <p:nvSpPr>
          <p:cNvPr id="52229" name="TextBox 6"/>
          <p:cNvSpPr txBox="1">
            <a:spLocks noChangeArrowheads="1"/>
          </p:cNvSpPr>
          <p:nvPr/>
        </p:nvSpPr>
        <p:spPr bwMode="auto">
          <a:xfrm>
            <a:off x="457200" y="1778168"/>
            <a:ext cx="8229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dirty="0">
                <a:solidFill>
                  <a:srgbClr val="000000"/>
                </a:solidFill>
                <a:latin typeface="+mj-lt"/>
                <a:ea typeface="Verdana" pitchFamily="34" charset="0"/>
                <a:cs typeface="Verdana" pitchFamily="34" charset="0"/>
              </a:rPr>
              <a:t>For more information on the Adult and Secondary 2020-21 CTE data collections, please contact PDE’s Office of Data Quality at </a:t>
            </a:r>
            <a:br>
              <a:rPr lang="en-US" altLang="en-US" sz="2000" dirty="0">
                <a:solidFill>
                  <a:srgbClr val="000000"/>
                </a:solidFill>
                <a:latin typeface="+mj-lt"/>
                <a:ea typeface="Verdana" pitchFamily="34" charset="0"/>
                <a:cs typeface="Verdana" pitchFamily="34" charset="0"/>
              </a:rPr>
            </a:br>
            <a:r>
              <a:rPr lang="en-US" altLang="en-US" sz="2000" u="sng" dirty="0">
                <a:solidFill>
                  <a:srgbClr val="FF0000"/>
                </a:solidFill>
                <a:latin typeface="+mj-lt"/>
                <a:ea typeface="Verdana" pitchFamily="34" charset="0"/>
                <a:cs typeface="Verdana" pitchFamily="34" charset="0"/>
                <a:hlinkClick r:id="rId4"/>
              </a:rPr>
              <a:t>ra-catsdata@pa.gov</a:t>
            </a:r>
            <a:endParaRPr lang="en-US" altLang="en-US" sz="2000" u="sng" dirty="0">
              <a:solidFill>
                <a:srgbClr val="FF0000"/>
              </a:solidFill>
              <a:latin typeface="+mj-lt"/>
              <a:ea typeface="Verdana" pitchFamily="34" charset="0"/>
              <a:cs typeface="Verdana" pitchFamily="34" charset="0"/>
            </a:endParaRPr>
          </a:p>
        </p:txBody>
      </p:sp>
      <p:sp>
        <p:nvSpPr>
          <p:cNvPr id="39942" name="TextBox 9"/>
          <p:cNvSpPr txBox="1">
            <a:spLocks noChangeArrowheads="1"/>
          </p:cNvSpPr>
          <p:nvPr/>
        </p:nvSpPr>
        <p:spPr bwMode="auto">
          <a:xfrm>
            <a:off x="476250" y="4572000"/>
            <a:ext cx="821055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i="1" dirty="0">
                <a:solidFill>
                  <a:srgbClr val="000000"/>
                </a:solidFill>
                <a:ea typeface="Verdana" pitchFamily="34" charset="0"/>
                <a:cs typeface="Arial"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324599"/>
            <a:ext cx="2133600" cy="396875"/>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40</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200"/>
          </a:xfrm>
        </p:spPr>
        <p:txBody>
          <a:bodyPr/>
          <a:lstStyle/>
          <a:p>
            <a:pPr algn="l"/>
            <a:r>
              <a:rPr lang="en-US" sz="2400" dirty="0">
                <a:solidFill>
                  <a:schemeClr val="bg1"/>
                </a:solidFill>
              </a:rPr>
              <a:t>New for 2020-21</a:t>
            </a:r>
          </a:p>
        </p:txBody>
      </p:sp>
      <p:sp>
        <p:nvSpPr>
          <p:cNvPr id="9" name="TextBox 4">
            <a:extLst>
              <a:ext uri="{FF2B5EF4-FFF2-40B4-BE49-F238E27FC236}">
                <a16:creationId xmlns:a16="http://schemas.microsoft.com/office/drawing/2014/main" id="{947F1E4E-6F31-40A0-AEAC-D9A5F9B01D10}"/>
              </a:ext>
            </a:extLst>
          </p:cNvPr>
          <p:cNvSpPr txBox="1">
            <a:spLocks noChangeArrowheads="1"/>
          </p:cNvSpPr>
          <p:nvPr/>
        </p:nvSpPr>
        <p:spPr bwMode="auto">
          <a:xfrm>
            <a:off x="457200" y="1494028"/>
            <a:ext cx="8197850" cy="707886"/>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anose="05000000000000000000" pitchFamily="2" charset="2"/>
              <a:buChar char="§"/>
            </a:pPr>
            <a:r>
              <a:rPr lang="en-US" sz="2000" dirty="0"/>
              <a:t>Appendix P – Secondary CTE Program Student Status Type Descriptions have been updated</a:t>
            </a:r>
            <a:endParaRPr lang="en-US" sz="2000" dirty="0">
              <a:latin typeface="Arial" panose="020B0604020202020204" pitchFamily="34" charset="0"/>
              <a:ea typeface="Verdana" pitchFamily="34" charset="0"/>
              <a:cs typeface="Verdana" pitchFamily="34" charset="0"/>
            </a:endParaRPr>
          </a:p>
        </p:txBody>
      </p:sp>
      <p:sp>
        <p:nvSpPr>
          <p:cNvPr id="8" name="TextBox 4"/>
          <p:cNvSpPr txBox="1">
            <a:spLocks noChangeArrowheads="1"/>
          </p:cNvSpPr>
          <p:nvPr/>
        </p:nvSpPr>
        <p:spPr bwMode="auto">
          <a:xfrm>
            <a:off x="488950" y="2587711"/>
            <a:ext cx="8197850" cy="1631216"/>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itchFamily="2" charset="2"/>
              <a:buChar char="§"/>
              <a:defRPr/>
            </a:pPr>
            <a:r>
              <a:rPr lang="en-US" sz="2000" dirty="0">
                <a:latin typeface="Arial" panose="020B0604020202020204" pitchFamily="34" charset="0"/>
                <a:ea typeface="Verdana" pitchFamily="34" charset="0"/>
                <a:cs typeface="Verdana" pitchFamily="34" charset="0"/>
              </a:rPr>
              <a:t>Appendix Q - Industry Credential (Certification) Codes Changes</a:t>
            </a:r>
          </a:p>
          <a:p>
            <a:pPr marL="1085850" lvl="1" indent="-342900">
              <a:buFont typeface="Arial" panose="020B0604020202020204" pitchFamily="34" charset="0"/>
              <a:buChar char="•"/>
              <a:defRPr/>
            </a:pPr>
            <a:r>
              <a:rPr lang="en-US" sz="2000" dirty="0">
                <a:latin typeface="Arial" panose="020B0604020202020204" pitchFamily="34" charset="0"/>
                <a:ea typeface="Verdana" pitchFamily="34" charset="0"/>
                <a:cs typeface="Verdana" pitchFamily="34" charset="0"/>
              </a:rPr>
              <a:t>Added 36 new Industry Credentials (Certification) Codes</a:t>
            </a:r>
          </a:p>
          <a:p>
            <a:pPr marL="1085850" lvl="1" indent="-342900">
              <a:buFont typeface="Arial" panose="020B0604020202020204" pitchFamily="34" charset="0"/>
              <a:buChar char="•"/>
              <a:defRPr/>
            </a:pPr>
            <a:r>
              <a:rPr lang="en-US" sz="2000" dirty="0">
                <a:latin typeface="Arial" panose="020B0604020202020204" pitchFamily="34" charset="0"/>
                <a:ea typeface="Verdana" pitchFamily="34" charset="0"/>
                <a:cs typeface="Verdana" pitchFamily="34" charset="0"/>
              </a:rPr>
              <a:t>Deleted 4 Industry Credentials (Certification) Codes</a:t>
            </a:r>
          </a:p>
          <a:p>
            <a:pPr marL="1028700" lvl="1">
              <a:buFont typeface="Arial" panose="020B0604020202020204" pitchFamily="34" charset="0"/>
              <a:buChar char="•"/>
              <a:defRPr/>
            </a:pPr>
            <a:r>
              <a:rPr lang="en-US" sz="2000" dirty="0">
                <a:latin typeface="Arial" panose="020B0604020202020204" pitchFamily="34" charset="0"/>
                <a:ea typeface="Verdana" pitchFamily="34" charset="0"/>
                <a:cs typeface="Verdana" pitchFamily="34" charset="0"/>
              </a:rPr>
              <a:t>See highlighted items in Appendix Q of the PIMS Manual, Volume 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4/15/2021</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4"/>
          <p:cNvSpPr>
            <a:spLocks noGrp="1"/>
          </p:cNvSpPr>
          <p:nvPr>
            <p:ph type="title"/>
          </p:nvPr>
        </p:nvSpPr>
        <p:spPr>
          <a:xfrm>
            <a:off x="609600" y="457200"/>
            <a:ext cx="8077200" cy="457200"/>
          </a:xfrm>
        </p:spPr>
        <p:txBody>
          <a:bodyPr/>
          <a:lstStyle/>
          <a:p>
            <a:pPr algn="l"/>
            <a:r>
              <a:rPr lang="en-US" sz="2400" dirty="0">
                <a:solidFill>
                  <a:schemeClr val="bg1"/>
                </a:solidFill>
              </a:rPr>
              <a:t>New for 2020-21 (Student Template)</a:t>
            </a:r>
          </a:p>
        </p:txBody>
      </p:sp>
      <p:sp>
        <p:nvSpPr>
          <p:cNvPr id="2" name="Content Placeholder 1">
            <a:extLst>
              <a:ext uri="{C183D7F6-B498-43B3-948B-1728B52AA6E4}">
                <adec:decorative xmlns:adec="http://schemas.microsoft.com/office/drawing/2017/decorative" val="0"/>
              </a:ext>
            </a:extLst>
          </p:cNvPr>
          <p:cNvSpPr>
            <a:spLocks noGrp="1"/>
          </p:cNvSpPr>
          <p:nvPr>
            <p:ph idx="1"/>
          </p:nvPr>
        </p:nvSpPr>
        <p:spPr>
          <a:xfrm>
            <a:off x="457200" y="1182688"/>
            <a:ext cx="8229600" cy="4668836"/>
          </a:xfrm>
        </p:spPr>
        <p:txBody>
          <a:bodyPr/>
          <a:lstStyle/>
          <a:p>
            <a:pPr marL="0" indent="0">
              <a:buNone/>
            </a:pPr>
            <a:r>
              <a:rPr lang="en-US" sz="2000" dirty="0">
                <a:latin typeface="+mj-lt"/>
              </a:rPr>
              <a:t>Student Template </a:t>
            </a:r>
          </a:p>
          <a:p>
            <a:pPr marL="0" indent="0">
              <a:buNone/>
            </a:pPr>
            <a:r>
              <a:rPr lang="en-US" sz="2000" i="1" dirty="0">
                <a:latin typeface="+mj-lt"/>
              </a:rPr>
              <a:t>For more details, see highlighted items in PIMS Student Template Specifications in PIMS Manual, Volume 1</a:t>
            </a:r>
          </a:p>
          <a:p>
            <a:pPr>
              <a:buFont typeface="Arial" panose="020B0604020202020204" pitchFamily="34" charset="0"/>
              <a:buChar char="•"/>
            </a:pPr>
            <a:r>
              <a:rPr lang="en-US" sz="2000" dirty="0">
                <a:latin typeface="+mj-lt"/>
              </a:rPr>
              <a:t>Updated Fields:</a:t>
            </a:r>
          </a:p>
          <a:p>
            <a:pPr lvl="1">
              <a:buFont typeface="Arial" panose="020B0604020202020204" pitchFamily="34" charset="0"/>
              <a:buChar char="•"/>
            </a:pPr>
            <a:r>
              <a:rPr lang="en-US" sz="2000" dirty="0">
                <a:latin typeface="+mj-lt"/>
              </a:rPr>
              <a:t>Mobility Code (Field 90)</a:t>
            </a:r>
          </a:p>
          <a:p>
            <a:pPr lvl="1">
              <a:buFont typeface="Arial" panose="020B0604020202020204" pitchFamily="34" charset="0"/>
              <a:buChar char="•"/>
            </a:pPr>
            <a:r>
              <a:rPr lang="en-US" sz="2000" dirty="0">
                <a:latin typeface="+mj-lt"/>
              </a:rPr>
              <a:t>Home Language Code (Field 123)</a:t>
            </a:r>
          </a:p>
          <a:p>
            <a:pPr lvl="1">
              <a:buFont typeface="Arial" panose="020B0604020202020204" pitchFamily="34" charset="0"/>
              <a:buChar char="•"/>
            </a:pPr>
            <a:endParaRPr lang="en-US" sz="2000" dirty="0">
              <a:latin typeface="+mj-lt"/>
            </a:endParaRP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6</a:t>
            </a:fld>
            <a:endParaRPr lang="en-US" dirty="0"/>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684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4"/>
          <p:cNvSpPr>
            <a:spLocks noGrp="1"/>
          </p:cNvSpPr>
          <p:nvPr>
            <p:ph type="title"/>
          </p:nvPr>
        </p:nvSpPr>
        <p:spPr>
          <a:xfrm>
            <a:off x="609600" y="457200"/>
            <a:ext cx="8077200" cy="457200"/>
          </a:xfrm>
        </p:spPr>
        <p:txBody>
          <a:bodyPr/>
          <a:lstStyle/>
          <a:p>
            <a:pPr algn="l"/>
            <a:r>
              <a:rPr lang="en-US" sz="2400" dirty="0">
                <a:solidFill>
                  <a:schemeClr val="bg1"/>
                </a:solidFill>
              </a:rPr>
              <a:t>New for 2020-21 (CTE Student Fact Template)</a:t>
            </a:r>
          </a:p>
        </p:txBody>
      </p:sp>
      <p:sp>
        <p:nvSpPr>
          <p:cNvPr id="2" name="Content Placeholder 1"/>
          <p:cNvSpPr>
            <a:spLocks noGrp="1"/>
          </p:cNvSpPr>
          <p:nvPr>
            <p:ph idx="1"/>
          </p:nvPr>
        </p:nvSpPr>
        <p:spPr>
          <a:xfrm>
            <a:off x="457200" y="1364456"/>
            <a:ext cx="8229600" cy="4129087"/>
          </a:xfrm>
        </p:spPr>
        <p:txBody>
          <a:bodyPr/>
          <a:lstStyle/>
          <a:p>
            <a:pPr>
              <a:buFont typeface="Wingdings" panose="05000000000000000000" pitchFamily="2" charset="2"/>
              <a:buChar char="§"/>
            </a:pPr>
            <a:r>
              <a:rPr lang="en-US" sz="2000" dirty="0">
                <a:latin typeface="+mj-lt"/>
              </a:rPr>
              <a:t>CTE Student Fact Template</a:t>
            </a:r>
          </a:p>
          <a:p>
            <a:pPr lvl="1">
              <a:buFont typeface="Arial" panose="020B0604020202020204" pitchFamily="34" charset="0"/>
              <a:buChar char="•"/>
            </a:pPr>
            <a:r>
              <a:rPr lang="en-US" sz="2000" dirty="0">
                <a:latin typeface="+mj-lt"/>
              </a:rPr>
              <a:t>See highlighted items in CTE Student Fact Template Specifications in PIMS Manual, Volume 1 </a:t>
            </a:r>
          </a:p>
          <a:p>
            <a:pPr lvl="1">
              <a:buFont typeface="Arial" panose="020B0604020202020204" pitchFamily="34" charset="0"/>
              <a:buChar char="•"/>
            </a:pPr>
            <a:r>
              <a:rPr lang="en-US" sz="2000" dirty="0">
                <a:latin typeface="+mj-lt"/>
              </a:rPr>
              <a:t>Updated Fields:</a:t>
            </a:r>
          </a:p>
          <a:p>
            <a:pPr lvl="2"/>
            <a:r>
              <a:rPr lang="en-US" sz="2000" dirty="0">
                <a:solidFill>
                  <a:srgbClr val="000000"/>
                </a:solidFill>
                <a:latin typeface="Arial"/>
                <a:ea typeface="+mn-ea"/>
                <a:cs typeface="+mn-cs"/>
              </a:rPr>
              <a:t>Delivery Method Code</a:t>
            </a:r>
            <a:r>
              <a:rPr kumimoji="0" lang="en-US" sz="2000" b="0" i="0" u="none" strike="noStrike" kern="0" cap="none" spc="0" normalizeH="0" baseline="0" noProof="0" dirty="0">
                <a:ln>
                  <a:noFill/>
                </a:ln>
                <a:solidFill>
                  <a:srgbClr val="000000"/>
                </a:solidFill>
                <a:effectLst/>
                <a:uLnTx/>
                <a:uFillTx/>
                <a:latin typeface="Arial"/>
                <a:ea typeface="+mn-ea"/>
                <a:cs typeface="+mn-cs"/>
              </a:rPr>
              <a:t> (Field 7), Secondary CTE</a:t>
            </a:r>
          </a:p>
          <a:p>
            <a:pPr lvl="2"/>
            <a:r>
              <a:rPr lang="en-US" sz="2000" dirty="0">
                <a:solidFill>
                  <a:srgbClr val="000000"/>
                </a:solidFill>
                <a:latin typeface="Arial"/>
                <a:ea typeface="+mn-ea"/>
                <a:cs typeface="+mn-cs"/>
              </a:rPr>
              <a:t>CTE Status Type Code (Field 10), Secondary CTE</a:t>
            </a:r>
            <a:endParaRPr lang="en-US" sz="1600" dirty="0">
              <a:latin typeface="+mj-lt"/>
            </a:endParaRPr>
          </a:p>
          <a:p>
            <a:pPr lvl="2">
              <a:buFont typeface="Arial" panose="020B0604020202020204" pitchFamily="34" charset="0"/>
              <a:buChar char="•"/>
            </a:pPr>
            <a:r>
              <a:rPr lang="en-US" sz="2000" dirty="0">
                <a:latin typeface="+mj-lt"/>
              </a:rPr>
              <a:t>Task List Completion Indicator (Field 28), Secondary CTE</a:t>
            </a:r>
          </a:p>
          <a:p>
            <a:pPr lvl="2">
              <a:buFont typeface="Arial" panose="020B0604020202020204" pitchFamily="34" charset="0"/>
              <a:buChar char="•"/>
            </a:pPr>
            <a:r>
              <a:rPr lang="en-US" sz="2000" dirty="0">
                <a:latin typeface="+mj-lt"/>
              </a:rPr>
              <a:t>Perkins Participant (Field 31)</a:t>
            </a:r>
            <a:r>
              <a:rPr lang="en-US" sz="2000" dirty="0"/>
              <a:t> , Secondary CTE</a:t>
            </a:r>
            <a:endParaRPr lang="en-US" sz="2000" dirty="0">
              <a:latin typeface="+mj-lt"/>
            </a:endParaRPr>
          </a:p>
          <a:p>
            <a:pPr lvl="2">
              <a:buFont typeface="Arial" panose="020B0604020202020204" pitchFamily="34" charset="0"/>
              <a:buChar char="•"/>
            </a:pPr>
            <a:r>
              <a:rPr lang="en-US" sz="2000" dirty="0">
                <a:latin typeface="+mj-lt"/>
              </a:rPr>
              <a:t>Simulated Work Environment (Field 33)</a:t>
            </a:r>
            <a:r>
              <a:rPr lang="en-US" sz="2000" dirty="0"/>
              <a:t> , Secondary CTE</a:t>
            </a:r>
          </a:p>
          <a:p>
            <a:pPr lvl="2">
              <a:buFont typeface="Arial" panose="020B0604020202020204" pitchFamily="34" charset="0"/>
              <a:buChar char="•"/>
            </a:pPr>
            <a:r>
              <a:rPr lang="en-US" sz="2000" dirty="0">
                <a:latin typeface="+mj-lt"/>
              </a:rPr>
              <a:t>Certificate of Apprenticeship (Field 34)</a:t>
            </a: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512491" y="6385931"/>
            <a:ext cx="2133600" cy="320676"/>
          </a:xfrm>
        </p:spPr>
        <p:txBody>
          <a:bodyPr/>
          <a:lstStyle/>
          <a:p>
            <a:pPr>
              <a:defRPr/>
            </a:pPr>
            <a:r>
              <a:rPr lang="en-US" dirty="0"/>
              <a:t>4/15/2021</a:t>
            </a:r>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7</a:t>
            </a:fld>
            <a:endParaRPr lang="en-US" dirty="0"/>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026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4"/>
          <p:cNvSpPr>
            <a:spLocks noGrp="1"/>
          </p:cNvSpPr>
          <p:nvPr>
            <p:ph type="title"/>
          </p:nvPr>
        </p:nvSpPr>
        <p:spPr>
          <a:xfrm>
            <a:off x="609600" y="457200"/>
            <a:ext cx="8077200" cy="457200"/>
          </a:xfrm>
        </p:spPr>
        <p:txBody>
          <a:bodyPr/>
          <a:lstStyle/>
          <a:p>
            <a:pPr algn="l"/>
            <a:r>
              <a:rPr lang="en-US" sz="2200" dirty="0">
                <a:solidFill>
                  <a:schemeClr val="bg1"/>
                </a:solidFill>
              </a:rPr>
              <a:t>New for 2020-21 (CTE Student Industry Credential Template)</a:t>
            </a:r>
          </a:p>
        </p:txBody>
      </p:sp>
      <p:sp>
        <p:nvSpPr>
          <p:cNvPr id="2" name="Content Placeholder 1"/>
          <p:cNvSpPr>
            <a:spLocks noGrp="1"/>
          </p:cNvSpPr>
          <p:nvPr>
            <p:ph idx="1"/>
          </p:nvPr>
        </p:nvSpPr>
        <p:spPr>
          <a:xfrm>
            <a:off x="457200" y="1364456"/>
            <a:ext cx="8229600" cy="4129087"/>
          </a:xfrm>
        </p:spPr>
        <p:txBody>
          <a:bodyPr/>
          <a:lstStyle/>
          <a:p>
            <a:pPr>
              <a:buFont typeface="Wingdings" panose="05000000000000000000" pitchFamily="2" charset="2"/>
              <a:buChar char="§"/>
            </a:pPr>
            <a:r>
              <a:rPr lang="en-US" sz="2000" dirty="0">
                <a:latin typeface="+mj-lt"/>
              </a:rPr>
              <a:t>CTE Student Industry Credential Template</a:t>
            </a:r>
          </a:p>
          <a:p>
            <a:pPr lvl="1">
              <a:buFont typeface="Arial" panose="020B0604020202020204" pitchFamily="34" charset="0"/>
              <a:buChar char="•"/>
            </a:pPr>
            <a:r>
              <a:rPr lang="en-US" sz="2000" dirty="0">
                <a:latin typeface="+mj-lt"/>
              </a:rPr>
              <a:t>See highlighted items in CTE Student Industry Credential Template Specifications in PIMS Manual, Volume 1 </a:t>
            </a:r>
          </a:p>
          <a:p>
            <a:pPr lvl="1">
              <a:buFont typeface="Arial" panose="020B0604020202020204" pitchFamily="34" charset="0"/>
              <a:buChar char="•"/>
            </a:pPr>
            <a:r>
              <a:rPr lang="en-US" sz="2000" dirty="0">
                <a:latin typeface="+mj-lt"/>
              </a:rPr>
              <a:t>Updated Field:</a:t>
            </a:r>
          </a:p>
          <a:p>
            <a:pPr lvl="2"/>
            <a:r>
              <a:rPr lang="en-US" sz="2000" dirty="0">
                <a:solidFill>
                  <a:srgbClr val="000000"/>
                </a:solidFill>
                <a:latin typeface="Arial"/>
                <a:ea typeface="+mn-ea"/>
                <a:cs typeface="+mn-cs"/>
              </a:rPr>
              <a:t>Delivery Method Code</a:t>
            </a:r>
            <a:r>
              <a:rPr kumimoji="0" lang="en-US" sz="2000" b="0" i="0" u="none" strike="noStrike" kern="0" cap="none" spc="0" normalizeH="0" baseline="0" noProof="0" dirty="0">
                <a:ln>
                  <a:noFill/>
                </a:ln>
                <a:solidFill>
                  <a:srgbClr val="000000"/>
                </a:solidFill>
                <a:effectLst/>
                <a:uLnTx/>
                <a:uFillTx/>
                <a:latin typeface="Arial"/>
                <a:ea typeface="+mn-ea"/>
                <a:cs typeface="+mn-cs"/>
              </a:rPr>
              <a:t> (Field 6)</a:t>
            </a: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sp>
        <p:nvSpPr>
          <p:cNvPr id="5" name="Slide Number Placeholder 4"/>
          <p:cNvSpPr>
            <a:spLocks noGrp="1"/>
          </p:cNvSpPr>
          <p:nvPr>
            <p:ph type="sldNum" sz="quarter" idx="12"/>
          </p:nvPr>
        </p:nvSpPr>
        <p:spPr>
          <a:xfrm>
            <a:off x="6553200" y="6400799"/>
            <a:ext cx="2133600" cy="32067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53A2020-A5AA-41E4-8C91-8A876E2B59C6}" type="slidenum">
              <a:rPr kumimoji="0" lang="en-US"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161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CTE Data Collection Timeline</a:t>
            </a:r>
          </a:p>
        </p:txBody>
      </p:sp>
      <p:sp>
        <p:nvSpPr>
          <p:cNvPr id="2" name="Content Placeholder 1"/>
          <p:cNvSpPr>
            <a:spLocks noGrp="1"/>
          </p:cNvSpPr>
          <p:nvPr>
            <p:ph idx="1"/>
          </p:nvPr>
        </p:nvSpPr>
        <p:spPr>
          <a:xfrm>
            <a:off x="453483" y="1295400"/>
            <a:ext cx="8229600" cy="3505200"/>
          </a:xfrm>
        </p:spPr>
        <p:txBody>
          <a:bodyPr/>
          <a:lstStyle/>
          <a:p>
            <a:pPr>
              <a:buFont typeface="Wingdings" panose="05000000000000000000" pitchFamily="2" charset="2"/>
              <a:buChar char="§"/>
            </a:pPr>
            <a:r>
              <a:rPr lang="en-US" sz="2000" dirty="0"/>
              <a:t>Timeline</a:t>
            </a:r>
          </a:p>
          <a:p>
            <a:pPr>
              <a:buFont typeface="Wingdings" panose="05000000000000000000" pitchFamily="2" charset="2"/>
              <a:buChar char="§"/>
            </a:pPr>
            <a:endParaRPr lang="en-US" sz="800" dirty="0"/>
          </a:p>
          <a:p>
            <a:pPr lvl="1">
              <a:buFont typeface="Arial" panose="020B0604020202020204" pitchFamily="34" charset="0"/>
              <a:buChar char="•"/>
            </a:pPr>
            <a:r>
              <a:rPr lang="en-US" sz="2000" dirty="0"/>
              <a:t>Sandbox Window: Two weeks prior to Collection Window</a:t>
            </a:r>
          </a:p>
          <a:p>
            <a:pPr lvl="1">
              <a:buFont typeface="Arial" panose="020B0604020202020204" pitchFamily="34" charset="0"/>
              <a:buChar char="•"/>
            </a:pPr>
            <a:endParaRPr lang="en-US" sz="800" dirty="0"/>
          </a:p>
          <a:p>
            <a:pPr lvl="1">
              <a:buFont typeface="Arial" panose="020B0604020202020204" pitchFamily="34" charset="0"/>
              <a:buChar char="•"/>
            </a:pPr>
            <a:r>
              <a:rPr lang="en-US" sz="2000" dirty="0"/>
              <a:t>Collection Window:  6/7/21 to 7/20/21</a:t>
            </a:r>
          </a:p>
          <a:p>
            <a:pPr lvl="1">
              <a:buFont typeface="Arial" panose="020B0604020202020204" pitchFamily="34" charset="0"/>
              <a:buChar char="•"/>
            </a:pPr>
            <a:endParaRPr lang="en-US" sz="800" dirty="0"/>
          </a:p>
          <a:p>
            <a:pPr lvl="1">
              <a:buFont typeface="Arial" panose="020B0604020202020204" pitchFamily="34" charset="0"/>
              <a:buChar char="•"/>
            </a:pPr>
            <a:r>
              <a:rPr lang="en-US" sz="2000" dirty="0"/>
              <a:t>PIMS Maintenance Window:  6/30/21 to 7/16/21</a:t>
            </a:r>
          </a:p>
          <a:p>
            <a:pPr lvl="1">
              <a:buFont typeface="Arial" panose="020B0604020202020204" pitchFamily="34" charset="0"/>
              <a:buChar char="•"/>
            </a:pPr>
            <a:endParaRPr lang="en-US" sz="800" dirty="0"/>
          </a:p>
          <a:p>
            <a:pPr lvl="1">
              <a:buFont typeface="Arial" panose="020B0604020202020204" pitchFamily="34" charset="0"/>
              <a:buChar char="•"/>
            </a:pPr>
            <a:r>
              <a:rPr lang="en-US" sz="2000" dirty="0"/>
              <a:t>Follow-Up, Review &amp; Editing Window:  7/22/21 to 7/30/21</a:t>
            </a:r>
          </a:p>
          <a:p>
            <a:pPr lvl="1">
              <a:buFont typeface="Arial" panose="020B0604020202020204" pitchFamily="34" charset="0"/>
              <a:buChar char="•"/>
            </a:pPr>
            <a:endParaRPr lang="en-US" sz="800" dirty="0"/>
          </a:p>
          <a:p>
            <a:pPr lvl="1">
              <a:buFont typeface="Arial" panose="020B0604020202020204" pitchFamily="34" charset="0"/>
              <a:buChar char="•"/>
            </a:pPr>
            <a:r>
              <a:rPr lang="en-US" sz="2000" dirty="0"/>
              <a:t>Correction Window:  8/2/21 to 8/12/21</a:t>
            </a:r>
          </a:p>
          <a:p>
            <a:pPr lvl="1">
              <a:buFont typeface="Arial" panose="020B0604020202020204" pitchFamily="34" charset="0"/>
              <a:buChar char="•"/>
            </a:pPr>
            <a:endParaRPr lang="en-US" sz="800" dirty="0"/>
          </a:p>
          <a:p>
            <a:pPr lvl="1">
              <a:buFont typeface="Arial" panose="020B0604020202020204" pitchFamily="34" charset="0"/>
              <a:buChar char="•"/>
            </a:pPr>
            <a:r>
              <a:rPr lang="en-US" sz="2000" dirty="0"/>
              <a:t>Accuracy Certification Statement (ACS) Due Date:  8/31/21</a:t>
            </a:r>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9</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4/15/2021</a:t>
            </a:r>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683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226859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F135CC4C-5DD8-4A4F-B1E6-E69AF4B93C3A}"/>
</file>

<file path=customXml/itemProps2.xml><?xml version="1.0" encoding="utf-8"?>
<ds:datastoreItem xmlns:ds="http://schemas.openxmlformats.org/officeDocument/2006/customXml" ds:itemID="{2F76B34E-7EF5-45BF-A11D-889956825E08}"/>
</file>

<file path=customXml/itemProps3.xml><?xml version="1.0" encoding="utf-8"?>
<ds:datastoreItem xmlns:ds="http://schemas.openxmlformats.org/officeDocument/2006/customXml" ds:itemID="{BD04C658-2BD5-4BC9-8721-33E07425BDEF}"/>
</file>

<file path=docProps/app.xml><?xml version="1.0" encoding="utf-8"?>
<Properties xmlns="http://schemas.openxmlformats.org/officeDocument/2006/extended-properties" xmlns:vt="http://schemas.openxmlformats.org/officeDocument/2006/docPropsVTypes">
  <TotalTime>15461</TotalTime>
  <Words>3505</Words>
  <Application>Microsoft Office PowerPoint</Application>
  <PresentationFormat>On-screen Show (4:3)</PresentationFormat>
  <Paragraphs>490</Paragraphs>
  <Slides>40</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Arial (Body)</vt:lpstr>
      <vt:lpstr>Calibri</vt:lpstr>
      <vt:lpstr>Verdana</vt:lpstr>
      <vt:lpstr>Wingdings</vt:lpstr>
      <vt:lpstr>Default Design</vt:lpstr>
      <vt:lpstr>PIMS Adult &amp; Secondary 2020-21 Career and Technical Education (CTE) Student Data</vt:lpstr>
      <vt:lpstr>Before We Begin</vt:lpstr>
      <vt:lpstr>Agenda</vt:lpstr>
      <vt:lpstr>Overview of PIMS CTE Adult and Secondary Student Data Collection</vt:lpstr>
      <vt:lpstr>New for 2020-21</vt:lpstr>
      <vt:lpstr>New for 2020-21 (Student Template)</vt:lpstr>
      <vt:lpstr>New for 2020-21 (CTE Student Fact Template)</vt:lpstr>
      <vt:lpstr>New for 2020-21 (CTE Student Industry Credential Template)</vt:lpstr>
      <vt:lpstr>PIMS CTE Data Collection Timeline</vt:lpstr>
      <vt:lpstr>Reporting Adult Affidavit Program (AAP) CTE Students</vt:lpstr>
      <vt:lpstr>Reporting Secondary CTE Students</vt:lpstr>
      <vt:lpstr>Perkins V Secondary CTE Student Definitions</vt:lpstr>
      <vt:lpstr>Secondary CTE Program Completer Reporting</vt:lpstr>
      <vt:lpstr>Perkins V Definitions and Adult CTE Program Completer Reporting</vt:lpstr>
      <vt:lpstr>Student Template – Page 1</vt:lpstr>
      <vt:lpstr>Student Template – Page 2</vt:lpstr>
      <vt:lpstr>CTE Student Fact – Page 1</vt:lpstr>
      <vt:lpstr>CTE Student Fact  – Page 2</vt:lpstr>
      <vt:lpstr>CTE Student Fact  – Page 3</vt:lpstr>
      <vt:lpstr>CTE Student Fact  – Page 4</vt:lpstr>
      <vt:lpstr>CTE Student Fact  – Page 5</vt:lpstr>
      <vt:lpstr>CTE Student Fact  – Page 6</vt:lpstr>
      <vt:lpstr>CTE Student Fact  – Page 7</vt:lpstr>
      <vt:lpstr>CTE Student Fact  – Page 8</vt:lpstr>
      <vt:lpstr>CTE Student Fact  – Page 9</vt:lpstr>
      <vt:lpstr>CTE Student Fact  – Page 10</vt:lpstr>
      <vt:lpstr>CTE Student Fact  – Page 11</vt:lpstr>
      <vt:lpstr>CTE Student Fact  – Page 12</vt:lpstr>
      <vt:lpstr>CTE Student Fact  – Page 13</vt:lpstr>
      <vt:lpstr>CTE Student Industry Credential – Page 1</vt:lpstr>
      <vt:lpstr>CTE Student Industry Credential – Page 2</vt:lpstr>
      <vt:lpstr>   Data Quality Engine (DQE)</vt:lpstr>
      <vt:lpstr>When data does not pass Data Quality Engine (DQE) Rules</vt:lpstr>
      <vt:lpstr>Extract-Transform-Load (ETL) Errors in Batch Manager</vt:lpstr>
      <vt:lpstr>LEA Reviews of PIMS CTE Data Quality Control Reports</vt:lpstr>
      <vt:lpstr>Accessing PIMS CTE Data Quality Control Reports</vt:lpstr>
      <vt:lpstr>Bureau of Career and Technical Education</vt:lpstr>
      <vt:lpstr>Technical and Program-Related Assistance</vt:lpstr>
      <vt:lpstr>Technical and Program-Related Assistance (continued)</vt:lpstr>
      <vt:lpstr>Contact/Mission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PIMS Adult And Secondary 2020-21 Career And Technical Education Student Data Set_PowerPoint</dc:title>
  <dc:creator>aforsman</dc:creator>
  <cp:lastModifiedBy>Henry, Rachel</cp:lastModifiedBy>
  <cp:revision>709</cp:revision>
  <cp:lastPrinted>2017-04-20T11:26:23Z</cp:lastPrinted>
  <dcterms:created xsi:type="dcterms:W3CDTF">2011-11-29T20:35:02Z</dcterms:created>
  <dcterms:modified xsi:type="dcterms:W3CDTF">2021-06-08T17:46:48Z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1348600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