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47"/>
  </p:notesMasterIdLst>
  <p:sldIdLst>
    <p:sldId id="256" r:id="rId5"/>
    <p:sldId id="486" r:id="rId6"/>
    <p:sldId id="675" r:id="rId7"/>
    <p:sldId id="676" r:id="rId8"/>
    <p:sldId id="383" r:id="rId9"/>
    <p:sldId id="691" r:id="rId10"/>
    <p:sldId id="692" r:id="rId11"/>
    <p:sldId id="375" r:id="rId12"/>
    <p:sldId id="693" r:id="rId13"/>
    <p:sldId id="694" r:id="rId14"/>
    <p:sldId id="695" r:id="rId15"/>
    <p:sldId id="704" r:id="rId16"/>
    <p:sldId id="655" r:id="rId17"/>
    <p:sldId id="657" r:id="rId18"/>
    <p:sldId id="659" r:id="rId19"/>
    <p:sldId id="699" r:id="rId20"/>
    <p:sldId id="700" r:id="rId21"/>
    <p:sldId id="662" r:id="rId22"/>
    <p:sldId id="696" r:id="rId23"/>
    <p:sldId id="663" r:id="rId24"/>
    <p:sldId id="660" r:id="rId25"/>
    <p:sldId id="661" r:id="rId26"/>
    <p:sldId id="697" r:id="rId27"/>
    <p:sldId id="665" r:id="rId28"/>
    <p:sldId id="667" r:id="rId29"/>
    <p:sldId id="658" r:id="rId30"/>
    <p:sldId id="670" r:id="rId31"/>
    <p:sldId id="671" r:id="rId32"/>
    <p:sldId id="701" r:id="rId33"/>
    <p:sldId id="673" r:id="rId34"/>
    <p:sldId id="674" r:id="rId35"/>
    <p:sldId id="702" r:id="rId36"/>
    <p:sldId id="678" r:id="rId37"/>
    <p:sldId id="679" r:id="rId38"/>
    <p:sldId id="668" r:id="rId39"/>
    <p:sldId id="680" r:id="rId40"/>
    <p:sldId id="681" r:id="rId41"/>
    <p:sldId id="682" r:id="rId42"/>
    <p:sldId id="683" r:id="rId43"/>
    <p:sldId id="684" r:id="rId44"/>
    <p:sldId id="685" r:id="rId45"/>
    <p:sldId id="25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B36947-631B-4A85-1143-9C149C7DC074}" name="Hampe, Lisa" initials="HL" userId="S::lihampe@pa.gov::1c2cc2b1-9974-405a-bc59-c6a61872068a" providerId="AD"/>
  <p188:author id="{7C5083CA-549A-C494-BB3C-3B98F206E9C9}" name="Gannon, Beth" initials="EG" userId="S::egannonrit@pa.gov::724ebcc3-9fa2-41a9-bab7-62b863f63db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A43713-8C23-4BA2-8251-9D20AF9B0662}" v="11" dt="2023-10-17T11:57:06.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5" autoAdjust="0"/>
  </p:normalViewPr>
  <p:slideViewPr>
    <p:cSldViewPr snapToGrid="0">
      <p:cViewPr varScale="1">
        <p:scale>
          <a:sx n="79" d="100"/>
          <a:sy n="79" d="100"/>
        </p:scale>
        <p:origin x="126" y="438"/>
      </p:cViewPr>
      <p:guideLst/>
    </p:cSldViewPr>
  </p:slideViewPr>
  <p:outlineViewPr>
    <p:cViewPr>
      <p:scale>
        <a:sx n="33" d="100"/>
        <a:sy n="33" d="100"/>
      </p:scale>
      <p:origin x="0" y="-5142"/>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ry, Rachel" userId="9e296987-6daa-4c57-b933-644342aedfcc" providerId="ADAL" clId="{73A43713-8C23-4BA2-8251-9D20AF9B0662}"/>
    <pc:docChg chg="custSel modSld">
      <pc:chgData name="Henry, Rachel" userId="9e296987-6daa-4c57-b933-644342aedfcc" providerId="ADAL" clId="{73A43713-8C23-4BA2-8251-9D20AF9B0662}" dt="2023-10-17T11:57:06.731" v="14" actId="1076"/>
      <pc:docMkLst>
        <pc:docMk/>
      </pc:docMkLst>
      <pc:sldChg chg="delSp mod">
        <pc:chgData name="Henry, Rachel" userId="9e296987-6daa-4c57-b933-644342aedfcc" providerId="ADAL" clId="{73A43713-8C23-4BA2-8251-9D20AF9B0662}" dt="2023-10-17T11:56:29.212" v="1" actId="478"/>
        <pc:sldMkLst>
          <pc:docMk/>
          <pc:sldMk cId="3034363052" sldId="375"/>
        </pc:sldMkLst>
        <pc:spChg chg="del">
          <ac:chgData name="Henry, Rachel" userId="9e296987-6daa-4c57-b933-644342aedfcc" providerId="ADAL" clId="{73A43713-8C23-4BA2-8251-9D20AF9B0662}" dt="2023-10-17T11:56:29.212" v="1" actId="478"/>
          <ac:spMkLst>
            <pc:docMk/>
            <pc:sldMk cId="3034363052" sldId="375"/>
            <ac:spMk id="2" creationId="{5BF2F864-24D8-D844-85CB-C0764AF3CB85}"/>
          </ac:spMkLst>
        </pc:spChg>
      </pc:sldChg>
      <pc:sldChg chg="delSp mod">
        <pc:chgData name="Henry, Rachel" userId="9e296987-6daa-4c57-b933-644342aedfcc" providerId="ADAL" clId="{73A43713-8C23-4BA2-8251-9D20AF9B0662}" dt="2023-10-17T11:56:15.089" v="0" actId="478"/>
        <pc:sldMkLst>
          <pc:docMk/>
          <pc:sldMk cId="334954690" sldId="383"/>
        </pc:sldMkLst>
        <pc:spChg chg="del">
          <ac:chgData name="Henry, Rachel" userId="9e296987-6daa-4c57-b933-644342aedfcc" providerId="ADAL" clId="{73A43713-8C23-4BA2-8251-9D20AF9B0662}" dt="2023-10-17T11:56:15.089" v="0" actId="478"/>
          <ac:spMkLst>
            <pc:docMk/>
            <pc:sldMk cId="334954690" sldId="383"/>
            <ac:spMk id="2" creationId="{68AF5B6B-D626-164D-6C34-2C225E9AC30A}"/>
          </ac:spMkLst>
        </pc:spChg>
      </pc:sldChg>
      <pc:sldChg chg="modSp mod">
        <pc:chgData name="Henry, Rachel" userId="9e296987-6daa-4c57-b933-644342aedfcc" providerId="ADAL" clId="{73A43713-8C23-4BA2-8251-9D20AF9B0662}" dt="2023-10-17T11:56:45.812" v="3" actId="962"/>
        <pc:sldMkLst>
          <pc:docMk/>
          <pc:sldMk cId="2374396852" sldId="692"/>
        </pc:sldMkLst>
        <pc:spChg chg="mod">
          <ac:chgData name="Henry, Rachel" userId="9e296987-6daa-4c57-b933-644342aedfcc" providerId="ADAL" clId="{73A43713-8C23-4BA2-8251-9D20AF9B0662}" dt="2023-10-17T11:56:44.352" v="2" actId="962"/>
          <ac:spMkLst>
            <pc:docMk/>
            <pc:sldMk cId="2374396852" sldId="692"/>
            <ac:spMk id="7" creationId="{7B11E952-9629-80D9-61C4-D9454856DC4A}"/>
          </ac:spMkLst>
        </pc:spChg>
        <pc:spChg chg="mod">
          <ac:chgData name="Henry, Rachel" userId="9e296987-6daa-4c57-b933-644342aedfcc" providerId="ADAL" clId="{73A43713-8C23-4BA2-8251-9D20AF9B0662}" dt="2023-10-17T11:56:45.812" v="3" actId="962"/>
          <ac:spMkLst>
            <pc:docMk/>
            <pc:sldMk cId="2374396852" sldId="692"/>
            <ac:spMk id="8" creationId="{AD9CE60A-7D4A-DC0F-9804-E059BFB0EB9E}"/>
          </ac:spMkLst>
        </pc:spChg>
      </pc:sldChg>
      <pc:sldChg chg="addSp modSp">
        <pc:chgData name="Henry, Rachel" userId="9e296987-6daa-4c57-b933-644342aedfcc" providerId="ADAL" clId="{73A43713-8C23-4BA2-8251-9D20AF9B0662}" dt="2023-10-17T11:57:06.731" v="14" actId="1076"/>
        <pc:sldMkLst>
          <pc:docMk/>
          <pc:sldMk cId="3716432174" sldId="693"/>
        </pc:sldMkLst>
        <pc:spChg chg="add mod">
          <ac:chgData name="Henry, Rachel" userId="9e296987-6daa-4c57-b933-644342aedfcc" providerId="ADAL" clId="{73A43713-8C23-4BA2-8251-9D20AF9B0662}" dt="2023-10-17T11:56:54.383" v="12" actId="20577"/>
          <ac:spMkLst>
            <pc:docMk/>
            <pc:sldMk cId="3716432174" sldId="693"/>
            <ac:spMk id="4" creationId="{CE626E67-95D4-E98C-063C-7258EF5ECBC5}"/>
          </ac:spMkLst>
        </pc:spChg>
        <pc:picChg chg="mod">
          <ac:chgData name="Henry, Rachel" userId="9e296987-6daa-4c57-b933-644342aedfcc" providerId="ADAL" clId="{73A43713-8C23-4BA2-8251-9D20AF9B0662}" dt="2023-10-17T11:57:06.731" v="14" actId="1076"/>
          <ac:picMkLst>
            <pc:docMk/>
            <pc:sldMk cId="3716432174" sldId="693"/>
            <ac:picMk id="5" creationId="{E66AEE4C-366A-BCE9-9C4A-E5B4ABF68EF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53B02-C73A-4146-B9EE-98D3B6D1E914}"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en-US"/>
        </a:p>
      </dgm:t>
    </dgm:pt>
    <dgm:pt modelId="{A54D9C6E-B340-45C9-82C8-E623095514BD}">
      <dgm:prSet phldrT="[Text]"/>
      <dgm:spPr/>
      <dgm:t>
        <a:bodyPr/>
        <a:lstStyle/>
        <a:p>
          <a:r>
            <a:rPr lang="en-US"/>
            <a:t>Table A</a:t>
          </a:r>
        </a:p>
      </dgm:t>
    </dgm:pt>
    <dgm:pt modelId="{21076828-AA94-47CB-B1B4-F8256912C244}" type="parTrans" cxnId="{B6335387-E7A2-4402-B1AD-30934A2679DA}">
      <dgm:prSet/>
      <dgm:spPr/>
      <dgm:t>
        <a:bodyPr/>
        <a:lstStyle/>
        <a:p>
          <a:endParaRPr lang="en-US"/>
        </a:p>
      </dgm:t>
    </dgm:pt>
    <dgm:pt modelId="{49B0CFF4-905A-46D8-8F3E-A74F8C126291}" type="sibTrans" cxnId="{B6335387-E7A2-4402-B1AD-30934A2679DA}">
      <dgm:prSet/>
      <dgm:spPr/>
      <dgm:t>
        <a:bodyPr/>
        <a:lstStyle/>
        <a:p>
          <a:endParaRPr lang="en-US"/>
        </a:p>
      </dgm:t>
    </dgm:pt>
    <dgm:pt modelId="{42DACAAF-9382-404D-A9ED-283AE0AE0F50}">
      <dgm:prSet phldrT="[Text]"/>
      <dgm:spPr/>
      <dgm:t>
        <a:bodyPr/>
        <a:lstStyle/>
        <a:p>
          <a:r>
            <a:rPr lang="en-US"/>
            <a:t>Table B</a:t>
          </a:r>
        </a:p>
      </dgm:t>
    </dgm:pt>
    <dgm:pt modelId="{E8363932-31A6-4F03-8735-0F2D4C444697}" type="parTrans" cxnId="{5E85CE24-EB77-4363-B168-BBE1DFC6F6D5}">
      <dgm:prSet/>
      <dgm:spPr/>
      <dgm:t>
        <a:bodyPr/>
        <a:lstStyle/>
        <a:p>
          <a:endParaRPr lang="en-US"/>
        </a:p>
      </dgm:t>
    </dgm:pt>
    <dgm:pt modelId="{A1055F56-DFA7-4583-A0D1-49BFE725E538}" type="sibTrans" cxnId="{5E85CE24-EB77-4363-B168-BBE1DFC6F6D5}">
      <dgm:prSet/>
      <dgm:spPr/>
      <dgm:t>
        <a:bodyPr/>
        <a:lstStyle/>
        <a:p>
          <a:endParaRPr lang="en-US"/>
        </a:p>
      </dgm:t>
    </dgm:pt>
    <dgm:pt modelId="{9D1337B3-9F7D-460B-82F0-56F9ABB41A2F}">
      <dgm:prSet phldrT="[Text]"/>
      <dgm:spPr/>
      <dgm:t>
        <a:bodyPr/>
        <a:lstStyle/>
        <a:p>
          <a:r>
            <a:rPr lang="en-US"/>
            <a:t>A quick guide to allowable accommodations, who can use them, and in which format</a:t>
          </a:r>
        </a:p>
      </dgm:t>
    </dgm:pt>
    <dgm:pt modelId="{0BF4BA53-B0D6-414D-93EC-325B7A12BEAD}" type="parTrans" cxnId="{F8B71AED-33BB-4F3A-9C97-E4277CE11629}">
      <dgm:prSet/>
      <dgm:spPr/>
      <dgm:t>
        <a:bodyPr/>
        <a:lstStyle/>
        <a:p>
          <a:endParaRPr lang="en-US"/>
        </a:p>
      </dgm:t>
    </dgm:pt>
    <dgm:pt modelId="{FD9E8AE8-37BB-40F2-801E-8CB5AF4D7464}" type="sibTrans" cxnId="{F8B71AED-33BB-4F3A-9C97-E4277CE11629}">
      <dgm:prSet/>
      <dgm:spPr/>
      <dgm:t>
        <a:bodyPr/>
        <a:lstStyle/>
        <a:p>
          <a:endParaRPr lang="en-US"/>
        </a:p>
      </dgm:t>
    </dgm:pt>
    <dgm:pt modelId="{1E7B1475-BA83-456A-A1C9-600407ACED2E}">
      <dgm:prSet phldrT="[Text]"/>
      <dgm:spPr/>
      <dgm:t>
        <a:bodyPr/>
        <a:lstStyle/>
        <a:p>
          <a:r>
            <a:rPr lang="en-US"/>
            <a:t>Details of the accommodation and directions for use</a:t>
          </a:r>
        </a:p>
      </dgm:t>
    </dgm:pt>
    <dgm:pt modelId="{72EFD072-D52C-479C-9883-A3FC083CB039}" type="parTrans" cxnId="{36B3FA58-8CA1-4154-9233-5F2ACABBEAD5}">
      <dgm:prSet/>
      <dgm:spPr/>
      <dgm:t>
        <a:bodyPr/>
        <a:lstStyle/>
        <a:p>
          <a:endParaRPr lang="en-US"/>
        </a:p>
      </dgm:t>
    </dgm:pt>
    <dgm:pt modelId="{B50EC96F-5A53-4444-B1D1-FA9D215C09C8}" type="sibTrans" cxnId="{36B3FA58-8CA1-4154-9233-5F2ACABBEAD5}">
      <dgm:prSet/>
      <dgm:spPr/>
      <dgm:t>
        <a:bodyPr/>
        <a:lstStyle/>
        <a:p>
          <a:endParaRPr lang="en-US"/>
        </a:p>
      </dgm:t>
    </dgm:pt>
    <dgm:pt modelId="{4921B04D-79B9-488B-9969-6F8B42BD156A}" type="pres">
      <dgm:prSet presAssocID="{23A53B02-C73A-4146-B9EE-98D3B6D1E914}" presName="diagram" presStyleCnt="0">
        <dgm:presLayoutVars>
          <dgm:dir/>
          <dgm:resizeHandles val="exact"/>
        </dgm:presLayoutVars>
      </dgm:prSet>
      <dgm:spPr/>
    </dgm:pt>
    <dgm:pt modelId="{4FCB3CD9-7851-48B3-9A61-A90DA6ED9DFE}" type="pres">
      <dgm:prSet presAssocID="{A54D9C6E-B340-45C9-82C8-E623095514BD}" presName="node" presStyleLbl="node1" presStyleIdx="0" presStyleCnt="4">
        <dgm:presLayoutVars>
          <dgm:bulletEnabled val="1"/>
        </dgm:presLayoutVars>
      </dgm:prSet>
      <dgm:spPr/>
    </dgm:pt>
    <dgm:pt modelId="{C04216EB-5F8A-4031-9734-7DAA59D4F5CA}" type="pres">
      <dgm:prSet presAssocID="{49B0CFF4-905A-46D8-8F3E-A74F8C126291}" presName="sibTrans" presStyleCnt="0"/>
      <dgm:spPr/>
    </dgm:pt>
    <dgm:pt modelId="{01E0C59A-0922-4C34-B5AF-987F014E9D4B}" type="pres">
      <dgm:prSet presAssocID="{42DACAAF-9382-404D-A9ED-283AE0AE0F50}" presName="node" presStyleLbl="node1" presStyleIdx="1" presStyleCnt="4">
        <dgm:presLayoutVars>
          <dgm:bulletEnabled val="1"/>
        </dgm:presLayoutVars>
      </dgm:prSet>
      <dgm:spPr/>
    </dgm:pt>
    <dgm:pt modelId="{8BDB1337-52CB-4ED4-9A06-BFA6BE0CE4C4}" type="pres">
      <dgm:prSet presAssocID="{A1055F56-DFA7-4583-A0D1-49BFE725E538}" presName="sibTrans" presStyleCnt="0"/>
      <dgm:spPr/>
    </dgm:pt>
    <dgm:pt modelId="{D9459513-567E-4283-B561-140404B2A31B}" type="pres">
      <dgm:prSet presAssocID="{9D1337B3-9F7D-460B-82F0-56F9ABB41A2F}" presName="node" presStyleLbl="node1" presStyleIdx="2" presStyleCnt="4">
        <dgm:presLayoutVars>
          <dgm:bulletEnabled val="1"/>
        </dgm:presLayoutVars>
      </dgm:prSet>
      <dgm:spPr/>
    </dgm:pt>
    <dgm:pt modelId="{8F2DD8C0-2F0C-41AB-8946-E6EC09632852}" type="pres">
      <dgm:prSet presAssocID="{FD9E8AE8-37BB-40F2-801E-8CB5AF4D7464}" presName="sibTrans" presStyleCnt="0"/>
      <dgm:spPr/>
    </dgm:pt>
    <dgm:pt modelId="{340910B1-9C8D-4DAA-AD11-35DAE667DFCE}" type="pres">
      <dgm:prSet presAssocID="{1E7B1475-BA83-456A-A1C9-600407ACED2E}" presName="node" presStyleLbl="node1" presStyleIdx="3" presStyleCnt="4">
        <dgm:presLayoutVars>
          <dgm:bulletEnabled val="1"/>
        </dgm:presLayoutVars>
      </dgm:prSet>
      <dgm:spPr/>
    </dgm:pt>
  </dgm:ptLst>
  <dgm:cxnLst>
    <dgm:cxn modelId="{1B15B022-A76F-4190-9D89-3798EE7F1C1D}" type="presOf" srcId="{1E7B1475-BA83-456A-A1C9-600407ACED2E}" destId="{340910B1-9C8D-4DAA-AD11-35DAE667DFCE}" srcOrd="0" destOrd="0" presId="urn:microsoft.com/office/officeart/2005/8/layout/default"/>
    <dgm:cxn modelId="{5E85CE24-EB77-4363-B168-BBE1DFC6F6D5}" srcId="{23A53B02-C73A-4146-B9EE-98D3B6D1E914}" destId="{42DACAAF-9382-404D-A9ED-283AE0AE0F50}" srcOrd="1" destOrd="0" parTransId="{E8363932-31A6-4F03-8735-0F2D4C444697}" sibTransId="{A1055F56-DFA7-4583-A0D1-49BFE725E538}"/>
    <dgm:cxn modelId="{565E1565-82EF-419E-8E4E-3FB983C7954F}" type="presOf" srcId="{42DACAAF-9382-404D-A9ED-283AE0AE0F50}" destId="{01E0C59A-0922-4C34-B5AF-987F014E9D4B}" srcOrd="0" destOrd="0" presId="urn:microsoft.com/office/officeart/2005/8/layout/default"/>
    <dgm:cxn modelId="{36B3FA58-8CA1-4154-9233-5F2ACABBEAD5}" srcId="{23A53B02-C73A-4146-B9EE-98D3B6D1E914}" destId="{1E7B1475-BA83-456A-A1C9-600407ACED2E}" srcOrd="3" destOrd="0" parTransId="{72EFD072-D52C-479C-9883-A3FC083CB039}" sibTransId="{B50EC96F-5A53-4444-B1D1-FA9D215C09C8}"/>
    <dgm:cxn modelId="{B6335387-E7A2-4402-B1AD-30934A2679DA}" srcId="{23A53B02-C73A-4146-B9EE-98D3B6D1E914}" destId="{A54D9C6E-B340-45C9-82C8-E623095514BD}" srcOrd="0" destOrd="0" parTransId="{21076828-AA94-47CB-B1B4-F8256912C244}" sibTransId="{49B0CFF4-905A-46D8-8F3E-A74F8C126291}"/>
    <dgm:cxn modelId="{D47FC998-AEC2-43CB-BFFE-DE25DB048BE9}" type="presOf" srcId="{A54D9C6E-B340-45C9-82C8-E623095514BD}" destId="{4FCB3CD9-7851-48B3-9A61-A90DA6ED9DFE}" srcOrd="0" destOrd="0" presId="urn:microsoft.com/office/officeart/2005/8/layout/default"/>
    <dgm:cxn modelId="{CD39EFC8-2299-41C1-B483-E8A0ED124B54}" type="presOf" srcId="{23A53B02-C73A-4146-B9EE-98D3B6D1E914}" destId="{4921B04D-79B9-488B-9969-6F8B42BD156A}" srcOrd="0" destOrd="0" presId="urn:microsoft.com/office/officeart/2005/8/layout/default"/>
    <dgm:cxn modelId="{F8B71AED-33BB-4F3A-9C97-E4277CE11629}" srcId="{23A53B02-C73A-4146-B9EE-98D3B6D1E914}" destId="{9D1337B3-9F7D-460B-82F0-56F9ABB41A2F}" srcOrd="2" destOrd="0" parTransId="{0BF4BA53-B0D6-414D-93EC-325B7A12BEAD}" sibTransId="{FD9E8AE8-37BB-40F2-801E-8CB5AF4D7464}"/>
    <dgm:cxn modelId="{B6D27FFB-1AE7-4867-9247-A28E15C0780E}" type="presOf" srcId="{9D1337B3-9F7D-460B-82F0-56F9ABB41A2F}" destId="{D9459513-567E-4283-B561-140404B2A31B}" srcOrd="0" destOrd="0" presId="urn:microsoft.com/office/officeart/2005/8/layout/default"/>
    <dgm:cxn modelId="{67BFE6B9-C1F1-4F42-A16E-C0879F87296D}" type="presParOf" srcId="{4921B04D-79B9-488B-9969-6F8B42BD156A}" destId="{4FCB3CD9-7851-48B3-9A61-A90DA6ED9DFE}" srcOrd="0" destOrd="0" presId="urn:microsoft.com/office/officeart/2005/8/layout/default"/>
    <dgm:cxn modelId="{037982F4-D6CD-4827-9843-82CBC2139977}" type="presParOf" srcId="{4921B04D-79B9-488B-9969-6F8B42BD156A}" destId="{C04216EB-5F8A-4031-9734-7DAA59D4F5CA}" srcOrd="1" destOrd="0" presId="urn:microsoft.com/office/officeart/2005/8/layout/default"/>
    <dgm:cxn modelId="{0D975AFD-DF37-4E13-8415-BC074CD06BDA}" type="presParOf" srcId="{4921B04D-79B9-488B-9969-6F8B42BD156A}" destId="{01E0C59A-0922-4C34-B5AF-987F014E9D4B}" srcOrd="2" destOrd="0" presId="urn:microsoft.com/office/officeart/2005/8/layout/default"/>
    <dgm:cxn modelId="{6B26ABC2-12B4-453E-9AAC-AA118383FDC5}" type="presParOf" srcId="{4921B04D-79B9-488B-9969-6F8B42BD156A}" destId="{8BDB1337-52CB-4ED4-9A06-BFA6BE0CE4C4}" srcOrd="3" destOrd="0" presId="urn:microsoft.com/office/officeart/2005/8/layout/default"/>
    <dgm:cxn modelId="{9B0898A2-8614-462F-AAB4-DBB457F4BE49}" type="presParOf" srcId="{4921B04D-79B9-488B-9969-6F8B42BD156A}" destId="{D9459513-567E-4283-B561-140404B2A31B}" srcOrd="4" destOrd="0" presId="urn:microsoft.com/office/officeart/2005/8/layout/default"/>
    <dgm:cxn modelId="{AFB613FF-51EB-4311-9EF4-5AD67215F2BE}" type="presParOf" srcId="{4921B04D-79B9-488B-9969-6F8B42BD156A}" destId="{8F2DD8C0-2F0C-41AB-8946-E6EC09632852}" srcOrd="5" destOrd="0" presId="urn:microsoft.com/office/officeart/2005/8/layout/default"/>
    <dgm:cxn modelId="{D3B0CCCB-1B36-450F-A53B-507E26B12F8C}" type="presParOf" srcId="{4921B04D-79B9-488B-9969-6F8B42BD156A}" destId="{340910B1-9C8D-4DAA-AD11-35DAE667DFC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B3CD9-7851-48B3-9A61-A90DA6ED9DFE}">
      <dsp:nvSpPr>
        <dsp:cNvPr id="0" name=""/>
        <dsp:cNvSpPr/>
      </dsp:nvSpPr>
      <dsp:spPr>
        <a:xfrm>
          <a:off x="372546" y="328"/>
          <a:ext cx="3316962" cy="199017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Table A</a:t>
          </a:r>
        </a:p>
      </dsp:txBody>
      <dsp:txXfrm>
        <a:off x="372546" y="328"/>
        <a:ext cx="3316962" cy="1990177"/>
      </dsp:txXfrm>
    </dsp:sp>
    <dsp:sp modelId="{01E0C59A-0922-4C34-B5AF-987F014E9D4B}">
      <dsp:nvSpPr>
        <dsp:cNvPr id="0" name=""/>
        <dsp:cNvSpPr/>
      </dsp:nvSpPr>
      <dsp:spPr>
        <a:xfrm>
          <a:off x="4021205" y="328"/>
          <a:ext cx="3316962" cy="199017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Table B</a:t>
          </a:r>
        </a:p>
      </dsp:txBody>
      <dsp:txXfrm>
        <a:off x="4021205" y="328"/>
        <a:ext cx="3316962" cy="1990177"/>
      </dsp:txXfrm>
    </dsp:sp>
    <dsp:sp modelId="{D9459513-567E-4283-B561-140404B2A31B}">
      <dsp:nvSpPr>
        <dsp:cNvPr id="0" name=""/>
        <dsp:cNvSpPr/>
      </dsp:nvSpPr>
      <dsp:spPr>
        <a:xfrm>
          <a:off x="372546" y="2322202"/>
          <a:ext cx="3316962" cy="199017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A quick guide to allowable accommodations, who can use them, and in which format</a:t>
          </a:r>
        </a:p>
      </dsp:txBody>
      <dsp:txXfrm>
        <a:off x="372546" y="2322202"/>
        <a:ext cx="3316962" cy="1990177"/>
      </dsp:txXfrm>
    </dsp:sp>
    <dsp:sp modelId="{340910B1-9C8D-4DAA-AD11-35DAE667DFCE}">
      <dsp:nvSpPr>
        <dsp:cNvPr id="0" name=""/>
        <dsp:cNvSpPr/>
      </dsp:nvSpPr>
      <dsp:spPr>
        <a:xfrm>
          <a:off x="4021205" y="2322202"/>
          <a:ext cx="3316962" cy="199017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Details of the accommodation and directions for use</a:t>
          </a:r>
        </a:p>
      </dsp:txBody>
      <dsp:txXfrm>
        <a:off x="4021205" y="2322202"/>
        <a:ext cx="3316962" cy="199017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to the training on guidelines for selection and use of accommodations on state assessments.</a:t>
            </a:r>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1373116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in years past, students may retain their cell phones when they are being used to monitor glucose or as other medical alert devices.  The SAC must be notified of the student’s need.  The student may keep their cell phone on their desk.  The student must be seated in plain view of the TA, who must monitor the student closely to be sure they do not access their phone unless medically necessary.  The TA should work with the student to ensure all other notifications are off so as not to distract the student or other test takers in the room.  The school should retain the documentation or medical plan regarding this accommodation.  New for 2024, a unique accommodation assurance should be submitted, and the use of the smartphone should be documented in the test booklet or online dashboard.  </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a:p>
        </p:txBody>
      </p:sp>
    </p:spTree>
    <p:extLst>
      <p:ext uri="{BB962C8B-B14F-4D97-AF65-F5344CB8AC3E}">
        <p14:creationId xmlns:p14="http://schemas.microsoft.com/office/powerpoint/2010/main" val="3836517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new for 2024:  A Read Aloud of the full ELA test is intended for a very limited population of students who have blindness or visual impairment and have not yet learned or are unable to use braille.  This accommodation requires documentation in a 504 or IEP.  There is no audio available for the online ELA PSSA or Literature Keystone – This accommodation must be provided by a human reader in a 1:1 test setting.  Readers must follow the Read Aloud and Scribing Guidelines for Operational Assessments and be sure not to clarify, elaborate, paraphrase, assist, or cue a student through uneven voice inflection.  This accommodation requires documentation in the test booklet or online dashboard, and it requires a unique accommodations assurance form.   </a:t>
            </a:r>
          </a:p>
          <a:p>
            <a:endParaRPr lang="en-US" dirty="0"/>
          </a:p>
          <a:p>
            <a:r>
              <a:rPr lang="en-US" dirty="0"/>
              <a:t>Note that students with a documented need may have the Math or Science PSSA, Biology Keystone, Algebra Keystone, and the Conventions and TDA portions of the ELA PSSA read aloud WITHOUT submitting a Unique Accommodations Assurance Form.  The form is only needed for a Full Read Aloud of the ELA PSSA or Keystone Literature Exams for Visual Impairment.  More information about read-</a:t>
            </a:r>
            <a:r>
              <a:rPr lang="en-US" dirty="0" err="1"/>
              <a:t>alouds</a:t>
            </a:r>
            <a:r>
              <a:rPr lang="en-US" dirty="0"/>
              <a:t> can be found in the accommodations guidelines. </a:t>
            </a:r>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a:p>
        </p:txBody>
      </p:sp>
    </p:spTree>
    <p:extLst>
      <p:ext uri="{BB962C8B-B14F-4D97-AF65-F5344CB8AC3E}">
        <p14:creationId xmlns:p14="http://schemas.microsoft.com/office/powerpoint/2010/main" val="3824302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will review unique accommodations and the procedure for submitting a unique accommodation assurance to PDE</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1443372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unique accommodations were mentioned with table A.  We sometimes get the question what is considered a unique accommodation.  As inferenced in the name, these would be accommodations that are typically used for students who are not otherwise able to access the test material in the traditional way.  They are intended for students with an IEP or 504 plan or those who may be in the formal evaluation process.  </a:t>
            </a:r>
          </a:p>
          <a:p>
            <a:r>
              <a:rPr lang="en-US" dirty="0"/>
              <a:t>In order to implement a unique accommodation, the school must follow specific procedures to ensure test security is maintained and the construct of what the test is measuring is not altered or modified.  </a:t>
            </a:r>
          </a:p>
          <a:p>
            <a:r>
              <a:rPr lang="en-US" dirty="0"/>
              <a:t>An example might be use of voice to text or speech to text, use of an assistive communication device or the need for scribing on TDA responses.  </a:t>
            </a:r>
          </a:p>
          <a:p>
            <a:r>
              <a:rPr lang="en-US" dirty="0"/>
              <a:t>Unique Accommodations are easily identified by looking at the last column of Table A.  </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788748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Keystone/PSSA Accommodation Assurance form can be accessed on the PDE website under Accommodations.  The direct link to the form is provided on this slide.  It can also be found in the accommodations guidelines.</a:t>
            </a:r>
          </a:p>
          <a:p>
            <a:r>
              <a:rPr lang="en-US" dirty="0"/>
              <a:t>The form contains a link to submit the information electronically to PDE through a survey monkey submission.  The information required in the electronic submission is exactly what is on the form. Your official submission to PDE is through entering the information in the survey link.  New this year, you can either keep the electronic submission or complete the PDF form for your records.</a:t>
            </a:r>
          </a:p>
          <a:p>
            <a:r>
              <a:rPr lang="en-US" dirty="0"/>
              <a:t>We expect the assurances to be submitted at least 6 weeks prior to the opening of the testing window.  (This was previously 8 weeks). Exceptions to the timeline are made for scribing requests due to recent student injury.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388273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is an assurance rather than an approval.  The role of PDE is not to approve or disapprove accommodations that are deemed appropriate by the student’s IEP or 504 team.  Rather, PDE and BSE ensure that accommodations are carried out in a manner that maintains test security and test construct.  Information submitted in the assurance is subject to further review by PDE and or BSE.  </a:t>
            </a:r>
          </a:p>
          <a:p>
            <a:r>
              <a:rPr lang="en-US" dirty="0"/>
              <a:t>The school should complete the form located on the PDE website and obtain all necessary signatures.  The assurance form with signatures must be kept on file at the school along with any relevant signed confidentiality agreements, as well as a copy of the student’s current IEP or 504 plan with the unique accommodation documented.  You do not need to submit signatures or the student’s IEP/504 Plan to PDE as with the previous process.  You will have the option to save the submitted survey monkey form as documentation of your Unique Accommodation Assurance.  </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a:p>
        </p:txBody>
      </p:sp>
    </p:spTree>
    <p:extLst>
      <p:ext uri="{BB962C8B-B14F-4D97-AF65-F5344CB8AC3E}">
        <p14:creationId xmlns:p14="http://schemas.microsoft.com/office/powerpoint/2010/main" val="2205297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directions for the Unique Accommodations Assurance as they appear in the Accommodations Guidelines.</a:t>
            </a:r>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1223276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portion of this training will include details about frequently used accommodations.  This is not an exhaustive list, so please refer to the accommodations guidelines for a complete list of accommodations.  </a:t>
            </a:r>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1776526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accommodation we will review is the read aloud accommodation.  Read aloud can be used as a test feature or an accommodation.  When used as a basic test feature, it is not a pre-planned small group accommodation.  The student may ask the teacher to read aloud a word or phrase during the test.  It’s intended to ensure the measurement of non-reading content is not influenced by a student’s inability to decode a word.  For example the student may know how to do the math, but cannot decode the word ‘perpendicular’.  It is permissible to read aloud a word, phrase, sentence or test item for the Math, Algebra 1, Science, and Biology tests, as well as multiple choice conventions of standard English items, and the TDA prompt as requested by the student.</a:t>
            </a:r>
          </a:p>
          <a:p>
            <a:r>
              <a:rPr lang="en-US" dirty="0"/>
              <a:t>Read aloud becomes an accommodation when the student has a documented need.  The read aloud and scribing guidelines manual provides detailed guidance.  Of note, readers may not clarify, elaborate, paraphrase, assist, or cue a student through their voice inflection. </a:t>
            </a:r>
          </a:p>
          <a:p>
            <a:r>
              <a:rPr lang="en-US" dirty="0"/>
              <a:t>A read aloud accommodation may include reading of all allowable parts by a human reader or the audio feature enabled in the online test. </a:t>
            </a:r>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1016060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various types of read aloud and some considerations the team should make for each:</a:t>
            </a:r>
          </a:p>
          <a:p>
            <a:r>
              <a:rPr lang="en-US" dirty="0"/>
              <a:t>Test directions only:  All students will have the test directions read aloud.  Any student may ask for the directions to be repeated.  </a:t>
            </a:r>
          </a:p>
          <a:p>
            <a:r>
              <a:rPr lang="en-US" dirty="0"/>
              <a:t>Some Allowable Items at Student Request:  All students may ask for a word, phrase, or question to be read aloud on the math and science PSSAs, biology and algebra Keystones, and on the TDA or Conventions of Standard English sections of the ELA PSSA.  If a student is anticipated to use this accommodation frequently, it may be helpful to place the student in a small group. </a:t>
            </a:r>
          </a:p>
          <a:p>
            <a:r>
              <a:rPr lang="en-US" dirty="0"/>
              <a:t>All Allowable items:  A student with documented need may have the entire math and science PSSAs, biology and algebra Keystones, and the TDA or Conventions of Standard English sections of the ELA PSSA read aloud.  There should be no more than 5 students in a group if using a human reader.  In this case, test booklets need to be </a:t>
            </a:r>
            <a:r>
              <a:rPr lang="en-US" dirty="0" err="1"/>
              <a:t>despiraled</a:t>
            </a:r>
            <a:r>
              <a:rPr lang="en-US" dirty="0"/>
              <a:t>.  Students testing online may use headphones for audio and may not need to test in a small group. </a:t>
            </a:r>
          </a:p>
          <a:p>
            <a:r>
              <a:rPr lang="en-US" dirty="0"/>
              <a:t>Read Aloud for Full ELA Test – this accommodation is available for students who are visually impaired and not yet proficient in Braille ONLY.  1:1 testing and a unique accommodation assurance form are required.  </a:t>
            </a:r>
          </a:p>
          <a:p>
            <a:endParaRPr lang="en-US" dirty="0"/>
          </a:p>
          <a:p>
            <a:r>
              <a:rPr lang="en-US" dirty="0"/>
              <a:t>Read Aloud for the Full ELA Test for Visual Impairment is the only read-aloud accommodation that requires a Unique Accommodations Assurance Form. </a:t>
            </a:r>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1849277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41CF786-9538-4DE9-A810-4F8B8DD314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905B990-A752-4301-A0CE-EA200AE27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topics covered today will include an overview of the accommodations guidelines manual.  Updates made to the guidelines for 2024 will be highlighted in this training.  We will review the unique accommodations assurance process and updates to the form, as well as frequently used accommodations. Information on online testing and accommodations will be provided.  We will also review the supplemental resources available in the accommodations guidelines for the PSSA and Keystone Exams.  Lastly, we will provide some basic information on the state alternate assessment (PASA DLM) accommodation resources.  This training will not cover PASA information in depth, as PASA </a:t>
            </a:r>
            <a:r>
              <a:rPr lang="en-US" altLang="en-US" dirty="0" err="1"/>
              <a:t>Acs</a:t>
            </a:r>
            <a:r>
              <a:rPr lang="en-US" altLang="en-US" dirty="0"/>
              <a:t> may find additional information specific to the PASA on the BSE and </a:t>
            </a:r>
            <a:r>
              <a:rPr lang="en-US" altLang="en-US" dirty="0" err="1"/>
              <a:t>PaTTAN</a:t>
            </a:r>
            <a:r>
              <a:rPr lang="en-US" altLang="en-US" dirty="0"/>
              <a:t> web pages.  </a:t>
            </a:r>
          </a:p>
          <a:p>
            <a:endParaRPr lang="en-US" altLang="en-US" dirty="0"/>
          </a:p>
        </p:txBody>
      </p:sp>
      <p:sp>
        <p:nvSpPr>
          <p:cNvPr id="30724" name="Slide Number Placeholder 3">
            <a:extLst>
              <a:ext uri="{FF2B5EF4-FFF2-40B4-BE49-F238E27FC236}">
                <a16:creationId xmlns:a16="http://schemas.microsoft.com/office/drawing/2014/main" id="{8EDDEA46-F2E0-49E0-A167-6B878095F5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F01F01-EA63-4E8A-9BC7-8D388ED7FE66}" type="slidenum">
              <a:rPr lang="en-US" altLang="en-US" smtClean="0">
                <a:solidFill>
                  <a:srgbClr val="000000"/>
                </a:solidFill>
              </a:rPr>
              <a:pPr/>
              <a:t>2</a:t>
            </a:fld>
            <a:endParaRPr lang="en-US"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indicates the subject areas and grades for which read aloud is allowable and not allowable.  This information is also contained in the read aloud and scribing guidelines.  </a:t>
            </a:r>
          </a:p>
          <a:p>
            <a:endParaRPr lang="en-US" dirty="0"/>
          </a:p>
          <a:p>
            <a:r>
              <a:rPr lang="en-US" dirty="0"/>
              <a:t>Remember, exceptions for Keystone Literature and PSSA ELA Reading passages will be made for students with visual impairment who are not yet able to read braille ONLY.  See the accommodations guidelines or the slides above for more information. </a:t>
            </a:r>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a:p>
        </p:txBody>
      </p:sp>
    </p:spTree>
    <p:extLst>
      <p:ext uri="{BB962C8B-B14F-4D97-AF65-F5344CB8AC3E}">
        <p14:creationId xmlns:p14="http://schemas.microsoft.com/office/powerpoint/2010/main" val="2051463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accommodation students use is scribing.  Schools must follow the read aloud and scribing guidelines when using a scribing accommodation of any kind.  Scribing is allowable for students with  physical disability or injury that severely limits the motor process of writing, typing, or recording responses.</a:t>
            </a:r>
          </a:p>
          <a:p>
            <a:r>
              <a:rPr lang="en-US" dirty="0"/>
              <a:t>Scribing is also allowable for students who have a documented disability in written expression which interferes with their ability to write or key responses. In these cases, if the student is using scribing on the state assessment, they must also use scribing on a day to day basis for instruction and assessment.  The IEP, 504 or educational team determine that scribing or dictation is essential for student access to the test.  </a:t>
            </a:r>
          </a:p>
          <a:p>
            <a:r>
              <a:rPr lang="en-US" dirty="0"/>
              <a:t>The online test version is recommended as this allows students the greatest level of independence. Individual students can take the online test, even if the rest of the school population is testing paper/pencil.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21</a:t>
            </a:fld>
            <a:endParaRPr lang="en-US"/>
          </a:p>
        </p:txBody>
      </p:sp>
    </p:spTree>
    <p:extLst>
      <p:ext uri="{BB962C8B-B14F-4D97-AF65-F5344CB8AC3E}">
        <p14:creationId xmlns:p14="http://schemas.microsoft.com/office/powerpoint/2010/main" val="1588277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scribing accommodations are considered a unique accommodation that requires an assurance submission to PDE.  You only need to submit the unique accommodation assurance for grades 4-8 ELA TDA responses. </a:t>
            </a:r>
          </a:p>
          <a:p>
            <a:r>
              <a:rPr lang="en-US" dirty="0"/>
              <a:t>It is not necessary to submit a unique accommodation assurance for Keystone Literature, Algebra and Biology, PSSA Math and Science, or the grade 3 PSSA ELA.  As a reminder, TDA scribing is now included in the new unique accommodation assurance submission.  Historically, this was a separate form from the unique accommodation assurance form. </a:t>
            </a:r>
          </a:p>
          <a:p>
            <a:endParaRPr lang="en-US" dirty="0"/>
          </a:p>
          <a:p>
            <a:r>
              <a:rPr lang="en-US" dirty="0"/>
              <a:t>With any scribing accommodation (unique or not) , the appropriate bubble or online checkbox must be marked to indicate the student receives a scribing accommodation.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22</a:t>
            </a:fld>
            <a:endParaRPr lang="en-US"/>
          </a:p>
        </p:txBody>
      </p:sp>
    </p:spTree>
    <p:extLst>
      <p:ext uri="{BB962C8B-B14F-4D97-AF65-F5344CB8AC3E}">
        <p14:creationId xmlns:p14="http://schemas.microsoft.com/office/powerpoint/2010/main" val="2049420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Test administrators reading aloud any allowable part of the test or scribing any open-ended part of the test must follow the </a:t>
            </a:r>
            <a:r>
              <a:rPr lang="en-US" dirty="0">
                <a:hlinkClick r:id="rId3"/>
              </a:rPr>
              <a:t>Read Aloud and Scribing Guidelines for Operational Assessments</a:t>
            </a: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a:p>
        </p:txBody>
      </p:sp>
    </p:spTree>
    <p:extLst>
      <p:ext uri="{BB962C8B-B14F-4D97-AF65-F5344CB8AC3E}">
        <p14:creationId xmlns:p14="http://schemas.microsoft.com/office/powerpoint/2010/main" val="2787901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unique accommodation that we often receive questions on is the voice to text or speech to text accommodation.  This is when the student can say their answer aloud and the app or software dictates their response into text.  This is often used for students who have difficulty writing their responses due to a disability or injury.  The use of a voice to text accommodation does require submission of the unique accommodation assurance.  It should only be used in cases where the student is not able to complete the assessment by any other means.  </a:t>
            </a:r>
          </a:p>
          <a:p>
            <a:r>
              <a:rPr lang="en-US" dirty="0"/>
              <a:t>The school team must ensure the technology parameters to lock down the student laptop or device are followed. This often times necessitates working with your IT department ahead of time to ensure the laptop or tablet can be locked down properly during assessment.  </a:t>
            </a:r>
          </a:p>
          <a:p>
            <a:r>
              <a:rPr lang="en-US" dirty="0"/>
              <a:t>The device used must be school-issued or school approved.</a:t>
            </a:r>
          </a:p>
          <a:p>
            <a:r>
              <a:rPr lang="en-US" dirty="0"/>
              <a:t>When using a voice to text app or software, the test administrator must transcribe the student’s response verbatim into the test booklet or type it into the online version of the test.  </a:t>
            </a:r>
          </a:p>
          <a:p>
            <a:r>
              <a:rPr lang="en-US" dirty="0"/>
              <a:t>Again, the device must be properly locked down during testing.  </a:t>
            </a:r>
          </a:p>
          <a:p>
            <a:r>
              <a:rPr lang="en-US" dirty="0"/>
              <a:t>As mentioned, you may need your IT department to assist with restricting the device according to the guidelines in the Accommodations manual.  </a:t>
            </a:r>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15810609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will review the state concussion policy.  The school must have medical documentation within 2 weeks of the start of the current testing window stating the student may not participate.  In these cases, the student would be coded as a recent medical emergency with the proper documentation kept in the student record. </a:t>
            </a:r>
          </a:p>
          <a:p>
            <a:r>
              <a:rPr lang="en-US" dirty="0"/>
              <a:t>If the school does not have medical documentation, the student should be coded as other.  However, marking ‘other’ will have a negative impact on the school’s participation rate. </a:t>
            </a:r>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181229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outlines English Learner accommodations.  It is allowable to use word to word translation dictionaries, without definitions and without pictures for the PSSA Math, Keystone Algebra I, PSSA Science and Keystone Biology only.  The word to word translation dictionaries are not be used for any part of the PSSA ELA and Keystone Literature exam.</a:t>
            </a:r>
          </a:p>
          <a:p>
            <a:endParaRPr lang="en-US" dirty="0"/>
          </a:p>
          <a:p>
            <a:r>
              <a:rPr lang="en-US" dirty="0"/>
              <a:t>A qualified interpreter/sight translator may be used for PSSA Math, Keystone Algebra I, PSSA Science, and Keystone Biology only.  Not for any part of the PSSA ELA test (except for the TDA prompts) or Keystone Literature exam.  </a:t>
            </a:r>
          </a:p>
          <a:p>
            <a:endParaRPr lang="en-US" dirty="0"/>
          </a:p>
          <a:p>
            <a:r>
              <a:rPr lang="en-US" dirty="0"/>
              <a:t>Spanish versions of the PSSA Math and Science, Keystone Algebra 1, and Keystone Biology exams can be used.  </a:t>
            </a:r>
          </a:p>
          <a:p>
            <a:endParaRPr lang="en-US" dirty="0"/>
          </a:p>
          <a:p>
            <a:r>
              <a:rPr lang="en-US" dirty="0"/>
              <a:t>Other accommodations may be used for English learners.   See the column in Table A in the accommodations guidelines.  </a:t>
            </a:r>
          </a:p>
          <a:p>
            <a:endParaRPr lang="en-US" dirty="0"/>
          </a:p>
          <a:p>
            <a:r>
              <a:rPr lang="en-US" dirty="0"/>
              <a:t>For more information on English Learner participation in state assessments, please see the Accommodations Guidelines for ELs.  </a:t>
            </a:r>
          </a:p>
        </p:txBody>
      </p:sp>
      <p:sp>
        <p:nvSpPr>
          <p:cNvPr id="4" name="Slide Number Placeholder 3"/>
          <p:cNvSpPr>
            <a:spLocks noGrp="1"/>
          </p:cNvSpPr>
          <p:nvPr>
            <p:ph type="sldNum" sz="quarter" idx="5"/>
          </p:nvPr>
        </p:nvSpPr>
        <p:spPr/>
        <p:txBody>
          <a:bodyPr/>
          <a:lstStyle/>
          <a:p>
            <a:fld id="{5B012C48-CBE3-4456-858D-2A38C9D9ED43}" type="slidenum">
              <a:rPr lang="en-US" smtClean="0"/>
              <a:t>26</a:t>
            </a:fld>
            <a:endParaRPr lang="en-US"/>
          </a:p>
        </p:txBody>
      </p:sp>
    </p:spTree>
    <p:extLst>
      <p:ext uri="{BB962C8B-B14F-4D97-AF65-F5344CB8AC3E}">
        <p14:creationId xmlns:p14="http://schemas.microsoft.com/office/powerpoint/2010/main" val="2814270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600" dirty="0"/>
              <a:t>Small groups of 1-5 students must be used for read aloud, signing, or translation of ALL Mathematics, Algebra, Science, Biology, multiple-choice Conventions of Standard English items and the TDA prompt. </a:t>
            </a:r>
          </a:p>
          <a:p>
            <a:pPr lvl="1"/>
            <a:r>
              <a:rPr lang="en-US" sz="1600" dirty="0"/>
              <a:t>Remember, a human read aloud of all allowable test items sets an artificial pace and some students may be reluctant to ask the TA to slow down or repeat the question in a group setting.    </a:t>
            </a:r>
          </a:p>
          <a:p>
            <a:pPr lvl="1"/>
            <a:r>
              <a:rPr lang="en-US" sz="1600" dirty="0"/>
              <a:t>If the student is using the online version, this accommodation can be implemented through the audio feature selected ahead of time.  The student can simply use a set of headphones and navigate the read aloud themselves. They do not need to be in a small group if using this option. </a:t>
            </a:r>
          </a:p>
          <a:p>
            <a:pPr lvl="1"/>
            <a:r>
              <a:rPr lang="en-US" sz="1600" dirty="0"/>
              <a:t>When read </a:t>
            </a:r>
            <a:r>
              <a:rPr lang="en-US" sz="1600" dirty="0" err="1"/>
              <a:t>alouds</a:t>
            </a:r>
            <a:r>
              <a:rPr lang="en-US" sz="1600" dirty="0"/>
              <a:t> are conducted in small groups, test books may need to be de-spiraled.  De-spiraling the test forms is a special exception that must be documented and may NOT be done by the test administrator.  Only test coordinators are permitted to de-spiral test booklets. De-spiraling is only appropriate when all test items must be read aloud, and only in a small group setting under 5 students.</a:t>
            </a:r>
          </a:p>
          <a:p>
            <a:pPr lvl="1"/>
            <a:endParaRPr lang="en-US" sz="1600" dirty="0"/>
          </a:p>
          <a:p>
            <a:pPr lvl="1"/>
            <a:r>
              <a:rPr lang="en-US" sz="1600" dirty="0"/>
              <a:t>Small groups of 1-12 students can be used for students who require a separate setting to reduce distractions, provide scheduled extended time, or provide a read aloud for SOME allowable test items</a:t>
            </a:r>
          </a:p>
          <a:p>
            <a:r>
              <a:rPr lang="en-US" sz="1600" dirty="0"/>
              <a:t>For any accommodation where a student’s responses are verbalized aloud, a one-to-one setting must be used. </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8297465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accommodation is enlarged print and magnification. </a:t>
            </a:r>
            <a:r>
              <a:rPr lang="en-US" sz="1200" dirty="0"/>
              <a:t>The enlarged print test can be ordered from DRC for the paper/pencil PSSA/Keystone Exams. They appear at an 18 pt. Arial font.</a:t>
            </a:r>
          </a:p>
          <a:p>
            <a:r>
              <a:rPr lang="en-US" sz="1200" dirty="0">
                <a:effectLst/>
                <a:ea typeface="Calibri" panose="020F0502020204030204" pitchFamily="34" charset="0"/>
              </a:rPr>
              <a:t>CCTV, handheld, and desk models of magnifiers are allowable to use with the paper/pencil exams.</a:t>
            </a:r>
          </a:p>
          <a:p>
            <a:r>
              <a:rPr lang="en-US" sz="1200" dirty="0">
                <a:effectLst/>
                <a:ea typeface="Calibri" panose="020F0502020204030204" pitchFamily="34" charset="0"/>
              </a:rPr>
              <a:t>For online, everything appears at 12 pt. Arial font. The test automatically enlarges to fit an oversized monitor screen. The zoom function on a student’s device still functions with the test engine. In addition, the online tools include a magnifier. Use the online test tutorial posted on </a:t>
            </a:r>
            <a:r>
              <a:rPr lang="en-US" sz="1200" dirty="0" err="1">
                <a:effectLst/>
                <a:ea typeface="Calibri" panose="020F0502020204030204" pitchFamily="34" charset="0"/>
              </a:rPr>
              <a:t>eDirect</a:t>
            </a:r>
            <a:r>
              <a:rPr lang="en-US" sz="1200" dirty="0">
                <a:effectLst/>
                <a:ea typeface="Calibri" panose="020F0502020204030204" pitchFamily="34" charset="0"/>
              </a:rPr>
              <a:t> to determine if the online test items are suitable for your student</a:t>
            </a:r>
            <a:r>
              <a:rPr lang="en-US" sz="1400" i="1" dirty="0">
                <a:effectLst/>
                <a:ea typeface="Calibri" panose="020F0502020204030204" pitchFamily="34" charset="0"/>
              </a:rPr>
              <a:t>.</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28</a:t>
            </a:fld>
            <a:endParaRPr lang="en-US"/>
          </a:p>
        </p:txBody>
      </p:sp>
    </p:spTree>
    <p:extLst>
      <p:ext uri="{BB962C8B-B14F-4D97-AF65-F5344CB8AC3E}">
        <p14:creationId xmlns:p14="http://schemas.microsoft.com/office/powerpoint/2010/main" val="41299924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will review some supplemental resources included in the Accommodations Guidelines Manual.  </a:t>
            </a:r>
          </a:p>
        </p:txBody>
      </p:sp>
      <p:sp>
        <p:nvSpPr>
          <p:cNvPr id="4" name="Slide Number Placeholder 3"/>
          <p:cNvSpPr>
            <a:spLocks noGrp="1"/>
          </p:cNvSpPr>
          <p:nvPr>
            <p:ph type="sldNum" sz="quarter" idx="5"/>
          </p:nvPr>
        </p:nvSpPr>
        <p:spPr/>
        <p:txBody>
          <a:bodyPr/>
          <a:lstStyle/>
          <a:p>
            <a:fld id="{5B012C48-CBE3-4456-858D-2A38C9D9ED43}" type="slidenum">
              <a:rPr lang="en-US" smtClean="0"/>
              <a:t>29</a:t>
            </a:fld>
            <a:endParaRPr lang="en-US"/>
          </a:p>
        </p:txBody>
      </p:sp>
    </p:spTree>
    <p:extLst>
      <p:ext uri="{BB962C8B-B14F-4D97-AF65-F5344CB8AC3E}">
        <p14:creationId xmlns:p14="http://schemas.microsoft.com/office/powerpoint/2010/main" val="62282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Effective decision making about providing students with appropriate accommodations really starts with instruction and making good instructional decisions.  Every IEP team member and student instructional team member must be knowledgeable about state and district academic content standards and assessments.  </a:t>
            </a:r>
          </a:p>
          <a:p>
            <a:r>
              <a:rPr lang="en-US"/>
              <a:t>Accommodations should always be chosen based upon the student’s individual needs and what works for the student during typical instruction and assessment.  Remember, more is not always better.  It’s really about choosing the right accommodations. </a:t>
            </a:r>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a:p>
        </p:txBody>
      </p:sp>
    </p:spTree>
    <p:extLst>
      <p:ext uri="{BB962C8B-B14F-4D97-AF65-F5344CB8AC3E}">
        <p14:creationId xmlns:p14="http://schemas.microsoft.com/office/powerpoint/2010/main" val="3106363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school can choose to utilize the online version of the test for some students and the paper/pencil for others.  </a:t>
            </a:r>
          </a:p>
          <a:p>
            <a:endParaRPr lang="en-US" sz="1200" dirty="0"/>
          </a:p>
          <a:p>
            <a:r>
              <a:rPr lang="en-US" sz="1200" dirty="0"/>
              <a:t>Many supports a student may need are available in the online version, including audio, magnification, highlighting, keyboarding, and color contrast.</a:t>
            </a:r>
          </a:p>
        </p:txBody>
      </p:sp>
      <p:sp>
        <p:nvSpPr>
          <p:cNvPr id="4" name="Slide Number Placeholder 3"/>
          <p:cNvSpPr>
            <a:spLocks noGrp="1"/>
          </p:cNvSpPr>
          <p:nvPr>
            <p:ph type="sldNum" sz="quarter" idx="5"/>
          </p:nvPr>
        </p:nvSpPr>
        <p:spPr/>
        <p:txBody>
          <a:bodyPr/>
          <a:lstStyle/>
          <a:p>
            <a:fld id="{5B012C48-CBE3-4456-858D-2A38C9D9ED43}" type="slidenum">
              <a:rPr lang="en-US" smtClean="0"/>
              <a:t>30</a:t>
            </a:fld>
            <a:endParaRPr lang="en-US"/>
          </a:p>
        </p:txBody>
      </p:sp>
    </p:spTree>
    <p:extLst>
      <p:ext uri="{BB962C8B-B14F-4D97-AF65-F5344CB8AC3E}">
        <p14:creationId xmlns:p14="http://schemas.microsoft.com/office/powerpoint/2010/main" val="6179431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outlined on some of the previous slides, there are many benefits to using the online version of the test especially for students who may require certain accommodations.  The online version enables more independence.  For example a student who needs a read aloud can simply use a set of headphones at a computer using the audio feature of the online test rather than having a person read aloud to them in a small group or one on one testing situation.</a:t>
            </a:r>
          </a:p>
          <a:p>
            <a:r>
              <a:rPr lang="en-US" dirty="0"/>
              <a:t>The online version provides tools such as highlighters, contrast,  and sticky notes.  </a:t>
            </a:r>
          </a:p>
          <a:p>
            <a:r>
              <a:rPr lang="en-US" dirty="0"/>
              <a:t>The online version guarantees the standardized provision of some accommodations and provides a digital format that may be more appealing to some students.</a:t>
            </a:r>
          </a:p>
          <a:p>
            <a:r>
              <a:rPr lang="en-US" dirty="0"/>
              <a:t>The online version is able to enlarge the test page to fit an oversized monitor, therefore the font can more easily be adjusted to the exact size the student needs. </a:t>
            </a:r>
          </a:p>
          <a:p>
            <a:r>
              <a:rPr lang="en-US" dirty="0"/>
              <a:t>It reduces the number of test administrators.  </a:t>
            </a:r>
          </a:p>
          <a:p>
            <a:r>
              <a:rPr lang="en-US" dirty="0"/>
              <a:t>It eliminates managing 2 booklets.</a:t>
            </a:r>
          </a:p>
          <a:p>
            <a:r>
              <a:rPr lang="en-US" dirty="0"/>
              <a:t>You can choose to use the online version for individuals, small groups, or your entire class or school.  </a:t>
            </a:r>
          </a:p>
        </p:txBody>
      </p:sp>
      <p:sp>
        <p:nvSpPr>
          <p:cNvPr id="4" name="Slide Number Placeholder 3"/>
          <p:cNvSpPr>
            <a:spLocks noGrp="1"/>
          </p:cNvSpPr>
          <p:nvPr>
            <p:ph type="sldNum" sz="quarter" idx="5"/>
          </p:nvPr>
        </p:nvSpPr>
        <p:spPr/>
        <p:txBody>
          <a:bodyPr/>
          <a:lstStyle/>
          <a:p>
            <a:fld id="{5B012C48-CBE3-4456-858D-2A38C9D9ED43}" type="slidenum">
              <a:rPr lang="en-US" smtClean="0"/>
              <a:t>31</a:t>
            </a:fld>
            <a:endParaRPr lang="en-US"/>
          </a:p>
        </p:txBody>
      </p:sp>
    </p:spTree>
    <p:extLst>
      <p:ext uri="{BB962C8B-B14F-4D97-AF65-F5344CB8AC3E}">
        <p14:creationId xmlns:p14="http://schemas.microsoft.com/office/powerpoint/2010/main" val="3986114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an online accommodation (such as audio, or color contrast) is selected for a student in </a:t>
            </a:r>
            <a:r>
              <a:rPr lang="en-US" dirty="0" err="1"/>
              <a:t>eDirect</a:t>
            </a:r>
            <a:r>
              <a:rPr lang="en-US" dirty="0"/>
              <a:t>, the accommodation will appear on the student’s test ticket.  If it doesn’t appear on the ticket, it is not turned on. </a:t>
            </a:r>
          </a:p>
          <a:p>
            <a:endParaRPr lang="en-US" dirty="0"/>
          </a:p>
          <a:p>
            <a:r>
              <a:rPr lang="en-US" dirty="0"/>
              <a:t>If the student starts the test without the accommodation, you will not be able to go back and turn the accommodation on.  </a:t>
            </a:r>
          </a:p>
          <a:p>
            <a:r>
              <a:rPr lang="en-US" dirty="0"/>
              <a:t>Always be sure the required accommodations appear on the student’s test ticket before beginning the exam.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32</a:t>
            </a:fld>
            <a:endParaRPr lang="en-US"/>
          </a:p>
        </p:txBody>
      </p:sp>
    </p:spTree>
    <p:extLst>
      <p:ext uri="{BB962C8B-B14F-4D97-AF65-F5344CB8AC3E}">
        <p14:creationId xmlns:p14="http://schemas.microsoft.com/office/powerpoint/2010/main" val="27665915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will review some supplemental resources included in the Accommodations Guidelines Manual.  </a:t>
            </a:r>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a:p>
        </p:txBody>
      </p:sp>
    </p:spTree>
    <p:extLst>
      <p:ext uri="{BB962C8B-B14F-4D97-AF65-F5344CB8AC3E}">
        <p14:creationId xmlns:p14="http://schemas.microsoft.com/office/powerpoint/2010/main" val="2484855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section of the Accommodations Guidelines contains several useful tools for teachers and teams to use when determining appropriate accommodations for their students. Schools are encouraged to use these tools to better help students, parents and school team members to select appropriate accommodations that will be most meaningful to the student.  Some of these tools can be used as documentation of accommodations for students who are in the process of being evaluated for an IEP or 504.</a:t>
            </a:r>
          </a:p>
        </p:txBody>
      </p:sp>
      <p:sp>
        <p:nvSpPr>
          <p:cNvPr id="4" name="Slide Number Placeholder 3"/>
          <p:cNvSpPr>
            <a:spLocks noGrp="1"/>
          </p:cNvSpPr>
          <p:nvPr>
            <p:ph type="sldNum" sz="quarter" idx="5"/>
          </p:nvPr>
        </p:nvSpPr>
        <p:spPr/>
        <p:txBody>
          <a:bodyPr/>
          <a:lstStyle/>
          <a:p>
            <a:fld id="{5B012C48-CBE3-4456-858D-2A38C9D9ED43}" type="slidenum">
              <a:rPr lang="en-US" smtClean="0"/>
              <a:t>34</a:t>
            </a:fld>
            <a:endParaRPr lang="en-US"/>
          </a:p>
        </p:txBody>
      </p:sp>
    </p:spTree>
    <p:extLst>
      <p:ext uri="{BB962C8B-B14F-4D97-AF65-F5344CB8AC3E}">
        <p14:creationId xmlns:p14="http://schemas.microsoft.com/office/powerpoint/2010/main" val="29867536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resources available for low incidence disabilities such as blind and visually impaired and deaf and hard of hearing.  Access the links on this slide for Braille Item Samplers.  Also, a refreshable braille option is available for the online test engine, which is compatible with JAWS.  You may contact DRC for more information. </a:t>
            </a:r>
          </a:p>
        </p:txBody>
      </p:sp>
      <p:sp>
        <p:nvSpPr>
          <p:cNvPr id="4" name="Slide Number Placeholder 3"/>
          <p:cNvSpPr>
            <a:spLocks noGrp="1"/>
          </p:cNvSpPr>
          <p:nvPr>
            <p:ph type="sldNum" sz="quarter" idx="5"/>
          </p:nvPr>
        </p:nvSpPr>
        <p:spPr/>
        <p:txBody>
          <a:bodyPr/>
          <a:lstStyle/>
          <a:p>
            <a:fld id="{5B012C48-CBE3-4456-858D-2A38C9D9ED43}" type="slidenum">
              <a:rPr lang="en-US" smtClean="0"/>
              <a:t>35</a:t>
            </a:fld>
            <a:endParaRPr lang="en-US"/>
          </a:p>
        </p:txBody>
      </p:sp>
    </p:spTree>
    <p:extLst>
      <p:ext uri="{BB962C8B-B14F-4D97-AF65-F5344CB8AC3E}">
        <p14:creationId xmlns:p14="http://schemas.microsoft.com/office/powerpoint/2010/main" val="22169182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section of today’s module will touch upon accommodation resources specific to the state alternate assessment, or the PASA DLM.  Again, this will be a high level overview as PASA Assessment Coordinators can access more specific information on the </a:t>
            </a:r>
            <a:r>
              <a:rPr lang="en-US" dirty="0" err="1"/>
              <a:t>PaTTAN</a:t>
            </a:r>
            <a:r>
              <a:rPr lang="en-US" dirty="0"/>
              <a:t> and PASA DLM sites.  </a:t>
            </a:r>
          </a:p>
        </p:txBody>
      </p:sp>
      <p:sp>
        <p:nvSpPr>
          <p:cNvPr id="4" name="Slide Number Placeholder 3"/>
          <p:cNvSpPr>
            <a:spLocks noGrp="1"/>
          </p:cNvSpPr>
          <p:nvPr>
            <p:ph type="sldNum" sz="quarter" idx="5"/>
          </p:nvPr>
        </p:nvSpPr>
        <p:spPr/>
        <p:txBody>
          <a:bodyPr/>
          <a:lstStyle/>
          <a:p>
            <a:fld id="{5B012C48-CBE3-4456-858D-2A38C9D9ED43}" type="slidenum">
              <a:rPr lang="en-US" smtClean="0"/>
              <a:t>36</a:t>
            </a:fld>
            <a:endParaRPr lang="en-US"/>
          </a:p>
        </p:txBody>
      </p:sp>
    </p:spTree>
    <p:extLst>
      <p:ext uri="{BB962C8B-B14F-4D97-AF65-F5344CB8AC3E}">
        <p14:creationId xmlns:p14="http://schemas.microsoft.com/office/powerpoint/2010/main" val="35538136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only students with the most significant cognitive disabilities who meet all six of the state’s PASA eligibility criteria can participate in the PASA.  A link to the state’s PASA eligibility criteria is provided on this slide. </a:t>
            </a:r>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a:p>
        </p:txBody>
      </p:sp>
    </p:spTree>
    <p:extLst>
      <p:ext uri="{BB962C8B-B14F-4D97-AF65-F5344CB8AC3E}">
        <p14:creationId xmlns:p14="http://schemas.microsoft.com/office/powerpoint/2010/main" val="1942737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 Learning Maps continues to serve as the state alternate assessment and vendor.  A link to the Pennsylvania DLM homepage is provided here. </a:t>
            </a:r>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a:p>
        </p:txBody>
      </p:sp>
    </p:spTree>
    <p:extLst>
      <p:ext uri="{BB962C8B-B14F-4D97-AF65-F5344CB8AC3E}">
        <p14:creationId xmlns:p14="http://schemas.microsoft.com/office/powerpoint/2010/main" val="10977455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PASA DLM provides unique accessibility tools and supports embedded in the test.  Use of magnification, assistive technology, spoken audio and color overlays can be used.  A link to the PASA DLM accessibility manual is provided on this slide. </a:t>
            </a:r>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a:p>
        </p:txBody>
      </p:sp>
    </p:spTree>
    <p:extLst>
      <p:ext uri="{BB962C8B-B14F-4D97-AF65-F5344CB8AC3E}">
        <p14:creationId xmlns:p14="http://schemas.microsoft.com/office/powerpoint/2010/main" val="3962299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Teams should understand the difference between test features and accommodations.  All state tests are universally designed which means there will be some accessibility features embedded in the test.  Student teams need to understand what accessibility features are built-in and what may be needed as an accommodation. </a:t>
            </a:r>
          </a:p>
          <a:p>
            <a:r>
              <a:rPr lang="en-US"/>
              <a:t>If the IEP or 504 team determines an accommodation is needed for the student to participate, it must be documented in the student’s IEP or 504 Plan. </a:t>
            </a:r>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a:p>
        </p:txBody>
      </p:sp>
    </p:spTree>
    <p:extLst>
      <p:ext uri="{BB962C8B-B14F-4D97-AF65-F5344CB8AC3E}">
        <p14:creationId xmlns:p14="http://schemas.microsoft.com/office/powerpoint/2010/main" val="18244086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contains a directory of contacts specific to the PASA DLM and the team members who work with the PASA.</a:t>
            </a:r>
          </a:p>
        </p:txBody>
      </p:sp>
      <p:sp>
        <p:nvSpPr>
          <p:cNvPr id="4" name="Slide Number Placeholder 3"/>
          <p:cNvSpPr>
            <a:spLocks noGrp="1"/>
          </p:cNvSpPr>
          <p:nvPr>
            <p:ph type="sldNum" sz="quarter" idx="5"/>
          </p:nvPr>
        </p:nvSpPr>
        <p:spPr/>
        <p:txBody>
          <a:bodyPr/>
          <a:lstStyle/>
          <a:p>
            <a:fld id="{5B012C48-CBE3-4456-858D-2A38C9D9ED43}" type="slidenum">
              <a:rPr lang="en-US" smtClean="0"/>
              <a:t>40</a:t>
            </a:fld>
            <a:endParaRPr lang="en-US"/>
          </a:p>
        </p:txBody>
      </p:sp>
    </p:spTree>
    <p:extLst>
      <p:ext uri="{BB962C8B-B14F-4D97-AF65-F5344CB8AC3E}">
        <p14:creationId xmlns:p14="http://schemas.microsoft.com/office/powerpoint/2010/main" val="119678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Now, we will switch back over to information specific to the PSSA and Keystone Exams.  Please use the contacts on this slide for any questions regarding testing accommodations.  Note the email address for unique accommodations should be used for any questions about state assessment accommodations or unique accommodations.  Please do not submit your unique accommodation assurance to this address, as these must be submitted through the link provided on the form.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a:p>
        </p:txBody>
      </p:sp>
    </p:spTree>
    <p:extLst>
      <p:ext uri="{BB962C8B-B14F-4D97-AF65-F5344CB8AC3E}">
        <p14:creationId xmlns:p14="http://schemas.microsoft.com/office/powerpoint/2010/main" val="15015002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Thank you for your participation in this training. </a:t>
            </a:r>
          </a:p>
        </p:txBody>
      </p:sp>
      <p:sp>
        <p:nvSpPr>
          <p:cNvPr id="4" name="Slide Number Placeholder 3"/>
          <p:cNvSpPr>
            <a:spLocks noGrp="1"/>
          </p:cNvSpPr>
          <p:nvPr>
            <p:ph type="sldNum" sz="quarter" idx="5"/>
          </p:nvPr>
        </p:nvSpPr>
        <p:spPr/>
        <p:txBody>
          <a:bodyPr/>
          <a:lstStyle/>
          <a:p>
            <a:fld id="{5B012C48-CBE3-4456-858D-2A38C9D9ED43}" type="slidenum">
              <a:rPr lang="en-US" smtClean="0"/>
              <a:t>42</a:t>
            </a:fld>
            <a:endParaRPr lang="en-US"/>
          </a:p>
        </p:txBody>
      </p:sp>
    </p:spTree>
    <p:extLst>
      <p:ext uri="{BB962C8B-B14F-4D97-AF65-F5344CB8AC3E}">
        <p14:creationId xmlns:p14="http://schemas.microsoft.com/office/powerpoint/2010/main" val="174572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We will focus on the Accommodations Guidelines manual, which is available on the PDE website.  Schools must use the accommodations guidelines for full information and details on allowable accommodations for the PSSA and Keystone exams.  As mentioned, The guidelines have recently been updated.  The 2024 updated manual can be accessed at the link on this slide.  </a:t>
            </a:r>
          </a:p>
          <a:p>
            <a:endParaRPr lang="en-US"/>
          </a:p>
        </p:txBody>
      </p:sp>
      <p:sp>
        <p:nvSpPr>
          <p:cNvPr id="4" name="Slide Number Placeholder 3">
            <a:extLst>
              <a:ext uri="{FF2B5EF4-FFF2-40B4-BE49-F238E27FC236}">
                <a16:creationId xmlns:a16="http://schemas.microsoft.com/office/drawing/2014/main" id="{C85600AB-C76E-4318-82D0-874CA5881623}"/>
              </a:ext>
            </a:extLst>
          </p:cNvPr>
          <p:cNvSpPr>
            <a:spLocks noGrp="1"/>
          </p:cNvSpPr>
          <p:nvPr>
            <p:ph type="sldNum" sz="quarter" idx="10"/>
          </p:nvPr>
        </p:nvSpPr>
        <p:spPr/>
        <p:txBody>
          <a:bodyPr/>
          <a:lstStyle/>
          <a:p>
            <a:fld id="{B0450D62-065D-4544-9119-AA3AADE01139}" type="slidenum">
              <a:rPr lang="en-US" smtClean="0"/>
              <a:pPr/>
              <a:t>5</a:t>
            </a:fld>
            <a:endParaRPr lang="en-US"/>
          </a:p>
        </p:txBody>
      </p:sp>
    </p:spTree>
    <p:extLst>
      <p:ext uri="{BB962C8B-B14F-4D97-AF65-F5344CB8AC3E}">
        <p14:creationId xmlns:p14="http://schemas.microsoft.com/office/powerpoint/2010/main" val="2099516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few changes to the accommodations guidelines for 2024.  This table gives an overview of changes made to the accommodations guidelines for 2024.  This table can be found before the Table of Contents in the guidelines.  We will provide more detail about each of these changes throughout the presentation.  </a:t>
            </a:r>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a:p>
        </p:txBody>
      </p:sp>
    </p:spTree>
    <p:extLst>
      <p:ext uri="{BB962C8B-B14F-4D97-AF65-F5344CB8AC3E}">
        <p14:creationId xmlns:p14="http://schemas.microsoft.com/office/powerpoint/2010/main" val="1817061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accommodations tables have been consolidated into two tables: Table A and Table B.  Table A is meant to act as a quick guide to all accommodations, and Table B goes into detail about each accommodation use. Each accommodation in Table A links to Table B. </a:t>
            </a:r>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4014021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Here is a screenshot of the new Table A in the accommodations manual.  As you can see, the allowable accommodations are listed in alphabetical order.  The table also outlines if the particular accommodation is only allowable for a student with an IEP or 504 Plan.  The third column notes if the accommodation can be a stand-alone accommodation for English learners.   </a:t>
            </a:r>
          </a:p>
          <a:p>
            <a:pPr defTabSz="948507">
              <a:defRPr/>
            </a:pPr>
            <a:r>
              <a:rPr lang="en-US" dirty="0"/>
              <a:t>The chart also specifies if the accommodation is available for paper and pencil and/or the online version of the test.  Many of the accommodations available for the online version are provided by the online test engine as outlined in the second to last column.</a:t>
            </a:r>
          </a:p>
          <a:p>
            <a:pPr defTabSz="948507">
              <a:defRPr/>
            </a:pPr>
            <a:r>
              <a:rPr lang="en-US" dirty="0"/>
              <a:t>The last column identifies if and when the accommodation requires an electronic assurance to be submitted to PDE.  </a:t>
            </a:r>
          </a:p>
          <a:p>
            <a:pPr defTabSz="948507">
              <a:defRPr/>
            </a:pPr>
            <a:endParaRPr lang="en-US" dirty="0"/>
          </a:p>
          <a:p>
            <a:endParaRPr lang="en-US" dirty="0"/>
          </a:p>
        </p:txBody>
      </p:sp>
      <p:sp>
        <p:nvSpPr>
          <p:cNvPr id="4" name="Slide Number Placeholder 3">
            <a:extLst>
              <a:ext uri="{FF2B5EF4-FFF2-40B4-BE49-F238E27FC236}">
                <a16:creationId xmlns:a16="http://schemas.microsoft.com/office/drawing/2014/main" id="{505929AC-BA85-493E-9DCC-6D0FE1755250}"/>
              </a:ext>
            </a:extLst>
          </p:cNvPr>
          <p:cNvSpPr>
            <a:spLocks noGrp="1"/>
          </p:cNvSpPr>
          <p:nvPr>
            <p:ph type="sldNum" sz="quarter" idx="10"/>
          </p:nvPr>
        </p:nvSpPr>
        <p:spPr/>
        <p:txBody>
          <a:bodyPr/>
          <a:lstStyle/>
          <a:p>
            <a:fld id="{B0450D62-065D-4544-9119-AA3AADE01139}" type="slidenum">
              <a:rPr lang="en-US" smtClean="0"/>
              <a:pPr/>
              <a:t>8</a:t>
            </a:fld>
            <a:endParaRPr lang="en-US"/>
          </a:p>
        </p:txBody>
      </p:sp>
    </p:spTree>
    <p:extLst>
      <p:ext uri="{BB962C8B-B14F-4D97-AF65-F5344CB8AC3E}">
        <p14:creationId xmlns:p14="http://schemas.microsoft.com/office/powerpoint/2010/main" val="259946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provides a screenshot from Table B.  As you can see, each allowable accommodation is listed in alphabetical order and can also be accessed by the direct link provided in table A.  This table provides definitions of each accommodation and procedures for use, including how to document the accommodation, if necessary.  </a:t>
            </a:r>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456970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10/17/2023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10/17/2023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10/17/2023</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10/17/2023</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10/17/2023</a:t>
            </a:fld>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a:latin typeface="Arial" panose="020B060402020202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10/17/2023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10/17/2023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10/17/2023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10/17/2023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10/17/2023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10/17/2023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10/17/2023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10/17/2023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UA"/><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UA"/></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ducation.pa.gov/Documents/K-12/Assessment%20and%20Accountability/PSSA/Accommodations/Unique%20Accommodation%20Assurance.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_TABLE_A"/><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Braille.aspx"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mailto:pacustomerservice@datarecognitioncorp.com" TargetMode="External"/><Relationship Id="rId5" Type="http://schemas.openxmlformats.org/officeDocument/2006/relationships/hyperlink" Target="https://assets.drcedirect.com/States/PA/VSL/PAVSLSamp18.html" TargetMode="External"/><Relationship Id="rId4" Type="http://schemas.openxmlformats.org/officeDocument/2006/relationships/hyperlink" Target="mailto:jbreneman@pattan.net"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www.education.pa.gov/Documents/K-12/Special%20Education/Assessment/PASA%20Eligibility%20Criteria.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ynamiclearningmaps.org/pennsylvania"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3" Type="http://schemas.openxmlformats.org/officeDocument/2006/relationships/hyperlink" Target="https://dynamiclearningmaps.org/sites/default/files/documents/Manuals_Blueprints/Accessibility_Manual.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7" Type="http://schemas.openxmlformats.org/officeDocument/2006/relationships/hyperlink" Target="mailto:btruesdale@pa.gov"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mailto:lihampe@pa.gov" TargetMode="External"/><Relationship Id="rId5" Type="http://schemas.openxmlformats.org/officeDocument/2006/relationships/hyperlink" Target="mailto:egannonrit@pa.gov" TargetMode="External"/><Relationship Id="rId4" Type="http://schemas.openxmlformats.org/officeDocument/2006/relationships/hyperlink" Target="mailto:RA-uniqueaccommodations@pa.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education.pa.gov/Documents/K-12/Assessment%20and%20Accountability/PSSA/Accommodations/Accommodations%20Guidelines%20for%20PSSA%20and%20Keystone%20Exam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80457" y="2479235"/>
            <a:ext cx="9144000" cy="2387600"/>
          </a:xfrm>
        </p:spPr>
        <p:txBody>
          <a:bodyPr>
            <a:normAutofit fontScale="90000"/>
          </a:bodyPr>
          <a:lstStyle/>
          <a:p>
            <a:br>
              <a:rPr lang="en-US" sz="4800" dirty="0"/>
            </a:br>
            <a:r>
              <a:rPr lang="en-US" sz="4800" dirty="0"/>
              <a:t>Guidelines for Selection and Use of Accommodations on State Assessments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480457" y="4700588"/>
            <a:ext cx="9144000" cy="1655762"/>
          </a:xfrm>
        </p:spPr>
        <p:txBody>
          <a:bodyPr/>
          <a:lstStyle/>
          <a:p>
            <a:endParaRPr lang="en-US"/>
          </a:p>
          <a:p>
            <a:r>
              <a:rPr lang="en-US"/>
              <a:t>PSSA and Keystone Exams</a:t>
            </a:r>
          </a:p>
          <a:p>
            <a:r>
              <a:rPr lang="en-US"/>
              <a:t>2023-24</a:t>
            </a:r>
          </a:p>
        </p:txBody>
      </p:sp>
      <p:sp>
        <p:nvSpPr>
          <p:cNvPr id="4" name="Date Placeholder 3">
            <a:extLst>
              <a:ext uri="{FF2B5EF4-FFF2-40B4-BE49-F238E27FC236}">
                <a16:creationId xmlns:a16="http://schemas.microsoft.com/office/drawing/2014/main" id="{E28EAF45-5E1A-E6C8-F973-80D63041E7EE}"/>
              </a:ext>
            </a:extLst>
          </p:cNvPr>
          <p:cNvSpPr>
            <a:spLocks noGrp="1"/>
          </p:cNvSpPr>
          <p:nvPr>
            <p:ph type="dt" sz="half" idx="10"/>
          </p:nvPr>
        </p:nvSpPr>
        <p:spPr/>
        <p:txBody>
          <a:bodyPr/>
          <a:lstStyle/>
          <a:p>
            <a:fld id="{10BAD1B0-6FA5-4CED-9D40-9697E17ADC70}" type="datetime1">
              <a:rPr lang="en-US" smtClean="0"/>
              <a:t>10/17/2023</a:t>
            </a:fld>
            <a:endParaRPr lang="en-US"/>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D3794-EDAF-2F5B-0C6D-8F6AC1B687D7}"/>
              </a:ext>
            </a:extLst>
          </p:cNvPr>
          <p:cNvSpPr>
            <a:spLocks noGrp="1"/>
          </p:cNvSpPr>
          <p:nvPr>
            <p:ph type="title"/>
          </p:nvPr>
        </p:nvSpPr>
        <p:spPr>
          <a:xfrm>
            <a:off x="838200" y="642257"/>
            <a:ext cx="10515600" cy="1048431"/>
          </a:xfrm>
        </p:spPr>
        <p:txBody>
          <a:bodyPr>
            <a:normAutofit fontScale="90000"/>
          </a:bodyPr>
          <a:lstStyle/>
          <a:p>
            <a:r>
              <a:rPr lang="en-US" sz="3600">
                <a:solidFill>
                  <a:srgbClr val="FF0000"/>
                </a:solidFill>
              </a:rPr>
              <a:t>New for 2024</a:t>
            </a:r>
            <a:r>
              <a:rPr lang="en-US" sz="3600"/>
              <a:t>: Medical Device requires a Unique Accommodation submission to PDE</a:t>
            </a:r>
          </a:p>
        </p:txBody>
      </p:sp>
      <p:sp>
        <p:nvSpPr>
          <p:cNvPr id="3" name="Content Placeholder 2">
            <a:extLst>
              <a:ext uri="{FF2B5EF4-FFF2-40B4-BE49-F238E27FC236}">
                <a16:creationId xmlns:a16="http://schemas.microsoft.com/office/drawing/2014/main" id="{BE6CA959-17A0-9493-00BC-422478C06F98}"/>
              </a:ext>
            </a:extLst>
          </p:cNvPr>
          <p:cNvSpPr>
            <a:spLocks noGrp="1"/>
          </p:cNvSpPr>
          <p:nvPr>
            <p:ph idx="1"/>
          </p:nvPr>
        </p:nvSpPr>
        <p:spPr>
          <a:xfrm>
            <a:off x="838200" y="1617890"/>
            <a:ext cx="10515600" cy="4351338"/>
          </a:xfrm>
        </p:spPr>
        <p:txBody>
          <a:bodyPr>
            <a:noAutofit/>
          </a:bodyPr>
          <a:lstStyle/>
          <a:p>
            <a:pPr marR="329565" algn="just">
              <a:lnSpc>
                <a:spcPct val="115000"/>
              </a:lnSpc>
              <a:spcBef>
                <a:spcPts val="0"/>
              </a:spcBef>
            </a:pPr>
            <a:r>
              <a:rPr lang="en-US" sz="1800">
                <a:effectLst/>
                <a:latin typeface="Arial" panose="020B0604020202020204" pitchFamily="34" charset="0"/>
                <a:ea typeface="Arial" panose="020B0604020202020204" pitchFamily="34" charset="0"/>
              </a:rPr>
              <a:t>Some medical devices, such as blood glucose monitors and medical alert devices, are synchronized and/or accessed through a smartphone that is always in the student’s possession for medical reasons.</a:t>
            </a:r>
          </a:p>
          <a:p>
            <a:pPr>
              <a:lnSpc>
                <a:spcPct val="115000"/>
              </a:lnSpc>
              <a:spcBef>
                <a:spcPts val="0"/>
              </a:spcBef>
              <a:tabLst>
                <a:tab pos="502285" algn="l"/>
              </a:tabLst>
            </a:pPr>
            <a:r>
              <a:rPr lang="en-US" sz="1800">
                <a:effectLst/>
                <a:latin typeface="Arial" panose="020B0604020202020204" pitchFamily="34" charset="0"/>
                <a:ea typeface="Arial" panose="020B0604020202020204" pitchFamily="34" charset="0"/>
              </a:rPr>
              <a:t>SAC must be notified of student’s</a:t>
            </a:r>
            <a:r>
              <a:rPr lang="en-US" sz="1800" spc="-25">
                <a:effectLst/>
                <a:latin typeface="Arial" panose="020B0604020202020204" pitchFamily="34" charset="0"/>
                <a:ea typeface="Arial" panose="020B0604020202020204" pitchFamily="34" charset="0"/>
              </a:rPr>
              <a:t> </a:t>
            </a:r>
            <a:r>
              <a:rPr lang="en-US" sz="1800">
                <a:effectLst/>
                <a:latin typeface="Arial" panose="020B0604020202020204" pitchFamily="34" charset="0"/>
                <a:ea typeface="Arial" panose="020B0604020202020204" pitchFamily="34" charset="0"/>
              </a:rPr>
              <a:t>need.</a:t>
            </a:r>
          </a:p>
          <a:p>
            <a:pPr marR="127635">
              <a:lnSpc>
                <a:spcPct val="115000"/>
              </a:lnSpc>
              <a:spcBef>
                <a:spcPts val="190"/>
              </a:spcBef>
              <a:tabLst>
                <a:tab pos="502285" algn="l"/>
              </a:tabLst>
            </a:pPr>
            <a:r>
              <a:rPr lang="en-US" sz="1800">
                <a:effectLst/>
                <a:latin typeface="Arial" panose="020B0604020202020204" pitchFamily="34" charset="0"/>
                <a:ea typeface="Arial" panose="020B0604020202020204" pitchFamily="34" charset="0"/>
              </a:rPr>
              <a:t>The student’s phone or device may remain on the student’s desk on silent mode, in plain view of th</a:t>
            </a:r>
            <a:r>
              <a:rPr lang="en-US" sz="1800">
                <a:ea typeface="Arial" panose="020B0604020202020204" pitchFamily="34" charset="0"/>
              </a:rPr>
              <a:t>e TA.</a:t>
            </a:r>
            <a:endParaRPr lang="en-US" sz="1800">
              <a:effectLst/>
              <a:latin typeface="Arial" panose="020B0604020202020204" pitchFamily="34" charset="0"/>
              <a:ea typeface="Arial" panose="020B0604020202020204" pitchFamily="34" charset="0"/>
            </a:endParaRPr>
          </a:p>
          <a:p>
            <a:pPr marR="142875">
              <a:lnSpc>
                <a:spcPct val="115000"/>
              </a:lnSpc>
              <a:spcBef>
                <a:spcPts val="0"/>
              </a:spcBef>
              <a:tabLst>
                <a:tab pos="502285" algn="l"/>
              </a:tabLst>
            </a:pPr>
            <a:r>
              <a:rPr lang="en-US" sz="1800">
                <a:effectLst/>
                <a:latin typeface="Arial" panose="020B0604020202020204" pitchFamily="34" charset="0"/>
                <a:ea typeface="Arial" panose="020B0604020202020204" pitchFamily="34" charset="0"/>
              </a:rPr>
              <a:t>TA must ensure the student does not access the device for any other reason.  The TA should work with the student to ensure all other notifications are off so as not to distract the student or other test takers. </a:t>
            </a:r>
          </a:p>
          <a:p>
            <a:pPr marR="329565">
              <a:lnSpc>
                <a:spcPct val="115000"/>
              </a:lnSpc>
              <a:spcBef>
                <a:spcPts val="0"/>
              </a:spcBef>
            </a:pPr>
            <a:r>
              <a:rPr lang="en-US" sz="1800">
                <a:effectLst/>
                <a:latin typeface="Arial" panose="020B0604020202020204" pitchFamily="34" charset="0"/>
                <a:ea typeface="Arial" panose="020B0604020202020204" pitchFamily="34" charset="0"/>
              </a:rPr>
              <a:t>Medical Plan and/or documentation regarding this accommodation is retained by the school.</a:t>
            </a:r>
          </a:p>
          <a:p>
            <a:pPr marR="329565">
              <a:lnSpc>
                <a:spcPct val="115000"/>
              </a:lnSpc>
              <a:spcBef>
                <a:spcPts val="0"/>
              </a:spcBef>
            </a:pPr>
            <a:r>
              <a:rPr lang="en-US" sz="1800">
                <a:solidFill>
                  <a:srgbClr val="FF0000"/>
                </a:solidFill>
                <a:effectLst/>
                <a:latin typeface="Arial" panose="020B0604020202020204" pitchFamily="34" charset="0"/>
                <a:ea typeface="Arial" panose="020B0604020202020204" pitchFamily="34" charset="0"/>
              </a:rPr>
              <a:t>Requires an assurance submission to PDE. See </a:t>
            </a:r>
            <a:r>
              <a:rPr lang="en-US" sz="1800" u="sng">
                <a:solidFill>
                  <a:srgbClr val="FF0000"/>
                </a:solidFill>
                <a:effectLst/>
                <a:latin typeface="Arial" panose="020B0604020202020204" pitchFamily="34" charset="0"/>
                <a:ea typeface="Arial" panose="020B0604020202020204" pitchFamily="34" charset="0"/>
                <a:hlinkClick r:id="rId3">
                  <a:extLst>
                    <a:ext uri="{A12FA001-AC4F-418D-AE19-62706E023703}">
                      <ahyp:hlinkClr xmlns:ahyp="http://schemas.microsoft.com/office/drawing/2018/hyperlinkcolor" val="tx"/>
                    </a:ext>
                  </a:extLst>
                </a:hlinkClick>
              </a:rPr>
              <a:t>Unique Accommodation Assurance </a:t>
            </a:r>
            <a:endParaRPr lang="en-US" sz="1800">
              <a:solidFill>
                <a:srgbClr val="FF0000"/>
              </a:solidFill>
              <a:effectLst/>
              <a:latin typeface="Arial" panose="020B0604020202020204" pitchFamily="34" charset="0"/>
              <a:ea typeface="Arial" panose="020B0604020202020204" pitchFamily="34" charset="0"/>
            </a:endParaRPr>
          </a:p>
          <a:p>
            <a:r>
              <a:rPr lang="en-US" sz="1800">
                <a:solidFill>
                  <a:srgbClr val="FF0000"/>
                </a:solidFill>
                <a:effectLst/>
                <a:latin typeface="Arial" panose="020B0604020202020204" pitchFamily="34" charset="0"/>
                <a:ea typeface="Arial" panose="020B0604020202020204" pitchFamily="34" charset="0"/>
              </a:rPr>
              <a:t>Select “Smartphone or smartwatch for medical/glucose monitoring” as a Setting Accommodation.</a:t>
            </a:r>
            <a:endParaRPr lang="en-US" sz="1800">
              <a:solidFill>
                <a:srgbClr val="FF0000"/>
              </a:solidFill>
            </a:endParaRPr>
          </a:p>
        </p:txBody>
      </p:sp>
      <p:sp>
        <p:nvSpPr>
          <p:cNvPr id="4" name="Date Placeholder 3">
            <a:extLst>
              <a:ext uri="{FF2B5EF4-FFF2-40B4-BE49-F238E27FC236}">
                <a16:creationId xmlns:a16="http://schemas.microsoft.com/office/drawing/2014/main" id="{E0B523F9-C997-72A2-8499-30375332E363}"/>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ABD5393A-8D66-69CB-EF1F-51BF5ACB7935}"/>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277123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2A14D-E466-228C-D096-2BB7E4207373}"/>
              </a:ext>
            </a:extLst>
          </p:cNvPr>
          <p:cNvSpPr>
            <a:spLocks noGrp="1"/>
          </p:cNvSpPr>
          <p:nvPr>
            <p:ph type="title"/>
          </p:nvPr>
        </p:nvSpPr>
        <p:spPr/>
        <p:txBody>
          <a:bodyPr>
            <a:normAutofit/>
          </a:bodyPr>
          <a:lstStyle/>
          <a:p>
            <a:r>
              <a:rPr lang="en-US" sz="3200">
                <a:solidFill>
                  <a:srgbClr val="FF0000"/>
                </a:solidFill>
              </a:rPr>
              <a:t>New for 2024: </a:t>
            </a:r>
            <a:r>
              <a:rPr lang="en-US" sz="3200"/>
              <a:t>Full ELA Read Aloud for Visual </a:t>
            </a:r>
            <a:br>
              <a:rPr lang="en-US" sz="3200"/>
            </a:br>
            <a:r>
              <a:rPr lang="en-US" sz="3200"/>
              <a:t>Impairment ONLY</a:t>
            </a:r>
          </a:p>
        </p:txBody>
      </p:sp>
      <p:sp>
        <p:nvSpPr>
          <p:cNvPr id="3" name="Content Placeholder 2">
            <a:extLst>
              <a:ext uri="{FF2B5EF4-FFF2-40B4-BE49-F238E27FC236}">
                <a16:creationId xmlns:a16="http://schemas.microsoft.com/office/drawing/2014/main" id="{C5B05F02-9453-18DE-06F2-61A2A61C7DE9}"/>
              </a:ext>
            </a:extLst>
          </p:cNvPr>
          <p:cNvSpPr>
            <a:spLocks noGrp="1"/>
          </p:cNvSpPr>
          <p:nvPr>
            <p:ph idx="1"/>
          </p:nvPr>
        </p:nvSpPr>
        <p:spPr/>
        <p:txBody>
          <a:bodyPr/>
          <a:lstStyle/>
          <a:p>
            <a:pPr>
              <a:lnSpc>
                <a:spcPct val="115000"/>
              </a:lnSpc>
              <a:spcBef>
                <a:spcPts val="0"/>
              </a:spcBef>
            </a:pPr>
            <a:r>
              <a:rPr lang="en-US" sz="1800">
                <a:effectLst/>
                <a:latin typeface="Arial" panose="020B0604020202020204" pitchFamily="34" charset="0"/>
                <a:ea typeface="Arial" panose="020B0604020202020204" pitchFamily="34" charset="0"/>
              </a:rPr>
              <a:t>The purpose of this accommodation is to provide access to students who have blindness or a visual impairment and have not yet learned (or are unable to use) braille.  </a:t>
            </a:r>
          </a:p>
          <a:p>
            <a:pPr>
              <a:lnSpc>
                <a:spcPct val="115000"/>
              </a:lnSpc>
              <a:spcBef>
                <a:spcPts val="0"/>
              </a:spcBef>
            </a:pPr>
            <a:r>
              <a:rPr lang="en-US" sz="1800">
                <a:ea typeface="Arial" panose="020B0604020202020204" pitchFamily="34" charset="0"/>
              </a:rPr>
              <a:t>This accommodation requires documentation in a 504 or IEP plan.</a:t>
            </a:r>
            <a:endParaRPr lang="en-US" sz="1800">
              <a:effectLst/>
              <a:latin typeface="Arial" panose="020B0604020202020204" pitchFamily="34" charset="0"/>
              <a:ea typeface="Arial" panose="020B0604020202020204" pitchFamily="34" charset="0"/>
            </a:endParaRPr>
          </a:p>
          <a:p>
            <a:pPr>
              <a:lnSpc>
                <a:spcPct val="115000"/>
              </a:lnSpc>
              <a:spcBef>
                <a:spcPts val="0"/>
              </a:spcBef>
            </a:pPr>
            <a:r>
              <a:rPr lang="en-US" sz="1800">
                <a:effectLst/>
                <a:latin typeface="Arial" panose="020B0604020202020204" pitchFamily="34" charset="0"/>
                <a:ea typeface="Arial" panose="020B0604020202020204" pitchFamily="34" charset="0"/>
              </a:rPr>
              <a:t>This accommodation must be administered by a human reader in a one-to-one setting.  There is no Audio available for the online ELA PSSA or Literature Keystone.</a:t>
            </a:r>
          </a:p>
          <a:p>
            <a:pPr>
              <a:lnSpc>
                <a:spcPct val="115000"/>
              </a:lnSpc>
              <a:spcBef>
                <a:spcPts val="585"/>
              </a:spcBef>
            </a:pPr>
            <a:r>
              <a:rPr lang="en-US" sz="1800">
                <a:effectLst/>
                <a:latin typeface="Arial" panose="020B0604020202020204" pitchFamily="34" charset="0"/>
                <a:ea typeface="Arial" panose="020B0604020202020204" pitchFamily="34" charset="0"/>
              </a:rPr>
              <a:t>Readers may not clarify, elaborate, paraphrase, assist, or cue a student through uneven voice inflection.  All test readers must follow the </a:t>
            </a:r>
            <a:r>
              <a:rPr lang="en-US" sz="1800" u="sng">
                <a:solidFill>
                  <a:srgbClr val="0000FF"/>
                </a:solidFill>
                <a:effectLst/>
                <a:latin typeface="Arial" panose="020B0604020202020204" pitchFamily="34" charset="0"/>
                <a:ea typeface="Arial" panose="020B0604020202020204" pitchFamily="34" charset="0"/>
                <a:hlinkClick r:id="rId3"/>
              </a:rPr>
              <a:t>Read Aloud and Scribing Guidelines for Operational Assessments</a:t>
            </a:r>
            <a:endParaRPr lang="en-US" sz="1800">
              <a:effectLst/>
              <a:latin typeface="Arial" panose="020B0604020202020204" pitchFamily="34" charset="0"/>
              <a:ea typeface="Arial" panose="020B0604020202020204" pitchFamily="34" charset="0"/>
            </a:endParaRPr>
          </a:p>
          <a:p>
            <a:pPr>
              <a:lnSpc>
                <a:spcPct val="115000"/>
              </a:lnSpc>
              <a:spcBef>
                <a:spcPts val="585"/>
              </a:spcBef>
            </a:pPr>
            <a:r>
              <a:rPr lang="en-US" sz="1800">
                <a:effectLst/>
                <a:latin typeface="Arial" panose="020B0604020202020204" pitchFamily="34" charset="0"/>
                <a:ea typeface="Arial" panose="020B0604020202020204" pitchFamily="34" charset="0"/>
              </a:rPr>
              <a:t>Read aloud for all ELA items for Visually Impaired Students requires an assurance submission to PDE.  See </a:t>
            </a:r>
            <a:r>
              <a:rPr lang="en-US" sz="1800" u="sng">
                <a:solidFill>
                  <a:srgbClr val="0000FF"/>
                </a:solidFill>
                <a:effectLst/>
                <a:latin typeface="Arial" panose="020B0604020202020204" pitchFamily="34" charset="0"/>
                <a:ea typeface="Arial" panose="020B0604020202020204" pitchFamily="34" charset="0"/>
                <a:hlinkClick r:id="rId4"/>
              </a:rPr>
              <a:t>Unique Accommodation Assurance </a:t>
            </a:r>
            <a:endParaRPr lang="en-US" sz="1800">
              <a:effectLst/>
              <a:latin typeface="Arial" panose="020B0604020202020204" pitchFamily="34" charset="0"/>
              <a:ea typeface="Arial" panose="020B0604020202020204" pitchFamily="34" charset="0"/>
            </a:endParaRPr>
          </a:p>
          <a:p>
            <a:pPr>
              <a:lnSpc>
                <a:spcPct val="115000"/>
              </a:lnSpc>
              <a:spcBef>
                <a:spcPts val="585"/>
              </a:spcBef>
            </a:pPr>
            <a:r>
              <a:rPr lang="en-US" sz="1800">
                <a:effectLst/>
                <a:latin typeface="Arial" panose="020B0604020202020204" pitchFamily="34" charset="0"/>
                <a:ea typeface="Arial" panose="020B0604020202020204" pitchFamily="34" charset="0"/>
              </a:rPr>
              <a:t>Select “All test items read aloud” on the ELA or Literature exam as a Presentation Accommodation.</a:t>
            </a:r>
          </a:p>
          <a:p>
            <a:pPr marL="0" indent="0">
              <a:buNone/>
            </a:pPr>
            <a:endParaRPr lang="en-US"/>
          </a:p>
        </p:txBody>
      </p:sp>
      <p:sp>
        <p:nvSpPr>
          <p:cNvPr id="4" name="Date Placeholder 3">
            <a:extLst>
              <a:ext uri="{FF2B5EF4-FFF2-40B4-BE49-F238E27FC236}">
                <a16:creationId xmlns:a16="http://schemas.microsoft.com/office/drawing/2014/main" id="{FBBE5E3B-6BA3-8C04-04B4-54111E8C7C78}"/>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A425E9FA-1FBE-FF4F-C60D-457433F2710F}"/>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289926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CB6-DE05-ED2F-EF09-5584E04E362E}"/>
              </a:ext>
            </a:extLst>
          </p:cNvPr>
          <p:cNvSpPr>
            <a:spLocks noGrp="1"/>
          </p:cNvSpPr>
          <p:nvPr>
            <p:ph type="title"/>
          </p:nvPr>
        </p:nvSpPr>
        <p:spPr/>
        <p:txBody>
          <a:bodyPr/>
          <a:lstStyle/>
          <a:p>
            <a:r>
              <a:rPr lang="en-US"/>
              <a:t>Unique Accommodations</a:t>
            </a:r>
          </a:p>
        </p:txBody>
      </p:sp>
      <p:sp>
        <p:nvSpPr>
          <p:cNvPr id="3" name="Text Placeholder 2">
            <a:extLst>
              <a:ext uri="{FF2B5EF4-FFF2-40B4-BE49-F238E27FC236}">
                <a16:creationId xmlns:a16="http://schemas.microsoft.com/office/drawing/2014/main" id="{0CEF2A60-B32A-3CE0-2271-2967EA76CD1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3A35048-B125-BBBD-EAA0-FF6F70C3EBC1}"/>
              </a:ext>
            </a:extLst>
          </p:cNvPr>
          <p:cNvSpPr>
            <a:spLocks noGrp="1"/>
          </p:cNvSpPr>
          <p:nvPr>
            <p:ph type="dt" sz="half" idx="10"/>
          </p:nvPr>
        </p:nvSpPr>
        <p:spPr/>
        <p:txBody>
          <a:bodyPr/>
          <a:lstStyle/>
          <a:p>
            <a:fld id="{A918DB6E-6D70-4FEC-A112-5F97BC4AEE43}" type="datetime1">
              <a:rPr lang="en-US" smtClean="0"/>
              <a:t>10/17/2023</a:t>
            </a:fld>
            <a:endParaRPr lang="en-US"/>
          </a:p>
        </p:txBody>
      </p:sp>
      <p:sp>
        <p:nvSpPr>
          <p:cNvPr id="5" name="Slide Number Placeholder 4">
            <a:extLst>
              <a:ext uri="{FF2B5EF4-FFF2-40B4-BE49-F238E27FC236}">
                <a16:creationId xmlns:a16="http://schemas.microsoft.com/office/drawing/2014/main" id="{21B456FA-B0C2-AF42-5150-FB3E214674A0}"/>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127198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E3B6F-2F81-DD32-765D-9DF7033BFF5E}"/>
              </a:ext>
            </a:extLst>
          </p:cNvPr>
          <p:cNvSpPr>
            <a:spLocks noGrp="1"/>
          </p:cNvSpPr>
          <p:nvPr>
            <p:ph type="title"/>
          </p:nvPr>
        </p:nvSpPr>
        <p:spPr/>
        <p:txBody>
          <a:bodyPr/>
          <a:lstStyle/>
          <a:p>
            <a:r>
              <a:rPr lang="en-US" dirty="0"/>
              <a:t>Unique Accommodations</a:t>
            </a:r>
          </a:p>
        </p:txBody>
      </p:sp>
      <p:sp>
        <p:nvSpPr>
          <p:cNvPr id="3" name="Content Placeholder 2">
            <a:extLst>
              <a:ext uri="{FF2B5EF4-FFF2-40B4-BE49-F238E27FC236}">
                <a16:creationId xmlns:a16="http://schemas.microsoft.com/office/drawing/2014/main" id="{B4A50747-BA83-56C4-DC35-8386FA6CC1BB}"/>
              </a:ext>
            </a:extLst>
          </p:cNvPr>
          <p:cNvSpPr>
            <a:spLocks noGrp="1"/>
          </p:cNvSpPr>
          <p:nvPr>
            <p:ph idx="1"/>
          </p:nvPr>
        </p:nvSpPr>
        <p:spPr/>
        <p:txBody>
          <a:bodyPr>
            <a:normAutofit lnSpcReduction="10000"/>
          </a:bodyPr>
          <a:lstStyle/>
          <a:p>
            <a:pPr marL="0" indent="0">
              <a:buNone/>
            </a:pPr>
            <a:r>
              <a:rPr lang="en-US" b="1"/>
              <a:t>What is a unique accommodation?</a:t>
            </a:r>
          </a:p>
          <a:p>
            <a:r>
              <a:rPr lang="en-US"/>
              <a:t>Allowable only for a student who would not otherwise be able to access the test material</a:t>
            </a:r>
          </a:p>
          <a:p>
            <a:r>
              <a:rPr lang="en-US"/>
              <a:t>Intended for students with an IEP/504 Plan or in the formal evaluation process</a:t>
            </a:r>
          </a:p>
          <a:p>
            <a:r>
              <a:rPr lang="en-US"/>
              <a:t>In order to implement a unique accommodation, the school must follow specific procedures to ensure test security is maintained and the construct of what the test is measuring is not altered or modified</a:t>
            </a:r>
          </a:p>
          <a:p>
            <a:r>
              <a:rPr lang="en-US"/>
              <a:t>Examples: voice to text, AAC, use of a separate device</a:t>
            </a:r>
          </a:p>
        </p:txBody>
      </p:sp>
      <p:sp>
        <p:nvSpPr>
          <p:cNvPr id="4" name="Date Placeholder 3">
            <a:extLst>
              <a:ext uri="{FF2B5EF4-FFF2-40B4-BE49-F238E27FC236}">
                <a16:creationId xmlns:a16="http://schemas.microsoft.com/office/drawing/2014/main" id="{1C83E4EF-F6D9-44AB-2F52-A22F86F349C6}"/>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3FD1CF03-A313-4A5D-0AC5-8A8C6462495B}"/>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2187293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26E0-1B31-EB33-25E3-6659915C4C44}"/>
              </a:ext>
            </a:extLst>
          </p:cNvPr>
          <p:cNvSpPr>
            <a:spLocks noGrp="1"/>
          </p:cNvSpPr>
          <p:nvPr>
            <p:ph type="title"/>
          </p:nvPr>
        </p:nvSpPr>
        <p:spPr>
          <a:xfrm>
            <a:off x="500743" y="500062"/>
            <a:ext cx="10515600" cy="1325563"/>
          </a:xfrm>
        </p:spPr>
        <p:txBody>
          <a:bodyPr/>
          <a:lstStyle/>
          <a:p>
            <a:r>
              <a:rPr lang="en-US"/>
              <a:t>Unique Accommodation Assurance</a:t>
            </a:r>
          </a:p>
        </p:txBody>
      </p:sp>
      <p:sp>
        <p:nvSpPr>
          <p:cNvPr id="3" name="Content Placeholder 2">
            <a:extLst>
              <a:ext uri="{FF2B5EF4-FFF2-40B4-BE49-F238E27FC236}">
                <a16:creationId xmlns:a16="http://schemas.microsoft.com/office/drawing/2014/main" id="{30B67344-FAF2-2877-3729-8D11D635CF6B}"/>
              </a:ext>
            </a:extLst>
          </p:cNvPr>
          <p:cNvSpPr>
            <a:spLocks noGrp="1"/>
          </p:cNvSpPr>
          <p:nvPr>
            <p:ph idx="1"/>
          </p:nvPr>
        </p:nvSpPr>
        <p:spPr/>
        <p:txBody>
          <a:bodyPr>
            <a:normAutofit fontScale="92500" lnSpcReduction="10000"/>
          </a:bodyPr>
          <a:lstStyle/>
          <a:p>
            <a:pPr marL="0" indent="0">
              <a:buNone/>
            </a:pPr>
            <a:r>
              <a:rPr lang="en-US" sz="2400" b="1">
                <a:solidFill>
                  <a:schemeClr val="accent1">
                    <a:lumMod val="75000"/>
                  </a:schemeClr>
                </a:solidFill>
              </a:rPr>
              <a:t>Where do I access the form/process?</a:t>
            </a:r>
          </a:p>
          <a:p>
            <a:r>
              <a:rPr lang="en-US" sz="2400"/>
              <a:t>The 2024 Keystone/PSSA Unique Accommodation Assurance 	</a:t>
            </a:r>
          </a:p>
          <a:p>
            <a:pPr marL="0" indent="0">
              <a:buNone/>
            </a:pPr>
            <a:r>
              <a:rPr lang="en-US" sz="2400" i="1">
                <a:solidFill>
                  <a:srgbClr val="FF0000"/>
                </a:solidFill>
              </a:rPr>
              <a:t>	</a:t>
            </a:r>
            <a:r>
              <a:rPr lang="en-US" sz="2400" i="1">
                <a:hlinkClick r:id="rId3"/>
              </a:rPr>
              <a:t>2024 Unique Accommodation Assurance </a:t>
            </a:r>
            <a:endParaRPr lang="en-US" sz="2400" i="1"/>
          </a:p>
          <a:p>
            <a:pPr marL="0" indent="0">
              <a:buNone/>
            </a:pPr>
            <a:r>
              <a:rPr lang="en-US" sz="2400" b="1">
                <a:solidFill>
                  <a:schemeClr val="accent1">
                    <a:lumMod val="75000"/>
                  </a:schemeClr>
                </a:solidFill>
              </a:rPr>
              <a:t>How do I submit to PDE?</a:t>
            </a:r>
          </a:p>
          <a:p>
            <a:r>
              <a:rPr lang="en-US" sz="2400"/>
              <a:t>The form contains a link to submit the information electronically to PDE. The information required in the electronic submission is exactly what is on the form. The electronic submission serves as the official submission to PDE.  </a:t>
            </a:r>
            <a:r>
              <a:rPr lang="en-US" sz="2400">
                <a:solidFill>
                  <a:srgbClr val="FF0000"/>
                </a:solidFill>
              </a:rPr>
              <a:t>You will have the option to print/save the electronic submission instead of completing the PDF form.</a:t>
            </a:r>
          </a:p>
          <a:p>
            <a:pPr marL="0" indent="0">
              <a:buNone/>
            </a:pPr>
            <a:r>
              <a:rPr lang="en-US" sz="2400">
                <a:solidFill>
                  <a:schemeClr val="accent1">
                    <a:lumMod val="75000"/>
                  </a:schemeClr>
                </a:solidFill>
              </a:rPr>
              <a:t> </a:t>
            </a:r>
            <a:r>
              <a:rPr lang="en-US" sz="2400" b="1">
                <a:solidFill>
                  <a:schemeClr val="accent1">
                    <a:lumMod val="75000"/>
                  </a:schemeClr>
                </a:solidFill>
              </a:rPr>
              <a:t>When must the assurance be submitted to PDE?</a:t>
            </a:r>
          </a:p>
          <a:p>
            <a:r>
              <a:rPr lang="en-US" sz="2400"/>
              <a:t>At least </a:t>
            </a:r>
            <a:r>
              <a:rPr lang="en-US" sz="2400">
                <a:solidFill>
                  <a:srgbClr val="FF0000"/>
                </a:solidFill>
              </a:rPr>
              <a:t>6</a:t>
            </a:r>
            <a:r>
              <a:rPr lang="en-US" sz="2400"/>
              <a:t> weeks prior to the opening of the test window</a:t>
            </a:r>
          </a:p>
          <a:p>
            <a:r>
              <a:rPr lang="en-US" sz="2400"/>
              <a:t>Exceptions can be made for scribing requests due to recent student injury</a:t>
            </a:r>
          </a:p>
        </p:txBody>
      </p:sp>
      <p:sp>
        <p:nvSpPr>
          <p:cNvPr id="4" name="Date Placeholder 3">
            <a:extLst>
              <a:ext uri="{FF2B5EF4-FFF2-40B4-BE49-F238E27FC236}">
                <a16:creationId xmlns:a16="http://schemas.microsoft.com/office/drawing/2014/main" id="{3A09D4CC-6BFE-9708-F02E-2E793FB5C68A}"/>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523F0197-5731-8B6B-AEBA-DACF32457F65}"/>
              </a:ext>
            </a:extLst>
          </p:cNvPr>
          <p:cNvSpPr>
            <a:spLocks noGrp="1"/>
          </p:cNvSpPr>
          <p:nvPr>
            <p:ph type="sldNum" sz="quarter" idx="12"/>
          </p:nvPr>
        </p:nvSpPr>
        <p:spPr/>
        <p:txBody>
          <a:bodyPr/>
          <a:lstStyle/>
          <a:p>
            <a:fld id="{B24F5015-3417-4B27-A586-E4CCF4D77832}" type="slidenum">
              <a:rPr lang="en-US" smtClean="0"/>
              <a:t>14</a:t>
            </a:fld>
            <a:endParaRPr lang="en-US"/>
          </a:p>
        </p:txBody>
      </p:sp>
    </p:spTree>
    <p:extLst>
      <p:ext uri="{BB962C8B-B14F-4D97-AF65-F5344CB8AC3E}">
        <p14:creationId xmlns:p14="http://schemas.microsoft.com/office/powerpoint/2010/main" val="162179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26E0-1B31-EB33-25E3-6659915C4C44}"/>
              </a:ext>
            </a:extLst>
          </p:cNvPr>
          <p:cNvSpPr>
            <a:spLocks noGrp="1"/>
          </p:cNvSpPr>
          <p:nvPr>
            <p:ph type="title"/>
          </p:nvPr>
        </p:nvSpPr>
        <p:spPr/>
        <p:txBody>
          <a:bodyPr/>
          <a:lstStyle/>
          <a:p>
            <a:r>
              <a:rPr lang="en-US"/>
              <a:t>Unique Accommodation Assurance</a:t>
            </a:r>
          </a:p>
        </p:txBody>
      </p:sp>
      <p:sp>
        <p:nvSpPr>
          <p:cNvPr id="3" name="Content Placeholder 2">
            <a:extLst>
              <a:ext uri="{FF2B5EF4-FFF2-40B4-BE49-F238E27FC236}">
                <a16:creationId xmlns:a16="http://schemas.microsoft.com/office/drawing/2014/main" id="{30B67344-FAF2-2877-3729-8D11D635CF6B}"/>
              </a:ext>
            </a:extLst>
          </p:cNvPr>
          <p:cNvSpPr>
            <a:spLocks noGrp="1"/>
          </p:cNvSpPr>
          <p:nvPr>
            <p:ph idx="1"/>
          </p:nvPr>
        </p:nvSpPr>
        <p:spPr/>
        <p:txBody>
          <a:bodyPr>
            <a:normAutofit fontScale="85000" lnSpcReduction="10000"/>
          </a:bodyPr>
          <a:lstStyle/>
          <a:p>
            <a:pPr marL="0" indent="0">
              <a:buNone/>
            </a:pPr>
            <a:r>
              <a:rPr lang="en-US" sz="2400" b="1">
                <a:solidFill>
                  <a:schemeClr val="accent1">
                    <a:lumMod val="75000"/>
                  </a:schemeClr>
                </a:solidFill>
              </a:rPr>
              <a:t>How do I know if the form is approved?</a:t>
            </a:r>
          </a:p>
          <a:p>
            <a:r>
              <a:rPr lang="en-US" sz="2400"/>
              <a:t>PDE does not ‘approve’ IEP accommodations.  Rather, it is the role of PDE/BSE to ensure that accommodations are carried out in a manner that maintains test security and test construct.  Information submitted in the assurance is subject to further PDE/BSE review. </a:t>
            </a:r>
          </a:p>
          <a:p>
            <a:pPr marL="0" indent="0">
              <a:buNone/>
            </a:pPr>
            <a:endParaRPr lang="en-US" sz="2400" b="1"/>
          </a:p>
          <a:p>
            <a:pPr marL="0" indent="0">
              <a:buNone/>
            </a:pPr>
            <a:r>
              <a:rPr lang="en-US" sz="2400" b="1">
                <a:solidFill>
                  <a:schemeClr val="accent1">
                    <a:lumMod val="75000"/>
                  </a:schemeClr>
                </a:solidFill>
              </a:rPr>
              <a:t>What documentation must be kept by the school?</a:t>
            </a:r>
          </a:p>
          <a:p>
            <a:r>
              <a:rPr lang="en-US" sz="2400"/>
              <a:t>The completed and signed Unique Accommodation Assurance form</a:t>
            </a:r>
          </a:p>
          <a:p>
            <a:r>
              <a:rPr lang="en-US" sz="2400"/>
              <a:t>The Unique Accommodation Confidentiality Agreement (located right after the assurance form in the Accommodations Guidelines manual) completed by the school administrator and TA.  </a:t>
            </a:r>
          </a:p>
          <a:p>
            <a:r>
              <a:rPr lang="en-US" sz="2400"/>
              <a:t>Any other relevant confidentiality agreements (e.g., sign language interpreter agreement)</a:t>
            </a:r>
          </a:p>
          <a:p>
            <a:r>
              <a:rPr lang="en-US" sz="2400"/>
              <a:t>Copy of the student’s current IEP/504 Plan with the unique accommodation included</a:t>
            </a:r>
          </a:p>
        </p:txBody>
      </p:sp>
      <p:sp>
        <p:nvSpPr>
          <p:cNvPr id="4" name="Date Placeholder 3">
            <a:extLst>
              <a:ext uri="{FF2B5EF4-FFF2-40B4-BE49-F238E27FC236}">
                <a16:creationId xmlns:a16="http://schemas.microsoft.com/office/drawing/2014/main" id="{3A09D4CC-6BFE-9708-F02E-2E793FB5C68A}"/>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523F0197-5731-8B6B-AEBA-DACF32457F65}"/>
              </a:ext>
            </a:extLst>
          </p:cNvPr>
          <p:cNvSpPr>
            <a:spLocks noGrp="1"/>
          </p:cNvSpPr>
          <p:nvPr>
            <p:ph type="sldNum" sz="quarter" idx="12"/>
          </p:nvPr>
        </p:nvSpPr>
        <p:spPr/>
        <p:txBody>
          <a:bodyPr/>
          <a:lstStyle/>
          <a:p>
            <a:fld id="{B24F5015-3417-4B27-A586-E4CCF4D77832}" type="slidenum">
              <a:rPr lang="en-US" smtClean="0"/>
              <a:t>15</a:t>
            </a:fld>
            <a:endParaRPr lang="en-US"/>
          </a:p>
        </p:txBody>
      </p:sp>
    </p:spTree>
    <p:extLst>
      <p:ext uri="{BB962C8B-B14F-4D97-AF65-F5344CB8AC3E}">
        <p14:creationId xmlns:p14="http://schemas.microsoft.com/office/powerpoint/2010/main" val="3755288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4FA78-0CF3-E47A-F05C-6DE133C1FE32}"/>
              </a:ext>
            </a:extLst>
          </p:cNvPr>
          <p:cNvSpPr>
            <a:spLocks noGrp="1"/>
          </p:cNvSpPr>
          <p:nvPr>
            <p:ph type="title"/>
          </p:nvPr>
        </p:nvSpPr>
        <p:spPr/>
        <p:txBody>
          <a:bodyPr/>
          <a:lstStyle/>
          <a:p>
            <a:r>
              <a:rPr lang="en-US"/>
              <a:t>Unique Accommodation Assurance</a:t>
            </a:r>
          </a:p>
        </p:txBody>
      </p:sp>
      <p:sp>
        <p:nvSpPr>
          <p:cNvPr id="3" name="Content Placeholder 2">
            <a:extLst>
              <a:ext uri="{FF2B5EF4-FFF2-40B4-BE49-F238E27FC236}">
                <a16:creationId xmlns:a16="http://schemas.microsoft.com/office/drawing/2014/main" id="{B34E2881-9CD9-20C7-3B76-00BAA300D112}"/>
              </a:ext>
            </a:extLst>
          </p:cNvPr>
          <p:cNvSpPr>
            <a:spLocks noGrp="1"/>
          </p:cNvSpPr>
          <p:nvPr>
            <p:ph idx="1"/>
          </p:nvPr>
        </p:nvSpPr>
        <p:spPr>
          <a:xfrm>
            <a:off x="838200" y="1690688"/>
            <a:ext cx="10515600" cy="4486275"/>
          </a:xfrm>
        </p:spPr>
        <p:txBody>
          <a:bodyPr>
            <a:normAutofit lnSpcReduction="10000"/>
          </a:bodyPr>
          <a:lstStyle/>
          <a:p>
            <a:pPr marL="76200" marR="196850">
              <a:spcBef>
                <a:spcPts val="0"/>
              </a:spcBef>
              <a:spcAft>
                <a:spcPts val="0"/>
              </a:spcAft>
            </a:pPr>
            <a:r>
              <a:rPr lang="en-US" sz="1800" b="1">
                <a:effectLst/>
                <a:latin typeface="Arial" panose="020B0604020202020204" pitchFamily="34" charset="0"/>
                <a:ea typeface="Arial" panose="020B0604020202020204" pitchFamily="34" charset="0"/>
              </a:rPr>
              <a:t>To determine if an accommodation is a </a:t>
            </a:r>
            <a:r>
              <a:rPr lang="en-US" sz="1800" b="1" i="1">
                <a:effectLst/>
                <a:latin typeface="Arial" panose="020B0604020202020204" pitchFamily="34" charset="0"/>
                <a:ea typeface="Arial" panose="020B0604020202020204" pitchFamily="34" charset="0"/>
              </a:rPr>
              <a:t>unique accommodation, see the last column of </a:t>
            </a:r>
            <a:r>
              <a:rPr lang="en-US" sz="1800" b="1" i="1" u="sng">
                <a:solidFill>
                  <a:srgbClr val="0000FF"/>
                </a:solidFill>
                <a:effectLst/>
                <a:latin typeface="Arial" panose="020B0604020202020204" pitchFamily="34" charset="0"/>
                <a:ea typeface="Arial" panose="020B0604020202020204" pitchFamily="34" charset="0"/>
                <a:hlinkClick r:id="rId3"/>
              </a:rPr>
              <a:t>Table A</a:t>
            </a:r>
            <a:r>
              <a:rPr lang="en-US" sz="1800" b="1" i="1">
                <a:effectLst/>
                <a:latin typeface="Arial" panose="020B0604020202020204" pitchFamily="34" charset="0"/>
                <a:ea typeface="Arial" panose="020B0604020202020204" pitchFamily="34" charset="0"/>
              </a:rPr>
              <a:t>.  </a:t>
            </a:r>
            <a:r>
              <a:rPr lang="en-US" sz="1800" b="1">
                <a:effectLst/>
                <a:latin typeface="Arial" panose="020B0604020202020204" pitchFamily="34" charset="0"/>
                <a:ea typeface="Arial" panose="020B0604020202020204" pitchFamily="34" charset="0"/>
              </a:rPr>
              <a:t>To use any </a:t>
            </a:r>
            <a:r>
              <a:rPr lang="en-US" sz="1800" b="1" i="1">
                <a:effectLst/>
                <a:latin typeface="Arial" panose="020B0604020202020204" pitchFamily="34" charset="0"/>
                <a:ea typeface="Arial" panose="020B0604020202020204" pitchFamily="34" charset="0"/>
              </a:rPr>
              <a:t>unique </a:t>
            </a:r>
            <a:r>
              <a:rPr lang="en-US" sz="1800" b="1">
                <a:effectLst/>
                <a:latin typeface="Arial" panose="020B0604020202020204" pitchFamily="34" charset="0"/>
                <a:ea typeface="Arial" panose="020B0604020202020204" pitchFamily="34" charset="0"/>
              </a:rPr>
              <a:t>accommodation, an LEA must submit the PSSA/KEYSTONE EXAM UNIQUE ACCOMMODATION ASSURANCE to PDE no less than</a:t>
            </a:r>
            <a:r>
              <a:rPr lang="en-US" sz="1800" b="1">
                <a:solidFill>
                  <a:srgbClr val="FF0000"/>
                </a:solidFill>
                <a:effectLst/>
                <a:latin typeface="Arial" panose="020B0604020202020204" pitchFamily="34" charset="0"/>
                <a:ea typeface="Arial" panose="020B0604020202020204" pitchFamily="34" charset="0"/>
              </a:rPr>
              <a:t> 6 weeks </a:t>
            </a:r>
            <a:r>
              <a:rPr lang="en-US" sz="1800" b="1">
                <a:effectLst/>
                <a:latin typeface="Arial" panose="020B0604020202020204" pitchFamily="34" charset="0"/>
                <a:ea typeface="Arial" panose="020B0604020202020204" pitchFamily="34" charset="0"/>
              </a:rPr>
              <a:t>in advance of the testing window.</a:t>
            </a:r>
            <a:endParaRPr lang="en-US" sz="1800">
              <a:effectLst/>
              <a:latin typeface="Arial" panose="020B0604020202020204" pitchFamily="34" charset="0"/>
              <a:ea typeface="Arial" panose="020B0604020202020204" pitchFamily="34" charset="0"/>
            </a:endParaRPr>
          </a:p>
          <a:p>
            <a:pPr marL="0" marR="0" indent="0">
              <a:spcBef>
                <a:spcPts val="0"/>
              </a:spcBef>
              <a:spcAft>
                <a:spcPts val="0"/>
              </a:spcAft>
              <a:buNone/>
            </a:pPr>
            <a:endParaRPr lang="en-US" sz="180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200"/>
              <a:buFont typeface="Arial" panose="020B0604020202020204" pitchFamily="34" charset="0"/>
              <a:buAutoNum type="arabicPeriod"/>
              <a:tabLst>
                <a:tab pos="533400" algn="l"/>
              </a:tabLst>
            </a:pPr>
            <a:r>
              <a:rPr lang="en-US" sz="1800" spc="-20">
                <a:effectLst/>
                <a:latin typeface="Arial" panose="020B0604020202020204" pitchFamily="34" charset="0"/>
                <a:ea typeface="Arial" panose="020B0604020202020204" pitchFamily="34" charset="0"/>
              </a:rPr>
              <a:t>Complete the Unique Accommodation Assurance form.</a:t>
            </a:r>
          </a:p>
          <a:p>
            <a:pPr marL="342900" marR="0" lvl="0" indent="-342900">
              <a:spcBef>
                <a:spcPts val="5"/>
              </a:spcBef>
              <a:spcAft>
                <a:spcPts val="0"/>
              </a:spcAft>
              <a:buSzPts val="1200"/>
              <a:buFont typeface="Arial" panose="020B0604020202020204" pitchFamily="34" charset="0"/>
              <a:buAutoNum type="arabicPeriod"/>
              <a:tabLst>
                <a:tab pos="533400" algn="l"/>
              </a:tabLst>
            </a:pPr>
            <a:r>
              <a:rPr lang="en-US" sz="1800" spc="-20">
                <a:effectLst/>
                <a:latin typeface="Arial" panose="020B0604020202020204" pitchFamily="34" charset="0"/>
                <a:ea typeface="Arial" panose="020B0604020202020204" pitchFamily="34" charset="0"/>
              </a:rPr>
              <a:t>Submit the responses to PDE via the link provided within the form.  Note: the electronic submission via this link serves as the official submission to PDE.  </a:t>
            </a:r>
            <a:r>
              <a:rPr lang="en-US" sz="1800" spc="-20">
                <a:solidFill>
                  <a:srgbClr val="FF0000"/>
                </a:solidFill>
                <a:effectLst/>
                <a:latin typeface="Arial" panose="020B0604020202020204" pitchFamily="34" charset="0"/>
                <a:ea typeface="Arial" panose="020B0604020202020204" pitchFamily="34" charset="0"/>
              </a:rPr>
              <a:t>New for 2024:  after submission, the submitter will have the opportunity to print the Survey Monkey response, eliminating the need to complete the form twice. </a:t>
            </a:r>
            <a:endParaRPr lang="en-US" sz="1800" spc="-2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200"/>
              <a:buFont typeface="Arial" panose="020B0604020202020204" pitchFamily="34" charset="0"/>
              <a:buAutoNum type="arabicPeriod"/>
              <a:tabLst>
                <a:tab pos="533400" algn="l"/>
              </a:tabLst>
            </a:pPr>
            <a:r>
              <a:rPr lang="en-US" sz="1800" spc="-20">
                <a:effectLst/>
                <a:latin typeface="Arial" panose="020B0604020202020204" pitchFamily="34" charset="0"/>
                <a:ea typeface="Arial" panose="020B0604020202020204" pitchFamily="34" charset="0"/>
              </a:rPr>
              <a:t>PDE will not provide a response unless there are questions on the contents of the electronic submission.  If more information is needed about the use of the proposed unique accommodation, a PDE/BSE representative will contact the individual listed as the contact on the submission. </a:t>
            </a:r>
          </a:p>
          <a:p>
            <a:pPr marL="342900" marR="57150" lvl="0" indent="-342900">
              <a:spcBef>
                <a:spcPts val="0"/>
              </a:spcBef>
              <a:spcAft>
                <a:spcPts val="0"/>
              </a:spcAft>
              <a:buSzPts val="1200"/>
              <a:buFont typeface="Arial" panose="020B0604020202020204" pitchFamily="34" charset="0"/>
              <a:buAutoNum type="arabicPeriod"/>
              <a:tabLst>
                <a:tab pos="533400" algn="l"/>
              </a:tabLst>
            </a:pPr>
            <a:r>
              <a:rPr lang="en-US" sz="1800" spc="-20">
                <a:effectLst/>
                <a:latin typeface="Arial" panose="020B0604020202020204" pitchFamily="34" charset="0"/>
                <a:ea typeface="Arial" panose="020B0604020202020204" pitchFamily="34" charset="0"/>
              </a:rPr>
              <a:t>Schools MUST keep a copy of the completed assurance form and required signatures on file at the LEA.  </a:t>
            </a:r>
          </a:p>
          <a:p>
            <a:pPr marL="342900" marR="57150" lvl="0" indent="-342900">
              <a:spcBef>
                <a:spcPts val="0"/>
              </a:spcBef>
              <a:spcAft>
                <a:spcPts val="0"/>
              </a:spcAft>
              <a:buSzPts val="1200"/>
              <a:buFont typeface="Arial" panose="020B0604020202020204" pitchFamily="34" charset="0"/>
              <a:buAutoNum type="arabicPeriod"/>
              <a:tabLst>
                <a:tab pos="533400" algn="l"/>
              </a:tabLst>
            </a:pPr>
            <a:r>
              <a:rPr lang="en-US" sz="1800" spc="-20">
                <a:effectLst/>
                <a:latin typeface="Arial" panose="020B0604020202020204" pitchFamily="34" charset="0"/>
                <a:ea typeface="Arial" panose="020B0604020202020204" pitchFamily="34" charset="0"/>
              </a:rPr>
              <a:t>Before testing, the school administrator and test administrator should read and sign the Unique Accommodation Confidentiality Agreement for each student receiving a unique accommodation.  These should be kept with the completed Unique Accommodation Assurance Form. </a:t>
            </a:r>
          </a:p>
          <a:p>
            <a:pPr marL="0" indent="0">
              <a:buNone/>
            </a:pPr>
            <a:endParaRPr lang="en-US"/>
          </a:p>
        </p:txBody>
      </p:sp>
      <p:sp>
        <p:nvSpPr>
          <p:cNvPr id="4" name="Date Placeholder 3">
            <a:extLst>
              <a:ext uri="{FF2B5EF4-FFF2-40B4-BE49-F238E27FC236}">
                <a16:creationId xmlns:a16="http://schemas.microsoft.com/office/drawing/2014/main" id="{6B1E4830-8988-7D10-E98C-90E4DFA967D9}"/>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3A4418C5-9CF0-7990-343D-7DA64C41076E}"/>
              </a:ext>
            </a:extLst>
          </p:cNvPr>
          <p:cNvSpPr>
            <a:spLocks noGrp="1"/>
          </p:cNvSpPr>
          <p:nvPr>
            <p:ph type="sldNum" sz="quarter" idx="12"/>
          </p:nvPr>
        </p:nvSpPr>
        <p:spPr/>
        <p:txBody>
          <a:bodyPr/>
          <a:lstStyle/>
          <a:p>
            <a:fld id="{B24F5015-3417-4B27-A586-E4CCF4D77832}" type="slidenum">
              <a:rPr lang="en-US" smtClean="0"/>
              <a:t>16</a:t>
            </a:fld>
            <a:endParaRPr lang="en-US"/>
          </a:p>
        </p:txBody>
      </p:sp>
    </p:spTree>
    <p:extLst>
      <p:ext uri="{BB962C8B-B14F-4D97-AF65-F5344CB8AC3E}">
        <p14:creationId xmlns:p14="http://schemas.microsoft.com/office/powerpoint/2010/main" val="254992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4ED3C1-EFC1-893A-A6CC-D9778C4C3272}"/>
              </a:ext>
            </a:extLst>
          </p:cNvPr>
          <p:cNvSpPr>
            <a:spLocks noGrp="1"/>
          </p:cNvSpPr>
          <p:nvPr>
            <p:ph type="title"/>
          </p:nvPr>
        </p:nvSpPr>
        <p:spPr/>
        <p:txBody>
          <a:bodyPr/>
          <a:lstStyle/>
          <a:p>
            <a:r>
              <a:rPr lang="en-US"/>
              <a:t>Frequently Used Accommodations </a:t>
            </a:r>
          </a:p>
        </p:txBody>
      </p:sp>
      <p:sp>
        <p:nvSpPr>
          <p:cNvPr id="6" name="Text Placeholder 5">
            <a:extLst>
              <a:ext uri="{FF2B5EF4-FFF2-40B4-BE49-F238E27FC236}">
                <a16:creationId xmlns:a16="http://schemas.microsoft.com/office/drawing/2014/main" id="{35B77E6B-291F-C5B9-2E66-4FF65A43CD33}"/>
              </a:ext>
            </a:extLst>
          </p:cNvPr>
          <p:cNvSpPr>
            <a:spLocks noGrp="1"/>
          </p:cNvSpPr>
          <p:nvPr>
            <p:ph type="body" idx="1"/>
          </p:nvPr>
        </p:nvSpPr>
        <p:spPr/>
        <p:txBody>
          <a:bodyPr/>
          <a:lstStyle/>
          <a:p>
            <a:endParaRPr lang="en-US"/>
          </a:p>
        </p:txBody>
      </p:sp>
      <p:sp>
        <p:nvSpPr>
          <p:cNvPr id="3" name="Date Placeholder 2">
            <a:extLst>
              <a:ext uri="{FF2B5EF4-FFF2-40B4-BE49-F238E27FC236}">
                <a16:creationId xmlns:a16="http://schemas.microsoft.com/office/drawing/2014/main" id="{A80BB0B7-A76E-AFDC-A73E-74116E3CFDC9}"/>
              </a:ext>
            </a:extLst>
          </p:cNvPr>
          <p:cNvSpPr>
            <a:spLocks noGrp="1"/>
          </p:cNvSpPr>
          <p:nvPr>
            <p:ph type="dt" sz="half" idx="10"/>
          </p:nvPr>
        </p:nvSpPr>
        <p:spPr/>
        <p:txBody>
          <a:bodyPr/>
          <a:lstStyle/>
          <a:p>
            <a:fld id="{3A2CBF18-C1C5-4E58-AE1E-EFC1DEA4ED61}" type="datetime1">
              <a:rPr lang="en-US" smtClean="0"/>
              <a:t>10/17/2023</a:t>
            </a:fld>
            <a:endParaRPr lang="en-US"/>
          </a:p>
        </p:txBody>
      </p:sp>
      <p:sp>
        <p:nvSpPr>
          <p:cNvPr id="4" name="Slide Number Placeholder 3">
            <a:extLst>
              <a:ext uri="{FF2B5EF4-FFF2-40B4-BE49-F238E27FC236}">
                <a16:creationId xmlns:a16="http://schemas.microsoft.com/office/drawing/2014/main" id="{99623EF8-BBC3-618F-7428-1585FA4901CE}"/>
              </a:ext>
            </a:extLst>
          </p:cNvPr>
          <p:cNvSpPr>
            <a:spLocks noGrp="1"/>
          </p:cNvSpPr>
          <p:nvPr>
            <p:ph type="sldNum" sz="quarter" idx="12"/>
          </p:nvPr>
        </p:nvSpPr>
        <p:spPr/>
        <p:txBody>
          <a:bodyPr/>
          <a:lstStyle/>
          <a:p>
            <a:fld id="{B24F5015-3417-4B27-A586-E4CCF4D77832}" type="slidenum">
              <a:rPr lang="en-US" smtClean="0"/>
              <a:t>17</a:t>
            </a:fld>
            <a:endParaRPr lang="en-US"/>
          </a:p>
        </p:txBody>
      </p:sp>
    </p:spTree>
    <p:extLst>
      <p:ext uri="{BB962C8B-B14F-4D97-AF65-F5344CB8AC3E}">
        <p14:creationId xmlns:p14="http://schemas.microsoft.com/office/powerpoint/2010/main" val="3187575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1A88-1E46-9D22-60CD-45D7C7FFDEB7}"/>
              </a:ext>
            </a:extLst>
          </p:cNvPr>
          <p:cNvSpPr>
            <a:spLocks noGrp="1"/>
          </p:cNvSpPr>
          <p:nvPr>
            <p:ph type="title"/>
          </p:nvPr>
        </p:nvSpPr>
        <p:spPr/>
        <p:txBody>
          <a:bodyPr/>
          <a:lstStyle/>
          <a:p>
            <a:r>
              <a:rPr lang="en-US"/>
              <a:t>Read Aloud</a:t>
            </a:r>
          </a:p>
        </p:txBody>
      </p:sp>
      <p:sp>
        <p:nvSpPr>
          <p:cNvPr id="6" name="Text Placeholder 5">
            <a:extLst>
              <a:ext uri="{FF2B5EF4-FFF2-40B4-BE49-F238E27FC236}">
                <a16:creationId xmlns:a16="http://schemas.microsoft.com/office/drawing/2014/main" id="{FA61F6BC-BC2F-6727-E62E-A9E431054F28}"/>
              </a:ext>
            </a:extLst>
          </p:cNvPr>
          <p:cNvSpPr>
            <a:spLocks noGrp="1"/>
          </p:cNvSpPr>
          <p:nvPr>
            <p:ph type="body" idx="1"/>
          </p:nvPr>
        </p:nvSpPr>
        <p:spPr/>
        <p:txBody>
          <a:bodyPr/>
          <a:lstStyle/>
          <a:p>
            <a:r>
              <a:rPr lang="en-US"/>
              <a:t>Test Feature</a:t>
            </a:r>
          </a:p>
        </p:txBody>
      </p:sp>
      <p:sp>
        <p:nvSpPr>
          <p:cNvPr id="7" name="Content Placeholder 6">
            <a:extLst>
              <a:ext uri="{FF2B5EF4-FFF2-40B4-BE49-F238E27FC236}">
                <a16:creationId xmlns:a16="http://schemas.microsoft.com/office/drawing/2014/main" id="{30478B2C-3FB2-A7E9-FA4A-8AC314348BFA}"/>
              </a:ext>
            </a:extLst>
          </p:cNvPr>
          <p:cNvSpPr>
            <a:spLocks noGrp="1"/>
          </p:cNvSpPr>
          <p:nvPr>
            <p:ph sz="half" idx="2"/>
          </p:nvPr>
        </p:nvSpPr>
        <p:spPr/>
        <p:txBody>
          <a:bodyPr>
            <a:normAutofit fontScale="925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effectLst/>
                <a:uLnTx/>
                <a:uFillTx/>
                <a:latin typeface="Arial" panose="020B0604020202020204" pitchFamily="34" charset="0"/>
                <a:ea typeface="+mn-ea"/>
                <a:cs typeface="+mn-cs"/>
              </a:rPr>
              <a:t>(not a pre-planned small group accommodation)</a:t>
            </a:r>
          </a:p>
          <a:p>
            <a:pPr marL="4572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a:ln>
                  <a:noFill/>
                </a:ln>
                <a:effectLst/>
                <a:uLnTx/>
                <a:uFillTx/>
                <a:latin typeface="Arial" panose="020B0604020202020204" pitchFamily="34" charset="0"/>
                <a:ea typeface="+mn-ea"/>
                <a:cs typeface="+mn-cs"/>
              </a:rPr>
              <a:t>student must request (test taker’s initiative)</a:t>
            </a:r>
          </a:p>
          <a:p>
            <a:pPr marL="4572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a:ln>
                  <a:noFill/>
                </a:ln>
                <a:effectLst/>
                <a:uLnTx/>
                <a:uFillTx/>
                <a:latin typeface="Arial" panose="020B0604020202020204" pitchFamily="34" charset="0"/>
                <a:ea typeface="+mn-ea"/>
                <a:cs typeface="+mn-cs"/>
              </a:rPr>
              <a:t>intended to ensure that the measurement of non-reading content is not influenced by a student’s inability to decode words</a:t>
            </a:r>
          </a:p>
          <a:p>
            <a:pPr marL="971550" marR="0" lvl="1" indent="-285750" algn="l" defTabSz="914400" rtl="0" eaLnBrk="1" fontAlgn="base" latinLnBrk="0" hangingPunct="1">
              <a:lnSpc>
                <a:spcPct val="100000"/>
              </a:lnSpc>
              <a:spcBef>
                <a:spcPct val="0"/>
              </a:spcBef>
              <a:spcAft>
                <a:spcPct val="0"/>
              </a:spcAft>
              <a:buClrTx/>
              <a:buSzPct val="75000"/>
              <a:buFont typeface="Courier New" panose="02070309020205020404" pitchFamily="49" charset="0"/>
              <a:buChar char="o"/>
              <a:tabLst/>
              <a:defRPr/>
            </a:pPr>
            <a:r>
              <a:rPr kumimoji="0" lang="en-US" sz="1800" b="0" i="0" u="none" strike="noStrike" kern="1200" cap="none" spc="0" normalizeH="0" baseline="0" noProof="0">
                <a:ln>
                  <a:noFill/>
                </a:ln>
                <a:effectLst/>
                <a:uLnTx/>
                <a:uFillTx/>
                <a:latin typeface="Arial" panose="020B0604020202020204" pitchFamily="34" charset="0"/>
                <a:ea typeface="+mn-ea"/>
                <a:cs typeface="+mn-cs"/>
              </a:rPr>
              <a:t>In other words, the student knows how to do the math, but cannot decode the word “perpendicular”</a:t>
            </a:r>
          </a:p>
          <a:p>
            <a:pPr marL="457200" marR="0" lvl="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a:ln>
                  <a:noFill/>
                </a:ln>
                <a:effectLst/>
                <a:uLnTx/>
                <a:uFillTx/>
                <a:latin typeface="Arial" panose="020B0604020202020204" pitchFamily="34" charset="0"/>
                <a:ea typeface="+mn-ea"/>
                <a:cs typeface="+mn-cs"/>
              </a:rPr>
              <a:t>permissible to read aloud a word, phrase, sentence or test item(s) for the Mathematics, Algebra I, Science, and Biology tests; multiple choice Conventions of Standard English items, and the TDA prompt (as requested)</a:t>
            </a:r>
            <a:endParaRPr lang="en-US"/>
          </a:p>
        </p:txBody>
      </p:sp>
      <p:sp>
        <p:nvSpPr>
          <p:cNvPr id="8" name="Text Placeholder 7">
            <a:extLst>
              <a:ext uri="{FF2B5EF4-FFF2-40B4-BE49-F238E27FC236}">
                <a16:creationId xmlns:a16="http://schemas.microsoft.com/office/drawing/2014/main" id="{1F800A69-E589-F838-2469-33FBC6955535}"/>
              </a:ext>
            </a:extLst>
          </p:cNvPr>
          <p:cNvSpPr>
            <a:spLocks noGrp="1"/>
          </p:cNvSpPr>
          <p:nvPr>
            <p:ph type="body" sz="quarter" idx="3"/>
          </p:nvPr>
        </p:nvSpPr>
        <p:spPr/>
        <p:txBody>
          <a:bodyPr/>
          <a:lstStyle/>
          <a:p>
            <a:r>
              <a:rPr lang="en-US"/>
              <a:t>Accommodation</a:t>
            </a:r>
          </a:p>
        </p:txBody>
      </p:sp>
      <p:sp>
        <p:nvSpPr>
          <p:cNvPr id="9" name="Content Placeholder 8">
            <a:extLst>
              <a:ext uri="{FF2B5EF4-FFF2-40B4-BE49-F238E27FC236}">
                <a16:creationId xmlns:a16="http://schemas.microsoft.com/office/drawing/2014/main" id="{780334A7-A066-DCE2-D940-3C4DCE185B32}"/>
              </a:ext>
            </a:extLst>
          </p:cNvPr>
          <p:cNvSpPr>
            <a:spLocks noGrp="1"/>
          </p:cNvSpPr>
          <p:nvPr>
            <p:ph sz="quarter" idx="4"/>
          </p:nvPr>
        </p:nvSpPr>
        <p:spPr/>
        <p:txBody>
          <a:bodyPr>
            <a:normAutofit fontScale="92500"/>
          </a:bodyPr>
          <a:lstStyle/>
          <a:p>
            <a:r>
              <a:rPr lang="en-US" sz="1900" kern="0">
                <a:latin typeface="Arial" panose="020B0604020202020204" pitchFamily="34" charset="0"/>
                <a:cs typeface="Arial" panose="020B0604020202020204" pitchFamily="34" charset="0"/>
              </a:rPr>
              <a:t>student is evaluated and accommodation is documented</a:t>
            </a:r>
            <a:endParaRPr lang="en-US" sz="1900" kern="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r>
              <a:rPr lang="en-US" sz="1900" i="1" kern="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Read Aloud and Scribing Guidelines </a:t>
            </a:r>
            <a:r>
              <a:rPr lang="en-US" sz="1900" kern="0">
                <a:latin typeface="Arial" panose="020B0604020202020204" pitchFamily="34" charset="0"/>
                <a:cs typeface="Arial" panose="020B0604020202020204" pitchFamily="34" charset="0"/>
              </a:rPr>
              <a:t>manual provides detailed guidance</a:t>
            </a:r>
          </a:p>
          <a:p>
            <a:r>
              <a:rPr lang="en-US" sz="1900" kern="0">
                <a:latin typeface="Arial"/>
              </a:rPr>
              <a:t>readers may </a:t>
            </a:r>
            <a:r>
              <a:rPr lang="en-US" sz="1900" b="1" kern="0">
                <a:latin typeface="Arial"/>
              </a:rPr>
              <a:t>not</a:t>
            </a:r>
            <a:r>
              <a:rPr lang="en-US" sz="1900" kern="0">
                <a:latin typeface="Arial"/>
              </a:rPr>
              <a:t> clarify, elaborate, paraphrase, assist, or cue a student through uneven voice inflection</a:t>
            </a:r>
          </a:p>
          <a:p>
            <a:r>
              <a:rPr lang="en-US" sz="1900" kern="0">
                <a:latin typeface="Arial"/>
              </a:rPr>
              <a:t>May include reading of ‘All Allowable’ parts by a human reader or the audio feature enabled in the online test.</a:t>
            </a:r>
          </a:p>
          <a:p>
            <a:endParaRPr lang="en-US" sz="1900" kern="0">
              <a:latin typeface="Arial"/>
            </a:endParaRPr>
          </a:p>
          <a:p>
            <a:endParaRPr lang="en-US"/>
          </a:p>
        </p:txBody>
      </p:sp>
      <p:sp>
        <p:nvSpPr>
          <p:cNvPr id="4" name="Date Placeholder 3">
            <a:extLst>
              <a:ext uri="{FF2B5EF4-FFF2-40B4-BE49-F238E27FC236}">
                <a16:creationId xmlns:a16="http://schemas.microsoft.com/office/drawing/2014/main" id="{5B272DF1-12E2-1F9E-616C-42B906CBAD5A}"/>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B2817EAF-4211-4E02-811C-CA87F8F66B57}"/>
              </a:ext>
            </a:extLst>
          </p:cNvPr>
          <p:cNvSpPr>
            <a:spLocks noGrp="1"/>
          </p:cNvSpPr>
          <p:nvPr>
            <p:ph type="sldNum" sz="quarter" idx="12"/>
          </p:nvPr>
        </p:nvSpPr>
        <p:spPr/>
        <p:txBody>
          <a:bodyPr/>
          <a:lstStyle/>
          <a:p>
            <a:fld id="{B24F5015-3417-4B27-A586-E4CCF4D77832}" type="slidenum">
              <a:rPr lang="en-US" smtClean="0"/>
              <a:t>18</a:t>
            </a:fld>
            <a:endParaRPr lang="en-US"/>
          </a:p>
        </p:txBody>
      </p:sp>
    </p:spTree>
    <p:extLst>
      <p:ext uri="{BB962C8B-B14F-4D97-AF65-F5344CB8AC3E}">
        <p14:creationId xmlns:p14="http://schemas.microsoft.com/office/powerpoint/2010/main" val="2509489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2C0A-CB35-9215-8C18-71B9084DB3EC}"/>
              </a:ext>
            </a:extLst>
          </p:cNvPr>
          <p:cNvSpPr>
            <a:spLocks noGrp="1"/>
          </p:cNvSpPr>
          <p:nvPr>
            <p:ph type="title"/>
          </p:nvPr>
        </p:nvSpPr>
        <p:spPr/>
        <p:txBody>
          <a:bodyPr/>
          <a:lstStyle/>
          <a:p>
            <a:r>
              <a:rPr lang="en-US"/>
              <a:t>Read Aloud Considerations</a:t>
            </a:r>
          </a:p>
        </p:txBody>
      </p:sp>
      <p:sp>
        <p:nvSpPr>
          <p:cNvPr id="3" name="Content Placeholder 2">
            <a:extLst>
              <a:ext uri="{FF2B5EF4-FFF2-40B4-BE49-F238E27FC236}">
                <a16:creationId xmlns:a16="http://schemas.microsoft.com/office/drawing/2014/main" id="{0F22BF28-18EC-F56C-F8B5-DF59AFC0DE45}"/>
              </a:ext>
            </a:extLst>
          </p:cNvPr>
          <p:cNvSpPr>
            <a:spLocks noGrp="1"/>
          </p:cNvSpPr>
          <p:nvPr>
            <p:ph idx="1"/>
          </p:nvPr>
        </p:nvSpPr>
        <p:spPr/>
        <p:txBody>
          <a:bodyPr>
            <a:normAutofit lnSpcReduction="10000"/>
          </a:bodyPr>
          <a:lstStyle/>
          <a:p>
            <a:r>
              <a:rPr lang="en-US"/>
              <a:t>Test directions only</a:t>
            </a:r>
          </a:p>
          <a:p>
            <a:r>
              <a:rPr lang="en-US"/>
              <a:t>Some allowable items at student request (may need a small group)</a:t>
            </a:r>
          </a:p>
          <a:p>
            <a:r>
              <a:rPr lang="en-US"/>
              <a:t>All allowable items- no more than 5 in a group if using a human reader.  Consider enabling the audio function of the online test and allow the student to use headphones to avoid the need for small grouping</a:t>
            </a:r>
          </a:p>
          <a:p>
            <a:r>
              <a:rPr lang="en-US"/>
              <a:t>Read aloud of full ELA test- for visually impaired students who are not yet proficient in Braille ONLY.  This requires testing in a one-on-one setting and a unique accommodation assurance submission.  </a:t>
            </a:r>
          </a:p>
        </p:txBody>
      </p:sp>
      <p:sp>
        <p:nvSpPr>
          <p:cNvPr id="4" name="Date Placeholder 3">
            <a:extLst>
              <a:ext uri="{FF2B5EF4-FFF2-40B4-BE49-F238E27FC236}">
                <a16:creationId xmlns:a16="http://schemas.microsoft.com/office/drawing/2014/main" id="{FA5F2C7E-60DC-BFEC-0481-82D68BD078BD}"/>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772FFD21-9154-2C05-E0E6-641D344A8B4D}"/>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221288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CD1C6-0F68-4575-C3FA-8E444B484D2F}"/>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53AD3D10-2393-4981-8150-6C9B63B6D14C}"/>
              </a:ext>
            </a:extLst>
          </p:cNvPr>
          <p:cNvSpPr>
            <a:spLocks noGrp="1"/>
          </p:cNvSpPr>
          <p:nvPr>
            <p:ph idx="1"/>
          </p:nvPr>
        </p:nvSpPr>
        <p:spPr/>
        <p:txBody>
          <a:bodyPr rtlCol="0">
            <a:normAutofit/>
          </a:bodyPr>
          <a:lstStyle/>
          <a:p>
            <a:pPr>
              <a:defRPr/>
            </a:pPr>
            <a:r>
              <a:rPr lang="en-US" dirty="0"/>
              <a:t>Understanding the Accommodations Guidelines for PSSA/Keystone Exams</a:t>
            </a:r>
          </a:p>
          <a:p>
            <a:pPr>
              <a:defRPr/>
            </a:pPr>
            <a:r>
              <a:rPr lang="en-US" dirty="0"/>
              <a:t>Updates for 2024</a:t>
            </a:r>
          </a:p>
          <a:p>
            <a:pPr>
              <a:defRPr/>
            </a:pPr>
            <a:r>
              <a:rPr lang="en-US" dirty="0"/>
              <a:t>Unique Accommodations Assurance Process</a:t>
            </a:r>
          </a:p>
          <a:p>
            <a:pPr>
              <a:defRPr/>
            </a:pPr>
            <a:r>
              <a:rPr lang="en-US" dirty="0"/>
              <a:t>Frequently </a:t>
            </a:r>
            <a:r>
              <a:rPr lang="en-US"/>
              <a:t>Used Accommodations</a:t>
            </a:r>
          </a:p>
          <a:p>
            <a:pPr>
              <a:defRPr/>
            </a:pPr>
            <a:r>
              <a:rPr lang="en-US" dirty="0"/>
              <a:t>Online Testing and Accommodations</a:t>
            </a:r>
          </a:p>
          <a:p>
            <a:pPr>
              <a:defRPr/>
            </a:pPr>
            <a:r>
              <a:rPr lang="en-US" dirty="0"/>
              <a:t>Supplemental Resources for PSSA/Keystone Accommodation Selection</a:t>
            </a:r>
          </a:p>
          <a:p>
            <a:pPr>
              <a:defRPr/>
            </a:pPr>
            <a:r>
              <a:rPr lang="en-US" dirty="0"/>
              <a:t>PASA DLM Accommodation Resources</a:t>
            </a:r>
          </a:p>
          <a:p>
            <a:pPr marL="0" indent="0">
              <a:buNone/>
              <a:defRPr/>
            </a:pPr>
            <a:endParaRPr lang="en-US" dirty="0"/>
          </a:p>
          <a:p>
            <a:pPr marL="0" indent="0">
              <a:buNone/>
              <a:defRPr/>
            </a:pPr>
            <a:endParaRPr lang="en-US" dirty="0"/>
          </a:p>
        </p:txBody>
      </p:sp>
      <p:sp>
        <p:nvSpPr>
          <p:cNvPr id="29700" name="Date Placeholder 3">
            <a:extLst>
              <a:ext uri="{FF2B5EF4-FFF2-40B4-BE49-F238E27FC236}">
                <a16:creationId xmlns:a16="http://schemas.microsoft.com/office/drawing/2014/main" id="{F5669DCF-3797-4659-B9A0-A059860FC5F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7F23C5C7-F6F5-4BD9-B0E1-924B0D240F6D}" type="datetime1">
              <a:rPr lang="en-US" altLang="en-US" sz="1200">
                <a:solidFill>
                  <a:srgbClr val="898989"/>
                </a:solidFill>
                <a:latin typeface="Calibri" panose="020F0502020204030204" pitchFamily="34" charset="0"/>
              </a:rPr>
              <a:pPr eaLnBrk="1" hangingPunct="1">
                <a:spcBef>
                  <a:spcPct val="0"/>
                </a:spcBef>
                <a:buFontTx/>
                <a:buNone/>
              </a:pPr>
              <a:t>10/17/2023</a:t>
            </a:fld>
            <a:endParaRPr lang="en-US" altLang="en-US" sz="1200">
              <a:solidFill>
                <a:srgbClr val="898989"/>
              </a:solidFill>
              <a:latin typeface="Calibri" panose="020F0502020204030204" pitchFamily="34" charset="0"/>
            </a:endParaRPr>
          </a:p>
        </p:txBody>
      </p:sp>
      <p:sp>
        <p:nvSpPr>
          <p:cNvPr id="29701" name="Slide Number Placeholder 4">
            <a:extLst>
              <a:ext uri="{FF2B5EF4-FFF2-40B4-BE49-F238E27FC236}">
                <a16:creationId xmlns:a16="http://schemas.microsoft.com/office/drawing/2014/main" id="{EEF6E98E-378B-4918-B217-6F537988A8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F9B3F403-CF16-48D2-ACF7-413C42CD6589}" type="slidenum">
              <a:rPr lang="en-US" altLang="en-US" sz="1200">
                <a:solidFill>
                  <a:srgbClr val="898989"/>
                </a:solidFill>
                <a:latin typeface="Calibri" panose="020F0502020204030204" pitchFamily="34" charset="0"/>
              </a:rPr>
              <a:pPr eaLnBrk="1" hangingPunct="1">
                <a:spcBef>
                  <a:spcPct val="0"/>
                </a:spcBef>
                <a:buFontTx/>
                <a:buNone/>
              </a:pPr>
              <a:t>2</a:t>
            </a:fld>
            <a:endParaRPr lang="en-US" altLang="en-US" sz="1200">
              <a:solidFill>
                <a:srgbClr val="898989"/>
              </a:solidFill>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7849F-0191-78EE-D177-BF1B67D12D78}"/>
              </a:ext>
            </a:extLst>
          </p:cNvPr>
          <p:cNvSpPr>
            <a:spLocks noGrp="1"/>
          </p:cNvSpPr>
          <p:nvPr>
            <p:ph type="title"/>
          </p:nvPr>
        </p:nvSpPr>
        <p:spPr/>
        <p:txBody>
          <a:bodyPr/>
          <a:lstStyle/>
          <a:p>
            <a:r>
              <a:rPr lang="en-US"/>
              <a:t>Read Aloud</a:t>
            </a:r>
          </a:p>
        </p:txBody>
      </p:sp>
      <p:sp>
        <p:nvSpPr>
          <p:cNvPr id="3" name="Content Placeholder 2">
            <a:extLst>
              <a:ext uri="{FF2B5EF4-FFF2-40B4-BE49-F238E27FC236}">
                <a16:creationId xmlns:a16="http://schemas.microsoft.com/office/drawing/2014/main" id="{83EFB054-EA55-89A7-8A98-3B9D2AA20EBB}"/>
              </a:ext>
            </a:extLst>
          </p:cNvPr>
          <p:cNvSpPr>
            <a:spLocks noGrp="1"/>
          </p:cNvSpPr>
          <p:nvPr>
            <p:ph idx="1"/>
          </p:nvPr>
        </p:nvSpPr>
        <p:spPr/>
        <p:txBody>
          <a:bodyPr/>
          <a:lstStyle/>
          <a:p>
            <a:pPr marL="0" indent="0">
              <a:buNone/>
            </a:pPr>
            <a:r>
              <a:rPr lang="en-US" sz="2400" b="1" kern="0">
                <a:latin typeface="Arial" panose="020B0604020202020204" pitchFamily="34" charset="0"/>
                <a:cs typeface="Arial" panose="020B0604020202020204" pitchFamily="34" charset="0"/>
              </a:rPr>
              <a:t>Allowable </a:t>
            </a:r>
          </a:p>
          <a:p>
            <a:pPr lvl="1"/>
            <a:r>
              <a:rPr lang="en-US" sz="1800" kern="0">
                <a:latin typeface="Arial" panose="020B0604020202020204" pitchFamily="34" charset="0"/>
                <a:cs typeface="Arial" panose="020B0604020202020204" pitchFamily="34" charset="0"/>
              </a:rPr>
              <a:t>Keystone Algebra and Biology, PSSA Mathematics and Science</a:t>
            </a:r>
          </a:p>
          <a:p>
            <a:pPr lvl="1"/>
            <a:r>
              <a:rPr lang="en-US" sz="1800" kern="0">
                <a:latin typeface="Arial" panose="020B0604020202020204" pitchFamily="34" charset="0"/>
                <a:cs typeface="Arial" panose="020B0604020202020204" pitchFamily="34" charset="0"/>
              </a:rPr>
              <a:t>MC conventions questions (on individual basis) found in Sections 1 &amp; 3 of the PSSA ELA</a:t>
            </a:r>
            <a:endParaRPr lang="en-US" sz="1800" i="1" kern="0">
              <a:latin typeface="Arial" panose="020B0604020202020204" pitchFamily="34" charset="0"/>
              <a:cs typeface="Arial" panose="020B0604020202020204" pitchFamily="34" charset="0"/>
            </a:endParaRPr>
          </a:p>
          <a:p>
            <a:pPr lvl="1"/>
            <a:r>
              <a:rPr lang="en-US" sz="1800" kern="0">
                <a:latin typeface="Arial" panose="020B0604020202020204" pitchFamily="34" charset="0"/>
                <a:cs typeface="Arial" panose="020B0604020202020204" pitchFamily="34" charset="0"/>
              </a:rPr>
              <a:t>TDA prompt found at the end of Section 2 &amp; Section 3 of the PSSA ELA for grades 4–8 </a:t>
            </a:r>
          </a:p>
          <a:p>
            <a:pPr lvl="1"/>
            <a:endParaRPr lang="en-US" sz="1800" b="1" kern="0"/>
          </a:p>
          <a:p>
            <a:pPr marL="0" indent="0">
              <a:buNone/>
            </a:pPr>
            <a:r>
              <a:rPr lang="en-US" sz="2400" b="1" kern="0">
                <a:latin typeface="Arial" panose="020B0604020202020204" pitchFamily="34" charset="0"/>
                <a:cs typeface="Arial" panose="020B0604020202020204" pitchFamily="34" charset="0"/>
              </a:rPr>
              <a:t>NOT Allowable </a:t>
            </a:r>
          </a:p>
          <a:p>
            <a:pPr lvl="1"/>
            <a:r>
              <a:rPr lang="en-US" sz="1800" kern="0">
                <a:latin typeface="Arial" panose="020B0604020202020204" pitchFamily="34" charset="0"/>
                <a:cs typeface="Arial" panose="020B0604020202020204" pitchFamily="34" charset="0"/>
              </a:rPr>
              <a:t>Keystone Literature </a:t>
            </a:r>
          </a:p>
          <a:p>
            <a:pPr lvl="1"/>
            <a:r>
              <a:rPr lang="en-US" sz="1800" kern="0">
                <a:latin typeface="Arial" panose="020B0604020202020204" pitchFamily="34" charset="0"/>
                <a:cs typeface="Arial" panose="020B0604020202020204" pitchFamily="34" charset="0"/>
              </a:rPr>
              <a:t>PSSA ELA reading passage, MC, EBSR or short answer question(s)</a:t>
            </a:r>
          </a:p>
          <a:p>
            <a:pPr lvl="1"/>
            <a:r>
              <a:rPr lang="en-US" sz="1800" kern="0"/>
              <a:t>Exceptions for students with visual impairment who are not yet able to read braille – see the accommodations guidelines and slides above.</a:t>
            </a:r>
            <a:endParaRPr lang="en-US" sz="1800" kern="0">
              <a:latin typeface="Arial" panose="020B0604020202020204" pitchFamily="34" charset="0"/>
              <a:cs typeface="Arial" panose="020B0604020202020204" pitchFamily="34" charset="0"/>
            </a:endParaRPr>
          </a:p>
          <a:p>
            <a:pPr marL="457200" lvl="1" indent="0">
              <a:buNone/>
            </a:pPr>
            <a:endParaRPr lang="en-US" sz="1800" kern="0"/>
          </a:p>
          <a:p>
            <a:pPr marL="457200" lvl="1" indent="0">
              <a:buNone/>
            </a:pPr>
            <a:endParaRPr lang="en-US" sz="1800" kern="0">
              <a:latin typeface="Arial" panose="020B0604020202020204" pitchFamily="34" charset="0"/>
              <a:cs typeface="Arial" panose="020B0604020202020204" pitchFamily="34" charset="0"/>
            </a:endParaRPr>
          </a:p>
          <a:p>
            <a:endParaRPr lang="en-US"/>
          </a:p>
        </p:txBody>
      </p:sp>
      <p:sp>
        <p:nvSpPr>
          <p:cNvPr id="4" name="Date Placeholder 3">
            <a:extLst>
              <a:ext uri="{FF2B5EF4-FFF2-40B4-BE49-F238E27FC236}">
                <a16:creationId xmlns:a16="http://schemas.microsoft.com/office/drawing/2014/main" id="{2348F593-75CF-0AA7-B472-54A9B2395CD5}"/>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EE5B6ABE-D5B9-36CF-5A89-8070F2F07748}"/>
              </a:ext>
            </a:extLst>
          </p:cNvPr>
          <p:cNvSpPr>
            <a:spLocks noGrp="1"/>
          </p:cNvSpPr>
          <p:nvPr>
            <p:ph type="sldNum" sz="quarter" idx="12"/>
          </p:nvPr>
        </p:nvSpPr>
        <p:spPr/>
        <p:txBody>
          <a:bodyPr/>
          <a:lstStyle/>
          <a:p>
            <a:fld id="{B24F5015-3417-4B27-A586-E4CCF4D77832}" type="slidenum">
              <a:rPr lang="en-US" smtClean="0"/>
              <a:t>20</a:t>
            </a:fld>
            <a:endParaRPr lang="en-US"/>
          </a:p>
        </p:txBody>
      </p:sp>
    </p:spTree>
    <p:extLst>
      <p:ext uri="{BB962C8B-B14F-4D97-AF65-F5344CB8AC3E}">
        <p14:creationId xmlns:p14="http://schemas.microsoft.com/office/powerpoint/2010/main" val="1866031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7B4E0-98CF-AD48-4CE6-5F95E5B4B6F0}"/>
              </a:ext>
            </a:extLst>
          </p:cNvPr>
          <p:cNvSpPr>
            <a:spLocks noGrp="1"/>
          </p:cNvSpPr>
          <p:nvPr>
            <p:ph type="title"/>
          </p:nvPr>
        </p:nvSpPr>
        <p:spPr/>
        <p:txBody>
          <a:bodyPr/>
          <a:lstStyle/>
          <a:p>
            <a:r>
              <a:rPr lang="en-US"/>
              <a:t>Scribing Accommodation</a:t>
            </a:r>
          </a:p>
        </p:txBody>
      </p:sp>
      <p:sp>
        <p:nvSpPr>
          <p:cNvPr id="3" name="Content Placeholder 2">
            <a:extLst>
              <a:ext uri="{FF2B5EF4-FFF2-40B4-BE49-F238E27FC236}">
                <a16:creationId xmlns:a16="http://schemas.microsoft.com/office/drawing/2014/main" id="{2C22622D-74F1-BCC8-D2B8-59B7B205D84A}"/>
              </a:ext>
            </a:extLst>
          </p:cNvPr>
          <p:cNvSpPr>
            <a:spLocks noGrp="1"/>
          </p:cNvSpPr>
          <p:nvPr>
            <p:ph idx="1"/>
          </p:nvPr>
        </p:nvSpPr>
        <p:spPr/>
        <p:txBody>
          <a:bodyPr>
            <a:normAutofit lnSpcReduction="10000"/>
          </a:bodyPr>
          <a:lstStyle/>
          <a:p>
            <a:r>
              <a:rPr lang="en-US" sz="2000" kern="0"/>
              <a:t>M</a:t>
            </a:r>
            <a:r>
              <a:rPr lang="en-US" sz="2000" kern="0">
                <a:latin typeface="Arial" panose="020B0604020202020204" pitchFamily="34" charset="0"/>
                <a:cs typeface="Arial" panose="020B0604020202020204" pitchFamily="34" charset="0"/>
              </a:rPr>
              <a:t>ust follow </a:t>
            </a:r>
            <a:r>
              <a:rPr lang="en-US" sz="2000" i="1" kern="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Read Aloud and Scribing Guidelines for Operational Assessments</a:t>
            </a:r>
            <a:endParaRPr lang="en-US" sz="2000" i="1" kern="0">
              <a:latin typeface="Arial" panose="020B0604020202020204" pitchFamily="34" charset="0"/>
              <a:cs typeface="Arial" panose="020B0604020202020204" pitchFamily="34" charset="0"/>
            </a:endParaRPr>
          </a:p>
          <a:p>
            <a:endParaRPr lang="en-US" sz="800" i="1" kern="0">
              <a:latin typeface="Arial" panose="020B0604020202020204" pitchFamily="34" charset="0"/>
              <a:cs typeface="Arial" panose="020B0604020202020204" pitchFamily="34" charset="0"/>
            </a:endParaRPr>
          </a:p>
          <a:p>
            <a:r>
              <a:rPr lang="en-US" sz="2000" kern="0">
                <a:latin typeface="Arial" panose="020B0604020202020204" pitchFamily="34" charset="0"/>
                <a:cs typeface="Arial" panose="020B0604020202020204" pitchFamily="34" charset="0"/>
              </a:rPr>
              <a:t>Allowable for students with a physical disability that severely limits motor process of writing, typing, or recording responses, including pain and/or fracture</a:t>
            </a:r>
          </a:p>
          <a:p>
            <a:endParaRPr lang="en-US" sz="800" kern="0">
              <a:latin typeface="Arial" panose="020B0604020202020204" pitchFamily="34" charset="0"/>
              <a:cs typeface="Arial" panose="020B0604020202020204" pitchFamily="34" charset="0"/>
            </a:endParaRPr>
          </a:p>
          <a:p>
            <a:r>
              <a:rPr lang="en-US" sz="2000" kern="0"/>
              <a:t>A</a:t>
            </a:r>
            <a:r>
              <a:rPr lang="en-US" sz="2000" kern="0">
                <a:latin typeface="Arial" panose="020B0604020202020204" pitchFamily="34" charset="0"/>
                <a:cs typeface="Arial" panose="020B0604020202020204" pitchFamily="34" charset="0"/>
              </a:rPr>
              <a:t>llowable for students who have a documented disability in written expression which results in significant interference in their ability to express their knowledge in writing/keyboarding, even after varied and repeated attempts to teach the student to do so</a:t>
            </a:r>
          </a:p>
          <a:p>
            <a:endParaRPr lang="en-US" sz="800" kern="0">
              <a:latin typeface="Arial" panose="020B0604020202020204" pitchFamily="34" charset="0"/>
              <a:cs typeface="Arial" panose="020B0604020202020204" pitchFamily="34" charset="0"/>
            </a:endParaRPr>
          </a:p>
          <a:p>
            <a:pPr lvl="1"/>
            <a:r>
              <a:rPr lang="en-US" sz="1800" kern="0"/>
              <a:t>S</a:t>
            </a:r>
            <a:r>
              <a:rPr lang="en-US" sz="1800" kern="0">
                <a:latin typeface="Arial" panose="020B0604020202020204" pitchFamily="34" charset="0"/>
                <a:cs typeface="Arial" panose="020B0604020202020204" pitchFamily="34" charset="0"/>
              </a:rPr>
              <a:t>tudent uses scribing on day-to-day basis for instruction &amp; assessment</a:t>
            </a:r>
          </a:p>
          <a:p>
            <a:pPr lvl="1"/>
            <a:r>
              <a:rPr lang="en-US" sz="1800" kern="0">
                <a:latin typeface="Arial" panose="020B0604020202020204" pitchFamily="34" charset="0"/>
                <a:cs typeface="Arial" panose="020B0604020202020204" pitchFamily="34" charset="0"/>
              </a:rPr>
              <a:t>IEP team, Section 504 Services Plan team, or educational team determines that scribing (dictation) is essential for student access to test</a:t>
            </a:r>
            <a:endParaRPr lang="en-US" sz="800" kern="0">
              <a:latin typeface="Arial" panose="020B0604020202020204" pitchFamily="34" charset="0"/>
              <a:cs typeface="Arial" panose="020B0604020202020204" pitchFamily="34" charset="0"/>
            </a:endParaRPr>
          </a:p>
          <a:p>
            <a:endParaRPr lang="en-US" sz="800" kern="0">
              <a:latin typeface="Arial" panose="020B0604020202020204" pitchFamily="34" charset="0"/>
              <a:cs typeface="Arial" panose="020B0604020202020204" pitchFamily="34" charset="0"/>
            </a:endParaRPr>
          </a:p>
          <a:p>
            <a:pPr marL="0" indent="0">
              <a:buNone/>
            </a:pPr>
            <a:r>
              <a:rPr lang="en-US" sz="2000" b="1" kern="0">
                <a:latin typeface="Arial" panose="020B0604020202020204" pitchFamily="34" charset="0"/>
                <a:cs typeface="Arial" panose="020B0604020202020204" pitchFamily="34" charset="0"/>
              </a:rPr>
              <a:t>The online test version is recommended to allow students as much independence as possible.</a:t>
            </a:r>
          </a:p>
          <a:p>
            <a:pPr marL="0" indent="0">
              <a:buNone/>
            </a:pPr>
            <a:endParaRPr lang="en-US" sz="2000" b="1" kern="0"/>
          </a:p>
        </p:txBody>
      </p:sp>
      <p:sp>
        <p:nvSpPr>
          <p:cNvPr id="4" name="Date Placeholder 3">
            <a:extLst>
              <a:ext uri="{FF2B5EF4-FFF2-40B4-BE49-F238E27FC236}">
                <a16:creationId xmlns:a16="http://schemas.microsoft.com/office/drawing/2014/main" id="{7871FCD1-4EFE-CC60-B8FD-42CCA06945BA}"/>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8810F579-0691-6CC6-9ABF-2E051EF10C1E}"/>
              </a:ext>
            </a:extLst>
          </p:cNvPr>
          <p:cNvSpPr>
            <a:spLocks noGrp="1"/>
          </p:cNvSpPr>
          <p:nvPr>
            <p:ph type="sldNum" sz="quarter" idx="12"/>
          </p:nvPr>
        </p:nvSpPr>
        <p:spPr/>
        <p:txBody>
          <a:bodyPr/>
          <a:lstStyle/>
          <a:p>
            <a:fld id="{B24F5015-3417-4B27-A586-E4CCF4D77832}" type="slidenum">
              <a:rPr lang="en-US" smtClean="0"/>
              <a:t>21</a:t>
            </a:fld>
            <a:endParaRPr lang="en-US"/>
          </a:p>
        </p:txBody>
      </p:sp>
    </p:spTree>
    <p:extLst>
      <p:ext uri="{BB962C8B-B14F-4D97-AF65-F5344CB8AC3E}">
        <p14:creationId xmlns:p14="http://schemas.microsoft.com/office/powerpoint/2010/main" val="278302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96D9-BC5B-2D5F-D622-54AE6300655B}"/>
              </a:ext>
            </a:extLst>
          </p:cNvPr>
          <p:cNvSpPr>
            <a:spLocks noGrp="1"/>
          </p:cNvSpPr>
          <p:nvPr>
            <p:ph type="title"/>
          </p:nvPr>
        </p:nvSpPr>
        <p:spPr>
          <a:xfrm>
            <a:off x="653143" y="681037"/>
            <a:ext cx="10515600" cy="1325563"/>
          </a:xfrm>
        </p:spPr>
        <p:txBody>
          <a:bodyPr/>
          <a:lstStyle/>
          <a:p>
            <a:r>
              <a:rPr lang="en-US"/>
              <a:t>Scribing as a Unique Accommodation</a:t>
            </a:r>
          </a:p>
        </p:txBody>
      </p:sp>
      <p:sp>
        <p:nvSpPr>
          <p:cNvPr id="3" name="Content Placeholder 2">
            <a:extLst>
              <a:ext uri="{FF2B5EF4-FFF2-40B4-BE49-F238E27FC236}">
                <a16:creationId xmlns:a16="http://schemas.microsoft.com/office/drawing/2014/main" id="{FE33ED7B-9306-1AF6-E1FC-4178D77818D4}"/>
              </a:ext>
            </a:extLst>
          </p:cNvPr>
          <p:cNvSpPr>
            <a:spLocks noGrp="1"/>
          </p:cNvSpPr>
          <p:nvPr>
            <p:ph idx="1"/>
          </p:nvPr>
        </p:nvSpPr>
        <p:spPr>
          <a:xfrm>
            <a:off x="838200" y="2005012"/>
            <a:ext cx="10515600" cy="4351338"/>
          </a:xfrm>
        </p:spPr>
        <p:txBody>
          <a:bodyPr>
            <a:normAutofit fontScale="92500" lnSpcReduction="20000"/>
          </a:bodyPr>
          <a:lstStyle/>
          <a:p>
            <a:pPr marL="0" indent="0">
              <a:buNone/>
            </a:pPr>
            <a:r>
              <a:rPr lang="en-US" b="1"/>
              <a:t>When to submit Unique Accommodation Assurance to PDE</a:t>
            </a:r>
          </a:p>
          <a:p>
            <a:pPr marL="0" indent="0">
              <a:buNone/>
            </a:pPr>
            <a:endParaRPr lang="en-US" sz="2000" b="1" u="sng" kern="0"/>
          </a:p>
          <a:p>
            <a:pPr marL="0" indent="0">
              <a:buNone/>
            </a:pPr>
            <a:r>
              <a:rPr lang="en-US" sz="2000" b="1" u="sng" kern="0"/>
              <a:t>Only</a:t>
            </a:r>
            <a:r>
              <a:rPr lang="en-US" sz="2000" b="1" kern="0"/>
              <a:t> </a:t>
            </a:r>
            <a:r>
              <a:rPr lang="en-US" sz="2000" b="1" kern="0">
                <a:latin typeface="Arial" panose="020B0604020202020204" pitchFamily="34" charset="0"/>
                <a:cs typeface="Arial" panose="020B0604020202020204" pitchFamily="34" charset="0"/>
              </a:rPr>
              <a:t>submit a </a:t>
            </a:r>
            <a:r>
              <a:rPr lang="en-US" sz="2000" b="1" kern="0"/>
              <a:t>Unique A</a:t>
            </a:r>
            <a:r>
              <a:rPr lang="en-US" sz="2000" b="1" kern="0">
                <a:latin typeface="Arial" panose="020B0604020202020204" pitchFamily="34" charset="0"/>
                <a:cs typeface="Arial" panose="020B0604020202020204" pitchFamily="34" charset="0"/>
              </a:rPr>
              <a:t>ccommodation Assurance for:</a:t>
            </a:r>
            <a:endParaRPr lang="en-US" sz="2000" kern="0">
              <a:latin typeface="Arial" panose="020B0604020202020204" pitchFamily="34" charset="0"/>
              <a:cs typeface="Arial" panose="020B0604020202020204" pitchFamily="34" charset="0"/>
            </a:endParaRPr>
          </a:p>
          <a:p>
            <a:pPr marL="806450">
              <a:buSzPct val="100000"/>
              <a:buFont typeface="Arial" panose="020B0604020202020204" pitchFamily="34" charset="0"/>
              <a:buChar char="•"/>
            </a:pPr>
            <a:r>
              <a:rPr lang="en-US" sz="2000" kern="0">
                <a:latin typeface="Arial" panose="020B0604020202020204" pitchFamily="34" charset="0"/>
                <a:cs typeface="Arial" panose="020B0604020202020204" pitchFamily="34" charset="0"/>
              </a:rPr>
              <a:t>grades 4-8 PSSA ELA TDA response(s)</a:t>
            </a:r>
          </a:p>
          <a:p>
            <a:pPr marL="682625" indent="-219075">
              <a:buSzPct val="75000"/>
              <a:buFont typeface="Courier New" panose="02070309020205020404" pitchFamily="49" charset="0"/>
              <a:buChar char="o"/>
            </a:pPr>
            <a:endParaRPr lang="en-US" sz="800" b="1" kern="0">
              <a:latin typeface="Arial" panose="020B0604020202020204" pitchFamily="34" charset="0"/>
              <a:cs typeface="Arial" panose="020B0604020202020204" pitchFamily="34" charset="0"/>
            </a:endParaRPr>
          </a:p>
          <a:p>
            <a:pPr marL="0" indent="0">
              <a:buNone/>
            </a:pPr>
            <a:r>
              <a:rPr lang="en-US" sz="2000" b="1" u="sng" kern="0">
                <a:latin typeface="Arial" panose="020B0604020202020204" pitchFamily="34" charset="0"/>
                <a:cs typeface="Arial" panose="020B0604020202020204" pitchFamily="34" charset="0"/>
              </a:rPr>
              <a:t>Do not </a:t>
            </a:r>
            <a:r>
              <a:rPr lang="en-US" sz="2000" b="1" kern="0">
                <a:latin typeface="Arial" panose="020B0604020202020204" pitchFamily="34" charset="0"/>
                <a:cs typeface="Arial" panose="020B0604020202020204" pitchFamily="34" charset="0"/>
              </a:rPr>
              <a:t>submit Unique Accommodation Assurance for:</a:t>
            </a:r>
          </a:p>
          <a:p>
            <a:pPr lvl="1">
              <a:buSzPct val="100000"/>
              <a:buFont typeface="Arial" panose="020B0604020202020204" pitchFamily="34" charset="0"/>
              <a:buChar char="•"/>
            </a:pPr>
            <a:r>
              <a:rPr lang="en-US" sz="2000" kern="0">
                <a:latin typeface="Arial" panose="020B0604020202020204" pitchFamily="34" charset="0"/>
                <a:cs typeface="Arial" panose="020B0604020202020204" pitchFamily="34" charset="0"/>
              </a:rPr>
              <a:t>Keystone Literature, Algebra, and Biology</a:t>
            </a:r>
          </a:p>
          <a:p>
            <a:pPr lvl="1">
              <a:buSzPct val="100000"/>
              <a:buFont typeface="Arial" panose="020B0604020202020204" pitchFamily="34" charset="0"/>
              <a:buChar char="•"/>
            </a:pPr>
            <a:r>
              <a:rPr lang="en-US" sz="2000" kern="0">
                <a:latin typeface="Arial" panose="020B0604020202020204" pitchFamily="34" charset="0"/>
                <a:cs typeface="Arial" panose="020B0604020202020204" pitchFamily="34" charset="0"/>
              </a:rPr>
              <a:t>PSSA Mathematics and Science</a:t>
            </a:r>
          </a:p>
          <a:p>
            <a:pPr lvl="1">
              <a:buSzPct val="100000"/>
              <a:buFont typeface="Arial" panose="020B0604020202020204" pitchFamily="34" charset="0"/>
              <a:buChar char="•"/>
            </a:pPr>
            <a:r>
              <a:rPr lang="en-US" sz="2000" kern="0">
                <a:latin typeface="Arial" panose="020B0604020202020204" pitchFamily="34" charset="0"/>
                <a:cs typeface="Arial" panose="020B0604020202020204" pitchFamily="34" charset="0"/>
              </a:rPr>
              <a:t>grade 3 PSSA ELA multiple choice and short answer(s)</a:t>
            </a:r>
          </a:p>
          <a:p>
            <a:pPr lvl="1">
              <a:buSzPct val="100000"/>
              <a:buFont typeface="Arial" panose="020B0604020202020204" pitchFamily="34" charset="0"/>
              <a:buChar char="•"/>
            </a:pPr>
            <a:endParaRPr lang="en-US" sz="2000" kern="0"/>
          </a:p>
          <a:p>
            <a:pPr marL="0" indent="0">
              <a:buSzPct val="100000"/>
              <a:buNone/>
            </a:pPr>
            <a:r>
              <a:rPr lang="en-US" sz="2400" kern="0"/>
              <a:t>For any usage of scribing, the appropriate bubble or online checkbox must be marked to indicate the student received a scribing accommodation. </a:t>
            </a:r>
          </a:p>
          <a:p>
            <a:pPr marL="457200" lvl="1" indent="0" algn="ctr">
              <a:buSzPct val="100000"/>
              <a:buNone/>
            </a:pPr>
            <a:endParaRPr lang="en-US" sz="2000" kern="0">
              <a:latin typeface="Arial" panose="020B0604020202020204" pitchFamily="34" charset="0"/>
              <a:cs typeface="Arial" panose="020B0604020202020204" pitchFamily="34" charset="0"/>
            </a:endParaRPr>
          </a:p>
          <a:p>
            <a:pPr marL="457200" lvl="1" indent="0" algn="ctr">
              <a:buSzPct val="75000"/>
              <a:buNone/>
            </a:pPr>
            <a:endParaRPr lang="en-US" sz="800" b="1" kern="0">
              <a:solidFill>
                <a:srgbClr val="000066"/>
              </a:solidFill>
              <a:latin typeface="Arial" panose="020B0604020202020204" pitchFamily="34" charset="0"/>
              <a:cs typeface="Arial" panose="020B0604020202020204" pitchFamily="34" charset="0"/>
            </a:endParaRPr>
          </a:p>
          <a:p>
            <a:pPr marL="0" indent="0" algn="ctr">
              <a:buNone/>
            </a:pPr>
            <a:r>
              <a:rPr lang="en-US" sz="2000" b="1" kern="0">
                <a:solidFill>
                  <a:srgbClr val="000066"/>
                </a:solidFill>
                <a:latin typeface="Arial" panose="020B0604020202020204" pitchFamily="34" charset="0"/>
                <a:cs typeface="Arial" panose="020B0604020202020204" pitchFamily="34" charset="0"/>
              </a:rPr>
              <a:t>	</a:t>
            </a:r>
            <a:endParaRPr lang="en-US"/>
          </a:p>
        </p:txBody>
      </p:sp>
      <p:sp>
        <p:nvSpPr>
          <p:cNvPr id="4" name="Date Placeholder 3">
            <a:extLst>
              <a:ext uri="{FF2B5EF4-FFF2-40B4-BE49-F238E27FC236}">
                <a16:creationId xmlns:a16="http://schemas.microsoft.com/office/drawing/2014/main" id="{902A246C-B42F-329A-5E4A-6CC5F7CC306B}"/>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3B7D52E4-B3EA-C14A-189E-6691D7B7DB83}"/>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4292730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C28EA-B66F-16CA-F68C-E7D57504536D}"/>
              </a:ext>
            </a:extLst>
          </p:cNvPr>
          <p:cNvSpPr>
            <a:spLocks noGrp="1"/>
          </p:cNvSpPr>
          <p:nvPr>
            <p:ph type="title"/>
          </p:nvPr>
        </p:nvSpPr>
        <p:spPr/>
        <p:txBody>
          <a:bodyPr/>
          <a:lstStyle/>
          <a:p>
            <a:r>
              <a:rPr lang="en-US"/>
              <a:t>Read Aloud and Scribing Guidelines </a:t>
            </a:r>
          </a:p>
        </p:txBody>
      </p:sp>
      <p:sp>
        <p:nvSpPr>
          <p:cNvPr id="3" name="Content Placeholder 2">
            <a:extLst>
              <a:ext uri="{FF2B5EF4-FFF2-40B4-BE49-F238E27FC236}">
                <a16:creationId xmlns:a16="http://schemas.microsoft.com/office/drawing/2014/main" id="{AB9698C5-1459-00F4-FD89-F72E97B5E8CF}"/>
              </a:ext>
            </a:extLst>
          </p:cNvPr>
          <p:cNvSpPr>
            <a:spLocks noGrp="1"/>
          </p:cNvSpPr>
          <p:nvPr>
            <p:ph idx="1"/>
          </p:nvPr>
        </p:nvSpPr>
        <p:spPr/>
        <p:txBody>
          <a:bodyPr/>
          <a:lstStyle/>
          <a:p>
            <a:r>
              <a:rPr lang="en-US"/>
              <a:t>Test administrators reading aloud any allowable part of the test or scribing any open-ended part of the test must following the </a:t>
            </a:r>
            <a:r>
              <a:rPr lang="en-US">
                <a:hlinkClick r:id="rId3"/>
              </a:rPr>
              <a:t>Read Aloud and Scribing Guidelines for Operational Assessments</a:t>
            </a:r>
            <a:endParaRPr lang="en-US"/>
          </a:p>
          <a:p>
            <a:pPr marL="0" indent="0">
              <a:buNone/>
            </a:pPr>
            <a:endParaRPr lang="en-US"/>
          </a:p>
        </p:txBody>
      </p:sp>
      <p:sp>
        <p:nvSpPr>
          <p:cNvPr id="4" name="Date Placeholder 3">
            <a:extLst>
              <a:ext uri="{FF2B5EF4-FFF2-40B4-BE49-F238E27FC236}">
                <a16:creationId xmlns:a16="http://schemas.microsoft.com/office/drawing/2014/main" id="{171F3562-CD72-DDB1-77B2-4ED816C1A368}"/>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E61B275A-8131-EACB-D7CF-145FB83F3EA2}"/>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593338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6AD0-A8CD-34E2-EF43-73BE81A7A166}"/>
              </a:ext>
            </a:extLst>
          </p:cNvPr>
          <p:cNvSpPr>
            <a:spLocks noGrp="1"/>
          </p:cNvSpPr>
          <p:nvPr>
            <p:ph type="title"/>
          </p:nvPr>
        </p:nvSpPr>
        <p:spPr/>
        <p:txBody>
          <a:bodyPr/>
          <a:lstStyle/>
          <a:p>
            <a:r>
              <a:rPr lang="en-US"/>
              <a:t>Voice-to-text Accommodation</a:t>
            </a:r>
          </a:p>
        </p:txBody>
      </p:sp>
      <p:sp>
        <p:nvSpPr>
          <p:cNvPr id="3" name="Content Placeholder 2">
            <a:extLst>
              <a:ext uri="{FF2B5EF4-FFF2-40B4-BE49-F238E27FC236}">
                <a16:creationId xmlns:a16="http://schemas.microsoft.com/office/drawing/2014/main" id="{5175F040-4DD5-EB07-E795-7E547B5222B3}"/>
              </a:ext>
            </a:extLst>
          </p:cNvPr>
          <p:cNvSpPr>
            <a:spLocks noGrp="1"/>
          </p:cNvSpPr>
          <p:nvPr>
            <p:ph idx="1"/>
          </p:nvPr>
        </p:nvSpPr>
        <p:spPr/>
        <p:txBody>
          <a:bodyPr>
            <a:normAutofit lnSpcReduction="10000"/>
          </a:bodyPr>
          <a:lstStyle/>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kern="0">
                <a:latin typeface="Arial"/>
                <a:cs typeface="+mn-cs"/>
              </a:rPr>
              <a:t>R</a:t>
            </a:r>
            <a:r>
              <a:rPr kumimoji="0" lang="en-US" b="0" i="0" u="none" strike="noStrike" kern="0" cap="none" spc="0" normalizeH="0" baseline="0" noProof="0" err="1">
                <a:ln>
                  <a:noFill/>
                </a:ln>
                <a:effectLst/>
                <a:uLnTx/>
                <a:uFillTx/>
                <a:latin typeface="Arial"/>
                <a:ea typeface="+mn-ea"/>
                <a:cs typeface="+mn-cs"/>
              </a:rPr>
              <a:t>equires</a:t>
            </a:r>
            <a:r>
              <a:rPr kumimoji="0" lang="en-US" b="0" i="0" u="none" strike="noStrike" kern="0" cap="none" spc="0" normalizeH="0" baseline="0" noProof="0">
                <a:ln>
                  <a:noFill/>
                </a:ln>
                <a:effectLst/>
                <a:uLnTx/>
                <a:uFillTx/>
                <a:latin typeface="Arial"/>
                <a:ea typeface="+mn-ea"/>
                <a:cs typeface="+mn-cs"/>
              </a:rPr>
              <a:t> submission of unique accommodation assurance</a:t>
            </a:r>
          </a:p>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kern="0">
                <a:latin typeface="Arial"/>
                <a:cs typeface="+mn-cs"/>
              </a:rPr>
              <a:t>R</a:t>
            </a:r>
            <a:r>
              <a:rPr kumimoji="0" lang="en-US" b="0" i="0" u="none" strike="noStrike" kern="0" cap="none" spc="0" normalizeH="0" baseline="0" noProof="0" err="1">
                <a:ln>
                  <a:noFill/>
                </a:ln>
                <a:effectLst/>
                <a:uLnTx/>
                <a:uFillTx/>
                <a:latin typeface="Arial"/>
                <a:ea typeface="+mn-ea"/>
                <a:cs typeface="+mn-cs"/>
              </a:rPr>
              <a:t>equest</a:t>
            </a:r>
            <a:r>
              <a:rPr kumimoji="0" lang="en-US" b="0" i="0" u="none" strike="noStrike" kern="0" cap="none" spc="0" normalizeH="0" baseline="0" noProof="0">
                <a:ln>
                  <a:noFill/>
                </a:ln>
                <a:effectLst/>
                <a:uLnTx/>
                <a:uFillTx/>
                <a:latin typeface="Arial"/>
                <a:ea typeface="+mn-ea"/>
                <a:cs typeface="+mn-cs"/>
              </a:rPr>
              <a:t> only when student is not able to complete the assessment by any other means</a:t>
            </a:r>
          </a:p>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kern="0">
                <a:latin typeface="Arial"/>
                <a:cs typeface="+mn-cs"/>
              </a:rPr>
              <a:t>E</a:t>
            </a:r>
            <a:r>
              <a:rPr kumimoji="0" lang="en-US" b="0" i="0" u="none" strike="noStrike" kern="0" cap="none" spc="0" normalizeH="0" baseline="0" noProof="0" err="1">
                <a:ln>
                  <a:noFill/>
                </a:ln>
                <a:effectLst/>
                <a:uLnTx/>
                <a:uFillTx/>
                <a:latin typeface="Arial"/>
                <a:ea typeface="+mn-ea"/>
                <a:cs typeface="+mn-cs"/>
              </a:rPr>
              <a:t>nsure</a:t>
            </a:r>
            <a:r>
              <a:rPr kumimoji="0" lang="en-US" b="0" i="0" u="none" strike="noStrike" kern="0" cap="none" spc="0" normalizeH="0" baseline="0" noProof="0">
                <a:ln>
                  <a:noFill/>
                </a:ln>
                <a:effectLst/>
                <a:uLnTx/>
                <a:uFillTx/>
                <a:latin typeface="Arial"/>
                <a:ea typeface="+mn-ea"/>
                <a:cs typeface="+mn-cs"/>
              </a:rPr>
              <a:t> that the necessary technology parameters can be met by the LEA</a:t>
            </a:r>
          </a:p>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b="0" i="0" u="none" strike="noStrike" kern="0" cap="none" spc="0" normalizeH="0" baseline="0" noProof="0">
                <a:ln>
                  <a:noFill/>
                </a:ln>
                <a:effectLst/>
                <a:uLnTx/>
                <a:uFillTx/>
                <a:latin typeface="Arial"/>
                <a:ea typeface="+mn-ea"/>
                <a:cs typeface="+mn-cs"/>
              </a:rPr>
              <a:t>Use a school-issued or school-approved device during testing</a:t>
            </a:r>
          </a:p>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kern="0">
                <a:latin typeface="Arial"/>
                <a:cs typeface="+mn-cs"/>
              </a:rPr>
              <a:t>F</a:t>
            </a:r>
            <a:r>
              <a:rPr kumimoji="0" lang="en-US" b="0" i="0" u="none" strike="noStrike" kern="0" cap="none" spc="0" normalizeH="0" baseline="0" noProof="0" err="1">
                <a:ln>
                  <a:noFill/>
                </a:ln>
                <a:effectLst/>
                <a:uLnTx/>
                <a:uFillTx/>
                <a:latin typeface="Arial"/>
                <a:ea typeface="+mn-ea"/>
                <a:cs typeface="+mn-cs"/>
              </a:rPr>
              <a:t>ollow</a:t>
            </a:r>
            <a:r>
              <a:rPr kumimoji="0" lang="en-US" b="0" i="0" u="none" strike="noStrike" kern="0" cap="none" spc="0" normalizeH="0" baseline="0" noProof="0">
                <a:ln>
                  <a:noFill/>
                </a:ln>
                <a:effectLst/>
                <a:uLnTx/>
                <a:uFillTx/>
                <a:latin typeface="Arial"/>
                <a:ea typeface="+mn-ea"/>
                <a:cs typeface="+mn-cs"/>
              </a:rPr>
              <a:t> PDE’s transcribing guidelines in the </a:t>
            </a:r>
            <a:r>
              <a:rPr kumimoji="0" lang="en-US" b="0" i="0" strike="noStrike" kern="0" cap="none" spc="0" normalizeH="0" baseline="0" noProof="0">
                <a:ln>
                  <a:noFill/>
                </a:ln>
                <a:effectLst/>
                <a:uLnTx/>
                <a:uFillTx/>
                <a:latin typeface="Arial"/>
                <a:ea typeface="+mn-ea"/>
                <a:cs typeface="+mn-cs"/>
                <a:hlinkClick r:id="rId3">
                  <a:extLst>
                    <a:ext uri="{A12FA001-AC4F-418D-AE19-62706E023703}">
                      <ahyp:hlinkClr xmlns:ahyp="http://schemas.microsoft.com/office/drawing/2018/hyperlinkcolor" val="tx"/>
                    </a:ext>
                  </a:extLst>
                </a:hlinkClick>
              </a:rPr>
              <a:t>Accommodations Guidelines</a:t>
            </a:r>
            <a:r>
              <a:rPr kumimoji="0" lang="en-US" b="0" i="0" strike="noStrike" kern="0" cap="none" spc="0" normalizeH="0" baseline="0" noProof="0">
                <a:ln>
                  <a:noFill/>
                </a:ln>
                <a:effectLst/>
                <a:uLnTx/>
                <a:uFillTx/>
                <a:latin typeface="Arial"/>
                <a:ea typeface="+mn-ea"/>
                <a:cs typeface="+mn-cs"/>
              </a:rPr>
              <a:t> manual </a:t>
            </a:r>
          </a:p>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kern="0">
                <a:latin typeface="Arial"/>
                <a:cs typeface="+mn-cs"/>
              </a:rPr>
              <a:t>L</a:t>
            </a:r>
            <a:r>
              <a:rPr kumimoji="0" lang="en-US" b="0" i="0" u="none" strike="noStrike" kern="0" cap="none" spc="0" normalizeH="0" baseline="0" noProof="0" err="1">
                <a:ln>
                  <a:noFill/>
                </a:ln>
                <a:effectLst/>
                <a:uLnTx/>
                <a:uFillTx/>
                <a:latin typeface="Arial"/>
                <a:ea typeface="+mn-ea"/>
                <a:cs typeface="+mn-cs"/>
              </a:rPr>
              <a:t>ock</a:t>
            </a:r>
            <a:r>
              <a:rPr kumimoji="0" lang="en-US" b="0" i="0" u="none" strike="noStrike" kern="0" cap="none" spc="0" normalizeH="0" baseline="0" noProof="0">
                <a:ln>
                  <a:noFill/>
                </a:ln>
                <a:effectLst/>
                <a:uLnTx/>
                <a:uFillTx/>
                <a:latin typeface="Arial"/>
                <a:ea typeface="+mn-ea"/>
                <a:cs typeface="+mn-cs"/>
              </a:rPr>
              <a:t> down the device during the assessment, allowing no connectivity to the internet, cloud, or other device</a:t>
            </a:r>
          </a:p>
          <a:p>
            <a:pPr marL="339725" marR="0" lvl="1" indent="-339725" algn="l" defTabSz="6858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kern="0">
                <a:latin typeface="Arial"/>
                <a:cs typeface="+mn-cs"/>
              </a:rPr>
              <a:t>C</a:t>
            </a:r>
            <a:r>
              <a:rPr kumimoji="0" lang="en-US" b="0" i="0" u="none" strike="noStrike" kern="0" cap="none" spc="0" normalizeH="0" baseline="0" noProof="0" err="1">
                <a:ln>
                  <a:noFill/>
                </a:ln>
                <a:effectLst/>
                <a:uLnTx/>
                <a:uFillTx/>
                <a:latin typeface="Arial"/>
                <a:ea typeface="+mn-ea"/>
                <a:cs typeface="+mn-cs"/>
              </a:rPr>
              <a:t>onsult</a:t>
            </a:r>
            <a:r>
              <a:rPr kumimoji="0" lang="en-US" b="0" i="0" u="none" strike="noStrike" kern="0" cap="none" spc="0" normalizeH="0" baseline="0" noProof="0">
                <a:ln>
                  <a:noFill/>
                </a:ln>
                <a:effectLst/>
                <a:uLnTx/>
                <a:uFillTx/>
                <a:latin typeface="Arial"/>
                <a:ea typeface="+mn-ea"/>
                <a:cs typeface="+mn-cs"/>
              </a:rPr>
              <a:t> school or district technology personnel to restrict devices using the provided supplemental guidelines for iPads and Chromebooks in the </a:t>
            </a:r>
            <a:r>
              <a:rPr lang="en-US" kern="0">
                <a:latin typeface="Arial"/>
                <a:cs typeface="+mn-cs"/>
              </a:rPr>
              <a:t>Accommodations Guidelines</a:t>
            </a:r>
            <a:r>
              <a:rPr kumimoji="0" lang="en-US" b="0" i="0" u="none" strike="noStrike" kern="0" cap="none" spc="0" normalizeH="0" baseline="0" noProof="0">
                <a:ln>
                  <a:noFill/>
                </a:ln>
                <a:effectLst/>
                <a:uLnTx/>
                <a:uFillTx/>
                <a:latin typeface="Arial"/>
                <a:ea typeface="+mn-ea"/>
                <a:cs typeface="+mn-cs"/>
              </a:rPr>
              <a:t> manual </a:t>
            </a:r>
          </a:p>
          <a:p>
            <a:endParaRPr lang="en-US"/>
          </a:p>
        </p:txBody>
      </p:sp>
      <p:sp>
        <p:nvSpPr>
          <p:cNvPr id="4" name="Date Placeholder 3">
            <a:extLst>
              <a:ext uri="{FF2B5EF4-FFF2-40B4-BE49-F238E27FC236}">
                <a16:creationId xmlns:a16="http://schemas.microsoft.com/office/drawing/2014/main" id="{DC4D2462-DE90-10EF-5089-F5DC5584F742}"/>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2C7B4437-2F04-D6FB-2E75-0C552F3ECA01}"/>
              </a:ext>
            </a:extLst>
          </p:cNvPr>
          <p:cNvSpPr>
            <a:spLocks noGrp="1"/>
          </p:cNvSpPr>
          <p:nvPr>
            <p:ph type="sldNum" sz="quarter" idx="12"/>
          </p:nvPr>
        </p:nvSpPr>
        <p:spPr/>
        <p:txBody>
          <a:bodyPr/>
          <a:lstStyle/>
          <a:p>
            <a:fld id="{B24F5015-3417-4B27-A586-E4CCF4D77832}" type="slidenum">
              <a:rPr lang="en-US" smtClean="0"/>
              <a:t>24</a:t>
            </a:fld>
            <a:endParaRPr lang="en-US"/>
          </a:p>
        </p:txBody>
      </p:sp>
    </p:spTree>
    <p:extLst>
      <p:ext uri="{BB962C8B-B14F-4D97-AF65-F5344CB8AC3E}">
        <p14:creationId xmlns:p14="http://schemas.microsoft.com/office/powerpoint/2010/main" val="2488891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8D772-6C1B-DEC3-112E-747C881879B4}"/>
              </a:ext>
            </a:extLst>
          </p:cNvPr>
          <p:cNvSpPr>
            <a:spLocks noGrp="1"/>
          </p:cNvSpPr>
          <p:nvPr>
            <p:ph type="title"/>
          </p:nvPr>
        </p:nvSpPr>
        <p:spPr/>
        <p:txBody>
          <a:bodyPr/>
          <a:lstStyle/>
          <a:p>
            <a:r>
              <a:rPr lang="en-US"/>
              <a:t>Concussion Policy</a:t>
            </a:r>
          </a:p>
        </p:txBody>
      </p:sp>
      <p:sp>
        <p:nvSpPr>
          <p:cNvPr id="3" name="Content Placeholder 2">
            <a:extLst>
              <a:ext uri="{FF2B5EF4-FFF2-40B4-BE49-F238E27FC236}">
                <a16:creationId xmlns:a16="http://schemas.microsoft.com/office/drawing/2014/main" id="{D71D561C-7C8F-EDA0-326F-1438ACCF4586}"/>
              </a:ext>
            </a:extLst>
          </p:cNvPr>
          <p:cNvSpPr>
            <a:spLocks noGrp="1"/>
          </p:cNvSpPr>
          <p:nvPr>
            <p:ph idx="1"/>
          </p:nvPr>
        </p:nvSpPr>
        <p:spPr/>
        <p:txBody>
          <a:bodyPr/>
          <a:lstStyle/>
          <a:p>
            <a:pPr marL="285750" lvl="1">
              <a:buFont typeface="Arial" panose="020B0604020202020204" pitchFamily="34" charset="0"/>
              <a:buChar char="•"/>
            </a:pPr>
            <a:r>
              <a:rPr lang="en-US" kern="0">
                <a:latin typeface="Arial"/>
              </a:rPr>
              <a:t>Medical documentation within </a:t>
            </a:r>
            <a:r>
              <a:rPr lang="en-US" b="1" kern="0">
                <a:latin typeface="Arial"/>
              </a:rPr>
              <a:t>two weeks </a:t>
            </a:r>
            <a:r>
              <a:rPr lang="en-US" kern="0">
                <a:latin typeface="Arial"/>
              </a:rPr>
              <a:t>of the start of the current testing window stating the student may not participate in standardized testing </a:t>
            </a:r>
          </a:p>
          <a:p>
            <a:pPr marL="685800" lvl="2">
              <a:buFont typeface="Arial" panose="020B0604020202020204" pitchFamily="34" charset="0"/>
              <a:buChar char="•"/>
            </a:pPr>
            <a:r>
              <a:rPr lang="en-US" sz="2400" kern="0">
                <a:latin typeface="Arial"/>
              </a:rPr>
              <a:t>code as </a:t>
            </a:r>
            <a:r>
              <a:rPr lang="en-US" sz="2400" b="1" kern="0">
                <a:latin typeface="Arial"/>
              </a:rPr>
              <a:t>Recent Medical Emergency </a:t>
            </a:r>
          </a:p>
          <a:p>
            <a:pPr marL="685800" lvl="2">
              <a:buFont typeface="Arial" panose="020B0604020202020204" pitchFamily="34" charset="0"/>
              <a:buChar char="•"/>
            </a:pPr>
            <a:r>
              <a:rPr lang="en-US" sz="2400" kern="0">
                <a:latin typeface="Arial"/>
              </a:rPr>
              <a:t>documentation must be kept in student record</a:t>
            </a:r>
          </a:p>
          <a:p>
            <a:pPr marL="457200" lvl="2" indent="0">
              <a:buNone/>
            </a:pPr>
            <a:endParaRPr lang="en-US" sz="2400" b="1" kern="0">
              <a:latin typeface="Arial"/>
            </a:endParaRPr>
          </a:p>
          <a:p>
            <a:pPr marL="285750" lvl="1">
              <a:buFont typeface="Arial" panose="020B0604020202020204" pitchFamily="34" charset="0"/>
              <a:buChar char="•"/>
            </a:pPr>
            <a:r>
              <a:rPr lang="en-US" kern="0">
                <a:latin typeface="Arial"/>
              </a:rPr>
              <a:t>No current medical documentation involving concussive injuries and student nonparticipation </a:t>
            </a:r>
          </a:p>
          <a:p>
            <a:pPr marL="685800" lvl="2">
              <a:buFont typeface="Arial" panose="020B0604020202020204" pitchFamily="34" charset="0"/>
              <a:buChar char="•"/>
            </a:pPr>
            <a:r>
              <a:rPr lang="en-US" sz="2400" kern="0">
                <a:latin typeface="Arial"/>
              </a:rPr>
              <a:t>the student should be coded as </a:t>
            </a:r>
            <a:r>
              <a:rPr lang="en-US" sz="2400" b="1" kern="0">
                <a:latin typeface="Arial"/>
              </a:rPr>
              <a:t>Other</a:t>
            </a:r>
            <a:r>
              <a:rPr lang="en-US" sz="2400" kern="0">
                <a:latin typeface="Arial"/>
              </a:rPr>
              <a:t> </a:t>
            </a:r>
          </a:p>
          <a:p>
            <a:pPr marL="685800" lvl="2">
              <a:buFont typeface="Arial" panose="020B0604020202020204" pitchFamily="34" charset="0"/>
              <a:buChar char="•"/>
            </a:pPr>
            <a:r>
              <a:rPr lang="en-US" sz="2400" kern="0">
                <a:latin typeface="Arial"/>
              </a:rPr>
              <a:t>marking </a:t>
            </a:r>
            <a:r>
              <a:rPr lang="en-US" sz="2400" b="1" kern="0">
                <a:latin typeface="Arial"/>
              </a:rPr>
              <a:t>Other</a:t>
            </a:r>
            <a:r>
              <a:rPr lang="en-US" sz="2400" kern="0">
                <a:latin typeface="Arial"/>
              </a:rPr>
              <a:t> has a negative impact on participation rate</a:t>
            </a:r>
          </a:p>
          <a:p>
            <a:endParaRPr lang="en-US"/>
          </a:p>
        </p:txBody>
      </p:sp>
      <p:sp>
        <p:nvSpPr>
          <p:cNvPr id="4" name="Date Placeholder 3">
            <a:extLst>
              <a:ext uri="{FF2B5EF4-FFF2-40B4-BE49-F238E27FC236}">
                <a16:creationId xmlns:a16="http://schemas.microsoft.com/office/drawing/2014/main" id="{93181B04-4ADB-31F9-F99C-B71992284791}"/>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31DF63B1-D2A3-2910-80FA-5E1DD2253DAB}"/>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1390452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DC8B0-09EA-1A6E-1F62-F6D2DB398ED0}"/>
              </a:ext>
            </a:extLst>
          </p:cNvPr>
          <p:cNvSpPr>
            <a:spLocks noGrp="1"/>
          </p:cNvSpPr>
          <p:nvPr>
            <p:ph type="title"/>
          </p:nvPr>
        </p:nvSpPr>
        <p:spPr/>
        <p:txBody>
          <a:bodyPr/>
          <a:lstStyle/>
          <a:p>
            <a:r>
              <a:rPr lang="en-US"/>
              <a:t>English Learner Accommodations</a:t>
            </a:r>
          </a:p>
        </p:txBody>
      </p:sp>
      <p:sp>
        <p:nvSpPr>
          <p:cNvPr id="3" name="Content Placeholder 2">
            <a:extLst>
              <a:ext uri="{FF2B5EF4-FFF2-40B4-BE49-F238E27FC236}">
                <a16:creationId xmlns:a16="http://schemas.microsoft.com/office/drawing/2014/main" id="{5E5504CB-371F-4694-7CDA-B8AB50E8BFE5}"/>
              </a:ext>
            </a:extLst>
          </p:cNvPr>
          <p:cNvSpPr>
            <a:spLocks noGrp="1"/>
          </p:cNvSpPr>
          <p:nvPr>
            <p:ph idx="1"/>
          </p:nvPr>
        </p:nvSpPr>
        <p:spPr/>
        <p:txBody>
          <a:bodyPr/>
          <a:lstStyle/>
          <a:p>
            <a:pPr marL="457200" marR="0" lvl="2" indent="-457200" algn="l" defTabSz="914400" rtl="0" eaLnBrk="1" fontAlgn="auto" latinLnBrk="0" hangingPunct="1">
              <a:lnSpc>
                <a:spcPct val="100000"/>
              </a:lnSpc>
              <a:spcBef>
                <a:spcPts val="0"/>
              </a:spcBef>
              <a:spcAft>
                <a:spcPts val="0"/>
              </a:spcAft>
              <a:buClrTx/>
              <a:buSzPct val="75000"/>
              <a:tabLst/>
              <a:defRPr/>
            </a:pPr>
            <a:r>
              <a:rPr kumimoji="0" lang="en-US" b="0" i="0" u="none" strike="noStrike" kern="0" cap="none" spc="0" normalizeH="0" baseline="0" noProof="0">
                <a:ln>
                  <a:noFill/>
                </a:ln>
                <a:effectLst/>
                <a:uLnTx/>
                <a:uFillTx/>
                <a:ea typeface="+mn-ea"/>
              </a:rPr>
              <a:t>W</a:t>
            </a: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ord-to-word translation dictionaries, without definitions </a:t>
            </a:r>
            <a:r>
              <a:rPr kumimoji="0" lang="en-US" sz="20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and without pictures </a:t>
            </a: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for PSSA Mathematics, Keystone Algebra I, PSSA Science, and Keystone Biology only; </a:t>
            </a:r>
            <a:r>
              <a:rPr kumimoji="0" lang="en-US" sz="20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not for any part </a:t>
            </a: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of the PSSA ELA and Keystone Literature Exam</a:t>
            </a:r>
          </a:p>
          <a:p>
            <a:pPr marL="457200" marR="0" lvl="2" indent="-457200" algn="l" defTabSz="914400" rtl="0" eaLnBrk="1" fontAlgn="auto" latinLnBrk="0" hangingPunct="1">
              <a:lnSpc>
                <a:spcPct val="100000"/>
              </a:lnSpc>
              <a:spcBef>
                <a:spcPts val="0"/>
              </a:spcBef>
              <a:spcAft>
                <a:spcPts val="0"/>
              </a:spcAft>
              <a:buClrTx/>
              <a:buSzPct val="75000"/>
              <a:tabLst/>
              <a:defRPr/>
            </a:pPr>
            <a:endPar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endParaRPr>
          </a:p>
          <a:p>
            <a:pPr marL="457200" marR="0" lvl="2" indent="-457200" algn="l" defTabSz="914400" rtl="0" eaLnBrk="1" fontAlgn="auto" latinLnBrk="0" hangingPunct="1">
              <a:lnSpc>
                <a:spcPct val="100000"/>
              </a:lnSpc>
              <a:spcBef>
                <a:spcPts val="0"/>
              </a:spcBef>
              <a:spcAft>
                <a:spcPts val="0"/>
              </a:spcAft>
              <a:buClrTx/>
              <a:buSzPct val="75000"/>
              <a:tabLst/>
              <a:defRPr/>
            </a:pPr>
            <a:r>
              <a:rPr kumimoji="0" lang="en-US" b="0" i="0" u="none" strike="noStrike" kern="0" cap="none" spc="0" normalizeH="0" baseline="0" noProof="0">
                <a:ln>
                  <a:noFill/>
                </a:ln>
                <a:effectLst/>
                <a:uLnTx/>
                <a:uFillTx/>
                <a:ea typeface="+mn-ea"/>
              </a:rPr>
              <a:t>Q</a:t>
            </a: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ualified interpreters/sight translators for PSSA Mathematics, Keystone Algebra I, PSSA Science, and Keystone Biology only; </a:t>
            </a:r>
            <a:r>
              <a:rPr kumimoji="0" lang="en-US" sz="20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not for any part </a:t>
            </a: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of the Keystone Literature Exam or PSSA ELA test </a:t>
            </a:r>
            <a:r>
              <a:rPr kumimoji="0" lang="en-US" sz="2000" b="0" u="none" strike="noStrike" kern="0" cap="none" spc="0" normalizeH="0" baseline="0" noProof="0">
                <a:ln>
                  <a:noFill/>
                </a:ln>
                <a:effectLst/>
                <a:uLnTx/>
                <a:uFillTx/>
                <a:latin typeface="Arial" panose="020B0604020202020204" pitchFamily="34" charset="0"/>
                <a:ea typeface="+mn-ea"/>
                <a:cs typeface="Arial" panose="020B0604020202020204" pitchFamily="34" charset="0"/>
              </a:rPr>
              <a:t>(except for the TDA prompts).</a:t>
            </a:r>
          </a:p>
          <a:p>
            <a:pPr marL="0" marR="0" lvl="2" indent="0" algn="l" defTabSz="914400" rtl="0" eaLnBrk="1" fontAlgn="auto" latinLnBrk="0" hangingPunct="1">
              <a:lnSpc>
                <a:spcPct val="100000"/>
              </a:lnSpc>
              <a:spcBef>
                <a:spcPts val="0"/>
              </a:spcBef>
              <a:spcAft>
                <a:spcPts val="0"/>
              </a:spcAft>
              <a:buClrTx/>
              <a:buSzPct val="75000"/>
              <a:buNone/>
              <a:tabLst/>
              <a:defRPr/>
            </a:pPr>
            <a:endPar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endParaRPr>
          </a:p>
          <a:p>
            <a:pPr marL="457200" marR="0" lvl="2" indent="-457200" algn="l" defTabSz="914400" rtl="0" eaLnBrk="1" fontAlgn="auto" latinLnBrk="0" hangingPunct="1">
              <a:lnSpc>
                <a:spcPct val="100000"/>
              </a:lnSpc>
              <a:spcBef>
                <a:spcPts val="0"/>
              </a:spcBef>
              <a:spcAft>
                <a:spcPts val="0"/>
              </a:spcAft>
              <a:buClrTx/>
              <a:buSzPct val="75000"/>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Spanish versions of PSSA Mathematics, PSSA Science, Keystone Algebra I, and Keystone Biology Exams </a:t>
            </a:r>
          </a:p>
          <a:p>
            <a:pPr marR="0" lvl="0" algn="l" defTabSz="914400" rtl="0" eaLnBrk="1" fontAlgn="auto" latinLnBrk="0" hangingPunct="1">
              <a:lnSpc>
                <a:spcPct val="100000"/>
              </a:lnSpc>
              <a:spcBef>
                <a:spcPts val="0"/>
              </a:spcBef>
              <a:spcAft>
                <a:spcPts val="0"/>
              </a:spcAft>
              <a:buClrTx/>
              <a:buSzTx/>
              <a:tabLst/>
              <a:defRPr/>
            </a:pPr>
            <a:endParaRPr kumimoji="0" lang="en-US" sz="1800" b="0" i="0" u="none" strike="noStrike" kern="1200" cap="none" spc="0" normalizeH="0" baseline="0" noProof="0">
              <a:ln>
                <a:noFill/>
              </a:ln>
              <a:effectLst/>
              <a:uLnTx/>
              <a:uFillTx/>
              <a:latin typeface="Calibri"/>
              <a:ea typeface="+mn-ea"/>
              <a:cs typeface="+mn-cs"/>
            </a:endParaRPr>
          </a:p>
          <a:p>
            <a:pPr fontAlgn="auto">
              <a:spcBef>
                <a:spcPts val="0"/>
              </a:spcBef>
              <a:spcAft>
                <a:spcPts val="0"/>
              </a:spcAft>
            </a:pPr>
            <a:r>
              <a:rPr lang="en-US" sz="2000"/>
              <a:t>For more information on EL participation in state assessments, please see the current </a:t>
            </a:r>
            <a:r>
              <a:rPr lang="en-US" sz="2000">
                <a:hlinkClick r:id="rId3">
                  <a:extLst>
                    <a:ext uri="{A12FA001-AC4F-418D-AE19-62706E023703}">
                      <ahyp:hlinkClr xmlns:ahyp="http://schemas.microsoft.com/office/drawing/2018/hyperlinkcolor" val="tx"/>
                    </a:ext>
                  </a:extLst>
                </a:hlinkClick>
              </a:rPr>
              <a:t>Accommodations Guidelines for ELs</a:t>
            </a:r>
            <a:r>
              <a:rPr lang="en-US" sz="2000"/>
              <a:t>.</a:t>
            </a:r>
          </a:p>
          <a:p>
            <a:endParaRPr lang="en-US"/>
          </a:p>
        </p:txBody>
      </p:sp>
      <p:sp>
        <p:nvSpPr>
          <p:cNvPr id="4" name="Date Placeholder 3">
            <a:extLst>
              <a:ext uri="{FF2B5EF4-FFF2-40B4-BE49-F238E27FC236}">
                <a16:creationId xmlns:a16="http://schemas.microsoft.com/office/drawing/2014/main" id="{F54F098D-ABDE-459B-CDF3-EC64D3EFA2DC}"/>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0EC146F0-08EA-FAB4-171B-AB8E8F06B879}"/>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435095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2EDD-A7AE-CF99-D6FD-72C3E21744BC}"/>
              </a:ext>
            </a:extLst>
          </p:cNvPr>
          <p:cNvSpPr>
            <a:spLocks noGrp="1"/>
          </p:cNvSpPr>
          <p:nvPr>
            <p:ph type="title"/>
          </p:nvPr>
        </p:nvSpPr>
        <p:spPr/>
        <p:txBody>
          <a:bodyPr/>
          <a:lstStyle/>
          <a:p>
            <a:r>
              <a:rPr lang="en-US"/>
              <a:t>Small Groups</a:t>
            </a:r>
          </a:p>
        </p:txBody>
      </p:sp>
      <p:sp>
        <p:nvSpPr>
          <p:cNvPr id="3" name="Content Placeholder 2">
            <a:extLst>
              <a:ext uri="{FF2B5EF4-FFF2-40B4-BE49-F238E27FC236}">
                <a16:creationId xmlns:a16="http://schemas.microsoft.com/office/drawing/2014/main" id="{A24F73E4-2683-9D98-239E-661A2ACAE2A9}"/>
              </a:ext>
            </a:extLst>
          </p:cNvPr>
          <p:cNvSpPr>
            <a:spLocks noGrp="1"/>
          </p:cNvSpPr>
          <p:nvPr>
            <p:ph idx="1"/>
          </p:nvPr>
        </p:nvSpPr>
        <p:spPr>
          <a:xfrm>
            <a:off x="838200" y="1556576"/>
            <a:ext cx="10515600" cy="4486275"/>
          </a:xfrm>
        </p:spPr>
        <p:txBody>
          <a:bodyPr>
            <a:noAutofit/>
          </a:bodyPr>
          <a:lstStyle/>
          <a:p>
            <a:r>
              <a:rPr lang="en-US" sz="1800"/>
              <a:t>Small group of 1-5 must be used for read aloud, signing, or translation of ALL Mathematics, Algebra, Science, Biology, multiple-choice Conventions of Standard English items and TDA prompt. </a:t>
            </a:r>
          </a:p>
          <a:p>
            <a:pPr lvl="1"/>
            <a:r>
              <a:rPr lang="en-US" sz="1800"/>
              <a:t>A human read aloud of all allowable test items sets an artificial pace and some students may be reluctant to ask the TA to slow down or repeat the question in a group setting</a:t>
            </a:r>
          </a:p>
          <a:p>
            <a:pPr lvl="1"/>
            <a:r>
              <a:rPr lang="en-US" sz="1800"/>
              <a:t>If the student is using the online version, this accommodation can be implemented through the audio feature selected ahead of time.  The student can simply use a set of headphones and navigate the read aloud themselves. They do not need to be in a small group if using this option. </a:t>
            </a:r>
          </a:p>
          <a:p>
            <a:pPr lvl="1"/>
            <a:r>
              <a:rPr lang="en-US" sz="1800"/>
              <a:t>De-spiraling the test forms is a special exception that must be documented and may NOT be done by the test administrator (i.e., the classroom teacher). Only test coordinators are permitted to de-spiral any test booklets. De-spiraling is only appropriate when all test items must be read aloud, and only in a small group (no more than 5 students) setting.</a:t>
            </a:r>
          </a:p>
          <a:p>
            <a:r>
              <a:rPr lang="en-US" sz="1800"/>
              <a:t>Small groups of 1-12 can be used for students who require a separate setting to reduce distractions, provide scheduled extended time, or provide a read aloud for SOME allowable test items</a:t>
            </a:r>
          </a:p>
          <a:p>
            <a:r>
              <a:rPr lang="en-US" sz="1800"/>
              <a:t>For any accommodation where a student’s responses are verbalized aloud, a one-to-one setting must be used. This includes scribing, use of AAC, voice-to-text, </a:t>
            </a:r>
            <a:r>
              <a:rPr lang="en-US" sz="1800" err="1"/>
              <a:t>etc</a:t>
            </a:r>
            <a:endParaRPr lang="en-US" sz="1800"/>
          </a:p>
        </p:txBody>
      </p:sp>
      <p:sp>
        <p:nvSpPr>
          <p:cNvPr id="4" name="Date Placeholder 3">
            <a:extLst>
              <a:ext uri="{FF2B5EF4-FFF2-40B4-BE49-F238E27FC236}">
                <a16:creationId xmlns:a16="http://schemas.microsoft.com/office/drawing/2014/main" id="{1330276E-2CB5-A1F6-5D4D-B14813023D7E}"/>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1D65C27F-A89B-D3B6-6483-55C71624296B}"/>
              </a:ext>
            </a:extLst>
          </p:cNvPr>
          <p:cNvSpPr>
            <a:spLocks noGrp="1"/>
          </p:cNvSpPr>
          <p:nvPr>
            <p:ph type="sldNum" sz="quarter" idx="12"/>
          </p:nvPr>
        </p:nvSpPr>
        <p:spPr/>
        <p:txBody>
          <a:bodyPr/>
          <a:lstStyle/>
          <a:p>
            <a:fld id="{B24F5015-3417-4B27-A586-E4CCF4D77832}" type="slidenum">
              <a:rPr lang="en-US" smtClean="0"/>
              <a:t>27</a:t>
            </a:fld>
            <a:endParaRPr lang="en-US"/>
          </a:p>
        </p:txBody>
      </p:sp>
    </p:spTree>
    <p:extLst>
      <p:ext uri="{BB962C8B-B14F-4D97-AF65-F5344CB8AC3E}">
        <p14:creationId xmlns:p14="http://schemas.microsoft.com/office/powerpoint/2010/main" val="2340910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FDEBB-30C9-A5E3-C486-647B1DF94EE9}"/>
              </a:ext>
            </a:extLst>
          </p:cNvPr>
          <p:cNvSpPr>
            <a:spLocks noGrp="1"/>
          </p:cNvSpPr>
          <p:nvPr>
            <p:ph type="title"/>
          </p:nvPr>
        </p:nvSpPr>
        <p:spPr>
          <a:xfrm>
            <a:off x="838200" y="681037"/>
            <a:ext cx="10515600" cy="1325563"/>
          </a:xfrm>
        </p:spPr>
        <p:txBody>
          <a:bodyPr/>
          <a:lstStyle/>
          <a:p>
            <a:r>
              <a:rPr lang="en-US"/>
              <a:t>Enlarged Print/Magnification</a:t>
            </a:r>
          </a:p>
        </p:txBody>
      </p:sp>
      <p:sp>
        <p:nvSpPr>
          <p:cNvPr id="3" name="Content Placeholder 2">
            <a:extLst>
              <a:ext uri="{FF2B5EF4-FFF2-40B4-BE49-F238E27FC236}">
                <a16:creationId xmlns:a16="http://schemas.microsoft.com/office/drawing/2014/main" id="{5E56B432-DA97-F32A-B87B-94167D67C739}"/>
              </a:ext>
            </a:extLst>
          </p:cNvPr>
          <p:cNvSpPr>
            <a:spLocks noGrp="1"/>
          </p:cNvSpPr>
          <p:nvPr>
            <p:ph idx="1"/>
          </p:nvPr>
        </p:nvSpPr>
        <p:spPr>
          <a:xfrm>
            <a:off x="838200" y="2006599"/>
            <a:ext cx="10515600" cy="4170363"/>
          </a:xfrm>
        </p:spPr>
        <p:txBody>
          <a:bodyPr/>
          <a:lstStyle/>
          <a:p>
            <a:r>
              <a:rPr lang="en-US" sz="2000"/>
              <a:t>The enlarged print test can be ordered from DRC for the paper/pencil PSSA/Keystone Exams. They appear at an 18 pt. Arial font</a:t>
            </a:r>
          </a:p>
          <a:p>
            <a:r>
              <a:rPr lang="en-US" sz="2000">
                <a:effectLst/>
                <a:ea typeface="Calibri" panose="020F0502020204030204" pitchFamily="34" charset="0"/>
              </a:rPr>
              <a:t>CCTV, handheld, and desk models of magnifiers are allowable to use with the paper/pencil exams.</a:t>
            </a:r>
          </a:p>
          <a:p>
            <a:r>
              <a:rPr lang="en-US" sz="2000">
                <a:effectLst/>
                <a:ea typeface="Calibri" panose="020F0502020204030204" pitchFamily="34" charset="0"/>
              </a:rPr>
              <a:t>For online, everything appears at 12 pt. Arial font. The test automatically enlarges to fit an oversized monitor screen. The zoom function on a student’s device still functions with the test engine. In addition, the online tools include a magnifier. Use the online test tutorial posted on </a:t>
            </a:r>
            <a:r>
              <a:rPr lang="en-US" sz="2000" err="1">
                <a:effectLst/>
                <a:ea typeface="Calibri" panose="020F0502020204030204" pitchFamily="34" charset="0"/>
              </a:rPr>
              <a:t>eDirect</a:t>
            </a:r>
            <a:r>
              <a:rPr lang="en-US" sz="2000">
                <a:effectLst/>
                <a:ea typeface="Calibri" panose="020F0502020204030204" pitchFamily="34" charset="0"/>
              </a:rPr>
              <a:t> to determine if the online test items are suitable for your student</a:t>
            </a:r>
            <a:r>
              <a:rPr lang="en-US" sz="2400" i="1">
                <a:effectLst/>
                <a:ea typeface="Calibri" panose="020F0502020204030204" pitchFamily="34" charset="0"/>
              </a:rPr>
              <a:t>.</a:t>
            </a:r>
          </a:p>
          <a:p>
            <a:pPr marL="0" indent="0">
              <a:buNone/>
            </a:pPr>
            <a:endParaRPr lang="en-US"/>
          </a:p>
        </p:txBody>
      </p:sp>
      <p:sp>
        <p:nvSpPr>
          <p:cNvPr id="4" name="Date Placeholder 3">
            <a:extLst>
              <a:ext uri="{FF2B5EF4-FFF2-40B4-BE49-F238E27FC236}">
                <a16:creationId xmlns:a16="http://schemas.microsoft.com/office/drawing/2014/main" id="{52DD6493-05FE-1FC4-1E29-67296E61BF8E}"/>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D27A1AF2-452F-C84E-EF50-63683E2CF4D2}"/>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2184983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78072-25AC-672F-D733-8DFBA86CACC4}"/>
              </a:ext>
            </a:extLst>
          </p:cNvPr>
          <p:cNvSpPr>
            <a:spLocks noGrp="1"/>
          </p:cNvSpPr>
          <p:nvPr>
            <p:ph type="title"/>
          </p:nvPr>
        </p:nvSpPr>
        <p:spPr/>
        <p:txBody>
          <a:bodyPr/>
          <a:lstStyle/>
          <a:p>
            <a:r>
              <a:rPr lang="en-US"/>
              <a:t>Online Testing</a:t>
            </a:r>
          </a:p>
        </p:txBody>
      </p:sp>
      <p:sp>
        <p:nvSpPr>
          <p:cNvPr id="3" name="Text Placeholder 2">
            <a:extLst>
              <a:ext uri="{FF2B5EF4-FFF2-40B4-BE49-F238E27FC236}">
                <a16:creationId xmlns:a16="http://schemas.microsoft.com/office/drawing/2014/main" id="{2F987BED-28E1-5F6A-6A71-4A4F3B0D9DEA}"/>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AB9D6269-5AEA-E1BD-12B0-3FA69EB6A090}"/>
              </a:ext>
            </a:extLst>
          </p:cNvPr>
          <p:cNvSpPr>
            <a:spLocks noGrp="1"/>
          </p:cNvSpPr>
          <p:nvPr>
            <p:ph type="dt" sz="half" idx="10"/>
          </p:nvPr>
        </p:nvSpPr>
        <p:spPr/>
        <p:txBody>
          <a:bodyPr/>
          <a:lstStyle/>
          <a:p>
            <a:fld id="{A918DB6E-6D70-4FEC-A112-5F97BC4AEE43}" type="datetime1">
              <a:rPr lang="en-US" smtClean="0"/>
              <a:t>10/17/2023</a:t>
            </a:fld>
            <a:endParaRPr lang="en-US"/>
          </a:p>
        </p:txBody>
      </p:sp>
      <p:sp>
        <p:nvSpPr>
          <p:cNvPr id="5" name="Slide Number Placeholder 4">
            <a:extLst>
              <a:ext uri="{FF2B5EF4-FFF2-40B4-BE49-F238E27FC236}">
                <a16:creationId xmlns:a16="http://schemas.microsoft.com/office/drawing/2014/main" id="{17F42B60-2EBF-4CD2-6032-183ACE185F90}"/>
              </a:ext>
            </a:extLst>
          </p:cNvPr>
          <p:cNvSpPr>
            <a:spLocks noGrp="1"/>
          </p:cNvSpPr>
          <p:nvPr>
            <p:ph type="sldNum" sz="quarter" idx="12"/>
          </p:nvPr>
        </p:nvSpPr>
        <p:spPr/>
        <p:txBody>
          <a:bodyPr/>
          <a:lstStyle/>
          <a:p>
            <a:fld id="{B24F5015-3417-4B27-A586-E4CCF4D77832}" type="slidenum">
              <a:rPr lang="en-US" smtClean="0"/>
              <a:t>29</a:t>
            </a:fld>
            <a:endParaRPr lang="en-US"/>
          </a:p>
        </p:txBody>
      </p:sp>
    </p:spTree>
    <p:extLst>
      <p:ext uri="{BB962C8B-B14F-4D97-AF65-F5344CB8AC3E}">
        <p14:creationId xmlns:p14="http://schemas.microsoft.com/office/powerpoint/2010/main" val="329578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FD5CE-F1C1-36C0-7EC8-AD1AA6F8A690}"/>
              </a:ext>
            </a:extLst>
          </p:cNvPr>
          <p:cNvSpPr>
            <a:spLocks noGrp="1"/>
          </p:cNvSpPr>
          <p:nvPr>
            <p:ph type="title"/>
          </p:nvPr>
        </p:nvSpPr>
        <p:spPr>
          <a:xfrm>
            <a:off x="729343" y="410368"/>
            <a:ext cx="10515600" cy="1325563"/>
          </a:xfrm>
        </p:spPr>
        <p:txBody>
          <a:bodyPr>
            <a:normAutofit/>
          </a:bodyPr>
          <a:lstStyle/>
          <a:p>
            <a:r>
              <a:rPr lang="en-US" sz="4000"/>
              <a:t>Accommodation Considerations</a:t>
            </a:r>
          </a:p>
        </p:txBody>
      </p:sp>
      <p:sp>
        <p:nvSpPr>
          <p:cNvPr id="3" name="Content Placeholder 2">
            <a:extLst>
              <a:ext uri="{FF2B5EF4-FFF2-40B4-BE49-F238E27FC236}">
                <a16:creationId xmlns:a16="http://schemas.microsoft.com/office/drawing/2014/main" id="{4AB5BBBA-EA37-228E-EA5E-5A89B3FD9833}"/>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Effective decision making about the provision of appropriate accommodations begins with making good instructional decisions.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Every IEP team member and student instructional team member must be knowledgeable about the state and district academic content standards and assessments.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Accommodations should always be chosen based on individual student need and what works for the student during typical instruction and assessment.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solidFill>
                  <a:prstClr val="black"/>
                </a:solidFill>
              </a:rPr>
              <a:t>More is not always better.</a:t>
            </a:r>
            <a:endPar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endParaRPr lang="en-US"/>
          </a:p>
        </p:txBody>
      </p:sp>
      <p:sp>
        <p:nvSpPr>
          <p:cNvPr id="4" name="Date Placeholder 3">
            <a:extLst>
              <a:ext uri="{FF2B5EF4-FFF2-40B4-BE49-F238E27FC236}">
                <a16:creationId xmlns:a16="http://schemas.microsoft.com/office/drawing/2014/main" id="{F928B3AF-6E3F-C648-A7C7-63509008DC07}"/>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5B29559F-EA56-9974-8BAA-3282908879CE}"/>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142138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502F-AA4E-9E5F-F643-3103F2058E42}"/>
              </a:ext>
            </a:extLst>
          </p:cNvPr>
          <p:cNvSpPr>
            <a:spLocks noGrp="1"/>
          </p:cNvSpPr>
          <p:nvPr>
            <p:ph type="title"/>
          </p:nvPr>
        </p:nvSpPr>
        <p:spPr/>
        <p:txBody>
          <a:bodyPr/>
          <a:lstStyle/>
          <a:p>
            <a:r>
              <a:rPr lang="en-US"/>
              <a:t>Online vs. Paper</a:t>
            </a:r>
          </a:p>
        </p:txBody>
      </p:sp>
      <p:sp>
        <p:nvSpPr>
          <p:cNvPr id="3" name="Content Placeholder 2">
            <a:extLst>
              <a:ext uri="{FF2B5EF4-FFF2-40B4-BE49-F238E27FC236}">
                <a16:creationId xmlns:a16="http://schemas.microsoft.com/office/drawing/2014/main" id="{8DDC5C05-8CBE-B9F7-46B5-3D1C2036FCF0}"/>
              </a:ext>
            </a:extLst>
          </p:cNvPr>
          <p:cNvSpPr>
            <a:spLocks noGrp="1"/>
          </p:cNvSpPr>
          <p:nvPr>
            <p:ph idx="1"/>
          </p:nvPr>
        </p:nvSpPr>
        <p:spPr/>
        <p:txBody>
          <a:bodyPr/>
          <a:lstStyle/>
          <a:p>
            <a:r>
              <a:rPr lang="en-US" sz="2000"/>
              <a:t>A school can choose to utilize the online version of the test for some students and the paper/pencil for others.  </a:t>
            </a:r>
          </a:p>
          <a:p>
            <a:endParaRPr lang="en-US" sz="2000"/>
          </a:p>
          <a:p>
            <a:r>
              <a:rPr lang="en-US" sz="2000"/>
              <a:t>Many supports a student may need are available in the online version, including audio, magnification, highlighting, keyboarding, and color contrast.</a:t>
            </a:r>
          </a:p>
          <a:p>
            <a:pPr marL="0" indent="0">
              <a:buNone/>
            </a:pPr>
            <a:endParaRPr lang="en-US" b="1"/>
          </a:p>
        </p:txBody>
      </p:sp>
      <p:sp>
        <p:nvSpPr>
          <p:cNvPr id="4" name="Date Placeholder 3">
            <a:extLst>
              <a:ext uri="{FF2B5EF4-FFF2-40B4-BE49-F238E27FC236}">
                <a16:creationId xmlns:a16="http://schemas.microsoft.com/office/drawing/2014/main" id="{CFFAA162-677A-4ABB-08CA-386346904A44}"/>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E7EE4F6F-2A83-F24E-FAE9-2661DFE62077}"/>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227608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30D6-1406-6835-D01C-5194EA2CB435}"/>
              </a:ext>
            </a:extLst>
          </p:cNvPr>
          <p:cNvSpPr>
            <a:spLocks noGrp="1"/>
          </p:cNvSpPr>
          <p:nvPr>
            <p:ph type="title"/>
          </p:nvPr>
        </p:nvSpPr>
        <p:spPr/>
        <p:txBody>
          <a:bodyPr/>
          <a:lstStyle/>
          <a:p>
            <a:r>
              <a:rPr lang="en-US"/>
              <a:t>Online Testing Benefits</a:t>
            </a:r>
          </a:p>
        </p:txBody>
      </p:sp>
      <p:sp>
        <p:nvSpPr>
          <p:cNvPr id="3" name="Content Placeholder 2">
            <a:extLst>
              <a:ext uri="{FF2B5EF4-FFF2-40B4-BE49-F238E27FC236}">
                <a16:creationId xmlns:a16="http://schemas.microsoft.com/office/drawing/2014/main" id="{3483766B-FA4A-0F26-DDE1-A04940082627}"/>
              </a:ext>
            </a:extLst>
          </p:cNvPr>
          <p:cNvSpPr>
            <a:spLocks noGrp="1"/>
          </p:cNvSpPr>
          <p:nvPr>
            <p:ph idx="1"/>
          </p:nvPr>
        </p:nvSpPr>
        <p:spPr/>
        <p:txBody>
          <a:bodyPr>
            <a:normAutofit/>
          </a:bodyPr>
          <a:lstStyle/>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enables independent test taking</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provides online tools </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guarantees standardized provision of some accommodations</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provides a digital format which appeals to many students</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enlarges test page to fit an oversized monitor</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does support refreshable Braille</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reduces the number of test administrators</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eliminates managing two booklets</a:t>
            </a:r>
          </a:p>
          <a:p>
            <a:pPr marL="463550" marR="0" lvl="1" indent="-46355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allows access for individuals, small groups, or entire class/school </a:t>
            </a:r>
          </a:p>
          <a:p>
            <a:pPr marL="463550" marR="0" lvl="1" indent="-4635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2000" b="1" i="0" u="none" strike="noStrike" kern="0" cap="none" spc="0" normalizeH="0" baseline="0" noProof="0">
              <a:ln>
                <a:noFill/>
              </a:ln>
              <a:solidFill>
                <a:srgbClr val="000066"/>
              </a:solidFill>
              <a:effectLst/>
              <a:uLnTx/>
              <a:uFillTx/>
              <a:latin typeface="Arial" charset="0"/>
              <a:ea typeface="+mn-ea"/>
              <a:cs typeface="+mn-cs"/>
            </a:endParaRPr>
          </a:p>
          <a:p>
            <a:endParaRPr lang="en-US"/>
          </a:p>
        </p:txBody>
      </p:sp>
      <p:sp>
        <p:nvSpPr>
          <p:cNvPr id="4" name="Date Placeholder 3">
            <a:extLst>
              <a:ext uri="{FF2B5EF4-FFF2-40B4-BE49-F238E27FC236}">
                <a16:creationId xmlns:a16="http://schemas.microsoft.com/office/drawing/2014/main" id="{430EF9A3-B103-0225-0C7D-1C13773339A6}"/>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9E8E6CB8-BC6A-9440-8E13-F405F11DB877}"/>
              </a:ext>
            </a:extLst>
          </p:cNvPr>
          <p:cNvSpPr>
            <a:spLocks noGrp="1"/>
          </p:cNvSpPr>
          <p:nvPr>
            <p:ph type="sldNum" sz="quarter" idx="12"/>
          </p:nvPr>
        </p:nvSpPr>
        <p:spPr/>
        <p:txBody>
          <a:bodyPr/>
          <a:lstStyle/>
          <a:p>
            <a:fld id="{B24F5015-3417-4B27-A586-E4CCF4D77832}" type="slidenum">
              <a:rPr lang="en-US" smtClean="0"/>
              <a:t>31</a:t>
            </a:fld>
            <a:endParaRPr lang="en-US"/>
          </a:p>
        </p:txBody>
      </p:sp>
    </p:spTree>
    <p:extLst>
      <p:ext uri="{BB962C8B-B14F-4D97-AF65-F5344CB8AC3E}">
        <p14:creationId xmlns:p14="http://schemas.microsoft.com/office/powerpoint/2010/main" val="3255424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2644-1831-C91C-24BF-A4616A46B37A}"/>
              </a:ext>
            </a:extLst>
          </p:cNvPr>
          <p:cNvSpPr>
            <a:spLocks noGrp="1"/>
          </p:cNvSpPr>
          <p:nvPr>
            <p:ph type="title"/>
          </p:nvPr>
        </p:nvSpPr>
        <p:spPr/>
        <p:txBody>
          <a:bodyPr/>
          <a:lstStyle/>
          <a:p>
            <a:r>
              <a:rPr lang="en-US"/>
              <a:t>Using Accommodations Online	</a:t>
            </a:r>
          </a:p>
        </p:txBody>
      </p:sp>
      <p:sp>
        <p:nvSpPr>
          <p:cNvPr id="3" name="Content Placeholder 2">
            <a:extLst>
              <a:ext uri="{FF2B5EF4-FFF2-40B4-BE49-F238E27FC236}">
                <a16:creationId xmlns:a16="http://schemas.microsoft.com/office/drawing/2014/main" id="{5D823241-556E-6864-21EA-BD36211C8E2E}"/>
              </a:ext>
            </a:extLst>
          </p:cNvPr>
          <p:cNvSpPr>
            <a:spLocks noGrp="1"/>
          </p:cNvSpPr>
          <p:nvPr>
            <p:ph idx="1"/>
          </p:nvPr>
        </p:nvSpPr>
        <p:spPr/>
        <p:txBody>
          <a:bodyPr/>
          <a:lstStyle/>
          <a:p>
            <a:r>
              <a:rPr lang="en-US"/>
              <a:t>When an online accommodation (such as audio, color contrast, etc.) is selected for a student in </a:t>
            </a:r>
            <a:r>
              <a:rPr lang="en-US" err="1"/>
              <a:t>eDirect</a:t>
            </a:r>
            <a:r>
              <a:rPr lang="en-US"/>
              <a:t>, the accommodation will appear on the student’s test ticket.</a:t>
            </a:r>
          </a:p>
          <a:p>
            <a:r>
              <a:rPr lang="en-US"/>
              <a:t>If the student starts the test without the accommodation, you will not be able to go back and turn the accommodation on.  </a:t>
            </a:r>
          </a:p>
          <a:p>
            <a:r>
              <a:rPr lang="en-US"/>
              <a:t>Always be sure the required accommodations appear on the student’s test ticket before beginning the exam. </a:t>
            </a:r>
          </a:p>
        </p:txBody>
      </p:sp>
      <p:sp>
        <p:nvSpPr>
          <p:cNvPr id="4" name="Date Placeholder 3">
            <a:extLst>
              <a:ext uri="{FF2B5EF4-FFF2-40B4-BE49-F238E27FC236}">
                <a16:creationId xmlns:a16="http://schemas.microsoft.com/office/drawing/2014/main" id="{8093B185-4772-96DA-0E92-56433E598A17}"/>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76352DB6-3DCD-0F48-A787-F16061810811}"/>
              </a:ext>
            </a:extLst>
          </p:cNvPr>
          <p:cNvSpPr>
            <a:spLocks noGrp="1"/>
          </p:cNvSpPr>
          <p:nvPr>
            <p:ph type="sldNum" sz="quarter" idx="12"/>
          </p:nvPr>
        </p:nvSpPr>
        <p:spPr/>
        <p:txBody>
          <a:bodyPr/>
          <a:lstStyle/>
          <a:p>
            <a:fld id="{B24F5015-3417-4B27-A586-E4CCF4D77832}" type="slidenum">
              <a:rPr lang="en-US" smtClean="0"/>
              <a:t>32</a:t>
            </a:fld>
            <a:endParaRPr lang="en-US"/>
          </a:p>
        </p:txBody>
      </p:sp>
    </p:spTree>
    <p:extLst>
      <p:ext uri="{BB962C8B-B14F-4D97-AF65-F5344CB8AC3E}">
        <p14:creationId xmlns:p14="http://schemas.microsoft.com/office/powerpoint/2010/main" val="609939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78072-25AC-672F-D733-8DFBA86CACC4}"/>
              </a:ext>
            </a:extLst>
          </p:cNvPr>
          <p:cNvSpPr>
            <a:spLocks noGrp="1"/>
          </p:cNvSpPr>
          <p:nvPr>
            <p:ph type="title"/>
          </p:nvPr>
        </p:nvSpPr>
        <p:spPr/>
        <p:txBody>
          <a:bodyPr/>
          <a:lstStyle/>
          <a:p>
            <a:r>
              <a:rPr lang="en-US"/>
              <a:t>Supplemental Resources </a:t>
            </a:r>
          </a:p>
        </p:txBody>
      </p:sp>
      <p:sp>
        <p:nvSpPr>
          <p:cNvPr id="3" name="Text Placeholder 2">
            <a:extLst>
              <a:ext uri="{FF2B5EF4-FFF2-40B4-BE49-F238E27FC236}">
                <a16:creationId xmlns:a16="http://schemas.microsoft.com/office/drawing/2014/main" id="{2F987BED-28E1-5F6A-6A71-4A4F3B0D9DEA}"/>
              </a:ext>
            </a:extLst>
          </p:cNvPr>
          <p:cNvSpPr>
            <a:spLocks noGrp="1"/>
          </p:cNvSpPr>
          <p:nvPr>
            <p:ph type="body" idx="1"/>
          </p:nvPr>
        </p:nvSpPr>
        <p:spPr/>
        <p:txBody>
          <a:bodyPr/>
          <a:lstStyle/>
          <a:p>
            <a:r>
              <a:rPr lang="en-US"/>
              <a:t>Tools for selecting appropriate accommodations on the PSSA and Keystone Exams</a:t>
            </a:r>
          </a:p>
        </p:txBody>
      </p:sp>
      <p:sp>
        <p:nvSpPr>
          <p:cNvPr id="4" name="Date Placeholder 3">
            <a:extLst>
              <a:ext uri="{FF2B5EF4-FFF2-40B4-BE49-F238E27FC236}">
                <a16:creationId xmlns:a16="http://schemas.microsoft.com/office/drawing/2014/main" id="{AB9D6269-5AEA-E1BD-12B0-3FA69EB6A090}"/>
              </a:ext>
            </a:extLst>
          </p:cNvPr>
          <p:cNvSpPr>
            <a:spLocks noGrp="1"/>
          </p:cNvSpPr>
          <p:nvPr>
            <p:ph type="dt" sz="half" idx="10"/>
          </p:nvPr>
        </p:nvSpPr>
        <p:spPr/>
        <p:txBody>
          <a:bodyPr/>
          <a:lstStyle/>
          <a:p>
            <a:fld id="{A918DB6E-6D70-4FEC-A112-5F97BC4AEE43}" type="datetime1">
              <a:rPr lang="en-US" smtClean="0"/>
              <a:t>10/17/2023</a:t>
            </a:fld>
            <a:endParaRPr lang="en-US"/>
          </a:p>
        </p:txBody>
      </p:sp>
      <p:sp>
        <p:nvSpPr>
          <p:cNvPr id="5" name="Slide Number Placeholder 4">
            <a:extLst>
              <a:ext uri="{FF2B5EF4-FFF2-40B4-BE49-F238E27FC236}">
                <a16:creationId xmlns:a16="http://schemas.microsoft.com/office/drawing/2014/main" id="{17F42B60-2EBF-4CD2-6032-183ACE185F90}"/>
              </a:ext>
            </a:extLst>
          </p:cNvPr>
          <p:cNvSpPr>
            <a:spLocks noGrp="1"/>
          </p:cNvSpPr>
          <p:nvPr>
            <p:ph type="sldNum" sz="quarter" idx="12"/>
          </p:nvPr>
        </p:nvSpPr>
        <p:spPr/>
        <p:txBody>
          <a:bodyPr/>
          <a:lstStyle/>
          <a:p>
            <a:fld id="{B24F5015-3417-4B27-A586-E4CCF4D77832}" type="slidenum">
              <a:rPr lang="en-US" smtClean="0"/>
              <a:t>33</a:t>
            </a:fld>
            <a:endParaRPr lang="en-US"/>
          </a:p>
        </p:txBody>
      </p:sp>
    </p:spTree>
    <p:extLst>
      <p:ext uri="{BB962C8B-B14F-4D97-AF65-F5344CB8AC3E}">
        <p14:creationId xmlns:p14="http://schemas.microsoft.com/office/powerpoint/2010/main" val="2703488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D7F69-0E2D-0C7D-5FB2-C8D1CA820D93}"/>
              </a:ext>
            </a:extLst>
          </p:cNvPr>
          <p:cNvSpPr>
            <a:spLocks noGrp="1"/>
          </p:cNvSpPr>
          <p:nvPr>
            <p:ph type="title"/>
          </p:nvPr>
        </p:nvSpPr>
        <p:spPr/>
        <p:txBody>
          <a:bodyPr/>
          <a:lstStyle/>
          <a:p>
            <a:r>
              <a:rPr lang="en-US"/>
              <a:t>Supplemental Tools and Resources</a:t>
            </a:r>
          </a:p>
        </p:txBody>
      </p:sp>
      <p:sp>
        <p:nvSpPr>
          <p:cNvPr id="3" name="Content Placeholder 2">
            <a:extLst>
              <a:ext uri="{FF2B5EF4-FFF2-40B4-BE49-F238E27FC236}">
                <a16:creationId xmlns:a16="http://schemas.microsoft.com/office/drawing/2014/main" id="{E7C7580D-D5F7-4D2D-1000-92E02685CD95}"/>
              </a:ext>
            </a:extLst>
          </p:cNvPr>
          <p:cNvSpPr>
            <a:spLocks noGrp="1"/>
          </p:cNvSpPr>
          <p:nvPr>
            <p:ph idx="1"/>
          </p:nvPr>
        </p:nvSpPr>
        <p:spPr/>
        <p:txBody>
          <a:bodyPr/>
          <a:lstStyle/>
          <a:p>
            <a:pPr marL="114300" lvl="1" indent="0">
              <a:buNone/>
            </a:pPr>
            <a:r>
              <a:rPr lang="en-US" kern="0"/>
              <a:t>Tools are located in the Appendix of the Accommodations Guidelines:</a:t>
            </a:r>
          </a:p>
          <a:p>
            <a:pPr marL="800100" lvl="2" indent="-285750">
              <a:buSzPct val="75000"/>
              <a:buFont typeface="Courier New" panose="02070309020205020404" pitchFamily="49" charset="0"/>
              <a:buChar char="o"/>
            </a:pPr>
            <a:r>
              <a:rPr lang="en-US" sz="2400" kern="0"/>
              <a:t>Tool 1: Guidelines for Selecting Accommodations</a:t>
            </a:r>
          </a:p>
          <a:p>
            <a:pPr marL="800100" lvl="2" indent="-285750">
              <a:buSzPct val="75000"/>
              <a:buFont typeface="Courier New" panose="02070309020205020404" pitchFamily="49" charset="0"/>
              <a:buChar char="o"/>
            </a:pPr>
            <a:r>
              <a:rPr lang="en-US" sz="2400" kern="0"/>
              <a:t>Tool 2: Guidelines for Using Accommodations</a:t>
            </a:r>
          </a:p>
          <a:p>
            <a:pPr marL="800100" lvl="2" indent="-285750">
              <a:buSzPct val="75000"/>
              <a:buFont typeface="Courier New" panose="02070309020205020404" pitchFamily="49" charset="0"/>
              <a:buChar char="o"/>
            </a:pPr>
            <a:r>
              <a:rPr lang="en-US" sz="2400" kern="0"/>
              <a:t>Tool 3: Accommodations from the Student’s Perspective</a:t>
            </a:r>
          </a:p>
          <a:p>
            <a:pPr marL="800100" lvl="2" indent="-285750">
              <a:buSzPct val="75000"/>
              <a:buFont typeface="Courier New" panose="02070309020205020404" pitchFamily="49" charset="0"/>
              <a:buChar char="o"/>
            </a:pPr>
            <a:r>
              <a:rPr lang="en-US" sz="2400" kern="0"/>
              <a:t>Tool 4: Parent Input in Accommodations</a:t>
            </a:r>
          </a:p>
          <a:p>
            <a:pPr marL="800100" lvl="2" indent="-285750">
              <a:buSzPct val="75000"/>
              <a:buFont typeface="Courier New" panose="02070309020205020404" pitchFamily="49" charset="0"/>
              <a:buChar char="o"/>
            </a:pPr>
            <a:r>
              <a:rPr lang="en-US" sz="2400" kern="0"/>
              <a:t>Tool 5: Accommodations Use in the Classroom</a:t>
            </a:r>
          </a:p>
          <a:p>
            <a:pPr marL="800100" lvl="2" indent="-285750">
              <a:buSzPct val="75000"/>
              <a:buFont typeface="Courier New" panose="02070309020205020404" pitchFamily="49" charset="0"/>
              <a:buChar char="o"/>
            </a:pPr>
            <a:r>
              <a:rPr lang="en-US" sz="2400" kern="0"/>
              <a:t>Tool 6: After-Test Accommodations Questions</a:t>
            </a:r>
          </a:p>
          <a:p>
            <a:pPr marL="800100" lvl="2" indent="-285750">
              <a:buSzPct val="75000"/>
              <a:buFont typeface="Courier New" panose="02070309020205020404" pitchFamily="49" charset="0"/>
              <a:buChar char="o"/>
            </a:pPr>
            <a:r>
              <a:rPr lang="en-US" sz="2400" kern="0"/>
              <a:t>Tool 7: Assessment Accommodation Plan</a:t>
            </a:r>
          </a:p>
          <a:p>
            <a:endParaRPr lang="en-US"/>
          </a:p>
        </p:txBody>
      </p:sp>
      <p:sp>
        <p:nvSpPr>
          <p:cNvPr id="4" name="Date Placeholder 3">
            <a:extLst>
              <a:ext uri="{FF2B5EF4-FFF2-40B4-BE49-F238E27FC236}">
                <a16:creationId xmlns:a16="http://schemas.microsoft.com/office/drawing/2014/main" id="{7411E3E6-3D87-F00D-4178-1982262D4016}"/>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4284AFBE-228D-11A8-AE32-01A35091EAFE}"/>
              </a:ext>
            </a:extLst>
          </p:cNvPr>
          <p:cNvSpPr>
            <a:spLocks noGrp="1"/>
          </p:cNvSpPr>
          <p:nvPr>
            <p:ph type="sldNum" sz="quarter" idx="12"/>
          </p:nvPr>
        </p:nvSpPr>
        <p:spPr/>
        <p:txBody>
          <a:bodyPr/>
          <a:lstStyle/>
          <a:p>
            <a:fld id="{B24F5015-3417-4B27-A586-E4CCF4D77832}" type="slidenum">
              <a:rPr lang="en-US" smtClean="0"/>
              <a:t>34</a:t>
            </a:fld>
            <a:endParaRPr lang="en-US"/>
          </a:p>
        </p:txBody>
      </p:sp>
    </p:spTree>
    <p:extLst>
      <p:ext uri="{BB962C8B-B14F-4D97-AF65-F5344CB8AC3E}">
        <p14:creationId xmlns:p14="http://schemas.microsoft.com/office/powerpoint/2010/main" val="1441679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526D-D89E-A4CC-62B2-598C4AECCA03}"/>
              </a:ext>
            </a:extLst>
          </p:cNvPr>
          <p:cNvSpPr>
            <a:spLocks noGrp="1"/>
          </p:cNvSpPr>
          <p:nvPr>
            <p:ph type="title"/>
          </p:nvPr>
        </p:nvSpPr>
        <p:spPr/>
        <p:txBody>
          <a:bodyPr/>
          <a:lstStyle/>
          <a:p>
            <a:r>
              <a:rPr lang="en-US"/>
              <a:t>Low Incidence Resources/Options</a:t>
            </a:r>
          </a:p>
        </p:txBody>
      </p:sp>
      <p:sp>
        <p:nvSpPr>
          <p:cNvPr id="3" name="Content Placeholder 2">
            <a:extLst>
              <a:ext uri="{FF2B5EF4-FFF2-40B4-BE49-F238E27FC236}">
                <a16:creationId xmlns:a16="http://schemas.microsoft.com/office/drawing/2014/main" id="{CCF89327-5B64-1CE9-4E33-C79E80195AAF}"/>
              </a:ext>
            </a:extLst>
          </p:cNvPr>
          <p:cNvSpPr>
            <a:spLocks noGrp="1"/>
          </p:cNvSpPr>
          <p:nvPr>
            <p:ph idx="1"/>
          </p:nvPr>
        </p:nvSpPr>
        <p:spPr/>
        <p:txBody>
          <a:bodyPr vert="horz" lIns="91440" tIns="45720" rIns="91440" bIns="45720" rtlCol="0" anchor="t">
            <a:normAutofit lnSpcReduction="10000"/>
          </a:bodyPr>
          <a:lstStyle/>
          <a:p>
            <a:pPr marL="0" indent="0">
              <a:buClr>
                <a:srgbClr val="000066"/>
              </a:buClr>
              <a:buNone/>
            </a:pPr>
            <a:r>
              <a:rPr lang="en-US" sz="2400" b="1" kern="0">
                <a:ea typeface="Calibri" panose="020F0502020204030204" pitchFamily="34" charset="0"/>
              </a:rPr>
              <a:t>Accommodated Item Samplers</a:t>
            </a:r>
            <a:endParaRPr lang="en-US" sz="2400" b="1" kern="0">
              <a:ea typeface="Calibri" panose="020F0502020204030204" pitchFamily="34" charset="0"/>
              <a:hlinkClick r:id="rId3">
                <a:extLst>
                  <a:ext uri="{A12FA001-AC4F-418D-AE19-62706E023703}">
                    <ahyp:hlinkClr xmlns:ahyp="http://schemas.microsoft.com/office/drawing/2018/hyperlinkcolor" val="tx"/>
                  </a:ext>
                </a:extLst>
              </a:hlinkClick>
            </a:endParaRPr>
          </a:p>
          <a:p>
            <a:pPr>
              <a:buClr>
                <a:srgbClr val="000066"/>
              </a:buClr>
              <a:buFont typeface="Arial" panose="020B0604020202020204" pitchFamily="34" charset="0"/>
              <a:buChar char="•"/>
            </a:pPr>
            <a:r>
              <a:rPr lang="en-US" sz="2000" kern="0">
                <a:ea typeface="Calibri" panose="020F0502020204030204" pitchFamily="34" charset="0"/>
                <a:hlinkClick r:id="rId3">
                  <a:extLst>
                    <a:ext uri="{A12FA001-AC4F-418D-AE19-62706E023703}">
                      <ahyp:hlinkClr xmlns:ahyp="http://schemas.microsoft.com/office/drawing/2018/hyperlinkcolor" val="tx"/>
                    </a:ext>
                  </a:extLst>
                </a:hlinkClick>
              </a:rPr>
              <a:t>UEB Item Samplers </a:t>
            </a:r>
            <a:endParaRPr lang="en-US" sz="2000" kern="0">
              <a:ea typeface="Calibri" panose="020F0502020204030204" pitchFamily="34" charset="0"/>
            </a:endParaRPr>
          </a:p>
          <a:p>
            <a:pPr marL="682625" lvl="1" indent="-217170">
              <a:buClr>
                <a:srgbClr val="000066"/>
              </a:buClr>
              <a:buSzPct val="75000"/>
              <a:buFont typeface="Courier New" panose="02070309020205020404" pitchFamily="49" charset="0"/>
              <a:buChar char="o"/>
            </a:pPr>
            <a:r>
              <a:rPr lang="en-US" sz="2000" kern="0">
                <a:latin typeface="Arial"/>
                <a:cs typeface="Arial"/>
              </a:rPr>
              <a:t>contact Julie Breneman </a:t>
            </a:r>
            <a:r>
              <a:rPr lang="en-US" sz="2000" kern="0">
                <a:latin typeface="Arial"/>
                <a:cs typeface="Arial"/>
                <a:hlinkClick r:id="rId4"/>
              </a:rPr>
              <a:t>jbreneman@pattan.net</a:t>
            </a:r>
            <a:endParaRPr lang="en-US" sz="2000" u="sng" kern="0">
              <a:latin typeface="Arial"/>
              <a:ea typeface="Calibri" panose="020F0502020204030204" pitchFamily="34" charset="0"/>
              <a:cs typeface="Arial"/>
            </a:endParaRPr>
          </a:p>
          <a:p>
            <a:pPr>
              <a:buClr>
                <a:srgbClr val="000066"/>
              </a:buClr>
              <a:buFont typeface="Arial" panose="020B0604020202020204" pitchFamily="34" charset="0"/>
              <a:buChar char="•"/>
            </a:pPr>
            <a:r>
              <a:rPr lang="en-US" sz="2000" kern="0">
                <a:ea typeface="Calibri" panose="020F0502020204030204" pitchFamily="34" charset="0"/>
                <a:hlinkClick r:id="rId3">
                  <a:extLst>
                    <a:ext uri="{A12FA001-AC4F-418D-AE19-62706E023703}">
                      <ahyp:hlinkClr xmlns:ahyp="http://schemas.microsoft.com/office/drawing/2018/hyperlinkcolor" val="tx"/>
                    </a:ext>
                  </a:extLst>
                </a:hlinkClick>
              </a:rPr>
              <a:t>Item Samplers </a:t>
            </a:r>
            <a:endParaRPr lang="en-US" sz="2000" kern="0">
              <a:ea typeface="Calibri" panose="020F0502020204030204" pitchFamily="34" charset="0"/>
            </a:endParaRPr>
          </a:p>
          <a:p>
            <a:pPr lvl="1">
              <a:buClr>
                <a:srgbClr val="000066"/>
              </a:buClr>
              <a:buSzPct val="75000"/>
              <a:buFont typeface="Courier New" panose="02070309020205020404" pitchFamily="49" charset="0"/>
              <a:buChar char="o"/>
            </a:pPr>
            <a:r>
              <a:rPr lang="en-US" sz="2000" kern="0">
                <a:latin typeface="Arial"/>
                <a:ea typeface="Calibri" panose="020F0502020204030204" pitchFamily="34" charset="0"/>
                <a:cs typeface="Arial"/>
              </a:rPr>
              <a:t>the VSL online tutorial is accessed through </a:t>
            </a:r>
            <a:r>
              <a:rPr lang="en-US" sz="2000" u="sng" kern="0">
                <a:latin typeface="Arial"/>
                <a:cs typeface="Arial"/>
                <a:hlinkClick r:id="rId5">
                  <a:extLst>
                    <a:ext uri="{A12FA001-AC4F-418D-AE19-62706E023703}">
                      <ahyp:hlinkClr xmlns:ahyp="http://schemas.microsoft.com/office/drawing/2018/hyperlinkcolor" val="tx"/>
                    </a:ext>
                  </a:extLst>
                </a:hlinkClick>
              </a:rPr>
              <a:t>eDirect</a:t>
            </a:r>
            <a:r>
              <a:rPr lang="en-US" sz="2000" kern="0">
                <a:latin typeface="Arial"/>
                <a:cs typeface="Arial"/>
              </a:rPr>
              <a:t>  </a:t>
            </a:r>
            <a:endParaRPr lang="en-US" sz="2000" kern="0"/>
          </a:p>
          <a:p>
            <a:pPr algn="l"/>
            <a:r>
              <a:rPr lang="en-US" sz="2400" b="1" kern="0">
                <a:latin typeface="Arial" panose="020B0604020202020204" pitchFamily="34" charset="0"/>
                <a:ea typeface="+mn-ea"/>
                <a:cs typeface="+mn-cs"/>
              </a:rPr>
              <a:t>Refreshable Braille Option</a:t>
            </a:r>
            <a:endParaRPr lang="en-US" kern="0"/>
          </a:p>
          <a:p>
            <a:pPr marL="393700" indent="-285750" algn="l">
              <a:buClr>
                <a:srgbClr val="000066"/>
              </a:buClr>
              <a:buSzPct val="100000"/>
              <a:buFont typeface="Arial" panose="020B0604020202020204" pitchFamily="34" charset="0"/>
              <a:buChar char="•"/>
            </a:pPr>
            <a:r>
              <a:rPr lang="en-US" sz="2000" kern="0"/>
              <a:t>online test engine is compatible with a refreshable Braille device that works with Job Access With Speech (JAWS)</a:t>
            </a:r>
          </a:p>
          <a:p>
            <a:pPr marL="393700" indent="-285750" algn="l">
              <a:buClr>
                <a:srgbClr val="000066"/>
              </a:buClr>
              <a:buSzPct val="100000"/>
              <a:buFont typeface="Arial" panose="020B0604020202020204" pitchFamily="34" charset="0"/>
              <a:buChar char="•"/>
            </a:pPr>
            <a:r>
              <a:rPr lang="en-US" sz="2000" kern="0"/>
              <a:t>contact for information regarding enrollment for this option:</a:t>
            </a:r>
          </a:p>
          <a:p>
            <a:pPr marL="682625" lvl="3" indent="-217170" algn="l">
              <a:buClr>
                <a:srgbClr val="000066"/>
              </a:buClr>
              <a:buSzPct val="75000"/>
              <a:buFont typeface="Courier New" panose="02070309020205020404" pitchFamily="49" charset="0"/>
              <a:buChar char="o"/>
            </a:pPr>
            <a:r>
              <a:rPr lang="en-US" sz="1800" kern="0"/>
              <a:t>Data Recognition Corporation: Customer Service</a:t>
            </a:r>
          </a:p>
          <a:p>
            <a:pPr marL="682625" lvl="3" indent="-217170" algn="l">
              <a:buClr>
                <a:srgbClr val="000066"/>
              </a:buClr>
              <a:buSzPct val="75000"/>
              <a:buFont typeface="Courier New" panose="02070309020205020404" pitchFamily="49" charset="0"/>
              <a:buChar char="o"/>
            </a:pPr>
            <a:r>
              <a:rPr lang="en-US" sz="1800" kern="0"/>
              <a:t>1-800-451-7849</a:t>
            </a:r>
          </a:p>
          <a:p>
            <a:pPr marL="682625" lvl="3" indent="-217170" algn="l">
              <a:buClr>
                <a:srgbClr val="000066"/>
              </a:buClr>
              <a:buSzPct val="75000"/>
              <a:buFont typeface="Courier New" panose="02070309020205020404" pitchFamily="49" charset="0"/>
              <a:buChar char="o"/>
            </a:pPr>
            <a:r>
              <a:rPr lang="en-US" sz="1800" kern="0">
                <a:hlinkClick r:id="rId6">
                  <a:extLst>
                    <a:ext uri="{A12FA001-AC4F-418D-AE19-62706E023703}">
                      <ahyp:hlinkClr xmlns:ahyp="http://schemas.microsoft.com/office/drawing/2018/hyperlinkcolor" val="tx"/>
                    </a:ext>
                  </a:extLst>
                </a:hlinkClick>
              </a:rPr>
              <a:t>pacustomerservice@datarecognitioncorp.com</a:t>
            </a:r>
            <a:endParaRPr lang="en-US" kern="0"/>
          </a:p>
          <a:p>
            <a:endParaRPr lang="en-US"/>
          </a:p>
        </p:txBody>
      </p:sp>
      <p:sp>
        <p:nvSpPr>
          <p:cNvPr id="4" name="Date Placeholder 3">
            <a:extLst>
              <a:ext uri="{FF2B5EF4-FFF2-40B4-BE49-F238E27FC236}">
                <a16:creationId xmlns:a16="http://schemas.microsoft.com/office/drawing/2014/main" id="{8985E2CC-8B8D-091D-5DC8-AEC1E063F635}"/>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9243067F-BDFB-7B05-00F3-9312D8836251}"/>
              </a:ext>
            </a:extLst>
          </p:cNvPr>
          <p:cNvSpPr>
            <a:spLocks noGrp="1"/>
          </p:cNvSpPr>
          <p:nvPr>
            <p:ph type="sldNum" sz="quarter" idx="12"/>
          </p:nvPr>
        </p:nvSpPr>
        <p:spPr/>
        <p:txBody>
          <a:bodyPr/>
          <a:lstStyle/>
          <a:p>
            <a:fld id="{B24F5015-3417-4B27-A586-E4CCF4D77832}" type="slidenum">
              <a:rPr lang="en-US" smtClean="0"/>
              <a:t>35</a:t>
            </a:fld>
            <a:endParaRPr lang="en-US"/>
          </a:p>
        </p:txBody>
      </p:sp>
    </p:spTree>
    <p:extLst>
      <p:ext uri="{BB962C8B-B14F-4D97-AF65-F5344CB8AC3E}">
        <p14:creationId xmlns:p14="http://schemas.microsoft.com/office/powerpoint/2010/main" val="656941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0C26-C440-6A61-A105-908BA594AC60}"/>
              </a:ext>
            </a:extLst>
          </p:cNvPr>
          <p:cNvSpPr>
            <a:spLocks noGrp="1"/>
          </p:cNvSpPr>
          <p:nvPr>
            <p:ph type="title"/>
          </p:nvPr>
        </p:nvSpPr>
        <p:spPr/>
        <p:txBody>
          <a:bodyPr/>
          <a:lstStyle/>
          <a:p>
            <a:r>
              <a:rPr lang="en-US"/>
              <a:t>PASA DLM</a:t>
            </a:r>
          </a:p>
        </p:txBody>
      </p:sp>
      <p:sp>
        <p:nvSpPr>
          <p:cNvPr id="3" name="Text Placeholder 2">
            <a:extLst>
              <a:ext uri="{FF2B5EF4-FFF2-40B4-BE49-F238E27FC236}">
                <a16:creationId xmlns:a16="http://schemas.microsoft.com/office/drawing/2014/main" id="{FA1A0060-98A5-4559-AC71-7D3E27ACCCA7}"/>
              </a:ext>
            </a:extLst>
          </p:cNvPr>
          <p:cNvSpPr>
            <a:spLocks noGrp="1"/>
          </p:cNvSpPr>
          <p:nvPr>
            <p:ph type="body" idx="1"/>
          </p:nvPr>
        </p:nvSpPr>
        <p:spPr/>
        <p:txBody>
          <a:bodyPr/>
          <a:lstStyle/>
          <a:p>
            <a:r>
              <a:rPr lang="en-US"/>
              <a:t>Accommodation resources for the PA Alternate System of Assessment</a:t>
            </a:r>
          </a:p>
        </p:txBody>
      </p:sp>
      <p:sp>
        <p:nvSpPr>
          <p:cNvPr id="4" name="Date Placeholder 3">
            <a:extLst>
              <a:ext uri="{FF2B5EF4-FFF2-40B4-BE49-F238E27FC236}">
                <a16:creationId xmlns:a16="http://schemas.microsoft.com/office/drawing/2014/main" id="{DA5A1464-B207-6FDA-A8C9-EDECECADF534}"/>
              </a:ext>
            </a:extLst>
          </p:cNvPr>
          <p:cNvSpPr>
            <a:spLocks noGrp="1"/>
          </p:cNvSpPr>
          <p:nvPr>
            <p:ph type="dt" sz="half" idx="10"/>
          </p:nvPr>
        </p:nvSpPr>
        <p:spPr/>
        <p:txBody>
          <a:bodyPr/>
          <a:lstStyle/>
          <a:p>
            <a:fld id="{A918DB6E-6D70-4FEC-A112-5F97BC4AEE43}" type="datetime1">
              <a:rPr lang="en-US" smtClean="0"/>
              <a:t>10/17/2023</a:t>
            </a:fld>
            <a:endParaRPr lang="en-US"/>
          </a:p>
        </p:txBody>
      </p:sp>
      <p:sp>
        <p:nvSpPr>
          <p:cNvPr id="5" name="Slide Number Placeholder 4">
            <a:extLst>
              <a:ext uri="{FF2B5EF4-FFF2-40B4-BE49-F238E27FC236}">
                <a16:creationId xmlns:a16="http://schemas.microsoft.com/office/drawing/2014/main" id="{243AE031-7AD2-088B-B54B-83D67FE2DA4E}"/>
              </a:ext>
            </a:extLst>
          </p:cNvPr>
          <p:cNvSpPr>
            <a:spLocks noGrp="1"/>
          </p:cNvSpPr>
          <p:nvPr>
            <p:ph type="sldNum" sz="quarter" idx="12"/>
          </p:nvPr>
        </p:nvSpPr>
        <p:spPr/>
        <p:txBody>
          <a:bodyPr/>
          <a:lstStyle/>
          <a:p>
            <a:fld id="{B24F5015-3417-4B27-A586-E4CCF4D77832}" type="slidenum">
              <a:rPr lang="en-US" smtClean="0"/>
              <a:t>36</a:t>
            </a:fld>
            <a:endParaRPr lang="en-US"/>
          </a:p>
        </p:txBody>
      </p:sp>
    </p:spTree>
    <p:extLst>
      <p:ext uri="{BB962C8B-B14F-4D97-AF65-F5344CB8AC3E}">
        <p14:creationId xmlns:p14="http://schemas.microsoft.com/office/powerpoint/2010/main" val="1901572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C2A8D-1A4D-01C4-2939-7B5C0DB7B7B7}"/>
              </a:ext>
            </a:extLst>
          </p:cNvPr>
          <p:cNvSpPr>
            <a:spLocks noGrp="1"/>
          </p:cNvSpPr>
          <p:nvPr>
            <p:ph type="title"/>
          </p:nvPr>
        </p:nvSpPr>
        <p:spPr/>
        <p:txBody>
          <a:bodyPr/>
          <a:lstStyle/>
          <a:p>
            <a:r>
              <a:rPr lang="en-US"/>
              <a:t>PASA DLM</a:t>
            </a:r>
          </a:p>
        </p:txBody>
      </p:sp>
      <p:sp>
        <p:nvSpPr>
          <p:cNvPr id="3" name="Content Placeholder 2">
            <a:extLst>
              <a:ext uri="{FF2B5EF4-FFF2-40B4-BE49-F238E27FC236}">
                <a16:creationId xmlns:a16="http://schemas.microsoft.com/office/drawing/2014/main" id="{F2A6C24F-8856-AAAA-86AB-E6C8069E126F}"/>
              </a:ext>
            </a:extLst>
          </p:cNvPr>
          <p:cNvSpPr>
            <a:spLocks noGrp="1"/>
          </p:cNvSpPr>
          <p:nvPr>
            <p:ph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400" b="1" i="0" u="none" strike="noStrike" kern="1200" cap="none" spc="0" normalizeH="0" baseline="0" noProof="0">
                <a:ln>
                  <a:noFill/>
                </a:ln>
                <a:solidFill>
                  <a:srgbClr val="4F81BD">
                    <a:lumMod val="50000"/>
                  </a:srgbClr>
                </a:solidFill>
                <a:effectLst/>
                <a:uLnTx/>
                <a:uFillTx/>
                <a:latin typeface="Arial" charset="0"/>
                <a:ea typeface="+mn-ea"/>
                <a:cs typeface="+mn-cs"/>
              </a:rPr>
              <a:t>Who Participates in the PASA DLM?</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endParaRPr>
          </a:p>
          <a:p>
            <a:pPr marL="58738" marR="0" lvl="0" indent="0" algn="l" defTabSz="914400" rtl="0" eaLnBrk="1" fontAlgn="base" latinLnBrk="0" hangingPunct="1">
              <a:lnSpc>
                <a:spcPct val="100000"/>
              </a:lnSpc>
              <a:spcBef>
                <a:spcPts val="520"/>
              </a:spcBef>
              <a:spcAft>
                <a:spcPct val="0"/>
              </a:spcAft>
              <a:buClrTx/>
              <a:buSzPts val="2600"/>
              <a:buFontTx/>
              <a:buNone/>
              <a:tabLst/>
              <a:defRPr/>
            </a:pPr>
            <a:r>
              <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rPr>
              <a:t>Only students with the </a:t>
            </a:r>
            <a:r>
              <a:rPr kumimoji="0" lang="en-US" sz="2000" b="0" i="1" u="none" strike="noStrike" kern="1200" cap="none" spc="0" normalizeH="0" baseline="0" noProof="0">
                <a:ln>
                  <a:noFill/>
                </a:ln>
                <a:solidFill>
                  <a:srgbClr val="4F81BD">
                    <a:lumMod val="50000"/>
                  </a:srgbClr>
                </a:solidFill>
                <a:effectLst/>
                <a:uLnTx/>
                <a:uFillTx/>
                <a:latin typeface="Arial" charset="0"/>
                <a:ea typeface="+mn-ea"/>
                <a:cs typeface="+mn-cs"/>
              </a:rPr>
              <a:t>most significant cognitive disabilities </a:t>
            </a:r>
            <a:r>
              <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rPr>
              <a:t>who meet all six of the state’s eligibility criteria</a:t>
            </a:r>
          </a:p>
          <a:p>
            <a:pPr marL="58738" marR="0" lvl="0" indent="0" algn="l" defTabSz="914400" rtl="0" eaLnBrk="1" fontAlgn="base" latinLnBrk="0" hangingPunct="1">
              <a:lnSpc>
                <a:spcPct val="100000"/>
              </a:lnSpc>
              <a:spcBef>
                <a:spcPts val="520"/>
              </a:spcBef>
              <a:spcAft>
                <a:spcPct val="0"/>
              </a:spcAft>
              <a:buClrTx/>
              <a:buSzPts val="2600"/>
              <a:buFontTx/>
              <a:buNone/>
              <a:tabLst/>
              <a:defRPr/>
            </a:pPr>
            <a:endPar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endParaRPr>
          </a:p>
          <a:p>
            <a:pPr marL="58738" marR="0" lvl="0" indent="0" algn="l" defTabSz="914400" rtl="0" eaLnBrk="1" fontAlgn="base" latinLnBrk="0" hangingPunct="1">
              <a:lnSpc>
                <a:spcPct val="100000"/>
              </a:lnSpc>
              <a:spcBef>
                <a:spcPts val="520"/>
              </a:spcBef>
              <a:spcAft>
                <a:spcPct val="0"/>
              </a:spcAft>
              <a:buClrTx/>
              <a:buSzPts val="2600"/>
              <a:buFontTx/>
              <a:buNone/>
              <a:tabLst/>
              <a:defRPr/>
            </a:pPr>
            <a:r>
              <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rPr>
              <a:t>Participation determination is made by the student’s IEP team</a:t>
            </a:r>
          </a:p>
          <a:p>
            <a:pPr marL="58738" marR="0" lvl="0" indent="0" algn="l" defTabSz="914400" rtl="0" eaLnBrk="1" fontAlgn="base" latinLnBrk="0" hangingPunct="1">
              <a:lnSpc>
                <a:spcPct val="100000"/>
              </a:lnSpc>
              <a:spcBef>
                <a:spcPts val="520"/>
              </a:spcBef>
              <a:spcAft>
                <a:spcPct val="0"/>
              </a:spcAft>
              <a:buClrTx/>
              <a:buSzPts val="2600"/>
              <a:buFontTx/>
              <a:buNone/>
              <a:tabLst/>
              <a:defRPr/>
            </a:pPr>
            <a:endPar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endParaRPr>
          </a:p>
          <a:p>
            <a:pPr marL="58738" marR="0" lvl="0" indent="0" algn="l" defTabSz="914400" rtl="0" eaLnBrk="1" fontAlgn="base" latinLnBrk="0" hangingPunct="1">
              <a:lnSpc>
                <a:spcPct val="100000"/>
              </a:lnSpc>
              <a:spcBef>
                <a:spcPts val="520"/>
              </a:spcBef>
              <a:spcAft>
                <a:spcPct val="0"/>
              </a:spcAft>
              <a:buClrTx/>
              <a:buSzPts val="2600"/>
              <a:buFontTx/>
              <a:buNone/>
              <a:tabLst/>
              <a:defRPr/>
            </a:pPr>
            <a:r>
              <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rPr>
              <a:t>ESSA regulations continue to stipulate no more than 1% of an LEA’s total tested population should participate in the PASA</a:t>
            </a:r>
          </a:p>
          <a:p>
            <a:pPr marL="58738" marR="0" lvl="0" indent="0" algn="l" defTabSz="914400" rtl="0" eaLnBrk="1" fontAlgn="base" latinLnBrk="0" hangingPunct="1">
              <a:lnSpc>
                <a:spcPct val="100000"/>
              </a:lnSpc>
              <a:spcBef>
                <a:spcPts val="520"/>
              </a:spcBef>
              <a:spcAft>
                <a:spcPct val="0"/>
              </a:spcAft>
              <a:buClrTx/>
              <a:buSzPts val="2600"/>
              <a:buFontTx/>
              <a:buNone/>
              <a:tabLst/>
              <a:defRPr/>
            </a:pPr>
            <a:endPar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endParaRPr>
          </a:p>
          <a:p>
            <a:pPr marL="0" marR="0" lvl="0" indent="0" algn="ctr" defTabSz="914400" rtl="0" eaLnBrk="1" fontAlgn="base" latinLnBrk="0" hangingPunct="1">
              <a:lnSpc>
                <a:spcPct val="100000"/>
              </a:lnSpc>
              <a:spcBef>
                <a:spcPts val="520"/>
              </a:spcBef>
              <a:spcAft>
                <a:spcPct val="0"/>
              </a:spcAft>
              <a:buClrTx/>
              <a:buSzPts val="2600"/>
              <a:buFontTx/>
              <a:buNone/>
              <a:tabLst/>
              <a:defRPr/>
            </a:pPr>
            <a:r>
              <a:rPr kumimoji="0" lang="en-US" sz="2000" b="0" i="0" u="sng" strike="noStrike" kern="1200" cap="none" spc="0" normalizeH="0" baseline="0" noProof="0">
                <a:ln>
                  <a:noFill/>
                </a:ln>
                <a:solidFill>
                  <a:srgbClr val="4F81BD">
                    <a:lumMod val="50000"/>
                  </a:srgbClr>
                </a:solidFill>
                <a:effectLst/>
                <a:uLnTx/>
                <a:uFillTx/>
                <a:latin typeface="Arial" charset="0"/>
                <a:ea typeface="+mn-ea"/>
                <a:cs typeface="+mn-cs"/>
                <a:hlinkClick r:id="rId3">
                  <a:extLst>
                    <a:ext uri="{A12FA001-AC4F-418D-AE19-62706E023703}">
                      <ahyp:hlinkClr xmlns:ahyp="http://schemas.microsoft.com/office/drawing/2018/hyperlinkcolor" val="tx"/>
                    </a:ext>
                  </a:extLst>
                </a:hlinkClick>
              </a:rPr>
              <a:t>PASA Eligibility Criteria</a:t>
            </a:r>
            <a:endParaRPr kumimoji="0" lang="en-US" sz="2000" b="0" i="0" u="none" strike="noStrike" kern="1200" cap="none" spc="0" normalizeH="0" baseline="0" noProof="0">
              <a:ln>
                <a:noFill/>
              </a:ln>
              <a:solidFill>
                <a:srgbClr val="4F81BD">
                  <a:lumMod val="50000"/>
                </a:srgbClr>
              </a:solidFill>
              <a:effectLst/>
              <a:uLnTx/>
              <a:uFillTx/>
              <a:latin typeface="Arial" charset="0"/>
              <a:ea typeface="+mn-ea"/>
              <a:cs typeface="+mn-cs"/>
            </a:endParaRPr>
          </a:p>
          <a:p>
            <a:endParaRPr lang="en-US"/>
          </a:p>
        </p:txBody>
      </p:sp>
      <p:sp>
        <p:nvSpPr>
          <p:cNvPr id="5" name="Date Placeholder 4">
            <a:extLst>
              <a:ext uri="{FF2B5EF4-FFF2-40B4-BE49-F238E27FC236}">
                <a16:creationId xmlns:a16="http://schemas.microsoft.com/office/drawing/2014/main" id="{7C33B10A-CF37-1C8D-6587-0207DB274539}"/>
              </a:ext>
            </a:extLst>
          </p:cNvPr>
          <p:cNvSpPr>
            <a:spLocks noGrp="1"/>
          </p:cNvSpPr>
          <p:nvPr>
            <p:ph type="dt" sz="half" idx="10"/>
          </p:nvPr>
        </p:nvSpPr>
        <p:spPr/>
        <p:txBody>
          <a:bodyPr/>
          <a:lstStyle/>
          <a:p>
            <a:fld id="{39FB0975-47B6-4BE8-B879-EB115C8840C9}" type="datetime1">
              <a:rPr lang="en-US" smtClean="0"/>
              <a:t>10/17/2023</a:t>
            </a:fld>
            <a:endParaRPr lang="en-US"/>
          </a:p>
        </p:txBody>
      </p:sp>
      <p:sp>
        <p:nvSpPr>
          <p:cNvPr id="6" name="Slide Number Placeholder 5">
            <a:extLst>
              <a:ext uri="{FF2B5EF4-FFF2-40B4-BE49-F238E27FC236}">
                <a16:creationId xmlns:a16="http://schemas.microsoft.com/office/drawing/2014/main" id="{1AA5C05B-833C-84AB-0F81-25FF7623CDA7}"/>
              </a:ext>
            </a:extLst>
          </p:cNvPr>
          <p:cNvSpPr>
            <a:spLocks noGrp="1"/>
          </p:cNvSpPr>
          <p:nvPr>
            <p:ph type="sldNum" sz="quarter" idx="12"/>
          </p:nvPr>
        </p:nvSpPr>
        <p:spPr/>
        <p:txBody>
          <a:bodyPr/>
          <a:lstStyle/>
          <a:p>
            <a:fld id="{B24F5015-3417-4B27-A586-E4CCF4D77832}" type="slidenum">
              <a:rPr lang="en-US" smtClean="0"/>
              <a:t>37</a:t>
            </a:fld>
            <a:endParaRPr lang="en-US"/>
          </a:p>
        </p:txBody>
      </p:sp>
    </p:spTree>
    <p:extLst>
      <p:ext uri="{BB962C8B-B14F-4D97-AF65-F5344CB8AC3E}">
        <p14:creationId xmlns:p14="http://schemas.microsoft.com/office/powerpoint/2010/main" val="1653783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6603-000C-74D5-9C6F-71DC03F72479}"/>
              </a:ext>
            </a:extLst>
          </p:cNvPr>
          <p:cNvSpPr>
            <a:spLocks noGrp="1"/>
          </p:cNvSpPr>
          <p:nvPr>
            <p:ph type="title"/>
          </p:nvPr>
        </p:nvSpPr>
        <p:spPr/>
        <p:txBody>
          <a:bodyPr/>
          <a:lstStyle/>
          <a:p>
            <a:r>
              <a:rPr lang="en-US"/>
              <a:t>PASA DLM</a:t>
            </a:r>
          </a:p>
        </p:txBody>
      </p:sp>
      <p:sp>
        <p:nvSpPr>
          <p:cNvPr id="3" name="Content Placeholder 2">
            <a:extLst>
              <a:ext uri="{FF2B5EF4-FFF2-40B4-BE49-F238E27FC236}">
                <a16:creationId xmlns:a16="http://schemas.microsoft.com/office/drawing/2014/main" id="{84C039B1-1F70-194F-6D9A-B5DCEC3C55B5}"/>
              </a:ext>
            </a:extLst>
          </p:cNvPr>
          <p:cNvSpPr>
            <a:spLocks noGrp="1"/>
          </p:cNvSpPr>
          <p:nvPr>
            <p:ph idx="1"/>
          </p:nvPr>
        </p:nvSpPr>
        <p:spPr/>
        <p:txBody>
          <a:bodyPr/>
          <a:lstStyle/>
          <a:p>
            <a:pPr marL="0" lvl="0" indent="0">
              <a:spcBef>
                <a:spcPts val="640"/>
              </a:spcBef>
              <a:spcAft>
                <a:spcPts val="0"/>
              </a:spcAft>
              <a:buClr>
                <a:schemeClr val="dk1"/>
              </a:buClr>
              <a:buSzPts val="3200"/>
              <a:buNone/>
            </a:pPr>
            <a:r>
              <a:rPr lang="en-US" sz="2800">
                <a:solidFill>
                  <a:schemeClr val="accent1">
                    <a:lumMod val="50000"/>
                  </a:schemeClr>
                </a:solidFill>
              </a:rPr>
              <a:t>Dynamic Learning Maps (DLM) </a:t>
            </a:r>
            <a:r>
              <a:rPr lang="en-US">
                <a:solidFill>
                  <a:schemeClr val="accent1">
                    <a:lumMod val="50000"/>
                  </a:schemeClr>
                </a:solidFill>
              </a:rPr>
              <a:t>serves as </a:t>
            </a:r>
            <a:r>
              <a:rPr lang="en-US" sz="2800">
                <a:solidFill>
                  <a:schemeClr val="accent1">
                    <a:lumMod val="50000"/>
                  </a:schemeClr>
                </a:solidFill>
              </a:rPr>
              <a:t>the PASA assessment and vendor</a:t>
            </a:r>
          </a:p>
          <a:p>
            <a:pPr lvl="0">
              <a:spcBef>
                <a:spcPts val="640"/>
              </a:spcBef>
              <a:spcAft>
                <a:spcPts val="0"/>
              </a:spcAft>
              <a:buClr>
                <a:schemeClr val="dk1"/>
              </a:buClr>
              <a:buSzPts val="3200"/>
            </a:pPr>
            <a:endParaRPr lang="en-US" sz="2800">
              <a:solidFill>
                <a:schemeClr val="accent1">
                  <a:lumMod val="50000"/>
                </a:schemeClr>
              </a:solidFill>
            </a:endParaRPr>
          </a:p>
          <a:p>
            <a:pPr marL="0" lvl="0" indent="0" algn="ctr">
              <a:spcBef>
                <a:spcPts val="640"/>
              </a:spcBef>
              <a:spcAft>
                <a:spcPts val="0"/>
              </a:spcAft>
              <a:buClr>
                <a:schemeClr val="dk1"/>
              </a:buClr>
              <a:buSzPts val="3200"/>
              <a:buNone/>
            </a:pPr>
            <a:r>
              <a:rPr lang="en-US" sz="2800" u="sng">
                <a:solidFill>
                  <a:schemeClr val="accent1">
                    <a:lumMod val="50000"/>
                  </a:schemeClr>
                </a:solidFill>
                <a:hlinkClick r:id="rId3">
                  <a:extLst>
                    <a:ext uri="{A12FA001-AC4F-418D-AE19-62706E023703}">
                      <ahyp:hlinkClr xmlns:ahyp="http://schemas.microsoft.com/office/drawing/2018/hyperlinkcolor" val="tx"/>
                    </a:ext>
                  </a:extLst>
                </a:hlinkClick>
              </a:rPr>
              <a:t>PA DLM Homepage</a:t>
            </a:r>
            <a:endParaRPr lang="en-US" sz="2800">
              <a:solidFill>
                <a:schemeClr val="accent1">
                  <a:lumMod val="50000"/>
                </a:schemeClr>
              </a:solidFill>
            </a:endParaRPr>
          </a:p>
          <a:p>
            <a:endParaRPr lang="en-US"/>
          </a:p>
        </p:txBody>
      </p:sp>
      <p:sp>
        <p:nvSpPr>
          <p:cNvPr id="4" name="Date Placeholder 3">
            <a:extLst>
              <a:ext uri="{FF2B5EF4-FFF2-40B4-BE49-F238E27FC236}">
                <a16:creationId xmlns:a16="http://schemas.microsoft.com/office/drawing/2014/main" id="{B11F675D-8E91-E328-0C1E-F2DDA16A6E2F}"/>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B86D16DA-EB22-C8D3-3EAB-EC7FF70E141F}"/>
              </a:ext>
            </a:extLst>
          </p:cNvPr>
          <p:cNvSpPr>
            <a:spLocks noGrp="1"/>
          </p:cNvSpPr>
          <p:nvPr>
            <p:ph type="sldNum" sz="quarter" idx="12"/>
          </p:nvPr>
        </p:nvSpPr>
        <p:spPr/>
        <p:txBody>
          <a:bodyPr/>
          <a:lstStyle/>
          <a:p>
            <a:fld id="{B24F5015-3417-4B27-A586-E4CCF4D77832}" type="slidenum">
              <a:rPr lang="en-US" smtClean="0"/>
              <a:t>38</a:t>
            </a:fld>
            <a:endParaRPr lang="en-US"/>
          </a:p>
        </p:txBody>
      </p:sp>
      <p:pic>
        <p:nvPicPr>
          <p:cNvPr id="6" name="Google Shape;370;p56">
            <a:extLst>
              <a:ext uri="{FF2B5EF4-FFF2-40B4-BE49-F238E27FC236}">
                <a16:creationId xmlns:a16="http://schemas.microsoft.com/office/drawing/2014/main" id="{A176C559-12E7-94E4-2203-AA471DFDE86B}"/>
              </a:ex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4339280" y="3858532"/>
            <a:ext cx="3186861" cy="1143000"/>
          </a:xfrm>
          <a:prstGeom prst="rect">
            <a:avLst/>
          </a:prstGeom>
          <a:noFill/>
          <a:ln>
            <a:noFill/>
          </a:ln>
        </p:spPr>
      </p:pic>
    </p:spTree>
    <p:extLst>
      <p:ext uri="{BB962C8B-B14F-4D97-AF65-F5344CB8AC3E}">
        <p14:creationId xmlns:p14="http://schemas.microsoft.com/office/powerpoint/2010/main" val="1512412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EFD1B-4C66-E2C5-2CE8-EFFE1344D2A9}"/>
              </a:ext>
            </a:extLst>
          </p:cNvPr>
          <p:cNvSpPr>
            <a:spLocks noGrp="1"/>
          </p:cNvSpPr>
          <p:nvPr>
            <p:ph type="title"/>
          </p:nvPr>
        </p:nvSpPr>
        <p:spPr/>
        <p:txBody>
          <a:bodyPr/>
          <a:lstStyle/>
          <a:p>
            <a:r>
              <a:rPr lang="en-US"/>
              <a:t>PASA DLM</a:t>
            </a:r>
          </a:p>
        </p:txBody>
      </p:sp>
      <p:sp>
        <p:nvSpPr>
          <p:cNvPr id="3" name="Content Placeholder 2">
            <a:extLst>
              <a:ext uri="{FF2B5EF4-FFF2-40B4-BE49-F238E27FC236}">
                <a16:creationId xmlns:a16="http://schemas.microsoft.com/office/drawing/2014/main" id="{FEB5802F-8027-ED1D-DFE1-19CD1C0AC22E}"/>
              </a:ext>
            </a:extLst>
          </p:cNvPr>
          <p:cNvSpPr>
            <a:spLocks noGrp="1"/>
          </p:cNvSpPr>
          <p:nvPr>
            <p:ph idx="1"/>
          </p:nvPr>
        </p:nvSpPr>
        <p:spPr/>
        <p:txBody>
          <a:bodyPr/>
          <a:lstStyle/>
          <a:p>
            <a:r>
              <a:rPr lang="en-US" sz="2800"/>
              <a:t>Unique accessibility tools and supports are available. </a:t>
            </a:r>
            <a:r>
              <a:rPr lang="en-US" altLang="en-US" sz="2800"/>
              <a:t>Some online testing accommodations include:</a:t>
            </a:r>
          </a:p>
          <a:p>
            <a:endParaRPr lang="en-US" altLang="en-US" sz="1200"/>
          </a:p>
          <a:p>
            <a:pPr lvl="2" indent="-228600">
              <a:buFont typeface="Courier New" panose="02070309020205020404" pitchFamily="49" charset="0"/>
              <a:buChar char="o"/>
              <a:tabLst>
                <a:tab pos="1082675" algn="l"/>
              </a:tabLst>
            </a:pPr>
            <a:r>
              <a:rPr lang="en-US" altLang="en-US" sz="2800"/>
              <a:t>Magnification</a:t>
            </a:r>
          </a:p>
          <a:p>
            <a:pPr lvl="2" indent="-228600">
              <a:buFont typeface="Courier New" panose="02070309020205020404" pitchFamily="49" charset="0"/>
              <a:buChar char="o"/>
              <a:tabLst>
                <a:tab pos="1082675" algn="l"/>
              </a:tabLst>
            </a:pPr>
            <a:r>
              <a:rPr lang="en-US" altLang="en-US" sz="2800"/>
              <a:t>Use of Assistive Technology</a:t>
            </a:r>
          </a:p>
          <a:p>
            <a:pPr lvl="2" indent="-228600">
              <a:buFont typeface="Courier New" panose="02070309020205020404" pitchFamily="49" charset="0"/>
              <a:buChar char="o"/>
              <a:tabLst>
                <a:tab pos="1082675" algn="l"/>
              </a:tabLst>
            </a:pPr>
            <a:r>
              <a:rPr lang="en-US" altLang="en-US" sz="2800"/>
              <a:t>Spoken Audio</a:t>
            </a:r>
          </a:p>
          <a:p>
            <a:pPr lvl="2" indent="-228600">
              <a:buFont typeface="Courier New" panose="02070309020205020404" pitchFamily="49" charset="0"/>
              <a:buChar char="o"/>
              <a:tabLst>
                <a:tab pos="1082675" algn="l"/>
              </a:tabLst>
            </a:pPr>
            <a:r>
              <a:rPr lang="en-US" altLang="en-US" sz="2800"/>
              <a:t>Color Overlays</a:t>
            </a:r>
          </a:p>
          <a:p>
            <a:pPr marL="685800" lvl="2">
              <a:tabLst>
                <a:tab pos="1082675" algn="l"/>
              </a:tabLst>
            </a:pPr>
            <a:endParaRPr lang="en-US" altLang="en-US" sz="1200"/>
          </a:p>
          <a:p>
            <a:r>
              <a:rPr lang="en-US" sz="2800"/>
              <a:t>See the </a:t>
            </a:r>
            <a:r>
              <a:rPr lang="en-US" sz="2800">
                <a:hlinkClick r:id="rId3">
                  <a:extLst>
                    <a:ext uri="{A12FA001-AC4F-418D-AE19-62706E023703}">
                      <ahyp:hlinkClr xmlns:ahyp="http://schemas.microsoft.com/office/drawing/2018/hyperlinkcolor" val="tx"/>
                    </a:ext>
                  </a:extLst>
                </a:hlinkClick>
              </a:rPr>
              <a:t>Accessibility Manual</a:t>
            </a:r>
            <a:r>
              <a:rPr lang="en-US" sz="2800"/>
              <a:t> for more details.</a:t>
            </a:r>
            <a:endParaRPr lang="en-US" altLang="en-US" sz="2800"/>
          </a:p>
          <a:p>
            <a:endParaRPr lang="en-US"/>
          </a:p>
        </p:txBody>
      </p:sp>
      <p:sp>
        <p:nvSpPr>
          <p:cNvPr id="4" name="Date Placeholder 3">
            <a:extLst>
              <a:ext uri="{FF2B5EF4-FFF2-40B4-BE49-F238E27FC236}">
                <a16:creationId xmlns:a16="http://schemas.microsoft.com/office/drawing/2014/main" id="{39E7477B-BEC1-75CD-A4ED-4E48CEB0B0E8}"/>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E6DCA59F-1065-601A-A0B6-8AC922D986AF}"/>
              </a:ext>
            </a:extLst>
          </p:cNvPr>
          <p:cNvSpPr>
            <a:spLocks noGrp="1"/>
          </p:cNvSpPr>
          <p:nvPr>
            <p:ph type="sldNum" sz="quarter" idx="12"/>
          </p:nvPr>
        </p:nvSpPr>
        <p:spPr/>
        <p:txBody>
          <a:bodyPr/>
          <a:lstStyle/>
          <a:p>
            <a:fld id="{B24F5015-3417-4B27-A586-E4CCF4D77832}" type="slidenum">
              <a:rPr lang="en-US" smtClean="0"/>
              <a:t>39</a:t>
            </a:fld>
            <a:endParaRPr lang="en-US"/>
          </a:p>
        </p:txBody>
      </p:sp>
    </p:spTree>
    <p:extLst>
      <p:ext uri="{BB962C8B-B14F-4D97-AF65-F5344CB8AC3E}">
        <p14:creationId xmlns:p14="http://schemas.microsoft.com/office/powerpoint/2010/main" val="170277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6C3B7-2C12-0BBC-0DD6-16F18541C9C3}"/>
              </a:ext>
            </a:extLst>
          </p:cNvPr>
          <p:cNvSpPr>
            <a:spLocks noGrp="1"/>
          </p:cNvSpPr>
          <p:nvPr>
            <p:ph type="title"/>
          </p:nvPr>
        </p:nvSpPr>
        <p:spPr/>
        <p:txBody>
          <a:bodyPr/>
          <a:lstStyle/>
          <a:p>
            <a:r>
              <a:rPr lang="en-US"/>
              <a:t>Test Features vs. Accommodations</a:t>
            </a:r>
          </a:p>
        </p:txBody>
      </p:sp>
      <p:sp>
        <p:nvSpPr>
          <p:cNvPr id="3" name="Content Placeholder 2">
            <a:extLst>
              <a:ext uri="{FF2B5EF4-FFF2-40B4-BE49-F238E27FC236}">
                <a16:creationId xmlns:a16="http://schemas.microsoft.com/office/drawing/2014/main" id="{9BD3F93C-3684-4BA7-3FB7-4FAD645E176E}"/>
              </a:ext>
            </a:extLst>
          </p:cNvPr>
          <p:cNvSpPr>
            <a:spLocks noGrp="1"/>
          </p:cNvSpPr>
          <p:nvPr>
            <p:ph idx="1"/>
          </p:nvPr>
        </p:nvSpPr>
        <p:spPr/>
        <p:txBody>
          <a:bodyPr/>
          <a:lstStyle/>
          <a:p>
            <a:r>
              <a:rPr lang="en-US"/>
              <a:t>All state assessments are universally designed.</a:t>
            </a:r>
          </a:p>
          <a:p>
            <a:r>
              <a:rPr lang="en-US"/>
              <a:t>Teams must understand what accessibility features are built-in to the test and what may be needed as an accommodation.</a:t>
            </a:r>
          </a:p>
          <a:p>
            <a:r>
              <a:rPr lang="en-US"/>
              <a:t>If the IEP/504 team determines an accommodation is needed for the student to participate, it must be documented, typically  in the student’s IEP or 504 Plan.</a:t>
            </a:r>
          </a:p>
          <a:p>
            <a:pPr marL="0" indent="0">
              <a:buNone/>
            </a:pPr>
            <a:endParaRPr lang="en-US"/>
          </a:p>
          <a:p>
            <a:endParaRPr lang="en-US"/>
          </a:p>
        </p:txBody>
      </p:sp>
      <p:sp>
        <p:nvSpPr>
          <p:cNvPr id="4" name="Date Placeholder 3">
            <a:extLst>
              <a:ext uri="{FF2B5EF4-FFF2-40B4-BE49-F238E27FC236}">
                <a16:creationId xmlns:a16="http://schemas.microsoft.com/office/drawing/2014/main" id="{1D755D0F-9ADD-9094-76B4-E1FBCD126194}"/>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4A3C86D7-F214-2675-7BC0-043769FF32F2}"/>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3527094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B9140-4E05-6654-B3C3-28CE0FB62C5C}"/>
              </a:ext>
            </a:extLst>
          </p:cNvPr>
          <p:cNvSpPr>
            <a:spLocks noGrp="1"/>
          </p:cNvSpPr>
          <p:nvPr>
            <p:ph type="title"/>
          </p:nvPr>
        </p:nvSpPr>
        <p:spPr/>
        <p:txBody>
          <a:bodyPr/>
          <a:lstStyle/>
          <a:p>
            <a:r>
              <a:rPr lang="en-US"/>
              <a:t>PASA DLM Directory</a:t>
            </a:r>
          </a:p>
        </p:txBody>
      </p:sp>
      <p:sp>
        <p:nvSpPr>
          <p:cNvPr id="4" name="Date Placeholder 3">
            <a:extLst>
              <a:ext uri="{FF2B5EF4-FFF2-40B4-BE49-F238E27FC236}">
                <a16:creationId xmlns:a16="http://schemas.microsoft.com/office/drawing/2014/main" id="{BC845FBA-446F-1700-6245-D322BC072A95}"/>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8E534223-9DDA-B3AE-390F-10585B896471}"/>
              </a:ext>
            </a:extLst>
          </p:cNvPr>
          <p:cNvSpPr>
            <a:spLocks noGrp="1"/>
          </p:cNvSpPr>
          <p:nvPr>
            <p:ph type="sldNum" sz="quarter" idx="12"/>
          </p:nvPr>
        </p:nvSpPr>
        <p:spPr/>
        <p:txBody>
          <a:bodyPr/>
          <a:lstStyle/>
          <a:p>
            <a:fld id="{B24F5015-3417-4B27-A586-E4CCF4D77832}" type="slidenum">
              <a:rPr lang="en-US" smtClean="0"/>
              <a:t>40</a:t>
            </a:fld>
            <a:endParaRPr lang="en-US"/>
          </a:p>
        </p:txBody>
      </p:sp>
      <p:pic>
        <p:nvPicPr>
          <p:cNvPr id="9" name="Content Placeholder 8">
            <a:extLst>
              <a:ext uri="{FF2B5EF4-FFF2-40B4-BE49-F238E27FC236}">
                <a16:creationId xmlns:a16="http://schemas.microsoft.com/office/drawing/2014/main" id="{DDA8520B-953A-0673-4CAB-307A76E1C42E}"/>
              </a:ext>
            </a:extLst>
          </p:cNvPr>
          <p:cNvPicPr>
            <a:picLocks noGrp="1" noChangeAspect="1"/>
          </p:cNvPicPr>
          <p:nvPr>
            <p:ph idx="1"/>
          </p:nvPr>
        </p:nvPicPr>
        <p:blipFill>
          <a:blip r:embed="rId3"/>
          <a:stretch>
            <a:fillRect/>
          </a:stretch>
        </p:blipFill>
        <p:spPr>
          <a:xfrm>
            <a:off x="1131343" y="1499054"/>
            <a:ext cx="9711599" cy="4351338"/>
          </a:xfrm>
        </p:spPr>
      </p:pic>
    </p:spTree>
    <p:extLst>
      <p:ext uri="{BB962C8B-B14F-4D97-AF65-F5344CB8AC3E}">
        <p14:creationId xmlns:p14="http://schemas.microsoft.com/office/powerpoint/2010/main" val="306128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530B7-565A-5016-F116-76876979591E}"/>
              </a:ext>
            </a:extLst>
          </p:cNvPr>
          <p:cNvSpPr>
            <a:spLocks noGrp="1"/>
          </p:cNvSpPr>
          <p:nvPr>
            <p:ph type="title"/>
          </p:nvPr>
        </p:nvSpPr>
        <p:spPr/>
        <p:txBody>
          <a:bodyPr/>
          <a:lstStyle/>
          <a:p>
            <a:r>
              <a:rPr lang="en-US"/>
              <a:t>PSSA/ Keystone Directory</a:t>
            </a:r>
          </a:p>
        </p:txBody>
      </p:sp>
      <p:sp>
        <p:nvSpPr>
          <p:cNvPr id="3" name="Content Placeholder 2">
            <a:extLst>
              <a:ext uri="{FF2B5EF4-FFF2-40B4-BE49-F238E27FC236}">
                <a16:creationId xmlns:a16="http://schemas.microsoft.com/office/drawing/2014/main" id="{C810294F-288E-93CB-D698-AB29CC5E4294}"/>
              </a:ext>
            </a:extLst>
          </p:cNvPr>
          <p:cNvSpPr>
            <a:spLocks noGrp="1"/>
          </p:cNvSpPr>
          <p:nvPr>
            <p:ph idx="1"/>
          </p:nvPr>
        </p:nvSpPr>
        <p:spPr/>
        <p:txBody>
          <a:bodyPr>
            <a:normAutofit/>
          </a:bodyPr>
          <a:lstStyle/>
          <a:p>
            <a:pPr marL="228600" lvl="1" indent="-228600">
              <a:buFont typeface="Arial" panose="020B0604020202020204" pitchFamily="34" charset="0"/>
              <a:buChar char="•"/>
            </a:pPr>
            <a:r>
              <a:rPr lang="en-US" sz="1800" kern="0">
                <a:solidFill>
                  <a:srgbClr val="000066"/>
                </a:solidFill>
              </a:rPr>
              <a:t>Data Recognition Corporation: Customer Service 800-451-7849</a:t>
            </a:r>
          </a:p>
          <a:p>
            <a:pPr marL="685800" lvl="2">
              <a:buSzPct val="75000"/>
              <a:buFont typeface="Courier New" panose="02070309020205020404" pitchFamily="49" charset="0"/>
              <a:buChar char="o"/>
            </a:pPr>
            <a:r>
              <a:rPr lang="en-US" sz="1700" kern="0">
                <a:solidFill>
                  <a:srgbClr val="000066"/>
                </a:solidFill>
                <a:hlinkClick r:id="rId3">
                  <a:extLst>
                    <a:ext uri="{A12FA001-AC4F-418D-AE19-62706E023703}">
                      <ahyp:hlinkClr xmlns:ahyp="http://schemas.microsoft.com/office/drawing/2018/hyperlinkcolor" val="tx"/>
                    </a:ext>
                  </a:extLst>
                </a:hlinkClick>
              </a:rPr>
              <a:t>pacustomerservice@datarecognitioncorp.com</a:t>
            </a:r>
            <a:endParaRPr lang="en-US" sz="1700" kern="0">
              <a:solidFill>
                <a:srgbClr val="000066"/>
              </a:solidFill>
            </a:endParaRPr>
          </a:p>
          <a:p>
            <a:pPr marL="457200" lvl="2" indent="0">
              <a:buSzPct val="75000"/>
              <a:buNone/>
            </a:pPr>
            <a:endParaRPr lang="en-US" sz="800" kern="0">
              <a:solidFill>
                <a:srgbClr val="000066"/>
              </a:solidFill>
            </a:endParaRPr>
          </a:p>
          <a:p>
            <a:pPr marL="228600" lvl="1" indent="-228600">
              <a:buFont typeface="Arial" panose="020B0604020202020204" pitchFamily="34" charset="0"/>
              <a:buChar char="•"/>
            </a:pPr>
            <a:r>
              <a:rPr lang="en-US" sz="1800" kern="0">
                <a:solidFill>
                  <a:srgbClr val="000066"/>
                </a:solidFill>
              </a:rPr>
              <a:t>PDE: Unique Accommodations</a:t>
            </a:r>
          </a:p>
          <a:p>
            <a:pPr marL="685800" lvl="2">
              <a:buSzPct val="75000"/>
              <a:buFont typeface="Courier New" panose="02070309020205020404" pitchFamily="49" charset="0"/>
              <a:buChar char="o"/>
            </a:pPr>
            <a:r>
              <a:rPr lang="en-US" sz="1700" kern="0">
                <a:solidFill>
                  <a:srgbClr val="000066"/>
                </a:solidFill>
                <a:hlinkClick r:id="rId4">
                  <a:extLst>
                    <a:ext uri="{A12FA001-AC4F-418D-AE19-62706E023703}">
                      <ahyp:hlinkClr xmlns:ahyp="http://schemas.microsoft.com/office/drawing/2018/hyperlinkcolor" val="tx"/>
                    </a:ext>
                  </a:extLst>
                </a:hlinkClick>
              </a:rPr>
              <a:t>RA-EDUNIQUEACCOM@pa.gov</a:t>
            </a:r>
            <a:endParaRPr lang="en-US" sz="1700" kern="0">
              <a:solidFill>
                <a:srgbClr val="000066"/>
              </a:solidFill>
            </a:endParaRPr>
          </a:p>
          <a:p>
            <a:pPr marL="457200" lvl="2" indent="0">
              <a:buSzPct val="75000"/>
              <a:buNone/>
            </a:pPr>
            <a:endParaRPr lang="en-US" sz="1700" kern="0">
              <a:solidFill>
                <a:srgbClr val="000066"/>
              </a:solidFill>
            </a:endParaRPr>
          </a:p>
          <a:p>
            <a:pPr marL="457200" lvl="2" indent="0">
              <a:buSzPct val="75000"/>
              <a:buNone/>
            </a:pPr>
            <a:endParaRPr lang="en-US" sz="800" kern="0">
              <a:solidFill>
                <a:srgbClr val="000066"/>
              </a:solidFill>
            </a:endParaRPr>
          </a:p>
          <a:p>
            <a:pPr marL="285750" lvl="1">
              <a:spcBef>
                <a:spcPct val="0"/>
              </a:spcBef>
              <a:buSzPct val="100000"/>
              <a:buFont typeface="Arial" panose="020B0604020202020204" pitchFamily="34" charset="0"/>
              <a:buChar char="•"/>
              <a:defRPr/>
            </a:pPr>
            <a:r>
              <a:rPr lang="en-US" sz="1700">
                <a:solidFill>
                  <a:srgbClr val="000066"/>
                </a:solidFill>
                <a:ea typeface="Verdana" pitchFamily="34" charset="0"/>
                <a:cs typeface="Verdana" pitchFamily="34" charset="0"/>
              </a:rPr>
              <a:t>Dr. Beth Gannon, ELA Assessment and Assessment Accommodations Advisor:  </a:t>
            </a:r>
            <a:r>
              <a:rPr lang="en-US" sz="1700">
                <a:solidFill>
                  <a:srgbClr val="000066"/>
                </a:solidFill>
                <a:ea typeface="Verdana" pitchFamily="34" charset="0"/>
                <a:cs typeface="Verdana" pitchFamily="34" charset="0"/>
                <a:hlinkClick r:id="rId5"/>
              </a:rPr>
              <a:t>egannonrit@pa.gov</a:t>
            </a:r>
            <a:endParaRPr lang="en-US" sz="1700">
              <a:solidFill>
                <a:srgbClr val="000066"/>
              </a:solidFill>
              <a:ea typeface="Verdana" pitchFamily="34" charset="0"/>
              <a:cs typeface="Verdana" pitchFamily="34" charset="0"/>
            </a:endParaRPr>
          </a:p>
          <a:p>
            <a:pPr marL="285750" lvl="1">
              <a:spcBef>
                <a:spcPct val="0"/>
              </a:spcBef>
              <a:buSzPct val="100000"/>
              <a:buFont typeface="Arial" panose="020B0604020202020204" pitchFamily="34" charset="0"/>
              <a:buChar char="•"/>
              <a:defRPr/>
            </a:pPr>
            <a:r>
              <a:rPr lang="en-US" sz="1700">
                <a:solidFill>
                  <a:srgbClr val="000066"/>
                </a:solidFill>
                <a:ea typeface="Verdana" pitchFamily="34" charset="0"/>
                <a:cs typeface="Verdana" pitchFamily="34" charset="0"/>
              </a:rPr>
              <a:t>Lisa Hampe, Special Education Adviser: </a:t>
            </a:r>
            <a:r>
              <a:rPr lang="en-US" sz="1700">
                <a:solidFill>
                  <a:srgbClr val="000066"/>
                </a:solidFill>
                <a:ea typeface="Verdana" pitchFamily="34" charset="0"/>
                <a:cs typeface="Verdana" pitchFamily="34" charset="0"/>
                <a:hlinkClick r:id="rId6"/>
              </a:rPr>
              <a:t>lihampe@pa.gov</a:t>
            </a:r>
            <a:endParaRPr lang="en-US" sz="1700">
              <a:solidFill>
                <a:srgbClr val="000066"/>
              </a:solidFill>
              <a:ea typeface="Verdana" pitchFamily="34" charset="0"/>
              <a:cs typeface="Verdana" pitchFamily="34" charset="0"/>
            </a:endParaRPr>
          </a:p>
          <a:p>
            <a:pPr marL="285750" lvl="1">
              <a:spcBef>
                <a:spcPct val="0"/>
              </a:spcBef>
              <a:buSzPct val="100000"/>
              <a:defRPr/>
            </a:pPr>
            <a:r>
              <a:rPr lang="en-US" sz="1700">
                <a:solidFill>
                  <a:srgbClr val="000066"/>
                </a:solidFill>
                <a:ea typeface="Verdana" pitchFamily="34" charset="0"/>
                <a:cs typeface="Verdana" pitchFamily="34" charset="0"/>
              </a:rPr>
              <a:t>Brian Truesdale: Chief, Division of Assessment and Accountability; </a:t>
            </a:r>
            <a:r>
              <a:rPr lang="en-US" sz="1700">
                <a:solidFill>
                  <a:srgbClr val="000066"/>
                </a:solidFill>
                <a:ea typeface="Verdana" pitchFamily="34" charset="0"/>
                <a:cs typeface="Verdana" pitchFamily="34" charset="0"/>
                <a:hlinkClick r:id="rId7"/>
              </a:rPr>
              <a:t>btruesdale@pa.gov</a:t>
            </a:r>
            <a:endParaRPr lang="en-US" sz="1700">
              <a:solidFill>
                <a:srgbClr val="000066"/>
              </a:solidFill>
              <a:ea typeface="Verdana" pitchFamily="34" charset="0"/>
              <a:cs typeface="Verdana" pitchFamily="34" charset="0"/>
            </a:endParaRPr>
          </a:p>
          <a:p>
            <a:pPr marL="57150" lvl="1" indent="0">
              <a:spcBef>
                <a:spcPct val="0"/>
              </a:spcBef>
              <a:buSzPct val="100000"/>
              <a:buNone/>
              <a:defRPr/>
            </a:pPr>
            <a:endParaRPr lang="en-US" sz="1700">
              <a:solidFill>
                <a:srgbClr val="000066"/>
              </a:solidFill>
              <a:ea typeface="Verdana" pitchFamily="34" charset="0"/>
              <a:cs typeface="Verdana" pitchFamily="34" charset="0"/>
            </a:endParaRPr>
          </a:p>
          <a:p>
            <a:pPr marL="57150" lvl="1" indent="0">
              <a:spcBef>
                <a:spcPct val="0"/>
              </a:spcBef>
              <a:buSzPct val="100000"/>
              <a:buNone/>
              <a:defRPr/>
            </a:pPr>
            <a:endParaRPr lang="en-US" sz="1700" kern="1200">
              <a:solidFill>
                <a:srgbClr val="000066"/>
              </a:solidFill>
              <a:ea typeface="Verdana" pitchFamily="34" charset="0"/>
              <a:cs typeface="Verdana" pitchFamily="34" charset="0"/>
            </a:endParaRPr>
          </a:p>
          <a:p>
            <a:pPr marL="0" indent="0">
              <a:buNone/>
            </a:pPr>
            <a:endParaRPr lang="en-US"/>
          </a:p>
        </p:txBody>
      </p:sp>
      <p:sp>
        <p:nvSpPr>
          <p:cNvPr id="4" name="Date Placeholder 3">
            <a:extLst>
              <a:ext uri="{FF2B5EF4-FFF2-40B4-BE49-F238E27FC236}">
                <a16:creationId xmlns:a16="http://schemas.microsoft.com/office/drawing/2014/main" id="{530CB616-9389-1934-D5C8-D3010F3D9BF5}"/>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C193C13F-9779-7572-2E54-F1980CA175FE}"/>
              </a:ext>
            </a:extLst>
          </p:cNvPr>
          <p:cNvSpPr>
            <a:spLocks noGrp="1"/>
          </p:cNvSpPr>
          <p:nvPr>
            <p:ph type="sldNum" sz="quarter" idx="12"/>
          </p:nvPr>
        </p:nvSpPr>
        <p:spPr/>
        <p:txBody>
          <a:bodyPr/>
          <a:lstStyle/>
          <a:p>
            <a:fld id="{B24F5015-3417-4B27-A586-E4CCF4D77832}" type="slidenum">
              <a:rPr lang="en-US" smtClean="0"/>
              <a:t>41</a:t>
            </a:fld>
            <a:endParaRPr lang="en-US"/>
          </a:p>
        </p:txBody>
      </p:sp>
    </p:spTree>
    <p:extLst>
      <p:ext uri="{BB962C8B-B14F-4D97-AF65-F5344CB8AC3E}">
        <p14:creationId xmlns:p14="http://schemas.microsoft.com/office/powerpoint/2010/main" val="4269517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a:t>Contact/Mission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p:txBody>
          <a:bodyPr/>
          <a:lstStyle/>
          <a:p>
            <a:pPr marL="0" indent="0">
              <a:buNone/>
            </a:pPr>
            <a:r>
              <a:rPr lang="en-US" altLang="en-US">
                <a:solidFill>
                  <a:srgbClr val="000000"/>
                </a:solidFill>
                <a:latin typeface="Arial" panose="020B0604020202020204" pitchFamily="34" charset="0"/>
                <a:ea typeface="Verdana" pitchFamily="34" charset="0"/>
                <a:cs typeface="Arial" panose="020B0604020202020204" pitchFamily="34" charset="0"/>
              </a:rPr>
              <a:t>For more information on </a:t>
            </a:r>
            <a:r>
              <a:rPr lang="en-US" altLang="en-US">
                <a:solidFill>
                  <a:srgbClr val="000000"/>
                </a:solidFill>
                <a:ea typeface="Verdana" pitchFamily="34" charset="0"/>
              </a:rPr>
              <a:t>testing accommodations, </a:t>
            </a:r>
            <a:r>
              <a:rPr lang="en-US" altLang="en-US">
                <a:solidFill>
                  <a:srgbClr val="000000"/>
                </a:solidFill>
                <a:latin typeface="Arial" panose="020B0604020202020204" pitchFamily="34" charset="0"/>
                <a:ea typeface="Verdana" pitchFamily="34" charset="0"/>
                <a:cs typeface="Arial" panose="020B0604020202020204" pitchFamily="34" charset="0"/>
              </a:rPr>
              <a:t>please visit PDE’s website at </a:t>
            </a:r>
            <a:r>
              <a:rPr lang="en-US" altLang="en-US" u="sng">
                <a:solidFill>
                  <a:srgbClr val="0000FF"/>
                </a:solidFill>
                <a:latin typeface="Arial" panose="020B0604020202020204" pitchFamily="34" charset="0"/>
                <a:ea typeface="Verdana" pitchFamily="34" charset="0"/>
                <a:cs typeface="Arial" panose="020B0604020202020204" pitchFamily="34" charset="0"/>
                <a:hlinkClick r:id="rId3"/>
              </a:rPr>
              <a:t>www.education.pa.gov</a:t>
            </a:r>
            <a:endParaRPr lang="en-US" altLang="en-US" u="sng">
              <a:solidFill>
                <a:srgbClr val="0000FF"/>
              </a:solidFill>
              <a:latin typeface="Arial" panose="020B0604020202020204" pitchFamily="34" charset="0"/>
              <a:ea typeface="Verdana" pitchFamily="34" charset="0"/>
              <a:cs typeface="Arial" panose="020B0604020202020204" pitchFamily="34" charset="0"/>
            </a:endParaRPr>
          </a:p>
          <a:p>
            <a:pPr marL="0" indent="0">
              <a:buNone/>
            </a:pPr>
            <a:endParaRPr lang="en-US"/>
          </a:p>
        </p:txBody>
      </p:sp>
      <p:sp>
        <p:nvSpPr>
          <p:cNvPr id="4" name="Date Placeholder 3">
            <a:extLst>
              <a:ext uri="{FF2B5EF4-FFF2-40B4-BE49-F238E27FC236}">
                <a16:creationId xmlns:a16="http://schemas.microsoft.com/office/drawing/2014/main" id="{055C0541-7B26-1786-973A-5983C6D63D3A}"/>
              </a:ext>
            </a:extLst>
          </p:cNvPr>
          <p:cNvSpPr>
            <a:spLocks noGrp="1"/>
          </p:cNvSpPr>
          <p:nvPr>
            <p:ph type="dt" sz="half" idx="10"/>
          </p:nvPr>
        </p:nvSpPr>
        <p:spPr/>
        <p:txBody>
          <a:bodyPr/>
          <a:lstStyle/>
          <a:p>
            <a:fld id="{8BFD4896-482F-4304-B07B-9DA00812ABB5}" type="datetime1">
              <a:rPr lang="en-US" smtClean="0"/>
              <a:t>10/17/2023</a:t>
            </a:fld>
            <a:endParaRPr lang="en-US"/>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42</a:t>
            </a:fld>
            <a:endParaRPr lang="en-US"/>
          </a:p>
        </p:txBody>
      </p:sp>
    </p:spTree>
    <p:extLst>
      <p:ext uri="{BB962C8B-B14F-4D97-AF65-F5344CB8AC3E}">
        <p14:creationId xmlns:p14="http://schemas.microsoft.com/office/powerpoint/2010/main" val="288516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D84E09-F789-46B0-9C83-BBA031042BDC}"/>
              </a:ext>
            </a:extLst>
          </p:cNvPr>
          <p:cNvSpPr>
            <a:spLocks noGrp="1"/>
          </p:cNvSpPr>
          <p:nvPr>
            <p:ph type="title"/>
          </p:nvPr>
        </p:nvSpPr>
        <p:spPr/>
        <p:txBody>
          <a:bodyPr vert="horz" lIns="274320" tIns="45720" rIns="91440" bIns="45720" rtlCol="0" anchor="b">
            <a:normAutofit/>
          </a:bodyPr>
          <a:lstStyle/>
          <a:p>
            <a:pPr algn="l" rtl="0" fontAlgn="base"/>
            <a:r>
              <a:rPr lang="en-US" sz="3200" b="1">
                <a:ea typeface="+mn-ea"/>
                <a:cs typeface="+mn-cs"/>
              </a:rPr>
              <a:t>Accommodations Guidelines</a:t>
            </a:r>
            <a:r>
              <a:rPr lang="en-US" sz="3200" b="1">
                <a:solidFill>
                  <a:schemeClr val="bg1"/>
                </a:solidFill>
                <a:ea typeface="+mn-ea"/>
                <a:cs typeface="+mn-cs"/>
              </a:rPr>
              <a:t> Guidelines Manual</a:t>
            </a:r>
            <a:endParaRPr lang="en-US" sz="3200" b="1">
              <a:solidFill>
                <a:schemeClr val="bg1"/>
              </a:solidFill>
            </a:endParaRPr>
          </a:p>
        </p:txBody>
      </p:sp>
      <p:sp>
        <p:nvSpPr>
          <p:cNvPr id="4" name="Content Placeholder 3">
            <a:extLst>
              <a:ext uri="{FF2B5EF4-FFF2-40B4-BE49-F238E27FC236}">
                <a16:creationId xmlns:a16="http://schemas.microsoft.com/office/drawing/2014/main" id="{C20C2E30-B298-9258-5233-7A6DA5319A9F}"/>
              </a:ext>
            </a:extLst>
          </p:cNvPr>
          <p:cNvSpPr>
            <a:spLocks noGrp="1"/>
          </p:cNvSpPr>
          <p:nvPr>
            <p:ph idx="1"/>
          </p:nvPr>
        </p:nvSpPr>
        <p:spPr/>
        <p:txBody>
          <a:bodyPr/>
          <a:lstStyle/>
          <a:p>
            <a:pPr marL="0" indent="0">
              <a:buNone/>
            </a:pPr>
            <a:r>
              <a:rPr lang="en-US"/>
              <a:t>Schools must use the Accommodations </a:t>
            </a:r>
          </a:p>
          <a:p>
            <a:pPr marL="0" indent="0">
              <a:buNone/>
            </a:pPr>
            <a:r>
              <a:rPr lang="en-US"/>
              <a:t>Guidelines for full information and details</a:t>
            </a:r>
          </a:p>
          <a:p>
            <a:pPr marL="0" indent="0">
              <a:buNone/>
            </a:pPr>
            <a:r>
              <a:rPr lang="en-US"/>
              <a:t>on allowable accommodation options</a:t>
            </a:r>
          </a:p>
          <a:p>
            <a:pPr marL="0" indent="0">
              <a:buNone/>
            </a:pPr>
            <a:r>
              <a:rPr lang="en-US"/>
              <a:t>for the PSSA/Keystone Exams</a:t>
            </a:r>
          </a:p>
          <a:p>
            <a:pPr marL="0" indent="0">
              <a:buNone/>
            </a:pPr>
            <a:r>
              <a:rPr lang="en-US"/>
              <a:t> </a:t>
            </a:r>
          </a:p>
          <a:p>
            <a:pPr marL="0" indent="0">
              <a:buNone/>
            </a:pPr>
            <a:r>
              <a:rPr lang="en-US" i="1">
                <a:solidFill>
                  <a:srgbClr val="0070C0"/>
                </a:solidFill>
                <a:hlinkClick r:id="rId3">
                  <a:extLst>
                    <a:ext uri="{A12FA001-AC4F-418D-AE19-62706E023703}">
                      <ahyp:hlinkClr xmlns:ahyp="http://schemas.microsoft.com/office/drawing/2018/hyperlinkcolor" val="tx"/>
                    </a:ext>
                  </a:extLst>
                </a:hlinkClick>
              </a:rPr>
              <a:t>2024 Accommodations Guidelines</a:t>
            </a:r>
            <a:endParaRPr lang="en-US" i="1">
              <a:solidFill>
                <a:srgbClr val="0070C0"/>
              </a:solidFill>
            </a:endParaRPr>
          </a:p>
        </p:txBody>
      </p:sp>
      <p:pic>
        <p:nvPicPr>
          <p:cNvPr id="7" name="Picture 6">
            <a:extLst>
              <a:ext uri="{FF2B5EF4-FFF2-40B4-BE49-F238E27FC236}">
                <a16:creationId xmlns:a16="http://schemas.microsoft.com/office/drawing/2014/main" id="{B6B4F23E-E2F0-408E-A97D-D4EE3DB9D19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791884" y="1600200"/>
            <a:ext cx="3445565" cy="3657600"/>
          </a:xfrm>
          <a:prstGeom prst="rect">
            <a:avLst/>
          </a:prstGeom>
        </p:spPr>
      </p:pic>
      <p:pic>
        <p:nvPicPr>
          <p:cNvPr id="8" name="Picture 7">
            <a:extLst>
              <a:ext uri="{FF2B5EF4-FFF2-40B4-BE49-F238E27FC236}">
                <a16:creationId xmlns:a16="http://schemas.microsoft.com/office/drawing/2014/main" id="{DEE445A3-7AA6-4EA1-8D84-B000299A1D46}"/>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21442339">
            <a:off x="8566119" y="2325534"/>
            <a:ext cx="1662185" cy="1521620"/>
          </a:xfrm>
          <a:prstGeom prst="rect">
            <a:avLst/>
          </a:prstGeom>
          <a:effectLst>
            <a:softEdge rad="152400"/>
          </a:effectLst>
        </p:spPr>
      </p:pic>
      <p:sp>
        <p:nvSpPr>
          <p:cNvPr id="9" name="Date Placeholder 8">
            <a:extLst>
              <a:ext uri="{FF2B5EF4-FFF2-40B4-BE49-F238E27FC236}">
                <a16:creationId xmlns:a16="http://schemas.microsoft.com/office/drawing/2014/main" id="{50DB6B01-261B-6988-5937-8A93B3703200}"/>
              </a:ext>
            </a:extLst>
          </p:cNvPr>
          <p:cNvSpPr>
            <a:spLocks noGrp="1"/>
          </p:cNvSpPr>
          <p:nvPr>
            <p:ph type="dt" sz="half" idx="10"/>
          </p:nvPr>
        </p:nvSpPr>
        <p:spPr/>
        <p:txBody>
          <a:bodyPr/>
          <a:lstStyle/>
          <a:p>
            <a:fld id="{1462708D-AE5C-4CFB-851C-AFFE2BAD83B6}" type="datetime1">
              <a:rPr lang="en-US" smtClean="0"/>
              <a:t>10/17/2023</a:t>
            </a:fld>
            <a:endParaRPr lang="en-US"/>
          </a:p>
        </p:txBody>
      </p:sp>
      <p:sp>
        <p:nvSpPr>
          <p:cNvPr id="10" name="Slide Number Placeholder 9">
            <a:extLst>
              <a:ext uri="{FF2B5EF4-FFF2-40B4-BE49-F238E27FC236}">
                <a16:creationId xmlns:a16="http://schemas.microsoft.com/office/drawing/2014/main" id="{396C3B13-6CAE-4627-5C73-041CA40F682B}"/>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334954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7C85D-AD29-B5A0-AF98-505126CBC4D9}"/>
              </a:ext>
            </a:extLst>
          </p:cNvPr>
          <p:cNvSpPr>
            <a:spLocks noGrp="1"/>
          </p:cNvSpPr>
          <p:nvPr>
            <p:ph type="title"/>
          </p:nvPr>
        </p:nvSpPr>
        <p:spPr/>
        <p:txBody>
          <a:bodyPr/>
          <a:lstStyle/>
          <a:p>
            <a:r>
              <a:rPr lang="en-US"/>
              <a:t>2024 Accommodations Guidelines</a:t>
            </a:r>
            <a:br>
              <a:rPr lang="en-US"/>
            </a:br>
            <a:r>
              <a:rPr lang="en-US"/>
              <a:t>What’s New?</a:t>
            </a:r>
          </a:p>
        </p:txBody>
      </p:sp>
      <p:graphicFrame>
        <p:nvGraphicFramePr>
          <p:cNvPr id="8" name="Content Placeholder 7">
            <a:extLst>
              <a:ext uri="{FF2B5EF4-FFF2-40B4-BE49-F238E27FC236}">
                <a16:creationId xmlns:a16="http://schemas.microsoft.com/office/drawing/2014/main" id="{0B7DAD6A-9B73-C113-312E-7F01A68AE596}"/>
              </a:ext>
            </a:extLst>
          </p:cNvPr>
          <p:cNvGraphicFramePr>
            <a:graphicFrameLocks noGrp="1"/>
          </p:cNvGraphicFramePr>
          <p:nvPr>
            <p:ph idx="1"/>
            <p:extLst>
              <p:ext uri="{D42A27DB-BD31-4B8C-83A1-F6EECF244321}">
                <p14:modId xmlns:p14="http://schemas.microsoft.com/office/powerpoint/2010/main" val="286528091"/>
              </p:ext>
            </p:extLst>
          </p:nvPr>
        </p:nvGraphicFramePr>
        <p:xfrm>
          <a:off x="1329071" y="1839433"/>
          <a:ext cx="8653130" cy="3864794"/>
        </p:xfrm>
        <a:graphic>
          <a:graphicData uri="http://schemas.openxmlformats.org/drawingml/2006/table">
            <a:tbl>
              <a:tblPr firstRow="1" firstCol="1" lastRow="1" lastCol="1" bandRow="1" bandCol="1"/>
              <a:tblGrid>
                <a:gridCol w="6409795">
                  <a:extLst>
                    <a:ext uri="{9D8B030D-6E8A-4147-A177-3AD203B41FA5}">
                      <a16:colId xmlns:a16="http://schemas.microsoft.com/office/drawing/2014/main" val="65662825"/>
                    </a:ext>
                  </a:extLst>
                </a:gridCol>
                <a:gridCol w="2243335">
                  <a:extLst>
                    <a:ext uri="{9D8B030D-6E8A-4147-A177-3AD203B41FA5}">
                      <a16:colId xmlns:a16="http://schemas.microsoft.com/office/drawing/2014/main" val="1845365701"/>
                    </a:ext>
                  </a:extLst>
                </a:gridCol>
              </a:tblGrid>
              <a:tr h="329609">
                <a:tc>
                  <a:txBody>
                    <a:bodyPr/>
                    <a:lstStyle/>
                    <a:p>
                      <a:pPr marL="71120" marR="0">
                        <a:lnSpc>
                          <a:spcPts val="1220"/>
                        </a:lnSpc>
                        <a:spcBef>
                          <a:spcPts val="45"/>
                        </a:spcBef>
                        <a:spcAft>
                          <a:spcPts val="0"/>
                        </a:spcAft>
                      </a:pPr>
                      <a:r>
                        <a:rPr lang="en-US" sz="1600" b="1">
                          <a:solidFill>
                            <a:srgbClr val="FFFFFF"/>
                          </a:solidFill>
                          <a:effectLst/>
                          <a:latin typeface="Arial" panose="020B0604020202020204" pitchFamily="34" charset="0"/>
                          <a:ea typeface="Arial" panose="020B0604020202020204" pitchFamily="34" charset="0"/>
                          <a:cs typeface="Times New Roman" panose="02020603050405020304" pitchFamily="18" charset="0"/>
                        </a:rPr>
                        <a:t>New/Updated Content</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solidFill>
                      <a:srgbClr val="000000"/>
                    </a:solidFill>
                  </a:tcPr>
                </a:tc>
                <a:tc>
                  <a:txBody>
                    <a:bodyPr/>
                    <a:lstStyle/>
                    <a:p>
                      <a:pPr marL="69850" marR="0">
                        <a:lnSpc>
                          <a:spcPts val="1220"/>
                        </a:lnSpc>
                        <a:spcBef>
                          <a:spcPts val="45"/>
                        </a:spcBef>
                        <a:spcAft>
                          <a:spcPts val="0"/>
                        </a:spcAft>
                      </a:pPr>
                      <a:r>
                        <a:rPr lang="en-US" sz="1600" b="1">
                          <a:solidFill>
                            <a:srgbClr val="FFFFFF"/>
                          </a:solidFill>
                          <a:effectLst/>
                          <a:latin typeface="Arial" panose="020B0604020202020204" pitchFamily="34" charset="0"/>
                          <a:ea typeface="Arial" panose="020B0604020202020204" pitchFamily="34" charset="0"/>
                          <a:cs typeface="Times New Roman" panose="02020603050405020304" pitchFamily="18" charset="0"/>
                        </a:rPr>
                        <a:t>Page</a:t>
                      </a:r>
                      <a:endParaRPr lang="en-US" sz="16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solidFill>
                      <a:srgbClr val="000000"/>
                    </a:solidFill>
                  </a:tcPr>
                </a:tc>
                <a:extLst>
                  <a:ext uri="{0D108BD9-81ED-4DB2-BD59-A6C34878D82A}">
                    <a16:rowId xmlns:a16="http://schemas.microsoft.com/office/drawing/2014/main" val="1481197610"/>
                  </a:ext>
                </a:extLst>
              </a:tr>
              <a:tr h="478465">
                <a:tc>
                  <a:txBody>
                    <a:bodyPr/>
                    <a:lstStyle/>
                    <a:p>
                      <a:pPr marL="64135" marR="0">
                        <a:spcBef>
                          <a:spcPts val="1115"/>
                        </a:spcBef>
                        <a:spcAft>
                          <a:spcPts val="0"/>
                        </a:spcAft>
                      </a:pPr>
                      <a:r>
                        <a:rPr lang="en-US" sz="1600" b="1" u="sng">
                          <a:solidFill>
                            <a:srgbClr val="0563C1"/>
                          </a:solidFill>
                          <a:effectLst/>
                          <a:latin typeface="Arial" panose="020B0604020202020204" pitchFamily="34" charset="0"/>
                          <a:ea typeface="Arial" panose="020B0604020202020204" pitchFamily="34" charset="0"/>
                          <a:cs typeface="Times New Roman" panose="02020603050405020304" pitchFamily="18" charset="0"/>
                        </a:rPr>
                        <a:t>Updated Table</a:t>
                      </a:r>
                      <a:r>
                        <a:rPr lang="en-US" sz="1600" b="1" u="sng">
                          <a:solidFill>
                            <a:srgbClr val="0070C0"/>
                          </a:solidFill>
                          <a:effectLst/>
                          <a:latin typeface="Arial" panose="020B0604020202020204" pitchFamily="34" charset="0"/>
                          <a:ea typeface="Arial" panose="020B0604020202020204" pitchFamily="34" charset="0"/>
                          <a:cs typeface="Times New Roman" panose="02020603050405020304" pitchFamily="18" charset="0"/>
                        </a:rPr>
                        <a:t>s</a:t>
                      </a:r>
                      <a:r>
                        <a:rPr lang="en-US" sz="1600" b="1">
                          <a:solidFill>
                            <a:srgbClr val="0070C0"/>
                          </a:solidFill>
                          <a:effectLst/>
                          <a:latin typeface="Arial" panose="020B0604020202020204" pitchFamily="34" charset="0"/>
                          <a:ea typeface="Arial" panose="020B0604020202020204" pitchFamily="34" charset="0"/>
                          <a:cs typeface="Times New Roman" panose="02020603050405020304" pitchFamily="18" charset="0"/>
                        </a:rPr>
                        <a:t>:  </a:t>
                      </a:r>
                      <a:r>
                        <a:rPr lang="en-US" sz="1600">
                          <a:effectLst/>
                          <a:latin typeface="Arial" panose="020B0604020202020204" pitchFamily="34" charset="0"/>
                          <a:ea typeface="Arial" panose="020B0604020202020204" pitchFamily="34" charset="0"/>
                          <a:cs typeface="Times New Roman" panose="02020603050405020304" pitchFamily="18" charset="0"/>
                        </a:rPr>
                        <a:t>Tables were consolidated for easier reading</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66675" marR="0">
                        <a:spcBef>
                          <a:spcPts val="111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pg. 18</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102279"/>
                  </a:ext>
                </a:extLst>
              </a:tr>
              <a:tr h="914400">
                <a:tc>
                  <a:txBody>
                    <a:bodyPr/>
                    <a:lstStyle/>
                    <a:p>
                      <a:pPr marL="64135" marR="0">
                        <a:spcBef>
                          <a:spcPts val="1115"/>
                        </a:spcBef>
                        <a:spcAft>
                          <a:spcPts val="0"/>
                        </a:spcAft>
                      </a:pPr>
                      <a:r>
                        <a:rPr lang="en-US" sz="1600" b="1" u="sng">
                          <a:solidFill>
                            <a:srgbClr val="0563C1"/>
                          </a:solidFill>
                          <a:effectLst/>
                          <a:latin typeface="Arial" panose="020B0604020202020204" pitchFamily="34" charset="0"/>
                          <a:ea typeface="Arial" panose="020B0604020202020204" pitchFamily="34" charset="0"/>
                          <a:cs typeface="Times New Roman" panose="02020603050405020304" pitchFamily="18" charset="0"/>
                        </a:rPr>
                        <a:t>Glucose/Medical </a:t>
                      </a:r>
                      <a:r>
                        <a:rPr lang="en-US" sz="1600" b="1" u="sng">
                          <a:solidFill>
                            <a:srgbClr val="0070C0"/>
                          </a:solidFill>
                          <a:effectLst/>
                          <a:latin typeface="Arial" panose="020B0604020202020204" pitchFamily="34" charset="0"/>
                          <a:ea typeface="Arial" panose="020B0604020202020204" pitchFamily="34" charset="0"/>
                          <a:cs typeface="Times New Roman" panose="02020603050405020304" pitchFamily="18" charset="0"/>
                        </a:rPr>
                        <a:t>Monitoring</a:t>
                      </a:r>
                      <a:r>
                        <a:rPr lang="en-US" sz="1600" b="1">
                          <a:solidFill>
                            <a:srgbClr val="0070C0"/>
                          </a:solidFill>
                          <a:effectLst/>
                          <a:latin typeface="Arial" panose="020B0604020202020204" pitchFamily="34" charset="0"/>
                          <a:ea typeface="Arial" panose="020B0604020202020204" pitchFamily="34" charset="0"/>
                          <a:cs typeface="Times New Roman" panose="02020603050405020304" pitchFamily="18" charset="0"/>
                        </a:rPr>
                        <a:t>: </a:t>
                      </a:r>
                      <a:r>
                        <a:rPr lang="en-US" sz="1600">
                          <a:effectLst/>
                          <a:latin typeface="Arial" panose="020B0604020202020204" pitchFamily="34" charset="0"/>
                          <a:ea typeface="Arial" panose="020B0604020202020204" pitchFamily="34" charset="0"/>
                          <a:cs typeface="Times New Roman" panose="02020603050405020304" pitchFamily="18" charset="0"/>
                        </a:rPr>
                        <a:t>A unique accommodations form is now required for students who use smart devices for medical monitoring during testing.</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spcBef>
                          <a:spcPts val="111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pg. 33</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20874"/>
                  </a:ext>
                </a:extLst>
              </a:tr>
              <a:tr h="1403498">
                <a:tc>
                  <a:txBody>
                    <a:bodyPr/>
                    <a:lstStyle/>
                    <a:p>
                      <a:pPr marL="64135" marR="0">
                        <a:spcBef>
                          <a:spcPts val="1115"/>
                        </a:spcBef>
                        <a:spcAft>
                          <a:spcPts val="0"/>
                        </a:spcAft>
                      </a:pPr>
                      <a:r>
                        <a:rPr lang="en-US" sz="1600" b="1" u="sng">
                          <a:solidFill>
                            <a:srgbClr val="0563C1"/>
                          </a:solidFill>
                          <a:effectLst/>
                          <a:latin typeface="Arial" panose="020B0604020202020204" pitchFamily="34" charset="0"/>
                          <a:ea typeface="Arial" panose="020B0604020202020204" pitchFamily="34" charset="0"/>
                          <a:cs typeface="Times New Roman" panose="02020603050405020304" pitchFamily="18" charset="0"/>
                        </a:rPr>
                        <a:t>Read Aloud for Full ELA PSSA/Literature Keystone for Visual Impairment </a:t>
                      </a:r>
                      <a:r>
                        <a:rPr lang="en-US" sz="1600" b="1" u="sng">
                          <a:solidFill>
                            <a:srgbClr val="0070C0"/>
                          </a:solidFill>
                          <a:effectLst/>
                          <a:latin typeface="Arial" panose="020B0604020202020204" pitchFamily="34" charset="0"/>
                          <a:ea typeface="Arial" panose="020B0604020202020204" pitchFamily="34" charset="0"/>
                          <a:cs typeface="Times New Roman" panose="02020603050405020304" pitchFamily="18" charset="0"/>
                        </a:rPr>
                        <a:t>ONLY</a:t>
                      </a:r>
                      <a:r>
                        <a:rPr lang="en-US" sz="1600" b="1">
                          <a:solidFill>
                            <a:srgbClr val="0070C0"/>
                          </a:solidFill>
                          <a:effectLst/>
                          <a:latin typeface="Arial" panose="020B0604020202020204" pitchFamily="34" charset="0"/>
                          <a:ea typeface="Arial" panose="020B0604020202020204" pitchFamily="34" charset="0"/>
                          <a:cs typeface="Times New Roman" panose="02020603050405020304" pitchFamily="18" charset="0"/>
                        </a:rPr>
                        <a:t>: </a:t>
                      </a:r>
                      <a:r>
                        <a:rPr lang="en-US" sz="1600">
                          <a:effectLst/>
                          <a:latin typeface="Arial" panose="020B0604020202020204" pitchFamily="34" charset="0"/>
                          <a:ea typeface="Arial" panose="020B0604020202020204" pitchFamily="34" charset="0"/>
                          <a:cs typeface="Times New Roman" panose="02020603050405020304" pitchFamily="18" charset="0"/>
                        </a:rPr>
                        <a:t>A full read aloud of the ELA PSSA and Literature Keystone may be used for students who are visually impaired or blind and unable or not yet able to read Braille.  A unique accommodations form is required.</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spcBef>
                          <a:spcPts val="111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pg. 45</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992252"/>
                  </a:ext>
                </a:extLst>
              </a:tr>
              <a:tr h="738822">
                <a:tc>
                  <a:txBody>
                    <a:bodyPr/>
                    <a:lstStyle/>
                    <a:p>
                      <a:pPr marL="64135" marR="0">
                        <a:spcBef>
                          <a:spcPts val="1115"/>
                        </a:spcBef>
                        <a:spcAft>
                          <a:spcPts val="0"/>
                        </a:spcAft>
                      </a:pPr>
                      <a:r>
                        <a:rPr lang="en-US" sz="1600" b="1" u="sng">
                          <a:solidFill>
                            <a:srgbClr val="0070C0"/>
                          </a:solidFill>
                          <a:effectLst/>
                          <a:latin typeface="Arial" panose="020B0604020202020204" pitchFamily="34" charset="0"/>
                          <a:ea typeface="Arial" panose="020B0604020202020204" pitchFamily="34" charset="0"/>
                          <a:cs typeface="Times New Roman" panose="02020603050405020304" pitchFamily="18" charset="0"/>
                        </a:rPr>
                        <a:t>Updates to Unique Accommodations Assurance Process: </a:t>
                      </a:r>
                      <a:r>
                        <a:rPr lang="en-US" sz="1600" b="1">
                          <a:solidFill>
                            <a:srgbClr val="0070C0"/>
                          </a:solidFill>
                          <a:effectLst/>
                          <a:latin typeface="Arial" panose="020B0604020202020204" pitchFamily="34" charset="0"/>
                          <a:ea typeface="Arial" panose="020B0604020202020204" pitchFamily="34" charset="0"/>
                          <a:cs typeface="Times New Roman" panose="02020603050405020304" pitchFamily="18" charset="0"/>
                        </a:rPr>
                        <a:t> </a:t>
                      </a:r>
                      <a:r>
                        <a:rPr lang="en-US" sz="1600">
                          <a:effectLst/>
                          <a:latin typeface="Arial" panose="020B0604020202020204" pitchFamily="34" charset="0"/>
                          <a:ea typeface="Arial" panose="020B0604020202020204" pitchFamily="34" charset="0"/>
                          <a:cs typeface="Times New Roman" panose="02020603050405020304" pitchFamily="18" charset="0"/>
                        </a:rPr>
                        <a:t>See minor changes to streamline the process. </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spcBef>
                          <a:spcPts val="111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pg. 57</a:t>
                      </a:r>
                    </a:p>
                  </a:txBody>
                  <a:tcPr marL="0" marR="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244647"/>
                  </a:ext>
                </a:extLst>
              </a:tr>
            </a:tbl>
          </a:graphicData>
        </a:graphic>
      </p:graphicFrame>
      <p:sp>
        <p:nvSpPr>
          <p:cNvPr id="4" name="Date Placeholder 3">
            <a:extLst>
              <a:ext uri="{FF2B5EF4-FFF2-40B4-BE49-F238E27FC236}">
                <a16:creationId xmlns:a16="http://schemas.microsoft.com/office/drawing/2014/main" id="{F44771D9-2EE7-E9DE-99C2-DEA7EE0F4CA6}"/>
              </a:ext>
            </a:extLst>
          </p:cNvPr>
          <p:cNvSpPr>
            <a:spLocks noGrp="1"/>
          </p:cNvSpPr>
          <p:nvPr>
            <p:ph type="dt" sz="half" idx="10"/>
          </p:nvPr>
        </p:nvSpPr>
        <p:spPr/>
        <p:txBody>
          <a:bodyPr/>
          <a:lstStyle/>
          <a:p>
            <a:fld id="{A1DC029C-5B17-409B-86F2-A65FE5BE79A1}" type="datetime1">
              <a:rPr lang="en-US" smtClean="0"/>
              <a:t>10/17/2023</a:t>
            </a:fld>
            <a:endParaRPr lang="en-US"/>
          </a:p>
        </p:txBody>
      </p:sp>
      <p:sp>
        <p:nvSpPr>
          <p:cNvPr id="5" name="Slide Number Placeholder 4">
            <a:extLst>
              <a:ext uri="{FF2B5EF4-FFF2-40B4-BE49-F238E27FC236}">
                <a16:creationId xmlns:a16="http://schemas.microsoft.com/office/drawing/2014/main" id="{D6734960-6BFD-00B4-14E0-114F425CFC10}"/>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189220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9B1B26-4E3A-5902-6063-629011529C7E}"/>
              </a:ext>
            </a:extLst>
          </p:cNvPr>
          <p:cNvSpPr>
            <a:spLocks noGrp="1"/>
          </p:cNvSpPr>
          <p:nvPr>
            <p:ph type="title"/>
          </p:nvPr>
        </p:nvSpPr>
        <p:spPr/>
        <p:txBody>
          <a:bodyPr/>
          <a:lstStyle/>
          <a:p>
            <a:r>
              <a:rPr lang="en-US" dirty="0"/>
              <a:t>Accommodation Tables</a:t>
            </a:r>
          </a:p>
        </p:txBody>
      </p:sp>
      <p:sp>
        <p:nvSpPr>
          <p:cNvPr id="2" name="Date Placeholder 1">
            <a:extLst>
              <a:ext uri="{FF2B5EF4-FFF2-40B4-BE49-F238E27FC236}">
                <a16:creationId xmlns:a16="http://schemas.microsoft.com/office/drawing/2014/main" id="{2E229B37-E6FA-4958-CC52-411149CC6C3F}"/>
              </a:ext>
            </a:extLst>
          </p:cNvPr>
          <p:cNvSpPr>
            <a:spLocks noGrp="1"/>
          </p:cNvSpPr>
          <p:nvPr>
            <p:ph type="dt" sz="half" idx="10"/>
          </p:nvPr>
        </p:nvSpPr>
        <p:spPr/>
        <p:txBody>
          <a:bodyPr/>
          <a:lstStyle/>
          <a:p>
            <a:fld id="{40F2A2EE-1442-4CB6-BF6C-1D64706A3A6A}" type="datetime1">
              <a:rPr lang="en-US" smtClean="0"/>
              <a:t>10/17/2023</a:t>
            </a:fld>
            <a:endParaRPr lang="en-US"/>
          </a:p>
        </p:txBody>
      </p:sp>
      <p:sp>
        <p:nvSpPr>
          <p:cNvPr id="3" name="Slide Number Placeholder 2">
            <a:extLst>
              <a:ext uri="{FF2B5EF4-FFF2-40B4-BE49-F238E27FC236}">
                <a16:creationId xmlns:a16="http://schemas.microsoft.com/office/drawing/2014/main" id="{1BB4C496-777F-0FC0-7CC4-42F7F536BAA8}"/>
              </a:ext>
            </a:extLst>
          </p:cNvPr>
          <p:cNvSpPr>
            <a:spLocks noGrp="1"/>
          </p:cNvSpPr>
          <p:nvPr>
            <p:ph type="sldNum" sz="quarter" idx="12"/>
          </p:nvPr>
        </p:nvSpPr>
        <p:spPr/>
        <p:txBody>
          <a:bodyPr/>
          <a:lstStyle/>
          <a:p>
            <a:fld id="{B24F5015-3417-4B27-A586-E4CCF4D77832}" type="slidenum">
              <a:rPr lang="en-US" smtClean="0"/>
              <a:t>7</a:t>
            </a:fld>
            <a:endParaRPr lang="en-US"/>
          </a:p>
        </p:txBody>
      </p:sp>
      <p:graphicFrame>
        <p:nvGraphicFramePr>
          <p:cNvPr id="4" name="Diagram 3">
            <a:extLst>
              <a:ext uri="{FF2B5EF4-FFF2-40B4-BE49-F238E27FC236}">
                <a16:creationId xmlns:a16="http://schemas.microsoft.com/office/drawing/2014/main" id="{26AAFAF1-3D05-2D35-66F5-3A365BFF043B}"/>
              </a:ext>
            </a:extLst>
          </p:cNvPr>
          <p:cNvGraphicFramePr/>
          <p:nvPr>
            <p:extLst>
              <p:ext uri="{D42A27DB-BD31-4B8C-83A1-F6EECF244321}">
                <p14:modId xmlns:p14="http://schemas.microsoft.com/office/powerpoint/2010/main" val="1679894563"/>
              </p:ext>
            </p:extLst>
          </p:nvPr>
        </p:nvGraphicFramePr>
        <p:xfrm>
          <a:off x="2032000" y="1825625"/>
          <a:ext cx="7710714" cy="4312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rrow: Down 6">
            <a:extLst>
              <a:ext uri="{FF2B5EF4-FFF2-40B4-BE49-F238E27FC236}">
                <a16:creationId xmlns:a16="http://schemas.microsoft.com/office/drawing/2014/main" id="{7B11E952-9629-80D9-61C4-D9454856DC4A}"/>
              </a:ext>
              <a:ext uri="{C183D7F6-B498-43B3-948B-1728B52AA6E4}">
                <adec:decorative xmlns:adec="http://schemas.microsoft.com/office/drawing/2017/decorative" val="1"/>
              </a:ext>
            </a:extLst>
          </p:cNvPr>
          <p:cNvSpPr/>
          <p:nvPr/>
        </p:nvSpPr>
        <p:spPr>
          <a:xfrm>
            <a:off x="3831771" y="3701143"/>
            <a:ext cx="484632" cy="468086"/>
          </a:xfrm>
          <a:prstGeom prst="downArrow">
            <a:avLst/>
          </a:prstGeom>
          <a:solidFill>
            <a:schemeClr val="bg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AD9CE60A-7D4A-DC0F-9804-E059BFB0EB9E}"/>
              </a:ext>
              <a:ext uri="{C183D7F6-B498-43B3-948B-1728B52AA6E4}">
                <adec:decorative xmlns:adec="http://schemas.microsoft.com/office/drawing/2017/decorative" val="1"/>
              </a:ext>
            </a:extLst>
          </p:cNvPr>
          <p:cNvSpPr/>
          <p:nvPr/>
        </p:nvSpPr>
        <p:spPr>
          <a:xfrm>
            <a:off x="7554685" y="3684829"/>
            <a:ext cx="484632" cy="468086"/>
          </a:xfrm>
          <a:prstGeom prst="downArrow">
            <a:avLst/>
          </a:prstGeom>
          <a:solidFill>
            <a:schemeClr val="bg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439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EC4C8F-68F0-310A-00A9-19DCB523CA2B}"/>
              </a:ext>
            </a:extLst>
          </p:cNvPr>
          <p:cNvSpPr>
            <a:spLocks noGrp="1"/>
          </p:cNvSpPr>
          <p:nvPr>
            <p:ph type="title"/>
          </p:nvPr>
        </p:nvSpPr>
        <p:spPr>
          <a:xfrm>
            <a:off x="413657" y="469900"/>
            <a:ext cx="10515600" cy="1325563"/>
          </a:xfrm>
        </p:spPr>
        <p:txBody>
          <a:bodyPr>
            <a:normAutofit/>
          </a:bodyPr>
          <a:lstStyle/>
          <a:p>
            <a:r>
              <a:rPr lang="en-US" sz="3600"/>
              <a:t>Table A</a:t>
            </a:r>
          </a:p>
        </p:txBody>
      </p:sp>
      <p:sp>
        <p:nvSpPr>
          <p:cNvPr id="5" name="Date Placeholder 4">
            <a:extLst>
              <a:ext uri="{FF2B5EF4-FFF2-40B4-BE49-F238E27FC236}">
                <a16:creationId xmlns:a16="http://schemas.microsoft.com/office/drawing/2014/main" id="{6609C101-6705-43F7-82A6-1CACC85EEC08}"/>
              </a:ext>
              <a:ext uri="{C183D7F6-B498-43B3-948B-1728B52AA6E4}">
                <adec:decorative xmlns:adec="http://schemas.microsoft.com/office/drawing/2017/decorative" val="1"/>
              </a:ext>
            </a:extLst>
          </p:cNvPr>
          <p:cNvSpPr>
            <a:spLocks noGrp="1"/>
          </p:cNvSpPr>
          <p:nvPr>
            <p:ph type="dt" sz="half" idx="10"/>
          </p:nvPr>
        </p:nvSpPr>
        <p:spPr/>
        <p:txBody>
          <a:bodyPr/>
          <a:lstStyle/>
          <a:p>
            <a:r>
              <a:rPr lang="en-US">
                <a:solidFill>
                  <a:srgbClr val="000066"/>
                </a:solidFill>
              </a:rPr>
              <a:t>9/16/2022</a:t>
            </a:r>
          </a:p>
          <a:p>
            <a:endParaRPr lang="en-US">
              <a:solidFill>
                <a:srgbClr val="000066"/>
              </a:solidFill>
            </a:endParaRPr>
          </a:p>
          <a:p>
            <a:endParaRPr lang="en-US">
              <a:solidFill>
                <a:srgbClr val="000066"/>
              </a:solidFill>
            </a:endParaRPr>
          </a:p>
        </p:txBody>
      </p:sp>
      <p:sp>
        <p:nvSpPr>
          <p:cNvPr id="6" name="Slide Number Placeholder 5">
            <a:extLst>
              <a:ext uri="{FF2B5EF4-FFF2-40B4-BE49-F238E27FC236}">
                <a16:creationId xmlns:a16="http://schemas.microsoft.com/office/drawing/2014/main" id="{535EAD0F-F4B9-4256-98A9-50FE3E6B6F45}"/>
              </a:ext>
              <a:ext uri="{C183D7F6-B498-43B3-948B-1728B52AA6E4}">
                <adec:decorative xmlns:adec="http://schemas.microsoft.com/office/drawing/2017/decorative" val="1"/>
              </a:ext>
            </a:extLst>
          </p:cNvPr>
          <p:cNvSpPr>
            <a:spLocks noGrp="1"/>
          </p:cNvSpPr>
          <p:nvPr>
            <p:ph type="sldNum" sz="quarter" idx="12"/>
          </p:nvPr>
        </p:nvSpPr>
        <p:spPr/>
        <p:txBody>
          <a:bodyPr/>
          <a:lstStyle/>
          <a:p>
            <a:fld id="{4D0A75F7-3104-4EC7-9639-766CE31A1594}" type="slidenum">
              <a:rPr lang="en-US" smtClean="0">
                <a:solidFill>
                  <a:srgbClr val="000066"/>
                </a:solidFill>
              </a:rPr>
              <a:t>8</a:t>
            </a:fld>
            <a:endParaRPr lang="en-US">
              <a:solidFill>
                <a:srgbClr val="000066"/>
              </a:solidFill>
            </a:endParaRPr>
          </a:p>
        </p:txBody>
      </p:sp>
      <p:pic>
        <p:nvPicPr>
          <p:cNvPr id="7" name="Picture 6">
            <a:extLst>
              <a:ext uri="{FF2B5EF4-FFF2-40B4-BE49-F238E27FC236}">
                <a16:creationId xmlns:a16="http://schemas.microsoft.com/office/drawing/2014/main" id="{1BA7E176-C079-F3C7-8680-571C5378404F}"/>
              </a:ext>
            </a:extLst>
          </p:cNvPr>
          <p:cNvPicPr>
            <a:picLocks noChangeAspect="1"/>
          </p:cNvPicPr>
          <p:nvPr/>
        </p:nvPicPr>
        <p:blipFill>
          <a:blip r:embed="rId3"/>
          <a:stretch>
            <a:fillRect/>
          </a:stretch>
        </p:blipFill>
        <p:spPr>
          <a:xfrm>
            <a:off x="0" y="838200"/>
            <a:ext cx="12192000" cy="5611504"/>
          </a:xfrm>
          <a:prstGeom prst="rect">
            <a:avLst/>
          </a:prstGeom>
        </p:spPr>
      </p:pic>
    </p:spTree>
    <p:extLst>
      <p:ext uri="{BB962C8B-B14F-4D97-AF65-F5344CB8AC3E}">
        <p14:creationId xmlns:p14="http://schemas.microsoft.com/office/powerpoint/2010/main" val="303436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527D06-5A9A-5B57-08B6-B2C919A33076}"/>
              </a:ext>
            </a:extLst>
          </p:cNvPr>
          <p:cNvSpPr>
            <a:spLocks noGrp="1"/>
          </p:cNvSpPr>
          <p:nvPr>
            <p:ph type="dt" sz="half" idx="10"/>
          </p:nvPr>
        </p:nvSpPr>
        <p:spPr/>
        <p:txBody>
          <a:bodyPr/>
          <a:lstStyle/>
          <a:p>
            <a:fld id="{40F2A2EE-1442-4CB6-BF6C-1D64706A3A6A}" type="datetime1">
              <a:rPr lang="en-US" smtClean="0"/>
              <a:t>10/17/2023</a:t>
            </a:fld>
            <a:endParaRPr lang="en-US"/>
          </a:p>
        </p:txBody>
      </p:sp>
      <p:sp>
        <p:nvSpPr>
          <p:cNvPr id="3" name="Slide Number Placeholder 2">
            <a:extLst>
              <a:ext uri="{FF2B5EF4-FFF2-40B4-BE49-F238E27FC236}">
                <a16:creationId xmlns:a16="http://schemas.microsoft.com/office/drawing/2014/main" id="{2A4C6F99-4588-3CF2-5326-3901ED8D2DF4}"/>
              </a:ext>
            </a:extLst>
          </p:cNvPr>
          <p:cNvSpPr>
            <a:spLocks noGrp="1"/>
          </p:cNvSpPr>
          <p:nvPr>
            <p:ph type="sldNum" sz="quarter" idx="12"/>
          </p:nvPr>
        </p:nvSpPr>
        <p:spPr/>
        <p:txBody>
          <a:bodyPr/>
          <a:lstStyle/>
          <a:p>
            <a:fld id="{B24F5015-3417-4B27-A586-E4CCF4D77832}" type="slidenum">
              <a:rPr lang="en-US" smtClean="0"/>
              <a:t>9</a:t>
            </a:fld>
            <a:endParaRPr lang="en-US"/>
          </a:p>
        </p:txBody>
      </p:sp>
      <p:pic>
        <p:nvPicPr>
          <p:cNvPr id="5" name="Picture 4">
            <a:extLst>
              <a:ext uri="{FF2B5EF4-FFF2-40B4-BE49-F238E27FC236}">
                <a16:creationId xmlns:a16="http://schemas.microsoft.com/office/drawing/2014/main" id="{E66AEE4C-366A-BCE9-9C4A-E5B4ABF68EF2}"/>
              </a:ext>
            </a:extLst>
          </p:cNvPr>
          <p:cNvPicPr>
            <a:picLocks noChangeAspect="1"/>
          </p:cNvPicPr>
          <p:nvPr/>
        </p:nvPicPr>
        <p:blipFill>
          <a:blip r:embed="rId3"/>
          <a:stretch>
            <a:fillRect/>
          </a:stretch>
        </p:blipFill>
        <p:spPr>
          <a:xfrm>
            <a:off x="838200" y="1375123"/>
            <a:ext cx="10305288" cy="4849655"/>
          </a:xfrm>
          <a:prstGeom prst="rect">
            <a:avLst/>
          </a:prstGeom>
        </p:spPr>
      </p:pic>
      <p:sp>
        <p:nvSpPr>
          <p:cNvPr id="4" name="Title 3">
            <a:extLst>
              <a:ext uri="{FF2B5EF4-FFF2-40B4-BE49-F238E27FC236}">
                <a16:creationId xmlns:a16="http://schemas.microsoft.com/office/drawing/2014/main" id="{CE626E67-95D4-E98C-063C-7258EF5ECBC5}"/>
              </a:ext>
            </a:extLst>
          </p:cNvPr>
          <p:cNvSpPr>
            <a:spLocks noGrp="1"/>
          </p:cNvSpPr>
          <p:nvPr>
            <p:ph type="title" idx="4294967295"/>
          </p:nvPr>
        </p:nvSpPr>
        <p:spPr/>
        <p:txBody>
          <a:bodyPr/>
          <a:lstStyle/>
          <a:p>
            <a:r>
              <a:rPr lang="en-US" dirty="0"/>
              <a:t>Table B</a:t>
            </a:r>
          </a:p>
        </p:txBody>
      </p:sp>
    </p:spTree>
    <p:extLst>
      <p:ext uri="{BB962C8B-B14F-4D97-AF65-F5344CB8AC3E}">
        <p14:creationId xmlns:p14="http://schemas.microsoft.com/office/powerpoint/2010/main" val="3716432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44CAEBD1-DA66-4186-85AF-B983725921D7}"/>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8CB3FC7-B59E-40D5-A9DE-932E9E5BEC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1c7bf0e-1cb0-48f8-99df-6e3f20f315ba"/>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TotalTime>
  <Words>7255</Words>
  <Application>Microsoft Office PowerPoint</Application>
  <PresentationFormat>Widescreen</PresentationFormat>
  <Paragraphs>497</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Times New Roman</vt:lpstr>
      <vt:lpstr>Office Theme</vt:lpstr>
      <vt:lpstr> Guidelines for Selection and Use of Accommodations on State Assessments</vt:lpstr>
      <vt:lpstr>Overview</vt:lpstr>
      <vt:lpstr>Accommodation Considerations</vt:lpstr>
      <vt:lpstr>Test Features vs. Accommodations</vt:lpstr>
      <vt:lpstr>Accommodations Guidelines Guidelines Manual</vt:lpstr>
      <vt:lpstr>2024 Accommodations Guidelines What’s New?</vt:lpstr>
      <vt:lpstr>Accommodation Tables</vt:lpstr>
      <vt:lpstr>Table A</vt:lpstr>
      <vt:lpstr>Table B</vt:lpstr>
      <vt:lpstr>New for 2024: Medical Device requires a Unique Accommodation submission to PDE</vt:lpstr>
      <vt:lpstr>New for 2024: Full ELA Read Aloud for Visual  Impairment ONLY</vt:lpstr>
      <vt:lpstr>Unique Accommodations</vt:lpstr>
      <vt:lpstr>Unique Accommodations</vt:lpstr>
      <vt:lpstr>Unique Accommodation Assurance</vt:lpstr>
      <vt:lpstr>Unique Accommodation Assurance</vt:lpstr>
      <vt:lpstr>Unique Accommodation Assurance</vt:lpstr>
      <vt:lpstr>Frequently Used Accommodations </vt:lpstr>
      <vt:lpstr>Read Aloud</vt:lpstr>
      <vt:lpstr>Read Aloud Considerations</vt:lpstr>
      <vt:lpstr>Read Aloud</vt:lpstr>
      <vt:lpstr>Scribing Accommodation</vt:lpstr>
      <vt:lpstr>Scribing as a Unique Accommodation</vt:lpstr>
      <vt:lpstr>Read Aloud and Scribing Guidelines </vt:lpstr>
      <vt:lpstr>Voice-to-text Accommodation</vt:lpstr>
      <vt:lpstr>Concussion Policy</vt:lpstr>
      <vt:lpstr>English Learner Accommodations</vt:lpstr>
      <vt:lpstr>Small Groups</vt:lpstr>
      <vt:lpstr>Enlarged Print/Magnification</vt:lpstr>
      <vt:lpstr>Online Testing</vt:lpstr>
      <vt:lpstr>Online vs. Paper</vt:lpstr>
      <vt:lpstr>Online Testing Benefits</vt:lpstr>
      <vt:lpstr>Using Accommodations Online </vt:lpstr>
      <vt:lpstr>Supplemental Resources </vt:lpstr>
      <vt:lpstr>Supplemental Tools and Resources</vt:lpstr>
      <vt:lpstr>Low Incidence Resources/Options</vt:lpstr>
      <vt:lpstr>PASA DLM</vt:lpstr>
      <vt:lpstr>PASA DLM</vt:lpstr>
      <vt:lpstr>PASA DLM</vt:lpstr>
      <vt:lpstr>PASA DLM</vt:lpstr>
      <vt:lpstr>PASA DLM Directory</vt:lpstr>
      <vt:lpstr>PSSA/ Keystone Directory</vt:lpstr>
      <vt:lpstr>Contact/Mission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Accommodations for Keystone and PSSA webinar</dc:title>
  <dc:creator>Milakovic, Dana</dc:creator>
  <cp:lastModifiedBy>Henry, Rachel</cp:lastModifiedBy>
  <cp:revision>3</cp:revision>
  <dcterms:created xsi:type="dcterms:W3CDTF">2022-07-06T18:28:13Z</dcterms:created>
  <dcterms:modified xsi:type="dcterms:W3CDTF">2023-10-17T11:57:15Z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1387800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