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4"/>
  </p:notesMasterIdLst>
  <p:sldIdLst>
    <p:sldId id="256" r:id="rId5"/>
    <p:sldId id="361" r:id="rId6"/>
    <p:sldId id="356" r:id="rId7"/>
    <p:sldId id="269" r:id="rId8"/>
    <p:sldId id="308" r:id="rId9"/>
    <p:sldId id="329" r:id="rId10"/>
    <p:sldId id="305" r:id="rId11"/>
    <p:sldId id="310" r:id="rId12"/>
    <p:sldId id="257" r:id="rId13"/>
    <p:sldId id="274" r:id="rId14"/>
    <p:sldId id="309" r:id="rId15"/>
    <p:sldId id="332" r:id="rId16"/>
    <p:sldId id="327" r:id="rId17"/>
    <p:sldId id="330" r:id="rId18"/>
    <p:sldId id="363" r:id="rId19"/>
    <p:sldId id="366" r:id="rId20"/>
    <p:sldId id="362" r:id="rId21"/>
    <p:sldId id="384" r:id="rId22"/>
    <p:sldId id="365" r:id="rId23"/>
    <p:sldId id="382" r:id="rId24"/>
    <p:sldId id="311" r:id="rId25"/>
    <p:sldId id="290" r:id="rId26"/>
    <p:sldId id="304" r:id="rId27"/>
    <p:sldId id="312" r:id="rId28"/>
    <p:sldId id="298" r:id="rId29"/>
    <p:sldId id="296" r:id="rId30"/>
    <p:sldId id="328" r:id="rId31"/>
    <p:sldId id="297" r:id="rId32"/>
    <p:sldId id="323" r:id="rId33"/>
    <p:sldId id="275" r:id="rId34"/>
    <p:sldId id="313" r:id="rId35"/>
    <p:sldId id="261" r:id="rId36"/>
    <p:sldId id="276" r:id="rId37"/>
    <p:sldId id="289" r:id="rId38"/>
    <p:sldId id="306" r:id="rId39"/>
    <p:sldId id="288" r:id="rId40"/>
    <p:sldId id="307" r:id="rId41"/>
    <p:sldId id="314" r:id="rId42"/>
    <p:sldId id="263" r:id="rId43"/>
    <p:sldId id="291" r:id="rId44"/>
    <p:sldId id="292" r:id="rId45"/>
    <p:sldId id="293" r:id="rId46"/>
    <p:sldId id="315" r:id="rId47"/>
    <p:sldId id="294" r:id="rId48"/>
    <p:sldId id="295" r:id="rId49"/>
    <p:sldId id="316" r:id="rId50"/>
    <p:sldId id="264" r:id="rId51"/>
    <p:sldId id="317" r:id="rId52"/>
    <p:sldId id="300" r:id="rId53"/>
    <p:sldId id="331" r:id="rId54"/>
    <p:sldId id="367" r:id="rId55"/>
    <p:sldId id="318" r:id="rId56"/>
    <p:sldId id="299" r:id="rId57"/>
    <p:sldId id="319" r:id="rId58"/>
    <p:sldId id="267" r:id="rId59"/>
    <p:sldId id="320" r:id="rId60"/>
    <p:sldId id="273" r:id="rId61"/>
    <p:sldId id="321" r:id="rId62"/>
    <p:sldId id="265" r:id="rId63"/>
    <p:sldId id="301" r:id="rId64"/>
    <p:sldId id="268" r:id="rId65"/>
    <p:sldId id="302" r:id="rId66"/>
    <p:sldId id="325" r:id="rId67"/>
    <p:sldId id="266" r:id="rId68"/>
    <p:sldId id="303" r:id="rId69"/>
    <p:sldId id="322" r:id="rId70"/>
    <p:sldId id="270" r:id="rId71"/>
    <p:sldId id="324" r:id="rId72"/>
    <p:sldId id="383" r:id="rId7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603B73-3D61-4FBC-97F8-AAD905E66863}" v="2" dt="2024-02-15T14:35:31.1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73" autoAdjust="0"/>
    <p:restoredTop sz="81434" autoAdjust="0"/>
  </p:normalViewPr>
  <p:slideViewPr>
    <p:cSldViewPr snapToGrid="0">
      <p:cViewPr varScale="1">
        <p:scale>
          <a:sx n="62" d="100"/>
          <a:sy n="62" d="100"/>
        </p:scale>
        <p:origin x="1200" y="6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viewProps" Target="viewProp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notesMaster" Target="notesMasters/notesMaster1.xml"/><Relationship Id="rId79" Type="http://schemas.microsoft.com/office/2015/10/relationships/revisionInfo" Target="revisionInfo.xml"/><Relationship Id="rId5" Type="http://schemas.openxmlformats.org/officeDocument/2006/relationships/slide" Target="slides/slide1.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BD94993-336E-4449-87F7-E5B567E39011}" type="datetimeFigureOut">
              <a:rPr lang="en-US" smtClean="0"/>
              <a:t>2/16/2024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B012C48-CBE3-4456-858D-2A38C9D9ED43}" type="slidenum">
              <a:rPr lang="en-US" smtClean="0"/>
              <a:t>‹#›</a:t>
            </a:fld>
            <a:endParaRPr lang="en-US" dirty="0"/>
          </a:p>
        </p:txBody>
      </p:sp>
    </p:spTree>
    <p:extLst>
      <p:ext uri="{BB962C8B-B14F-4D97-AF65-F5344CB8AC3E}">
        <p14:creationId xmlns:p14="http://schemas.microsoft.com/office/powerpoint/2010/main" val="3809366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Segoe UI" panose="020B0502040204020203" pitchFamily="34" charset="0"/>
              </a:rPr>
              <a:t>How to use this PowerPoint document:  Add school-specific information in the areas highlighted in blue. You may delete or skip slides irrelevant to your testing situation (i.e. if your school only administers Keystone Exams, delete the PSSA slides before presenting).  </a:t>
            </a:r>
            <a:endParaRPr lang="en-US" sz="1200" dirty="0">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a:t>
            </a:fld>
            <a:endParaRPr lang="en-US" dirty="0"/>
          </a:p>
        </p:txBody>
      </p:sp>
    </p:spTree>
    <p:extLst>
      <p:ext uri="{BB962C8B-B14F-4D97-AF65-F5344CB8AC3E}">
        <p14:creationId xmlns:p14="http://schemas.microsoft.com/office/powerpoint/2010/main" val="7225987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28</a:t>
            </a:fld>
            <a:endParaRPr lang="en-US" dirty="0"/>
          </a:p>
        </p:txBody>
      </p:sp>
    </p:spTree>
    <p:extLst>
      <p:ext uri="{BB962C8B-B14F-4D97-AF65-F5344CB8AC3E}">
        <p14:creationId xmlns:p14="http://schemas.microsoft.com/office/powerpoint/2010/main" val="25457415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Address each of these topics with the SACs</a:t>
            </a:r>
          </a:p>
        </p:txBody>
      </p:sp>
      <p:sp>
        <p:nvSpPr>
          <p:cNvPr id="4" name="Slide Number Placeholder 3"/>
          <p:cNvSpPr>
            <a:spLocks noGrp="1"/>
          </p:cNvSpPr>
          <p:nvPr>
            <p:ph type="sldNum" sz="quarter" idx="5"/>
          </p:nvPr>
        </p:nvSpPr>
        <p:spPr/>
        <p:txBody>
          <a:bodyPr/>
          <a:lstStyle/>
          <a:p>
            <a:fld id="{5B012C48-CBE3-4456-858D-2A38C9D9ED43}" type="slidenum">
              <a:rPr lang="en-US" smtClean="0"/>
              <a:t>32</a:t>
            </a:fld>
            <a:endParaRPr lang="en-US" dirty="0"/>
          </a:p>
        </p:txBody>
      </p:sp>
    </p:spTree>
    <p:extLst>
      <p:ext uri="{BB962C8B-B14F-4D97-AF65-F5344CB8AC3E}">
        <p14:creationId xmlns:p14="http://schemas.microsoft.com/office/powerpoint/2010/main" val="13310991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TAs or Proctors should review the Code of Conduct with all students prior to test administration. </a:t>
            </a:r>
          </a:p>
        </p:txBody>
      </p:sp>
      <p:sp>
        <p:nvSpPr>
          <p:cNvPr id="4" name="Slide Number Placeholder 3"/>
          <p:cNvSpPr>
            <a:spLocks noGrp="1"/>
          </p:cNvSpPr>
          <p:nvPr>
            <p:ph type="sldNum" sz="quarter" idx="5"/>
          </p:nvPr>
        </p:nvSpPr>
        <p:spPr/>
        <p:txBody>
          <a:bodyPr/>
          <a:lstStyle/>
          <a:p>
            <a:fld id="{5B012C48-CBE3-4456-858D-2A38C9D9ED43}" type="slidenum">
              <a:rPr lang="en-US" smtClean="0"/>
              <a:t>33</a:t>
            </a:fld>
            <a:endParaRPr lang="en-US" dirty="0"/>
          </a:p>
        </p:txBody>
      </p:sp>
    </p:spTree>
    <p:extLst>
      <p:ext uri="{BB962C8B-B14F-4D97-AF65-F5344CB8AC3E}">
        <p14:creationId xmlns:p14="http://schemas.microsoft.com/office/powerpoint/2010/main" val="1960836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students must take the Algebra I, Biology and Literature Keystone Exam by spring of grade 11.  </a:t>
            </a:r>
          </a:p>
        </p:txBody>
      </p:sp>
      <p:sp>
        <p:nvSpPr>
          <p:cNvPr id="4" name="Slide Number Placeholder 3"/>
          <p:cNvSpPr>
            <a:spLocks noGrp="1"/>
          </p:cNvSpPr>
          <p:nvPr>
            <p:ph type="sldNum" sz="quarter" idx="5"/>
          </p:nvPr>
        </p:nvSpPr>
        <p:spPr/>
        <p:txBody>
          <a:bodyPr/>
          <a:lstStyle/>
          <a:p>
            <a:fld id="{5B012C48-CBE3-4456-858D-2A38C9D9ED43}" type="slidenum">
              <a:rPr lang="en-US" smtClean="0"/>
              <a:t>34</a:t>
            </a:fld>
            <a:endParaRPr lang="en-US" dirty="0"/>
          </a:p>
        </p:txBody>
      </p:sp>
    </p:spTree>
    <p:extLst>
      <p:ext uri="{BB962C8B-B14F-4D97-AF65-F5344CB8AC3E}">
        <p14:creationId xmlns:p14="http://schemas.microsoft.com/office/powerpoint/2010/main" val="15832278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Address each of these topics with the SACs</a:t>
            </a:r>
          </a:p>
        </p:txBody>
      </p:sp>
      <p:sp>
        <p:nvSpPr>
          <p:cNvPr id="4" name="Slide Number Placeholder 3"/>
          <p:cNvSpPr>
            <a:spLocks noGrp="1"/>
          </p:cNvSpPr>
          <p:nvPr>
            <p:ph type="sldNum" sz="quarter" idx="5"/>
          </p:nvPr>
        </p:nvSpPr>
        <p:spPr/>
        <p:txBody>
          <a:bodyPr/>
          <a:lstStyle/>
          <a:p>
            <a:fld id="{5B012C48-CBE3-4456-858D-2A38C9D9ED43}" type="slidenum">
              <a:rPr lang="en-US" smtClean="0"/>
              <a:t>35</a:t>
            </a:fld>
            <a:endParaRPr lang="en-US" dirty="0"/>
          </a:p>
        </p:txBody>
      </p:sp>
    </p:spTree>
    <p:extLst>
      <p:ext uri="{BB962C8B-B14F-4D97-AF65-F5344CB8AC3E}">
        <p14:creationId xmlns:p14="http://schemas.microsoft.com/office/powerpoint/2010/main" val="17739930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Accommodations Manual can be found on the PDE website</a:t>
            </a:r>
          </a:p>
        </p:txBody>
      </p:sp>
      <p:sp>
        <p:nvSpPr>
          <p:cNvPr id="4" name="Slide Number Placeholder 3"/>
          <p:cNvSpPr>
            <a:spLocks noGrp="1"/>
          </p:cNvSpPr>
          <p:nvPr>
            <p:ph type="sldNum" sz="quarter" idx="5"/>
          </p:nvPr>
        </p:nvSpPr>
        <p:spPr/>
        <p:txBody>
          <a:bodyPr/>
          <a:lstStyle/>
          <a:p>
            <a:fld id="{5B012C48-CBE3-4456-858D-2A38C9D9ED43}" type="slidenum">
              <a:rPr lang="en-US" smtClean="0"/>
              <a:t>36</a:t>
            </a:fld>
            <a:endParaRPr lang="en-US" dirty="0"/>
          </a:p>
        </p:txBody>
      </p:sp>
    </p:spTree>
    <p:extLst>
      <p:ext uri="{BB962C8B-B14F-4D97-AF65-F5344CB8AC3E}">
        <p14:creationId xmlns:p14="http://schemas.microsoft.com/office/powerpoint/2010/main" val="33080830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Address each of these topics with the SACs</a:t>
            </a:r>
          </a:p>
        </p:txBody>
      </p:sp>
      <p:sp>
        <p:nvSpPr>
          <p:cNvPr id="4" name="Slide Number Placeholder 3"/>
          <p:cNvSpPr>
            <a:spLocks noGrp="1"/>
          </p:cNvSpPr>
          <p:nvPr>
            <p:ph type="sldNum" sz="quarter" idx="5"/>
          </p:nvPr>
        </p:nvSpPr>
        <p:spPr/>
        <p:txBody>
          <a:bodyPr/>
          <a:lstStyle/>
          <a:p>
            <a:fld id="{5B012C48-CBE3-4456-858D-2A38C9D9ED43}" type="slidenum">
              <a:rPr lang="en-US" smtClean="0"/>
              <a:t>37</a:t>
            </a:fld>
            <a:endParaRPr lang="en-US" dirty="0"/>
          </a:p>
        </p:txBody>
      </p:sp>
    </p:spTree>
    <p:extLst>
      <p:ext uri="{BB962C8B-B14F-4D97-AF65-F5344CB8AC3E}">
        <p14:creationId xmlns:p14="http://schemas.microsoft.com/office/powerpoint/2010/main" val="36425528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Information in PIMS can be corrected and updated until the DRC precode label window closes. </a:t>
            </a:r>
          </a:p>
        </p:txBody>
      </p:sp>
      <p:sp>
        <p:nvSpPr>
          <p:cNvPr id="4" name="Slide Number Placeholder 3"/>
          <p:cNvSpPr>
            <a:spLocks noGrp="1"/>
          </p:cNvSpPr>
          <p:nvPr>
            <p:ph type="sldNum" sz="quarter" idx="5"/>
          </p:nvPr>
        </p:nvSpPr>
        <p:spPr/>
        <p:txBody>
          <a:bodyPr/>
          <a:lstStyle/>
          <a:p>
            <a:fld id="{5B012C48-CBE3-4456-858D-2A38C9D9ED43}" type="slidenum">
              <a:rPr lang="en-US" smtClean="0"/>
              <a:t>39</a:t>
            </a:fld>
            <a:endParaRPr lang="en-US" dirty="0"/>
          </a:p>
        </p:txBody>
      </p:sp>
    </p:spTree>
    <p:extLst>
      <p:ext uri="{BB962C8B-B14F-4D97-AF65-F5344CB8AC3E}">
        <p14:creationId xmlns:p14="http://schemas.microsoft.com/office/powerpoint/2010/main" val="10680858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Consult HAC for additional details </a:t>
            </a:r>
          </a:p>
        </p:txBody>
      </p:sp>
      <p:sp>
        <p:nvSpPr>
          <p:cNvPr id="4" name="Slide Number Placeholder 3"/>
          <p:cNvSpPr>
            <a:spLocks noGrp="1"/>
          </p:cNvSpPr>
          <p:nvPr>
            <p:ph type="sldNum" sz="quarter" idx="5"/>
          </p:nvPr>
        </p:nvSpPr>
        <p:spPr/>
        <p:txBody>
          <a:bodyPr/>
          <a:lstStyle/>
          <a:p>
            <a:fld id="{5B012C48-CBE3-4456-858D-2A38C9D9ED43}" type="slidenum">
              <a:rPr lang="en-US" smtClean="0"/>
              <a:t>45</a:t>
            </a:fld>
            <a:endParaRPr lang="en-US" dirty="0"/>
          </a:p>
        </p:txBody>
      </p:sp>
    </p:spTree>
    <p:extLst>
      <p:ext uri="{BB962C8B-B14F-4D97-AF65-F5344CB8AC3E}">
        <p14:creationId xmlns:p14="http://schemas.microsoft.com/office/powerpoint/2010/main" val="25586050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46</a:t>
            </a:fld>
            <a:endParaRPr lang="en-US" dirty="0"/>
          </a:p>
        </p:txBody>
      </p:sp>
    </p:spTree>
    <p:extLst>
      <p:ext uri="{BB962C8B-B14F-4D97-AF65-F5344CB8AC3E}">
        <p14:creationId xmlns:p14="http://schemas.microsoft.com/office/powerpoint/2010/main" val="2502911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B012C48-CBE3-4456-858D-2A38C9D9ED43}" type="slidenum">
              <a:rPr lang="en-US" smtClean="0"/>
              <a:t>2</a:t>
            </a:fld>
            <a:endParaRPr lang="en-US" dirty="0"/>
          </a:p>
        </p:txBody>
      </p:sp>
    </p:spTree>
    <p:extLst>
      <p:ext uri="{BB962C8B-B14F-4D97-AF65-F5344CB8AC3E}">
        <p14:creationId xmlns:p14="http://schemas.microsoft.com/office/powerpoint/2010/main" val="31129663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Directions for Administration booklets vary by grade level, subject and mode of administration (paper or online).  Directions for Administration for Keystone Exams vary by mode of administration only.  All content areas are located in the same booklet. </a:t>
            </a:r>
          </a:p>
        </p:txBody>
      </p:sp>
      <p:sp>
        <p:nvSpPr>
          <p:cNvPr id="4" name="Slide Number Placeholder 3"/>
          <p:cNvSpPr>
            <a:spLocks noGrp="1"/>
          </p:cNvSpPr>
          <p:nvPr>
            <p:ph type="sldNum" sz="quarter" idx="5"/>
          </p:nvPr>
        </p:nvSpPr>
        <p:spPr/>
        <p:txBody>
          <a:bodyPr/>
          <a:lstStyle/>
          <a:p>
            <a:fld id="{5B012C48-CBE3-4456-858D-2A38C9D9ED43}" type="slidenum">
              <a:rPr lang="en-US" smtClean="0"/>
              <a:t>57</a:t>
            </a:fld>
            <a:endParaRPr lang="en-US" dirty="0"/>
          </a:p>
        </p:txBody>
      </p:sp>
    </p:spTree>
    <p:extLst>
      <p:ext uri="{BB962C8B-B14F-4D97-AF65-F5344CB8AC3E}">
        <p14:creationId xmlns:p14="http://schemas.microsoft.com/office/powerpoint/2010/main" val="13662103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Maintain copies for three years</a:t>
            </a:r>
          </a:p>
        </p:txBody>
      </p:sp>
      <p:sp>
        <p:nvSpPr>
          <p:cNvPr id="4" name="Slide Number Placeholder 3"/>
          <p:cNvSpPr>
            <a:spLocks noGrp="1"/>
          </p:cNvSpPr>
          <p:nvPr>
            <p:ph type="sldNum" sz="quarter" idx="5"/>
          </p:nvPr>
        </p:nvSpPr>
        <p:spPr/>
        <p:txBody>
          <a:bodyPr/>
          <a:lstStyle/>
          <a:p>
            <a:fld id="{5B012C48-CBE3-4456-858D-2A38C9D9ED43}" type="slidenum">
              <a:rPr lang="en-US" smtClean="0"/>
              <a:t>64</a:t>
            </a:fld>
            <a:endParaRPr lang="en-US" dirty="0"/>
          </a:p>
        </p:txBody>
      </p:sp>
    </p:spTree>
    <p:extLst>
      <p:ext uri="{BB962C8B-B14F-4D97-AF65-F5344CB8AC3E}">
        <p14:creationId xmlns:p14="http://schemas.microsoft.com/office/powerpoint/2010/main" val="3414315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Consult the PDE website for the state assessment window</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9</a:t>
            </a:fld>
            <a:endParaRPr lang="en-US" dirty="0"/>
          </a:p>
        </p:txBody>
      </p:sp>
    </p:spTree>
    <p:extLst>
      <p:ext uri="{BB962C8B-B14F-4D97-AF65-F5344CB8AC3E}">
        <p14:creationId xmlns:p14="http://schemas.microsoft.com/office/powerpoint/2010/main" val="2031662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Consult the PDE website for the state assessment window</a:t>
            </a:r>
          </a:p>
        </p:txBody>
      </p:sp>
      <p:sp>
        <p:nvSpPr>
          <p:cNvPr id="4" name="Slide Number Placeholder 3"/>
          <p:cNvSpPr>
            <a:spLocks noGrp="1"/>
          </p:cNvSpPr>
          <p:nvPr>
            <p:ph type="sldNum" sz="quarter" idx="5"/>
          </p:nvPr>
        </p:nvSpPr>
        <p:spPr/>
        <p:txBody>
          <a:bodyPr/>
          <a:lstStyle/>
          <a:p>
            <a:fld id="{5B012C48-CBE3-4456-858D-2A38C9D9ED43}" type="slidenum">
              <a:rPr lang="en-US" smtClean="0"/>
              <a:t>10</a:t>
            </a:fld>
            <a:endParaRPr lang="en-US" dirty="0"/>
          </a:p>
        </p:txBody>
      </p:sp>
    </p:spTree>
    <p:extLst>
      <p:ext uri="{BB962C8B-B14F-4D97-AF65-F5344CB8AC3E}">
        <p14:creationId xmlns:p14="http://schemas.microsoft.com/office/powerpoint/2010/main" val="2723198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these topics with SACs</a:t>
            </a:r>
          </a:p>
        </p:txBody>
      </p:sp>
      <p:sp>
        <p:nvSpPr>
          <p:cNvPr id="4" name="Slide Number Placeholder 3"/>
          <p:cNvSpPr>
            <a:spLocks noGrp="1"/>
          </p:cNvSpPr>
          <p:nvPr>
            <p:ph type="sldNum" sz="quarter" idx="5"/>
          </p:nvPr>
        </p:nvSpPr>
        <p:spPr/>
        <p:txBody>
          <a:bodyPr/>
          <a:lstStyle/>
          <a:p>
            <a:fld id="{5B012C48-CBE3-4456-858D-2A38C9D9ED43}" type="slidenum">
              <a:rPr lang="en-US" smtClean="0"/>
              <a:t>22</a:t>
            </a:fld>
            <a:endParaRPr lang="en-US" dirty="0"/>
          </a:p>
        </p:txBody>
      </p:sp>
    </p:spTree>
    <p:extLst>
      <p:ext uri="{BB962C8B-B14F-4D97-AF65-F5344CB8AC3E}">
        <p14:creationId xmlns:p14="http://schemas.microsoft.com/office/powerpoint/2010/main" val="1616461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Discuss these topics with SACs</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23</a:t>
            </a:fld>
            <a:endParaRPr lang="en-US" dirty="0"/>
          </a:p>
        </p:txBody>
      </p:sp>
    </p:spTree>
    <p:extLst>
      <p:ext uri="{BB962C8B-B14F-4D97-AF65-F5344CB8AC3E}">
        <p14:creationId xmlns:p14="http://schemas.microsoft.com/office/powerpoint/2010/main" val="1920283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Handbook for Secure Test Administration is found in the Appendix of the HAC</a:t>
            </a:r>
          </a:p>
        </p:txBody>
      </p:sp>
      <p:sp>
        <p:nvSpPr>
          <p:cNvPr id="4" name="Slide Number Placeholder 3"/>
          <p:cNvSpPr>
            <a:spLocks noGrp="1"/>
          </p:cNvSpPr>
          <p:nvPr>
            <p:ph type="sldNum" sz="quarter" idx="5"/>
          </p:nvPr>
        </p:nvSpPr>
        <p:spPr/>
        <p:txBody>
          <a:bodyPr/>
          <a:lstStyle/>
          <a:p>
            <a:fld id="{5B012C48-CBE3-4456-858D-2A38C9D9ED43}" type="slidenum">
              <a:rPr lang="en-US" smtClean="0"/>
              <a:t>25</a:t>
            </a:fld>
            <a:endParaRPr lang="en-US" dirty="0"/>
          </a:p>
        </p:txBody>
      </p:sp>
    </p:spTree>
    <p:extLst>
      <p:ext uri="{BB962C8B-B14F-4D97-AF65-F5344CB8AC3E}">
        <p14:creationId xmlns:p14="http://schemas.microsoft.com/office/powerpoint/2010/main" val="4112510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26</a:t>
            </a:fld>
            <a:endParaRPr lang="en-US" dirty="0"/>
          </a:p>
        </p:txBody>
      </p:sp>
    </p:spTree>
    <p:extLst>
      <p:ext uri="{BB962C8B-B14F-4D97-AF65-F5344CB8AC3E}">
        <p14:creationId xmlns:p14="http://schemas.microsoft.com/office/powerpoint/2010/main" val="2936874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27</a:t>
            </a:fld>
            <a:endParaRPr lang="en-US" dirty="0"/>
          </a:p>
        </p:txBody>
      </p:sp>
    </p:spTree>
    <p:extLst>
      <p:ext uri="{BB962C8B-B14F-4D97-AF65-F5344CB8AC3E}">
        <p14:creationId xmlns:p14="http://schemas.microsoft.com/office/powerpoint/2010/main" val="24181722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FF38B-4F72-1840-49DA-E8867A16189A}"/>
              </a:ext>
            </a:extLst>
          </p:cNvPr>
          <p:cNvSpPr>
            <a:spLocks noGrp="1"/>
          </p:cNvSpPr>
          <p:nvPr>
            <p:ph type="ctrTitle"/>
          </p:nvPr>
        </p:nvSpPr>
        <p:spPr>
          <a:xfrm>
            <a:off x="1463615" y="1913178"/>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A6C16A18-8BEE-A3DE-0E0A-257BD711267C}"/>
              </a:ext>
            </a:extLst>
          </p:cNvPr>
          <p:cNvSpPr>
            <a:spLocks noGrp="1"/>
          </p:cNvSpPr>
          <p:nvPr>
            <p:ph type="subTitle" idx="1"/>
          </p:nvPr>
        </p:nvSpPr>
        <p:spPr>
          <a:xfrm>
            <a:off x="1524000" y="430077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01BEB6-B431-7786-071D-B956BF878A1F}"/>
              </a:ext>
            </a:extLst>
          </p:cNvPr>
          <p:cNvSpPr>
            <a:spLocks noGrp="1"/>
          </p:cNvSpPr>
          <p:nvPr>
            <p:ph type="dt" sz="half" idx="10"/>
          </p:nvPr>
        </p:nvSpPr>
        <p:spPr/>
        <p:txBody>
          <a:bodyPr/>
          <a:lstStyle/>
          <a:p>
            <a:fld id="{E406486C-7D77-4EE3-A303-A18C4C0BEED5}" type="datetime1">
              <a:rPr lang="en-US" smtClean="0"/>
              <a:t>2/16/2024</a:t>
            </a:fld>
            <a:endParaRPr lang="en-US" dirty="0"/>
          </a:p>
        </p:txBody>
      </p:sp>
      <p:sp>
        <p:nvSpPr>
          <p:cNvPr id="5" name="Footer Placeholder 4">
            <a:extLst>
              <a:ext uri="{FF2B5EF4-FFF2-40B4-BE49-F238E27FC236}">
                <a16:creationId xmlns:a16="http://schemas.microsoft.com/office/drawing/2014/main" id="{6FA8B36E-268F-799C-F7BC-8365CD47690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26D37CF-0AD6-ECB7-3ECC-E2DB4F60D73A}"/>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Picture 6" descr="Ornamental shape. Blue gradient and gray rectangles">
            <a:extLst>
              <a:ext uri="{FF2B5EF4-FFF2-40B4-BE49-F238E27FC236}">
                <a16:creationId xmlns:a16="http://schemas.microsoft.com/office/drawing/2014/main" id="{73CA9021-3EA6-3F1D-A425-16C8069FC0B7}"/>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8" name="Picture 7" descr="Pennsylvania Department of Education Logo">
            <a:extLst>
              <a:ext uri="{FF2B5EF4-FFF2-40B4-BE49-F238E27FC236}">
                <a16:creationId xmlns:a16="http://schemas.microsoft.com/office/drawing/2014/main" id="{98288550-DC8A-BF20-9C8D-3C34DBB89C60}"/>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329225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3EA795A8-8EEE-4E45-B8B1-01683563603C}" type="datetime1">
              <a:rPr lang="en-US" smtClean="0"/>
              <a:t>2/16/2024</a:t>
            </a:fld>
            <a:endParaRPr lang="en-US" dirty="0"/>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6" name="Picture 5" descr="Pennsylvania Department of Education Logo">
            <a:extLst>
              <a:ext uri="{FF2B5EF4-FFF2-40B4-BE49-F238E27FC236}">
                <a16:creationId xmlns:a16="http://schemas.microsoft.com/office/drawing/2014/main" id="{BF49D115-6E3C-0A02-2556-15FC8E1DC877}"/>
              </a:ext>
            </a:extLst>
          </p:cNvPr>
          <p:cNvPicPr>
            <a:picLocks noChangeAspect="1"/>
          </p:cNvPicPr>
          <p:nvPr userDrawn="1"/>
        </p:nvPicPr>
        <p:blipFill>
          <a:blip r:embed="rId2"/>
          <a:stretch>
            <a:fillRect/>
          </a:stretch>
        </p:blipFill>
        <p:spPr>
          <a:xfrm>
            <a:off x="10355327" y="136525"/>
            <a:ext cx="1836673" cy="655955"/>
          </a:xfrm>
          <a:prstGeom prst="rect">
            <a:avLst/>
          </a:prstGeom>
        </p:spPr>
      </p:pic>
      <p:pic>
        <p:nvPicPr>
          <p:cNvPr id="7" name="Picture 6" descr="PDE Logo inside a blue square">
            <a:extLst>
              <a:ext uri="{FF2B5EF4-FFF2-40B4-BE49-F238E27FC236}">
                <a16:creationId xmlns:a16="http://schemas.microsoft.com/office/drawing/2014/main" id="{8C504C3F-60BB-14EF-091F-9565A3C0C174}"/>
              </a:ext>
            </a:extLst>
          </p:cNvPr>
          <p:cNvPicPr>
            <a:picLocks noChangeAspect="1"/>
          </p:cNvPicPr>
          <p:nvPr userDrawn="1"/>
        </p:nvPicPr>
        <p:blipFill>
          <a:blip r:embed="rId3"/>
          <a:stretch>
            <a:fillRect/>
          </a:stretch>
        </p:blipFill>
        <p:spPr>
          <a:xfrm>
            <a:off x="9725475" y="257902"/>
            <a:ext cx="2121348" cy="2121348"/>
          </a:xfrm>
          <a:prstGeom prst="rect">
            <a:avLst/>
          </a:prstGeom>
        </p:spPr>
      </p:pic>
      <p:pic>
        <p:nvPicPr>
          <p:cNvPr id="8" name="Picture 7" descr="Pennsylvania Department of Education logo">
            <a:extLst>
              <a:ext uri="{FF2B5EF4-FFF2-40B4-BE49-F238E27FC236}">
                <a16:creationId xmlns:a16="http://schemas.microsoft.com/office/drawing/2014/main" id="{6C65AF12-DFBC-1A92-8273-9466BEB1E9A7}"/>
              </a:ext>
            </a:extLst>
          </p:cNvPr>
          <p:cNvPicPr>
            <a:picLocks noChangeAspect="1"/>
          </p:cNvPicPr>
          <p:nvPr userDrawn="1"/>
        </p:nvPicPr>
        <p:blipFill>
          <a:blip r:embed="rId4"/>
          <a:stretch>
            <a:fillRect/>
          </a:stretch>
        </p:blipFill>
        <p:spPr>
          <a:xfrm>
            <a:off x="10077363" y="792480"/>
            <a:ext cx="1417572" cy="855730"/>
          </a:xfrm>
          <a:prstGeom prst="rect">
            <a:avLst/>
          </a:prstGeom>
        </p:spPr>
      </p:pic>
    </p:spTree>
    <p:extLst>
      <p:ext uri="{BB962C8B-B14F-4D97-AF65-F5344CB8AC3E}">
        <p14:creationId xmlns:p14="http://schemas.microsoft.com/office/powerpoint/2010/main" val="398861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E685F-8FE5-BAB3-651F-9216D373BE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A66450A-26B0-FB21-73CE-9019D9AC41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7202F7-784D-F7D4-B425-FA808B4D2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143AEB-D729-04FF-7CA8-FEBE5A69B881}"/>
              </a:ext>
            </a:extLst>
          </p:cNvPr>
          <p:cNvSpPr>
            <a:spLocks noGrp="1"/>
          </p:cNvSpPr>
          <p:nvPr>
            <p:ph type="dt" sz="half" idx="10"/>
          </p:nvPr>
        </p:nvSpPr>
        <p:spPr/>
        <p:txBody>
          <a:bodyPr/>
          <a:lstStyle/>
          <a:p>
            <a:fld id="{CCE6727E-4CF2-49A8-B5D6-B04585F2CC0E}" type="datetime1">
              <a:rPr lang="en-US" smtClean="0"/>
              <a:t>2/16/2024</a:t>
            </a:fld>
            <a:endParaRPr lang="en-US" dirty="0"/>
          </a:p>
        </p:txBody>
      </p:sp>
      <p:sp>
        <p:nvSpPr>
          <p:cNvPr id="6" name="Footer Placeholder 5">
            <a:extLst>
              <a:ext uri="{FF2B5EF4-FFF2-40B4-BE49-F238E27FC236}">
                <a16:creationId xmlns:a16="http://schemas.microsoft.com/office/drawing/2014/main" id="{23EDC3CA-9838-7D30-1571-F4294DB3871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0B8D24C-2601-ACA8-2C0B-181A7F2C3A42}"/>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8" name="Content Placeholder 6" descr="Ornamental shapes. Dark blue and light blue rectangles">
            <a:extLst>
              <a:ext uri="{FF2B5EF4-FFF2-40B4-BE49-F238E27FC236}">
                <a16:creationId xmlns:a16="http://schemas.microsoft.com/office/drawing/2014/main" id="{000F9132-2FA6-531B-853B-7FA60C4EE986}"/>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9" name="Picture 8" descr="Pennsylvania Department of Education Logo">
            <a:extLst>
              <a:ext uri="{FF2B5EF4-FFF2-40B4-BE49-F238E27FC236}">
                <a16:creationId xmlns:a16="http://schemas.microsoft.com/office/drawing/2014/main" id="{DF560240-EEF9-E3AD-E70F-0049B713CB29}"/>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091097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6A541-70B4-C2B2-8919-38928449B1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575DF3D-5910-9092-944E-68073C5AD3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721744E-5668-8E0E-7F9D-79A21C0627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754305-D8FA-18F1-7D1C-0323602500FA}"/>
              </a:ext>
            </a:extLst>
          </p:cNvPr>
          <p:cNvSpPr>
            <a:spLocks noGrp="1"/>
          </p:cNvSpPr>
          <p:nvPr>
            <p:ph type="dt" sz="half" idx="10"/>
          </p:nvPr>
        </p:nvSpPr>
        <p:spPr/>
        <p:txBody>
          <a:bodyPr/>
          <a:lstStyle/>
          <a:p>
            <a:fld id="{7A264754-4ADD-49E4-9657-2D042D02AAB8}" type="datetime1">
              <a:rPr lang="en-US" smtClean="0"/>
              <a:t>2/16/2024</a:t>
            </a:fld>
            <a:endParaRPr lang="en-US" dirty="0"/>
          </a:p>
        </p:txBody>
      </p:sp>
      <p:sp>
        <p:nvSpPr>
          <p:cNvPr id="6" name="Footer Placeholder 5">
            <a:extLst>
              <a:ext uri="{FF2B5EF4-FFF2-40B4-BE49-F238E27FC236}">
                <a16:creationId xmlns:a16="http://schemas.microsoft.com/office/drawing/2014/main" id="{71354EDB-B905-1AF9-78F3-44291E2CDAD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45354CF-B85A-F363-9999-9A8B7188D703}"/>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10" name="Picture 9" descr="PDE Logo inside a blue square">
            <a:extLst>
              <a:ext uri="{FF2B5EF4-FFF2-40B4-BE49-F238E27FC236}">
                <a16:creationId xmlns:a16="http://schemas.microsoft.com/office/drawing/2014/main" id="{931248E6-F468-3E78-9D55-0EAE4144AE67}"/>
              </a:ext>
            </a:extLst>
          </p:cNvPr>
          <p:cNvPicPr>
            <a:picLocks noChangeAspect="1"/>
          </p:cNvPicPr>
          <p:nvPr userDrawn="1"/>
        </p:nvPicPr>
        <p:blipFill>
          <a:blip r:embed="rId2"/>
          <a:stretch>
            <a:fillRect/>
          </a:stretch>
        </p:blipFill>
        <p:spPr>
          <a:xfrm>
            <a:off x="9501188" y="611585"/>
            <a:ext cx="2121348" cy="2121348"/>
          </a:xfrm>
          <a:prstGeom prst="rect">
            <a:avLst/>
          </a:prstGeom>
        </p:spPr>
      </p:pic>
      <p:pic>
        <p:nvPicPr>
          <p:cNvPr id="11" name="Picture 10" descr="Pennsylvania Department of Education logo">
            <a:extLst>
              <a:ext uri="{FF2B5EF4-FFF2-40B4-BE49-F238E27FC236}">
                <a16:creationId xmlns:a16="http://schemas.microsoft.com/office/drawing/2014/main" id="{F1DFF1FE-B4F3-B08C-899D-E23D461C9503}"/>
              </a:ext>
            </a:extLst>
          </p:cNvPr>
          <p:cNvPicPr>
            <a:picLocks noChangeAspect="1"/>
          </p:cNvPicPr>
          <p:nvPr userDrawn="1"/>
        </p:nvPicPr>
        <p:blipFill>
          <a:blip r:embed="rId3"/>
          <a:stretch>
            <a:fillRect/>
          </a:stretch>
        </p:blipFill>
        <p:spPr>
          <a:xfrm>
            <a:off x="9848415" y="1191811"/>
            <a:ext cx="1417572" cy="855730"/>
          </a:xfrm>
          <a:prstGeom prst="rect">
            <a:avLst/>
          </a:prstGeom>
        </p:spPr>
      </p:pic>
    </p:spTree>
    <p:extLst>
      <p:ext uri="{BB962C8B-B14F-4D97-AF65-F5344CB8AC3E}">
        <p14:creationId xmlns:p14="http://schemas.microsoft.com/office/powerpoint/2010/main" val="1805991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B487-1515-5EC0-EEE4-58615CC7EDC2}"/>
              </a:ext>
            </a:extLst>
          </p:cNvPr>
          <p:cNvSpPr>
            <a:spLocks noGrp="1"/>
          </p:cNvSpPr>
          <p:nvPr>
            <p:ph type="title" hasCustomPrompt="1"/>
          </p:nvPr>
        </p:nvSpPr>
        <p:spPr/>
        <p:txBody>
          <a:bodyPr/>
          <a:lstStyle>
            <a:lvl1pPr>
              <a:defRPr/>
            </a:lvl1pPr>
          </a:lstStyle>
          <a:p>
            <a:r>
              <a:rPr lang="en-US" dirty="0"/>
              <a:t>Contact/Mission</a:t>
            </a:r>
          </a:p>
        </p:txBody>
      </p:sp>
      <p:sp>
        <p:nvSpPr>
          <p:cNvPr id="3" name="Content Placeholder 2">
            <a:extLst>
              <a:ext uri="{FF2B5EF4-FFF2-40B4-BE49-F238E27FC236}">
                <a16:creationId xmlns:a16="http://schemas.microsoft.com/office/drawing/2014/main" id="{E1E4DAF0-3314-8F24-DDFE-B90A4416247A}"/>
              </a:ext>
            </a:extLst>
          </p:cNvPr>
          <p:cNvSpPr>
            <a:spLocks noGrp="1"/>
          </p:cNvSpPr>
          <p:nvPr>
            <p:ph idx="1"/>
          </p:nvPr>
        </p:nvSpPr>
        <p:spPr>
          <a:xfrm>
            <a:off x="838200" y="1825625"/>
            <a:ext cx="10515600" cy="187510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50363D0-A71B-A696-2912-89A6CF2E6BD6}"/>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C4DB8D61-9786-4A4D-B53B-332C749EB351}" type="datetime1">
              <a:rPr lang="en-US" smtClean="0"/>
              <a:t>2/16/2024</a:t>
            </a:fld>
            <a:endParaRPr lang="en-US" dirty="0"/>
          </a:p>
        </p:txBody>
      </p:sp>
      <p:sp>
        <p:nvSpPr>
          <p:cNvPr id="6" name="Slide Number Placeholder 5">
            <a:extLst>
              <a:ext uri="{FF2B5EF4-FFF2-40B4-BE49-F238E27FC236}">
                <a16:creationId xmlns:a16="http://schemas.microsoft.com/office/drawing/2014/main" id="{F89A4848-B5F4-26E7-D4E3-56FF89A9A004}"/>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Content Placeholder 6" descr="Ornamental shapes. Dark blue and light blue rectangles">
            <a:extLst>
              <a:ext uri="{FF2B5EF4-FFF2-40B4-BE49-F238E27FC236}">
                <a16:creationId xmlns:a16="http://schemas.microsoft.com/office/drawing/2014/main" id="{79C3DD4C-86BC-D051-AE3E-45FB253C998A}"/>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9A270310-886E-256E-C883-D3A770A4138C}"/>
              </a:ext>
            </a:extLst>
          </p:cNvPr>
          <p:cNvPicPr>
            <a:picLocks noChangeAspect="1"/>
          </p:cNvPicPr>
          <p:nvPr userDrawn="1"/>
        </p:nvPicPr>
        <p:blipFill>
          <a:blip r:embed="rId3"/>
          <a:stretch>
            <a:fillRect/>
          </a:stretch>
        </p:blipFill>
        <p:spPr>
          <a:xfrm>
            <a:off x="10355327" y="136525"/>
            <a:ext cx="1836673" cy="655955"/>
          </a:xfrm>
          <a:prstGeom prst="rect">
            <a:avLst/>
          </a:prstGeom>
        </p:spPr>
      </p:pic>
      <p:sp>
        <p:nvSpPr>
          <p:cNvPr id="9" name="TextBox 8">
            <a:extLst>
              <a:ext uri="{FF2B5EF4-FFF2-40B4-BE49-F238E27FC236}">
                <a16:creationId xmlns:a16="http://schemas.microsoft.com/office/drawing/2014/main" id="{A4913B61-B8DB-8A4C-59D3-7CF2ABAB7F3B}"/>
              </a:ext>
            </a:extLst>
          </p:cNvPr>
          <p:cNvSpPr txBox="1"/>
          <p:nvPr userDrawn="1"/>
        </p:nvSpPr>
        <p:spPr>
          <a:xfrm>
            <a:off x="1086928" y="4606505"/>
            <a:ext cx="10266872" cy="160043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i="1" dirty="0">
                <a:latin typeface="Arial" panose="020B0604020202020204" pitchFamily="34" charset="0"/>
                <a:cs typeface="Arial" panose="020B0604020202020204" pitchFamily="34" charset="0"/>
              </a:rPr>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endParaRPr lang="en-US" sz="16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099492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B487-1515-5EC0-EEE4-58615CC7ED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E4DAF0-3314-8F24-DDFE-B90A441624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0363D0-A71B-A696-2912-89A6CF2E6BD6}"/>
              </a:ext>
            </a:extLst>
          </p:cNvPr>
          <p:cNvSpPr>
            <a:spLocks noGrp="1"/>
          </p:cNvSpPr>
          <p:nvPr>
            <p:ph type="dt" sz="half" idx="10"/>
          </p:nvPr>
        </p:nvSpPr>
        <p:spPr/>
        <p:txBody>
          <a:bodyPr/>
          <a:lstStyle/>
          <a:p>
            <a:fld id="{25997EB6-29AB-44CB-B617-03B67B0591D6}" type="datetime1">
              <a:rPr lang="en-US" smtClean="0"/>
              <a:t>2/16/2024</a:t>
            </a:fld>
            <a:endParaRPr lang="en-US" dirty="0"/>
          </a:p>
        </p:txBody>
      </p:sp>
      <p:sp>
        <p:nvSpPr>
          <p:cNvPr id="5" name="Footer Placeholder 4">
            <a:extLst>
              <a:ext uri="{FF2B5EF4-FFF2-40B4-BE49-F238E27FC236}">
                <a16:creationId xmlns:a16="http://schemas.microsoft.com/office/drawing/2014/main" id="{DB3E8AFF-CE3F-E0E8-4EF3-7DA0B1E1BB9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89A4848-B5F4-26E7-D4E3-56FF89A9A004}"/>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Content Placeholder 6" descr="Ornamental shapes. Dark blue and light blue rectangles">
            <a:extLst>
              <a:ext uri="{FF2B5EF4-FFF2-40B4-BE49-F238E27FC236}">
                <a16:creationId xmlns:a16="http://schemas.microsoft.com/office/drawing/2014/main" id="{79C3DD4C-86BC-D051-AE3E-45FB253C998A}"/>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9A270310-886E-256E-C883-D3A770A4138C}"/>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99072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1F210-029F-E095-CA68-8B2290AD13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BDE8633-CAF1-94AE-D24C-21B3EB5AEE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2C7BC3-E25D-D40A-6B64-7EF414A1EEE2}"/>
              </a:ext>
            </a:extLst>
          </p:cNvPr>
          <p:cNvSpPr>
            <a:spLocks noGrp="1"/>
          </p:cNvSpPr>
          <p:nvPr>
            <p:ph type="dt" sz="half" idx="10"/>
          </p:nvPr>
        </p:nvSpPr>
        <p:spPr/>
        <p:txBody>
          <a:bodyPr/>
          <a:lstStyle/>
          <a:p>
            <a:fld id="{27391793-60E1-4876-97CF-D6C10F5C3F57}" type="datetime1">
              <a:rPr lang="en-US" smtClean="0"/>
              <a:t>2/16/2024</a:t>
            </a:fld>
            <a:endParaRPr lang="en-US" dirty="0"/>
          </a:p>
        </p:txBody>
      </p:sp>
      <p:sp>
        <p:nvSpPr>
          <p:cNvPr id="5" name="Footer Placeholder 4">
            <a:extLst>
              <a:ext uri="{FF2B5EF4-FFF2-40B4-BE49-F238E27FC236}">
                <a16:creationId xmlns:a16="http://schemas.microsoft.com/office/drawing/2014/main" id="{AE47242D-6913-7C20-7953-B581907F3F0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279EFF3-20FA-34D5-B90C-BE36221D5CEA}"/>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Picture 6" descr="Ornamental shape. Blue gradient and gray rectangles">
            <a:extLst>
              <a:ext uri="{FF2B5EF4-FFF2-40B4-BE49-F238E27FC236}">
                <a16:creationId xmlns:a16="http://schemas.microsoft.com/office/drawing/2014/main" id="{C56D4987-17F8-5DD6-30EC-9DA0725D3357}"/>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8" name="Picture 7" descr="Pennsylvania Department of Education Logo">
            <a:extLst>
              <a:ext uri="{FF2B5EF4-FFF2-40B4-BE49-F238E27FC236}">
                <a16:creationId xmlns:a16="http://schemas.microsoft.com/office/drawing/2014/main" id="{3A160336-F072-33D2-7025-BC4795EF6A54}"/>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2642947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BE1CD-B1D2-FD34-4B40-B97BAD7444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108F26-BE84-E16A-DCC9-30F0C469824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18E27B-F2B3-D744-F6F2-A89C651C74D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C5F240-8BB6-EF46-2AF5-52667484661D}"/>
              </a:ext>
            </a:extLst>
          </p:cNvPr>
          <p:cNvSpPr>
            <a:spLocks noGrp="1"/>
          </p:cNvSpPr>
          <p:nvPr>
            <p:ph type="dt" sz="half" idx="10"/>
          </p:nvPr>
        </p:nvSpPr>
        <p:spPr/>
        <p:txBody>
          <a:bodyPr/>
          <a:lstStyle/>
          <a:p>
            <a:fld id="{A659ECBF-743B-407C-85BE-C403042C7A09}" type="datetime1">
              <a:rPr lang="en-US" smtClean="0"/>
              <a:t>2/16/2024</a:t>
            </a:fld>
            <a:endParaRPr lang="en-US" dirty="0"/>
          </a:p>
        </p:txBody>
      </p:sp>
      <p:sp>
        <p:nvSpPr>
          <p:cNvPr id="6" name="Footer Placeholder 5">
            <a:extLst>
              <a:ext uri="{FF2B5EF4-FFF2-40B4-BE49-F238E27FC236}">
                <a16:creationId xmlns:a16="http://schemas.microsoft.com/office/drawing/2014/main" id="{EF3F7E33-4ACC-CA0E-A851-0633E8007C3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11526BE-FED8-3A4C-D122-F217B17929FD}"/>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8" name="Content Placeholder 6" descr="Ornamental shapes. Dark blue and light blue rectangles">
            <a:extLst>
              <a:ext uri="{FF2B5EF4-FFF2-40B4-BE49-F238E27FC236}">
                <a16:creationId xmlns:a16="http://schemas.microsoft.com/office/drawing/2014/main" id="{E05121F8-F8D0-12BE-2280-7E60891ED6C5}"/>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9" name="Picture 8" descr="Pennsylvania Department of Education Logo">
            <a:extLst>
              <a:ext uri="{FF2B5EF4-FFF2-40B4-BE49-F238E27FC236}">
                <a16:creationId xmlns:a16="http://schemas.microsoft.com/office/drawing/2014/main" id="{E150CC1C-9925-9798-5AED-1CA3599D8CAA}"/>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3996416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AC45C-FCDD-8C82-6BAE-191F39AEF9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3A0E196-69DC-0037-E268-81EEC6A19E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5793AD-42F2-D892-5BC1-2C2EEFCFD8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4833A3-0D20-240B-BF7B-E79DB765F1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6CD78F-9005-BA9B-FE0C-7CD98EC815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797DD2-4FC4-4BD3-E123-CBC3D4E319A6}"/>
              </a:ext>
            </a:extLst>
          </p:cNvPr>
          <p:cNvSpPr>
            <a:spLocks noGrp="1"/>
          </p:cNvSpPr>
          <p:nvPr>
            <p:ph type="dt" sz="half" idx="10"/>
          </p:nvPr>
        </p:nvSpPr>
        <p:spPr/>
        <p:txBody>
          <a:bodyPr/>
          <a:lstStyle/>
          <a:p>
            <a:fld id="{55EEF64A-473B-42C6-94F9-8F5C981D6356}" type="datetime1">
              <a:rPr lang="en-US" smtClean="0"/>
              <a:t>2/16/2024</a:t>
            </a:fld>
            <a:endParaRPr lang="en-US" dirty="0"/>
          </a:p>
        </p:txBody>
      </p:sp>
      <p:sp>
        <p:nvSpPr>
          <p:cNvPr id="8" name="Footer Placeholder 7">
            <a:extLst>
              <a:ext uri="{FF2B5EF4-FFF2-40B4-BE49-F238E27FC236}">
                <a16:creationId xmlns:a16="http://schemas.microsoft.com/office/drawing/2014/main" id="{89E03071-322D-C992-7498-959F4A42B66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0F68EC2-081E-D5E2-4E69-34D35705C95E}"/>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10" name="Content Placeholder 6" descr="Ornamental shapes. Dark blue and light blue rectangles">
            <a:extLst>
              <a:ext uri="{FF2B5EF4-FFF2-40B4-BE49-F238E27FC236}">
                <a16:creationId xmlns:a16="http://schemas.microsoft.com/office/drawing/2014/main" id="{7D39C305-7D91-BD64-0A4C-03A5F78D1817}"/>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11" name="Picture 10" descr="Pennsylvania Department of Education Logo">
            <a:extLst>
              <a:ext uri="{FF2B5EF4-FFF2-40B4-BE49-F238E27FC236}">
                <a16:creationId xmlns:a16="http://schemas.microsoft.com/office/drawing/2014/main" id="{755D1E9F-F6AD-9175-7C8F-59495A112C99}"/>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758731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EBD6-84C9-6F8B-1FA6-F3CDF548A6DD}"/>
              </a:ext>
            </a:extLst>
          </p:cNvPr>
          <p:cNvSpPr>
            <a:spLocks noGrp="1"/>
          </p:cNvSpPr>
          <p:nvPr>
            <p:ph type="title"/>
          </p:nvPr>
        </p:nvSpPr>
        <p:spPr>
          <a:xfrm>
            <a:off x="838200" y="2694257"/>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E9EA2365-C3E5-3626-0B83-978B2CF7F2F7}"/>
              </a:ext>
            </a:extLst>
          </p:cNvPr>
          <p:cNvSpPr>
            <a:spLocks noGrp="1"/>
          </p:cNvSpPr>
          <p:nvPr>
            <p:ph type="dt" sz="half" idx="10"/>
          </p:nvPr>
        </p:nvSpPr>
        <p:spPr/>
        <p:txBody>
          <a:bodyPr/>
          <a:lstStyle/>
          <a:p>
            <a:fld id="{8374C966-735F-47FF-9770-F7D3E5BF4E6F}" type="datetime1">
              <a:rPr lang="en-US" smtClean="0"/>
              <a:t>2/16/2024</a:t>
            </a:fld>
            <a:endParaRPr lang="en-US" dirty="0"/>
          </a:p>
        </p:txBody>
      </p:sp>
      <p:sp>
        <p:nvSpPr>
          <p:cNvPr id="4" name="Footer Placeholder 3">
            <a:extLst>
              <a:ext uri="{FF2B5EF4-FFF2-40B4-BE49-F238E27FC236}">
                <a16:creationId xmlns:a16="http://schemas.microsoft.com/office/drawing/2014/main" id="{DDFDCAC1-0456-600F-02CB-792E298A446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9811319-E93D-F436-D166-049D1CE1B4E2}"/>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6" name="Picture 5" descr="Ornamental shape. Blue gradient and gray rectangles">
            <a:extLst>
              <a:ext uri="{FF2B5EF4-FFF2-40B4-BE49-F238E27FC236}">
                <a16:creationId xmlns:a16="http://schemas.microsoft.com/office/drawing/2014/main" id="{CAD87B9F-3FE8-A5B1-53CA-F7B23BB36498}"/>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7" name="Picture 6" descr="Pennsylvania Department of Education Logo">
            <a:extLst>
              <a:ext uri="{FF2B5EF4-FFF2-40B4-BE49-F238E27FC236}">
                <a16:creationId xmlns:a16="http://schemas.microsoft.com/office/drawing/2014/main" id="{87221160-2A5A-3172-BC02-3233B27E7FEC}"/>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1860688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EBD6-84C9-6F8B-1FA6-F3CDF548A6DD}"/>
              </a:ext>
            </a:extLst>
          </p:cNvPr>
          <p:cNvSpPr>
            <a:spLocks noGrp="1"/>
          </p:cNvSpPr>
          <p:nvPr>
            <p:ph type="title"/>
          </p:nvPr>
        </p:nvSpPr>
        <p:spPr>
          <a:xfrm>
            <a:off x="838200" y="623917"/>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E9EA2365-C3E5-3626-0B83-978B2CF7F2F7}"/>
              </a:ext>
            </a:extLst>
          </p:cNvPr>
          <p:cNvSpPr>
            <a:spLocks noGrp="1"/>
          </p:cNvSpPr>
          <p:nvPr>
            <p:ph type="dt" sz="half" idx="10"/>
          </p:nvPr>
        </p:nvSpPr>
        <p:spPr/>
        <p:txBody>
          <a:bodyPr/>
          <a:lstStyle/>
          <a:p>
            <a:fld id="{372C9136-5416-4D95-B11C-8B31AB6A4741}" type="datetime1">
              <a:rPr lang="en-US" smtClean="0"/>
              <a:t>2/16/2024</a:t>
            </a:fld>
            <a:endParaRPr lang="en-US" dirty="0"/>
          </a:p>
        </p:txBody>
      </p:sp>
      <p:sp>
        <p:nvSpPr>
          <p:cNvPr id="4" name="Footer Placeholder 3">
            <a:extLst>
              <a:ext uri="{FF2B5EF4-FFF2-40B4-BE49-F238E27FC236}">
                <a16:creationId xmlns:a16="http://schemas.microsoft.com/office/drawing/2014/main" id="{DDFDCAC1-0456-600F-02CB-792E298A446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9811319-E93D-F436-D166-049D1CE1B4E2}"/>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Content Placeholder 6" descr="Ornamental shapes. Dark blue and light blue rectangles">
            <a:extLst>
              <a:ext uri="{FF2B5EF4-FFF2-40B4-BE49-F238E27FC236}">
                <a16:creationId xmlns:a16="http://schemas.microsoft.com/office/drawing/2014/main" id="{E4F887E4-34BD-F7FC-4D22-B4F5E90DECB0}"/>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7491FC91-7DFD-6051-4082-56850C2C06BF}"/>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79868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D59D6BAD-4B36-464B-86DF-E19C2E2861FD}" type="datetime1">
              <a:rPr lang="en-US" smtClean="0"/>
              <a:t>2/16/2024</a:t>
            </a:fld>
            <a:endParaRPr lang="en-US" dirty="0"/>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5" name="Picture 4" descr="Ornamental shape. Blue gradient and gray rectangles">
            <a:extLst>
              <a:ext uri="{FF2B5EF4-FFF2-40B4-BE49-F238E27FC236}">
                <a16:creationId xmlns:a16="http://schemas.microsoft.com/office/drawing/2014/main" id="{0458D707-3027-F739-5F6C-B2E783194165}"/>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6" name="Picture 5" descr="Pennsylvania Department of Education Logo">
            <a:extLst>
              <a:ext uri="{FF2B5EF4-FFF2-40B4-BE49-F238E27FC236}">
                <a16:creationId xmlns:a16="http://schemas.microsoft.com/office/drawing/2014/main" id="{8B1B135F-B2E6-8185-1A0C-17D34F0D9138}"/>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2694991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B1FAA264-22A6-457C-99B0-5C796ADC2667}" type="datetime1">
              <a:rPr lang="en-US" smtClean="0"/>
              <a:t>2/16/2024</a:t>
            </a:fld>
            <a:endParaRPr lang="en-US" dirty="0"/>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5" name="Content Placeholder 6" descr="Ornamental shapes. Dark blue and light blue rectangles">
            <a:extLst>
              <a:ext uri="{FF2B5EF4-FFF2-40B4-BE49-F238E27FC236}">
                <a16:creationId xmlns:a16="http://schemas.microsoft.com/office/drawing/2014/main" id="{8844F8AB-E383-518B-0A27-BEF6C9D7D9B8}"/>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6" name="Picture 5" descr="Pennsylvania Department of Education Logo">
            <a:extLst>
              <a:ext uri="{FF2B5EF4-FFF2-40B4-BE49-F238E27FC236}">
                <a16:creationId xmlns:a16="http://schemas.microsoft.com/office/drawing/2014/main" id="{BF49D115-6E3C-0A02-2556-15FC8E1DC877}"/>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2864512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D5EECB-BA88-AB8C-2130-CCFA959299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E3E900D-2962-0933-E1EE-1A25E5EBFE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10E451C-7B19-00FE-8DB4-9DD64B4958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D160C7-812D-4EB8-9F47-8332FC9C225E}" type="datetime1">
              <a:rPr lang="en-US" smtClean="0"/>
              <a:t>2/16/2024</a:t>
            </a:fld>
            <a:endParaRPr lang="en-US" dirty="0"/>
          </a:p>
        </p:txBody>
      </p:sp>
      <p:sp>
        <p:nvSpPr>
          <p:cNvPr id="5" name="Footer Placeholder 4">
            <a:extLst>
              <a:ext uri="{FF2B5EF4-FFF2-40B4-BE49-F238E27FC236}">
                <a16:creationId xmlns:a16="http://schemas.microsoft.com/office/drawing/2014/main" id="{1BFF7FC3-0481-E379-7CCC-6123B0BE6E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FBC55C25-28C2-4C10-5388-29FF6AE39C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4F5015-3417-4B27-A586-E4CCF4D77832}" type="slidenum">
              <a:rPr lang="en-US" smtClean="0"/>
              <a:t>‹#›</a:t>
            </a:fld>
            <a:endParaRPr lang="en-US" dirty="0"/>
          </a:p>
        </p:txBody>
      </p:sp>
    </p:spTree>
    <p:extLst>
      <p:ext uri="{BB962C8B-B14F-4D97-AF65-F5344CB8AC3E}">
        <p14:creationId xmlns:p14="http://schemas.microsoft.com/office/powerpoint/2010/main" val="1061611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0" r:id="rId7"/>
    <p:sldLayoutId id="2147483655" r:id="rId8"/>
    <p:sldLayoutId id="2147483661" r:id="rId9"/>
    <p:sldLayoutId id="2147483662" r:id="rId10"/>
    <p:sldLayoutId id="2147483656" r:id="rId11"/>
    <p:sldLayoutId id="2147483657" r:id="rId12"/>
    <p:sldLayoutId id="2147483663"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education.pa.gov/Documents/K-12/Assessment%20and%20Accountability/PSSA/Pennsylvania%20Calculator%20Policy.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education.pa.gov/K-12/Assessment%20and%20Accountability/PSSA/Pages/Mathematics.aspx" TargetMode="External"/><Relationship Id="rId2" Type="http://schemas.openxmlformats.org/officeDocument/2006/relationships/hyperlink" Target="https://www.education.pa.gov/K-12/Assessment%20and%20Accountability/PSSA/Pages/Test-Administrators-Materials.asp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education.pa.gov/K-12/Assessment%20and%20Accountability/Keystones/Pages/ItemScoringSamples.aspx" TargetMode="External"/><Relationship Id="rId2" Type="http://schemas.openxmlformats.org/officeDocument/2006/relationships/hyperlink" Target="https://www.education.pa.gov/K-12/Assessment%20and%20Accountability/Keystones/Pages/AdministrationMaterials.asp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www.education.pa.gov/Documents/K-12/Assessment%20and%20Accountability/PSSA/Accommodations/Supplemental%20Guidelines%20for%20ASL%20in%20the%20VSL.pdf" TargetMode="External"/><Relationship Id="rId3" Type="http://schemas.openxmlformats.org/officeDocument/2006/relationships/hyperlink" Target="https://www.education.pa.gov/Documents/K-12/Assessment%20and%20Accountability/PSSA/Accommodations/Accommodations%20for%20Keystone%20and%20PSSA%20webinar.pptx" TargetMode="External"/><Relationship Id="rId7" Type="http://schemas.openxmlformats.org/officeDocument/2006/relationships/hyperlink" Target="https://www.education.pa.gov/Documents/K-12/Assessment%20and%20Accountability/PSSA/Accommodations/Read%20Aloud%20and%20Scribing%20Guidelines.pdf" TargetMode="External"/><Relationship Id="rId2" Type="http://schemas.openxmlformats.org/officeDocument/2006/relationships/hyperlink" Target="https://www.education.pa.gov/K-12/Assessment%20and%20Accountability/PSSA/Pages/TestingInformation.aspx" TargetMode="External"/><Relationship Id="rId1" Type="http://schemas.openxmlformats.org/officeDocument/2006/relationships/slideLayout" Target="../slideLayouts/slideLayout2.xml"/><Relationship Id="rId6" Type="http://schemas.openxmlformats.org/officeDocument/2006/relationships/hyperlink" Target="https://www.education.pa.gov/Documents/K-12/Assessment%20and%20Accountability/PSSA/Accommodations/Accommodations%20Guidelines%20for%20ELs.pdf" TargetMode="External"/><Relationship Id="rId5" Type="http://schemas.openxmlformats.org/officeDocument/2006/relationships/hyperlink" Target="https://www.education.pa.gov/Documents/K-12/Assessment%20and%20Accountability/PSSA/Accommodations/Accommodations%20Guidelines%20for%20PSSA%20and%20Keystone%20Exams.pdf" TargetMode="External"/><Relationship Id="rId10" Type="http://schemas.openxmlformats.org/officeDocument/2006/relationships/hyperlink" Target="https://www.education.pa.gov/Documents/K-12/Assessment%20and%20Accountability/PSSA/Accommodations/Confidentiality%20Agreement%20for%20Language%20Interpreters%20Form.pdf" TargetMode="External"/><Relationship Id="rId4" Type="http://schemas.openxmlformats.org/officeDocument/2006/relationships/hyperlink" Target="https://youtu.be/WVUpsExkCic" TargetMode="External"/><Relationship Id="rId9" Type="http://schemas.openxmlformats.org/officeDocument/2006/relationships/hyperlink" Target="https://www.education.pa.gov/Documents/K-12/Assessment%20and%20Accountability/PSSA/Accommodations/Unique%20Accommodation%20Assurance.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mailto:ra-edirregularities@pa.gov"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ra-edirregularities@pa.gov"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mailto:rgift@pa.gov"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hyperlink" Target="http://www.pstattraining.net/"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ra-eduniqueaccom@pa.gov"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3" Type="http://schemas.openxmlformats.org/officeDocument/2006/relationships/hyperlink" Target="mailto:pacustomerservice@datarecognitioncorp.com" TargetMode="External"/><Relationship Id="rId2" Type="http://schemas.openxmlformats.org/officeDocument/2006/relationships/hyperlink" Target="mailto:Ra-ed-pssa-keystone@pa.gov" TargetMode="External"/><Relationship Id="rId1" Type="http://schemas.openxmlformats.org/officeDocument/2006/relationships/slideLayout" Target="../slideLayouts/slideLayout13.xml"/><Relationship Id="rId4" Type="http://schemas.openxmlformats.org/officeDocument/2006/relationships/hyperlink" Target="http://www.education.pa.gov/"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9C3E0-7EF5-2F3E-9DEF-4298D79B234E}"/>
              </a:ext>
            </a:extLst>
          </p:cNvPr>
          <p:cNvSpPr>
            <a:spLocks noGrp="1"/>
          </p:cNvSpPr>
          <p:nvPr>
            <p:ph type="ctrTitle"/>
          </p:nvPr>
        </p:nvSpPr>
        <p:spPr>
          <a:xfrm>
            <a:off x="1463615" y="1913178"/>
            <a:ext cx="9182614" cy="2811222"/>
          </a:xfrm>
        </p:spPr>
        <p:txBody>
          <a:bodyPr>
            <a:normAutofit/>
          </a:bodyPr>
          <a:lstStyle/>
          <a:p>
            <a:r>
              <a:rPr lang="en-US" sz="4800" dirty="0"/>
              <a:t>District Assessment Coordinator Training Session for </a:t>
            </a:r>
            <a:br>
              <a:rPr lang="en-US" sz="4800" dirty="0"/>
            </a:br>
            <a:r>
              <a:rPr lang="en-US" sz="4800" dirty="0"/>
              <a:t>School Assessment Coordinators </a:t>
            </a:r>
          </a:p>
        </p:txBody>
      </p:sp>
      <p:sp>
        <p:nvSpPr>
          <p:cNvPr id="3" name="Subtitle 2">
            <a:extLst>
              <a:ext uri="{FF2B5EF4-FFF2-40B4-BE49-F238E27FC236}">
                <a16:creationId xmlns:a16="http://schemas.microsoft.com/office/drawing/2014/main" id="{FF6D6E6F-B999-BF1B-1F91-B455E0AF12E5}"/>
              </a:ext>
            </a:extLst>
          </p:cNvPr>
          <p:cNvSpPr>
            <a:spLocks noGrp="1"/>
          </p:cNvSpPr>
          <p:nvPr>
            <p:ph type="subTitle" idx="1"/>
          </p:nvPr>
        </p:nvSpPr>
        <p:spPr>
          <a:xfrm>
            <a:off x="1524000" y="5301342"/>
            <a:ext cx="9144000" cy="655197"/>
          </a:xfrm>
        </p:spPr>
        <p:txBody>
          <a:bodyPr/>
          <a:lstStyle/>
          <a:p>
            <a:r>
              <a:rPr lang="en-US" dirty="0">
                <a:highlight>
                  <a:srgbClr val="00FFFF"/>
                </a:highlight>
              </a:rPr>
              <a:t>Enter</a:t>
            </a:r>
            <a:r>
              <a:rPr lang="en-US" dirty="0"/>
              <a:t> the Date Presentation is Given</a:t>
            </a:r>
          </a:p>
        </p:txBody>
      </p:sp>
      <p:sp>
        <p:nvSpPr>
          <p:cNvPr id="5" name="Slide Number Placeholder 4">
            <a:extLst>
              <a:ext uri="{FF2B5EF4-FFF2-40B4-BE49-F238E27FC236}">
                <a16:creationId xmlns:a16="http://schemas.microsoft.com/office/drawing/2014/main" id="{71C4FA12-EEE6-1998-6DAD-405E92860DC7}"/>
              </a:ext>
            </a:extLst>
          </p:cNvPr>
          <p:cNvSpPr>
            <a:spLocks noGrp="1"/>
          </p:cNvSpPr>
          <p:nvPr>
            <p:ph type="sldNum" sz="quarter" idx="12"/>
          </p:nvPr>
        </p:nvSpPr>
        <p:spPr/>
        <p:txBody>
          <a:bodyPr/>
          <a:lstStyle/>
          <a:p>
            <a:fld id="{B24F5015-3417-4B27-A586-E4CCF4D77832}" type="slidenum">
              <a:rPr lang="en-US" smtClean="0"/>
              <a:t>1</a:t>
            </a:fld>
            <a:endParaRPr lang="en-US" dirty="0"/>
          </a:p>
        </p:txBody>
      </p:sp>
    </p:spTree>
    <p:extLst>
      <p:ext uri="{BB962C8B-B14F-4D97-AF65-F5344CB8AC3E}">
        <p14:creationId xmlns:p14="http://schemas.microsoft.com/office/powerpoint/2010/main" val="2242808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sz="3600" dirty="0"/>
              <a:t>District Assessment Schedule – Keystone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lstStyle/>
          <a:p>
            <a:pPr marL="285750" indent="-285750">
              <a:buFont typeface="Arial" panose="020B0604020202020204" pitchFamily="34" charset="0"/>
              <a:buChar char="•"/>
            </a:pPr>
            <a:r>
              <a:rPr lang="en-US" sz="3600" dirty="0">
                <a:highlight>
                  <a:srgbClr val="00FFFF"/>
                </a:highlight>
                <a:latin typeface="Arial" panose="020B0604020202020204" pitchFamily="34" charset="0"/>
                <a:cs typeface="Arial" panose="020B0604020202020204" pitchFamily="34" charset="0"/>
              </a:rPr>
              <a:t>Enter</a:t>
            </a:r>
            <a:r>
              <a:rPr lang="en-US" sz="3600" dirty="0">
                <a:latin typeface="Arial" panose="020B0604020202020204" pitchFamily="34" charset="0"/>
                <a:cs typeface="Arial" panose="020B0604020202020204" pitchFamily="34" charset="0"/>
              </a:rPr>
              <a:t> your testing dates</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Keystone Exam dates </a:t>
            </a:r>
          </a:p>
          <a:p>
            <a:pPr marL="742950" lvl="1" indent="-285750"/>
            <a:r>
              <a:rPr lang="en-US" sz="3200" dirty="0"/>
              <a:t>Literature</a:t>
            </a:r>
          </a:p>
          <a:p>
            <a:pPr marL="742950" lvl="1" indent="-285750"/>
            <a:r>
              <a:rPr lang="en-US" sz="3200" dirty="0">
                <a:latin typeface="Arial" panose="020B0604020202020204" pitchFamily="34" charset="0"/>
                <a:cs typeface="Arial" panose="020B0604020202020204" pitchFamily="34" charset="0"/>
              </a:rPr>
              <a:t>Algebra I</a:t>
            </a:r>
          </a:p>
          <a:p>
            <a:pPr marL="742950" lvl="1" indent="-285750"/>
            <a:r>
              <a:rPr lang="en-US" sz="3200" dirty="0"/>
              <a:t>Biology</a:t>
            </a:r>
          </a:p>
          <a:p>
            <a:pPr marL="457200" lvl="1" indent="0">
              <a:buNone/>
            </a:pPr>
            <a:endParaRPr lang="en-US" sz="32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10</a:t>
            </a:fld>
            <a:endParaRPr lang="en-US" dirty="0"/>
          </a:p>
        </p:txBody>
      </p:sp>
    </p:spTree>
    <p:extLst>
      <p:ext uri="{BB962C8B-B14F-4D97-AF65-F5344CB8AC3E}">
        <p14:creationId xmlns:p14="http://schemas.microsoft.com/office/powerpoint/2010/main" val="4288737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Changes for 2023-2024</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11</a:t>
            </a:fld>
            <a:endParaRPr lang="en-US" dirty="0"/>
          </a:p>
        </p:txBody>
      </p:sp>
    </p:spTree>
    <p:extLst>
      <p:ext uri="{BB962C8B-B14F-4D97-AF65-F5344CB8AC3E}">
        <p14:creationId xmlns:p14="http://schemas.microsoft.com/office/powerpoint/2010/main" val="2919235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normAutofit/>
          </a:bodyPr>
          <a:lstStyle/>
          <a:p>
            <a:r>
              <a:rPr lang="en-US" dirty="0"/>
              <a:t>Changes for 2023-2024: </a:t>
            </a:r>
            <a:br>
              <a:rPr lang="en-US" dirty="0"/>
            </a:br>
            <a:r>
              <a:rPr lang="en-US" dirty="0"/>
              <a:t>Code of Conduct</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a:bodyPr>
          <a:lstStyle/>
          <a:p>
            <a:pPr lvl="1"/>
            <a:r>
              <a:rPr lang="en-US" sz="2800" dirty="0"/>
              <a:t>For online testing, students will complete the Code of Conduct as part of each Keystone module or PSSA section rather than a separate section. Students will not log out after completing the Code of Conduct. </a:t>
            </a:r>
          </a:p>
          <a:p>
            <a:pPr marL="457200" lvl="1" indent="0">
              <a:buNone/>
            </a:pPr>
            <a:endParaRPr lang="en-US" sz="2800" dirty="0"/>
          </a:p>
          <a:p>
            <a:pPr lvl="1"/>
            <a:r>
              <a:rPr lang="en-US" sz="2800" dirty="0"/>
              <a:t>For paper testing, students will continue to bubble their agreement on the front cover of the answer booklet or combined test/answer booklet.</a:t>
            </a:r>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12</a:t>
            </a:fld>
            <a:endParaRPr lang="en-US" dirty="0"/>
          </a:p>
        </p:txBody>
      </p:sp>
    </p:spTree>
    <p:extLst>
      <p:ext uri="{BB962C8B-B14F-4D97-AF65-F5344CB8AC3E}">
        <p14:creationId xmlns:p14="http://schemas.microsoft.com/office/powerpoint/2010/main" val="1930224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lstStyle/>
          <a:p>
            <a:r>
              <a:rPr lang="en-US" dirty="0"/>
              <a:t>Changes for 2023-2024: </a:t>
            </a:r>
            <a:br>
              <a:rPr lang="en-US" dirty="0"/>
            </a:br>
            <a:r>
              <a:rPr lang="en-US" dirty="0"/>
              <a:t>Booklets </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a:bodyPr>
          <a:lstStyle/>
          <a:p>
            <a:r>
              <a:rPr lang="en-US" dirty="0"/>
              <a:t>Spring PSSA and Keystone Exams: </a:t>
            </a:r>
          </a:p>
          <a:p>
            <a:pPr lvl="1"/>
            <a:r>
              <a:rPr lang="en-US" sz="2800" dirty="0"/>
              <a:t>Combined test/answer booklets for PSSA Mathematics and Science, Keystone Algebra I and Biology. Answer choices for multiple choice items will appear directly under each item.</a:t>
            </a:r>
          </a:p>
          <a:p>
            <a:pPr marL="457200" lvl="1" indent="0">
              <a:buNone/>
            </a:pPr>
            <a:endParaRPr lang="en-US" sz="2800" dirty="0"/>
          </a:p>
          <a:p>
            <a:pPr lvl="1"/>
            <a:r>
              <a:rPr lang="en-US" sz="2800" dirty="0"/>
              <a:t>Separate test and answer booklets for PSSA ELA and Keystone Literature.  </a:t>
            </a:r>
          </a:p>
          <a:p>
            <a:pPr marL="457200" lvl="1" indent="0">
              <a:buNone/>
            </a:pPr>
            <a:endParaRPr lang="en-US" sz="2800" dirty="0"/>
          </a:p>
          <a:p>
            <a:r>
              <a:rPr lang="en-US" dirty="0"/>
              <a:t>Instruct students NOT to cross out </a:t>
            </a:r>
            <a:r>
              <a:rPr lang="en-US" b="1" dirty="0"/>
              <a:t>bubbles</a:t>
            </a:r>
            <a:r>
              <a:rPr lang="en-US" dirty="0"/>
              <a:t> as they eliminate answer choices. They may cross out the text of answer choices.</a:t>
            </a:r>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13</a:t>
            </a:fld>
            <a:endParaRPr lang="en-US" dirty="0"/>
          </a:p>
        </p:txBody>
      </p:sp>
    </p:spTree>
    <p:extLst>
      <p:ext uri="{BB962C8B-B14F-4D97-AF65-F5344CB8AC3E}">
        <p14:creationId xmlns:p14="http://schemas.microsoft.com/office/powerpoint/2010/main" val="496919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normAutofit fontScale="90000"/>
          </a:bodyPr>
          <a:lstStyle/>
          <a:p>
            <a:r>
              <a:rPr lang="en-US" dirty="0"/>
              <a:t>Changes for 2023-2024: </a:t>
            </a:r>
            <a:br>
              <a:rPr lang="en-US" dirty="0"/>
            </a:br>
            <a:r>
              <a:rPr lang="en-US" dirty="0"/>
              <a:t>PSSA Mathematics Non-calculator Section  </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a:bodyPr>
          <a:lstStyle/>
          <a:p>
            <a:r>
              <a:rPr lang="en-US" dirty="0"/>
              <a:t>Non-calculator sections</a:t>
            </a:r>
          </a:p>
          <a:p>
            <a:pPr lvl="1"/>
            <a:r>
              <a:rPr lang="en-US" sz="2800" dirty="0"/>
              <a:t>Grade 3: entire assessment</a:t>
            </a:r>
          </a:p>
          <a:p>
            <a:pPr lvl="1"/>
            <a:r>
              <a:rPr lang="en-US" sz="2800" dirty="0"/>
              <a:t>Grades 4-8: questions 1 through 4 on pages 6 and 7  </a:t>
            </a:r>
          </a:p>
          <a:p>
            <a:pPr lvl="1"/>
            <a:r>
              <a:rPr lang="en-US" sz="2800" dirty="0"/>
              <a:t>Stripes along the left and right page edges indicate non-calculator pages </a:t>
            </a:r>
          </a:p>
          <a:p>
            <a:pPr lvl="1"/>
            <a:r>
              <a:rPr lang="en-US" sz="2800" dirty="0"/>
              <a:t>No red stickers</a:t>
            </a:r>
          </a:p>
          <a:p>
            <a:pPr marL="457200" lvl="1" indent="0">
              <a:buNone/>
            </a:pPr>
            <a:endParaRPr lang="en-US" dirty="0"/>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14</a:t>
            </a:fld>
            <a:endParaRPr lang="en-US" dirty="0"/>
          </a:p>
        </p:txBody>
      </p:sp>
    </p:spTree>
    <p:extLst>
      <p:ext uri="{BB962C8B-B14F-4D97-AF65-F5344CB8AC3E}">
        <p14:creationId xmlns:p14="http://schemas.microsoft.com/office/powerpoint/2010/main" val="7667279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normAutofit fontScale="90000"/>
          </a:bodyPr>
          <a:lstStyle/>
          <a:p>
            <a:r>
              <a:rPr lang="en-US" dirty="0"/>
              <a:t>Changes for 2023-2024: </a:t>
            </a:r>
            <a:br>
              <a:rPr lang="en-US" dirty="0"/>
            </a:br>
            <a:r>
              <a:rPr lang="en-US" dirty="0"/>
              <a:t>PSSA Mathematics Non-calculator Section  </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fontScale="92500" lnSpcReduction="10000"/>
          </a:bodyPr>
          <a:lstStyle/>
          <a:p>
            <a:r>
              <a:rPr lang="en-US" dirty="0"/>
              <a:t>TAs and proctors must carefully monitor to ensure students do not use a calculator to complete these problems and do not return to this section once they have a calculator.  </a:t>
            </a:r>
          </a:p>
          <a:p>
            <a:r>
              <a:rPr lang="en-US" dirty="0"/>
              <a:t>Calculators should be under the student’s desk or on the TAs desk when testing begins.</a:t>
            </a:r>
          </a:p>
          <a:p>
            <a:r>
              <a:rPr lang="en-US" dirty="0"/>
              <a:t>Students should raise their hand so TA can collect used scratch/grid paper and distribute new scratch/grid paper or verify scratch/grid paper has not been used.</a:t>
            </a:r>
          </a:p>
          <a:p>
            <a:r>
              <a:rPr lang="en-US" dirty="0"/>
              <a:t>TA should then indicate the student may retrieve a calculator from underneath the desk or provide a calculator to the student.</a:t>
            </a:r>
          </a:p>
          <a:p>
            <a:r>
              <a:rPr lang="en-US" dirty="0"/>
              <a:t>Report test security violations to the DAC and PDE immediately.</a:t>
            </a:r>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15</a:t>
            </a:fld>
            <a:endParaRPr lang="en-US" dirty="0"/>
          </a:p>
        </p:txBody>
      </p:sp>
    </p:spTree>
    <p:extLst>
      <p:ext uri="{BB962C8B-B14F-4D97-AF65-F5344CB8AC3E}">
        <p14:creationId xmlns:p14="http://schemas.microsoft.com/office/powerpoint/2010/main" val="29106149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normAutofit/>
          </a:bodyPr>
          <a:lstStyle/>
          <a:p>
            <a:r>
              <a:rPr lang="en-US" dirty="0"/>
              <a:t>Changes for 2023-2024: </a:t>
            </a:r>
            <a:br>
              <a:rPr lang="en-US" dirty="0"/>
            </a:br>
            <a:r>
              <a:rPr lang="en-US" dirty="0"/>
              <a:t>Calculator Policy</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a:bodyPr>
          <a:lstStyle/>
          <a:p>
            <a:r>
              <a:rPr lang="en-US" dirty="0">
                <a:solidFill>
                  <a:srgbClr val="00B0F0"/>
                </a:solidFill>
                <a:hlinkClick r:id="rId2">
                  <a:extLst>
                    <a:ext uri="{A12FA001-AC4F-418D-AE19-62706E023703}">
                      <ahyp:hlinkClr xmlns:ahyp="http://schemas.microsoft.com/office/drawing/2018/hyperlinkcolor" val="tx"/>
                    </a:ext>
                  </a:extLst>
                </a:hlinkClick>
              </a:rPr>
              <a:t>Calculator Policy</a:t>
            </a:r>
            <a:r>
              <a:rPr lang="en-US" dirty="0">
                <a:solidFill>
                  <a:srgbClr val="00B0F0"/>
                </a:solidFill>
              </a:rPr>
              <a:t> </a:t>
            </a:r>
            <a:r>
              <a:rPr lang="en-US" dirty="0"/>
              <a:t>updated October 2023</a:t>
            </a:r>
          </a:p>
          <a:p>
            <a:r>
              <a:rPr lang="en-US" dirty="0"/>
              <a:t>Exam mode or Testing mode must be activated by the TA or proctor prior to each test session for devices with this capability.</a:t>
            </a:r>
          </a:p>
          <a:p>
            <a:r>
              <a:rPr lang="en-US" dirty="0"/>
              <a:t>TAs must clear the memory of every device before and after each test session.  </a:t>
            </a:r>
          </a:p>
          <a:p>
            <a:r>
              <a:rPr lang="en-US" dirty="0"/>
              <a:t>Students are not to be assigned either task.</a:t>
            </a:r>
          </a:p>
          <a:p>
            <a:endParaRPr lang="en-US" dirty="0"/>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16</a:t>
            </a:fld>
            <a:endParaRPr lang="en-US" dirty="0"/>
          </a:p>
        </p:txBody>
      </p:sp>
    </p:spTree>
    <p:extLst>
      <p:ext uri="{BB962C8B-B14F-4D97-AF65-F5344CB8AC3E}">
        <p14:creationId xmlns:p14="http://schemas.microsoft.com/office/powerpoint/2010/main" val="338535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normAutofit/>
          </a:bodyPr>
          <a:lstStyle/>
          <a:p>
            <a:r>
              <a:rPr lang="en-US" dirty="0"/>
              <a:t>Changes for 2023-2024: </a:t>
            </a:r>
            <a:br>
              <a:rPr lang="en-US" dirty="0"/>
            </a:br>
            <a:r>
              <a:rPr lang="en-US" dirty="0"/>
              <a:t>PSSA Mathematics Reference Sheets</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a:bodyPr>
          <a:lstStyle/>
          <a:p>
            <a:r>
              <a:rPr lang="en-US" dirty="0"/>
              <a:t>Updated </a:t>
            </a:r>
            <a:r>
              <a:rPr lang="en-US" dirty="0">
                <a:solidFill>
                  <a:srgbClr val="00B0F0"/>
                </a:solidFill>
                <a:hlinkClick r:id="rId2">
                  <a:extLst>
                    <a:ext uri="{A12FA001-AC4F-418D-AE19-62706E023703}">
                      <ahyp:hlinkClr xmlns:ahyp="http://schemas.microsoft.com/office/drawing/2018/hyperlinkcolor" val="tx"/>
                    </a:ext>
                  </a:extLst>
                </a:hlinkClick>
              </a:rPr>
              <a:t>Reference Sheets</a:t>
            </a:r>
            <a:r>
              <a:rPr lang="en-US" dirty="0">
                <a:solidFill>
                  <a:srgbClr val="00B0F0"/>
                </a:solidFill>
              </a:rPr>
              <a:t> </a:t>
            </a:r>
            <a:r>
              <a:rPr lang="en-US" dirty="0"/>
              <a:t>for PSSA Mathematics are posted on the PDE website</a:t>
            </a:r>
          </a:p>
          <a:p>
            <a:r>
              <a:rPr lang="en-US" dirty="0"/>
              <a:t>Note: The </a:t>
            </a:r>
            <a:r>
              <a:rPr lang="en-US" dirty="0">
                <a:solidFill>
                  <a:srgbClr val="00B0F0"/>
                </a:solidFill>
                <a:hlinkClick r:id="rId3">
                  <a:extLst>
                    <a:ext uri="{A12FA001-AC4F-418D-AE19-62706E023703}">
                      <ahyp:hlinkClr xmlns:ahyp="http://schemas.microsoft.com/office/drawing/2018/hyperlinkcolor" val="tx"/>
                    </a:ext>
                  </a:extLst>
                </a:hlinkClick>
              </a:rPr>
              <a:t>2023 Item and Scoring Samplers</a:t>
            </a:r>
            <a:r>
              <a:rPr lang="en-US" dirty="0">
                <a:solidFill>
                  <a:srgbClr val="00B0F0"/>
                </a:solidFill>
              </a:rPr>
              <a:t> </a:t>
            </a:r>
            <a:r>
              <a:rPr lang="en-US" dirty="0"/>
              <a:t>contain the previous Reference Sheets, as they were the documents provided to students for the 2023 administration.  When the 2024 Item and Scoring Samplers are posted in September 2024, those documents will contain the updated Reference Sheets. </a:t>
            </a:r>
          </a:p>
          <a:p>
            <a:r>
              <a:rPr lang="en-US" dirty="0"/>
              <a:t>Copies provided for paper testing</a:t>
            </a:r>
          </a:p>
          <a:p>
            <a:r>
              <a:rPr lang="en-US" dirty="0"/>
              <a:t>LEA should provide copies for online testing</a:t>
            </a:r>
          </a:p>
          <a:p>
            <a:endParaRPr lang="en-US" dirty="0"/>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17</a:t>
            </a:fld>
            <a:endParaRPr lang="en-US" dirty="0"/>
          </a:p>
        </p:txBody>
      </p:sp>
    </p:spTree>
    <p:extLst>
      <p:ext uri="{BB962C8B-B14F-4D97-AF65-F5344CB8AC3E}">
        <p14:creationId xmlns:p14="http://schemas.microsoft.com/office/powerpoint/2010/main" val="35140974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normAutofit/>
          </a:bodyPr>
          <a:lstStyle/>
          <a:p>
            <a:r>
              <a:rPr lang="en-US" dirty="0"/>
              <a:t>Changes for 2023-2024: </a:t>
            </a:r>
            <a:br>
              <a:rPr lang="en-US" dirty="0"/>
            </a:br>
            <a:r>
              <a:rPr lang="en-US" dirty="0"/>
              <a:t>Keystone Algebra I Reference Sheet</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a:bodyPr>
          <a:lstStyle/>
          <a:p>
            <a:r>
              <a:rPr lang="en-US" dirty="0"/>
              <a:t>Updated </a:t>
            </a:r>
            <a:r>
              <a:rPr lang="en-US" dirty="0">
                <a:solidFill>
                  <a:srgbClr val="00B0F0"/>
                </a:solidFill>
                <a:hlinkClick r:id="rId2">
                  <a:extLst>
                    <a:ext uri="{A12FA001-AC4F-418D-AE19-62706E023703}">
                      <ahyp:hlinkClr xmlns:ahyp="http://schemas.microsoft.com/office/drawing/2018/hyperlinkcolor" val="tx"/>
                    </a:ext>
                  </a:extLst>
                </a:hlinkClick>
              </a:rPr>
              <a:t>Reference Sheet</a:t>
            </a:r>
            <a:r>
              <a:rPr lang="en-US" dirty="0">
                <a:solidFill>
                  <a:srgbClr val="00B0F0"/>
                </a:solidFill>
              </a:rPr>
              <a:t> </a:t>
            </a:r>
            <a:r>
              <a:rPr lang="en-US" dirty="0"/>
              <a:t>for Keystone Algebra </a:t>
            </a:r>
            <a:r>
              <a:rPr lang="en-US"/>
              <a:t>I is </a:t>
            </a:r>
            <a:r>
              <a:rPr lang="en-US" dirty="0"/>
              <a:t>posted on the PDE website</a:t>
            </a:r>
          </a:p>
          <a:p>
            <a:r>
              <a:rPr lang="en-US" dirty="0"/>
              <a:t>Note: The </a:t>
            </a:r>
            <a:r>
              <a:rPr lang="en-US" dirty="0">
                <a:solidFill>
                  <a:srgbClr val="00B0F0"/>
                </a:solidFill>
                <a:hlinkClick r:id="rId3">
                  <a:extLst>
                    <a:ext uri="{A12FA001-AC4F-418D-AE19-62706E023703}">
                      <ahyp:hlinkClr xmlns:ahyp="http://schemas.microsoft.com/office/drawing/2018/hyperlinkcolor" val="tx"/>
                    </a:ext>
                  </a:extLst>
                </a:hlinkClick>
              </a:rPr>
              <a:t>2023 Item and Scoring Sampler</a:t>
            </a:r>
            <a:r>
              <a:rPr lang="en-US" dirty="0">
                <a:solidFill>
                  <a:srgbClr val="00B0F0"/>
                </a:solidFill>
              </a:rPr>
              <a:t> </a:t>
            </a:r>
            <a:r>
              <a:rPr lang="en-US" dirty="0"/>
              <a:t>contains the previous Reference Sheet, as this was the document provided to students for the 2023 administration.  When the 2024 Item and Scoring Sampler is posted in September 2024, that document will contain the updated Reference Sheet. </a:t>
            </a:r>
          </a:p>
          <a:p>
            <a:r>
              <a:rPr lang="en-US" dirty="0"/>
              <a:t>Copies provided for paper testing</a:t>
            </a:r>
          </a:p>
          <a:p>
            <a:r>
              <a:rPr lang="en-US" dirty="0"/>
              <a:t>LEA should provide copies for online testing</a:t>
            </a:r>
          </a:p>
          <a:p>
            <a:endParaRPr lang="en-US" dirty="0"/>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18</a:t>
            </a:fld>
            <a:endParaRPr lang="en-US" dirty="0"/>
          </a:p>
        </p:txBody>
      </p:sp>
    </p:spTree>
    <p:extLst>
      <p:ext uri="{BB962C8B-B14F-4D97-AF65-F5344CB8AC3E}">
        <p14:creationId xmlns:p14="http://schemas.microsoft.com/office/powerpoint/2010/main" val="1335446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normAutofit/>
          </a:bodyPr>
          <a:lstStyle/>
          <a:p>
            <a:r>
              <a:rPr lang="en-US" dirty="0"/>
              <a:t>Changes for 2023-2024: </a:t>
            </a:r>
            <a:br>
              <a:rPr lang="en-US" dirty="0"/>
            </a:br>
            <a:r>
              <a:rPr lang="en-US" dirty="0"/>
              <a:t>Accommodations</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fontScale="92500" lnSpcReduction="10000"/>
          </a:bodyPr>
          <a:lstStyle/>
          <a:p>
            <a:r>
              <a:rPr lang="en-US" dirty="0"/>
              <a:t>SACs will submit a Unique Accommodation Assurance Form rather than sending an email for students needing a cell phone in near proximity for medical reasons.</a:t>
            </a:r>
          </a:p>
          <a:p>
            <a:r>
              <a:rPr lang="en-US" dirty="0"/>
              <a:t>The following have been updated and are posted on the PDE website:</a:t>
            </a:r>
            <a:r>
              <a:rPr lang="en-US" sz="2400" dirty="0"/>
              <a:t> </a:t>
            </a:r>
            <a:r>
              <a:rPr lang="en-US" sz="2400" dirty="0">
                <a:solidFill>
                  <a:srgbClr val="00B0F0"/>
                </a:solidFill>
                <a:hlinkClick r:id="rId2">
                  <a:extLst>
                    <a:ext uri="{A12FA001-AC4F-418D-AE19-62706E023703}">
                      <ahyp:hlinkClr xmlns:ahyp="http://schemas.microsoft.com/office/drawing/2018/hyperlinkcolor" val="tx"/>
                    </a:ext>
                  </a:extLst>
                </a:hlinkClick>
              </a:rPr>
              <a:t>Accommodations Webpage</a:t>
            </a:r>
          </a:p>
          <a:p>
            <a:pPr marL="457200" lvl="1" indent="0" algn="ctr">
              <a:spcBef>
                <a:spcPts val="400"/>
              </a:spcBef>
              <a:buClr>
                <a:srgbClr val="244061"/>
              </a:buClr>
              <a:buSzPts val="2000"/>
              <a:buNone/>
            </a:pPr>
            <a:r>
              <a:rPr lang="en-US" sz="2000" dirty="0">
                <a:solidFill>
                  <a:srgbClr val="00B0F0"/>
                </a:solidFill>
                <a:hlinkClick r:id="rId2">
                  <a:extLst>
                    <a:ext uri="{A12FA001-AC4F-418D-AE19-62706E023703}">
                      <ahyp:hlinkClr xmlns:ahyp="http://schemas.microsoft.com/office/drawing/2018/hyperlinkcolor" val="tx"/>
                    </a:ext>
                  </a:extLst>
                </a:hlinkClick>
              </a:rPr>
              <a:t> </a:t>
            </a:r>
            <a:r>
              <a:rPr lang="en-US" sz="2000" dirty="0">
                <a:solidFill>
                  <a:srgbClr val="00B0F0"/>
                </a:solidFill>
                <a:effectLst/>
              </a:rPr>
              <a:t> </a:t>
            </a:r>
          </a:p>
          <a:p>
            <a:pPr marL="285750" marR="0" indent="-285750">
              <a:spcBef>
                <a:spcPts val="0"/>
              </a:spcBef>
              <a:spcAft>
                <a:spcPts val="0"/>
              </a:spcAft>
              <a:buFont typeface="Arial" panose="020B0604020202020204" pitchFamily="34" charset="0"/>
              <a:buChar char="•"/>
            </a:pPr>
            <a:r>
              <a:rPr lang="en-US" sz="2400" dirty="0">
                <a:solidFill>
                  <a:srgbClr val="00B0F0"/>
                </a:solidFill>
                <a:effectLst/>
                <a:latin typeface="+mn-lt"/>
                <a:ea typeface="Aptos" panose="020B0004020202020204" pitchFamily="34" charset="0"/>
                <a:cs typeface="Aptos" panose="020B0004020202020204" pitchFamily="34" charset="0"/>
                <a:hlinkClick r:id="rId3">
                  <a:extLst>
                    <a:ext uri="{A12FA001-AC4F-418D-AE19-62706E023703}">
                      <ahyp:hlinkClr xmlns:ahyp="http://schemas.microsoft.com/office/drawing/2018/hyperlinkcolor" val="tx"/>
                    </a:ext>
                  </a:extLst>
                </a:hlinkClick>
              </a:rPr>
              <a:t>Accommodations PowerPoint</a:t>
            </a:r>
            <a:r>
              <a:rPr lang="en-US" sz="2400" dirty="0">
                <a:solidFill>
                  <a:srgbClr val="00B0F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B0F0"/>
                </a:solidFill>
                <a:effectLst/>
                <a:latin typeface="+mn-lt"/>
                <a:ea typeface="Aptos" panose="020B0004020202020204" pitchFamily="34" charset="0"/>
                <a:cs typeface="Aptos" panose="020B0004020202020204" pitchFamily="34" charset="0"/>
                <a:hlinkClick r:id="rId4">
                  <a:extLst>
                    <a:ext uri="{A12FA001-AC4F-418D-AE19-62706E023703}">
                      <ahyp:hlinkClr xmlns:ahyp="http://schemas.microsoft.com/office/drawing/2018/hyperlinkcolor" val="tx"/>
                    </a:ext>
                  </a:extLst>
                </a:hlinkClick>
              </a:rPr>
              <a:t>Webinar Link</a:t>
            </a:r>
            <a:r>
              <a:rPr lang="en-US" sz="2400" dirty="0">
                <a:solidFill>
                  <a:srgbClr val="00B0F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B0F0"/>
                </a:solidFill>
                <a:effectLst/>
                <a:latin typeface="+mn-lt"/>
                <a:ea typeface="Aptos" panose="020B0004020202020204" pitchFamily="34" charset="0"/>
                <a:cs typeface="Aptos" panose="020B0004020202020204" pitchFamily="34" charset="0"/>
                <a:hlinkClick r:id="rId5">
                  <a:extLst>
                    <a:ext uri="{A12FA001-AC4F-418D-AE19-62706E023703}">
                      <ahyp:hlinkClr xmlns:ahyp="http://schemas.microsoft.com/office/drawing/2018/hyperlinkcolor" val="tx"/>
                    </a:ext>
                  </a:extLst>
                </a:hlinkClick>
              </a:rPr>
              <a:t>Accommodations Guidelines</a:t>
            </a:r>
            <a:r>
              <a:rPr lang="en-US" sz="2400" dirty="0">
                <a:solidFill>
                  <a:srgbClr val="00B0F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B0F0"/>
                </a:solidFill>
                <a:latin typeface="+mn-lt"/>
                <a:ea typeface="Aptos" panose="020B0004020202020204" pitchFamily="34" charset="0"/>
                <a:cs typeface="Aptos" panose="020B0004020202020204" pitchFamily="34" charset="0"/>
                <a:hlinkClick r:id="rId6">
                  <a:extLst>
                    <a:ext uri="{A12FA001-AC4F-418D-AE19-62706E023703}">
                      <ahyp:hlinkClr xmlns:ahyp="http://schemas.microsoft.com/office/drawing/2018/hyperlinkcolor" val="tx"/>
                    </a:ext>
                  </a:extLst>
                </a:hlinkClick>
              </a:rPr>
              <a:t>Accommodations Guidelines for ELs</a:t>
            </a:r>
            <a:r>
              <a:rPr lang="en-US" sz="2400" dirty="0">
                <a:solidFill>
                  <a:srgbClr val="00B0F0"/>
                </a:solidFill>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B0F0"/>
                </a:solidFill>
                <a:effectLst/>
                <a:latin typeface="+mn-lt"/>
                <a:ea typeface="Aptos" panose="020B0004020202020204" pitchFamily="34" charset="0"/>
                <a:cs typeface="Aptos" panose="020B0004020202020204" pitchFamily="34" charset="0"/>
                <a:hlinkClick r:id="rId7">
                  <a:extLst>
                    <a:ext uri="{A12FA001-AC4F-418D-AE19-62706E023703}">
                      <ahyp:hlinkClr xmlns:ahyp="http://schemas.microsoft.com/office/drawing/2018/hyperlinkcolor" val="tx"/>
                    </a:ext>
                  </a:extLst>
                </a:hlinkClick>
              </a:rPr>
              <a:t>Read Aloud and Scribing Guidelines</a:t>
            </a:r>
            <a:r>
              <a:rPr lang="en-US" sz="2400" dirty="0">
                <a:solidFill>
                  <a:srgbClr val="00B0F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B0F0"/>
                </a:solidFill>
                <a:effectLst/>
                <a:latin typeface="+mn-lt"/>
                <a:ea typeface="Aptos" panose="020B0004020202020204" pitchFamily="34" charset="0"/>
                <a:cs typeface="Aptos" panose="020B0004020202020204" pitchFamily="34" charset="0"/>
                <a:hlinkClick r:id="rId8">
                  <a:extLst>
                    <a:ext uri="{A12FA001-AC4F-418D-AE19-62706E023703}">
                      <ahyp:hlinkClr xmlns:ahyp="http://schemas.microsoft.com/office/drawing/2018/hyperlinkcolor" val="tx"/>
                    </a:ext>
                  </a:extLst>
                </a:hlinkClick>
              </a:rPr>
              <a:t>Supplemental Guidelines for ASL in VSL </a:t>
            </a:r>
            <a:r>
              <a:rPr lang="en-US" sz="2400" dirty="0">
                <a:solidFill>
                  <a:srgbClr val="00B0F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B0F0"/>
                </a:solidFill>
                <a:effectLst/>
                <a:latin typeface="+mn-lt"/>
                <a:ea typeface="Aptos" panose="020B0004020202020204" pitchFamily="34" charset="0"/>
                <a:cs typeface="Aptos" panose="020B0004020202020204" pitchFamily="34" charset="0"/>
                <a:hlinkClick r:id="rId9">
                  <a:extLst>
                    <a:ext uri="{A12FA001-AC4F-418D-AE19-62706E023703}">
                      <ahyp:hlinkClr xmlns:ahyp="http://schemas.microsoft.com/office/drawing/2018/hyperlinkcolor" val="tx"/>
                    </a:ext>
                  </a:extLst>
                </a:hlinkClick>
              </a:rPr>
              <a:t>Unique Accommodations Assurance Form</a:t>
            </a:r>
            <a:r>
              <a:rPr lang="en-US" sz="2400" dirty="0">
                <a:solidFill>
                  <a:srgbClr val="00B0F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B0F0"/>
                </a:solidFill>
                <a:latin typeface="+mn-lt"/>
                <a:ea typeface="Aptos" panose="020B0004020202020204" pitchFamily="34" charset="0"/>
                <a:cs typeface="Aptos" panose="020B0004020202020204" pitchFamily="34" charset="0"/>
                <a:hlinkClick r:id="rId10">
                  <a:extLst>
                    <a:ext uri="{A12FA001-AC4F-418D-AE19-62706E023703}">
                      <ahyp:hlinkClr xmlns:ahyp="http://schemas.microsoft.com/office/drawing/2018/hyperlinkcolor" val="tx"/>
                    </a:ext>
                  </a:extLst>
                </a:hlinkClick>
              </a:rPr>
              <a:t>Confidentiality Form</a:t>
            </a:r>
            <a:r>
              <a:rPr lang="en-US" sz="2400" dirty="0">
                <a:solidFill>
                  <a:srgbClr val="00B0F0"/>
                </a:solidFill>
                <a:latin typeface="+mn-lt"/>
                <a:ea typeface="Aptos" panose="020B0004020202020204" pitchFamily="34" charset="0"/>
                <a:cs typeface="Aptos" panose="020B0004020202020204" pitchFamily="34" charset="0"/>
              </a:rPr>
              <a:t>  </a:t>
            </a:r>
            <a:endParaRPr lang="en-US" sz="2400" dirty="0">
              <a:solidFill>
                <a:srgbClr val="00B0F0"/>
              </a:solidFill>
              <a:effectLst/>
              <a:latin typeface="+mn-lt"/>
              <a:ea typeface="Aptos" panose="020B0004020202020204" pitchFamily="34" charset="0"/>
              <a:cs typeface="Aptos" panose="020B0004020202020204" pitchFamily="34" charset="0"/>
            </a:endParaRPr>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19</a:t>
            </a:fld>
            <a:endParaRPr lang="en-US" dirty="0"/>
          </a:p>
        </p:txBody>
      </p:sp>
    </p:spTree>
    <p:extLst>
      <p:ext uri="{BB962C8B-B14F-4D97-AF65-F5344CB8AC3E}">
        <p14:creationId xmlns:p14="http://schemas.microsoft.com/office/powerpoint/2010/main" val="3165182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E9801-F17D-3025-E769-C1AC50974CB8}"/>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99D90213-6B9F-C53B-5451-60609C213D8E}"/>
              </a:ext>
            </a:extLst>
          </p:cNvPr>
          <p:cNvSpPr>
            <a:spLocks noGrp="1"/>
          </p:cNvSpPr>
          <p:nvPr>
            <p:ph idx="1"/>
          </p:nvPr>
        </p:nvSpPr>
        <p:spPr/>
        <p:txBody>
          <a:bodyPr/>
          <a:lstStyle/>
          <a:p>
            <a:r>
              <a:rPr lang="en-US" dirty="0"/>
              <a:t>Since this document contains the PDE logo, please adhere to the following guidelines as you use this document:</a:t>
            </a:r>
          </a:p>
          <a:p>
            <a:r>
              <a:rPr lang="en-US" dirty="0"/>
              <a:t>You may edit the slides on pages </a:t>
            </a:r>
            <a:r>
              <a:rPr lang="en-US" dirty="0">
                <a:highlight>
                  <a:srgbClr val="00FFFF"/>
                </a:highlight>
              </a:rPr>
              <a:t>1, 9, and 10</a:t>
            </a:r>
            <a:r>
              <a:rPr lang="en-US" dirty="0"/>
              <a:t>. These slides contain information specific to your LEA.  </a:t>
            </a:r>
          </a:p>
          <a:p>
            <a:r>
              <a:rPr lang="en-US" dirty="0"/>
              <a:t>If you are only administering the PSSA assessments, you may delete the slides for the Keystone Exams, and vice-versa.</a:t>
            </a:r>
          </a:p>
          <a:p>
            <a:r>
              <a:rPr lang="en-US" dirty="0"/>
              <a:t>The content of other slides should not be edited. </a:t>
            </a:r>
          </a:p>
          <a:p>
            <a:r>
              <a:rPr lang="en-US" dirty="0"/>
              <a:t>You may edit the order of the slides.</a:t>
            </a:r>
          </a:p>
        </p:txBody>
      </p:sp>
      <p:sp>
        <p:nvSpPr>
          <p:cNvPr id="4" name="Slide Number Placeholder 3">
            <a:extLst>
              <a:ext uri="{FF2B5EF4-FFF2-40B4-BE49-F238E27FC236}">
                <a16:creationId xmlns:a16="http://schemas.microsoft.com/office/drawing/2014/main" id="{408F12F3-A79B-789D-1A5B-826CFB53674D}"/>
              </a:ext>
            </a:extLst>
          </p:cNvPr>
          <p:cNvSpPr>
            <a:spLocks noGrp="1"/>
          </p:cNvSpPr>
          <p:nvPr>
            <p:ph type="sldNum" sz="quarter" idx="12"/>
          </p:nvPr>
        </p:nvSpPr>
        <p:spPr/>
        <p:txBody>
          <a:bodyPr/>
          <a:lstStyle/>
          <a:p>
            <a:fld id="{B24F5015-3417-4B27-A586-E4CCF4D77832}" type="slidenum">
              <a:rPr lang="en-US" smtClean="0"/>
              <a:t>2</a:t>
            </a:fld>
            <a:endParaRPr lang="en-US"/>
          </a:p>
        </p:txBody>
      </p:sp>
    </p:spTree>
    <p:extLst>
      <p:ext uri="{BB962C8B-B14F-4D97-AF65-F5344CB8AC3E}">
        <p14:creationId xmlns:p14="http://schemas.microsoft.com/office/powerpoint/2010/main" val="29780041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normAutofit/>
          </a:bodyPr>
          <a:lstStyle/>
          <a:p>
            <a:r>
              <a:rPr lang="en-US" dirty="0"/>
              <a:t>Changes for 2023-2024: </a:t>
            </a:r>
            <a:br>
              <a:rPr lang="en-US" dirty="0"/>
            </a:br>
            <a:r>
              <a:rPr lang="en-US" dirty="0"/>
              <a:t>Spanish Translations</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a:bodyPr>
          <a:lstStyle/>
          <a:p>
            <a:r>
              <a:rPr lang="en-US" dirty="0"/>
              <a:t>Spanish booklets will arrive as a single shrink-wrapped packet which contains one English and one Spanish booklet. </a:t>
            </a:r>
          </a:p>
          <a:p>
            <a:r>
              <a:rPr lang="en-US" dirty="0"/>
              <a:t>Students needing a Spanish translation for Mathematics, Science, Algebra I, or Biology will be given both booklets.</a:t>
            </a:r>
          </a:p>
          <a:p>
            <a:r>
              <a:rPr lang="en-US" dirty="0"/>
              <a:t>Students will use one booklet for reference and the other booklet for answers. All responses need to be recorded in one of the booklets. That booklet should have the pre-code label.  </a:t>
            </a:r>
          </a:p>
          <a:p>
            <a:pPr marL="0" indent="0">
              <a:buNone/>
            </a:pPr>
            <a:endParaRPr lang="en-US" dirty="0"/>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20</a:t>
            </a:fld>
            <a:endParaRPr lang="en-US" dirty="0"/>
          </a:p>
        </p:txBody>
      </p:sp>
    </p:spTree>
    <p:extLst>
      <p:ext uri="{BB962C8B-B14F-4D97-AF65-F5344CB8AC3E}">
        <p14:creationId xmlns:p14="http://schemas.microsoft.com/office/powerpoint/2010/main" val="34941749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Handbook for Assessment Coordinators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21</a:t>
            </a:fld>
            <a:endParaRPr lang="en-US" dirty="0"/>
          </a:p>
        </p:txBody>
      </p:sp>
    </p:spTree>
    <p:extLst>
      <p:ext uri="{BB962C8B-B14F-4D97-AF65-F5344CB8AC3E}">
        <p14:creationId xmlns:p14="http://schemas.microsoft.com/office/powerpoint/2010/main" val="40471355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sz="3400" dirty="0"/>
              <a:t>Handbook for Assessment Coordinators – 1</a:t>
            </a:r>
            <a:r>
              <a:rPr lang="en-US" sz="3600" dirty="0"/>
              <a:t> </a:t>
            </a:r>
            <a:r>
              <a:rPr lang="en-US" dirty="0"/>
              <a:t>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Test Security and Certifications</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Student Participation</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Answer Booklets</a:t>
            </a:r>
          </a:p>
          <a:p>
            <a:pPr marL="1200150" lvl="2" indent="-285750"/>
            <a:r>
              <a:rPr lang="en-US" sz="3200" dirty="0">
                <a:latin typeface="Arial" panose="020B0604020202020204" pitchFamily="34" charset="0"/>
                <a:cs typeface="Arial" panose="020B0604020202020204" pitchFamily="34" charset="0"/>
              </a:rPr>
              <a:t>Barcode labels</a:t>
            </a:r>
          </a:p>
          <a:p>
            <a:pPr marL="1200150" lvl="2" indent="-285750"/>
            <a:r>
              <a:rPr lang="en-US" sz="3200" dirty="0">
                <a:latin typeface="Arial" panose="020B0604020202020204" pitchFamily="34" charset="0"/>
                <a:cs typeface="Arial" panose="020B0604020202020204" pitchFamily="34" charset="0"/>
              </a:rPr>
              <a:t>Requirements for demographic information</a:t>
            </a:r>
          </a:p>
          <a:p>
            <a:pPr marL="1200150" lvl="2" indent="-285750"/>
            <a:r>
              <a:rPr lang="en-US" sz="3200" dirty="0"/>
              <a:t>Requirements for accommodations </a:t>
            </a:r>
          </a:p>
          <a:p>
            <a:pPr marL="1200150" lvl="2" indent="-285750"/>
            <a:r>
              <a:rPr lang="en-US" sz="3200" dirty="0">
                <a:latin typeface="Arial" panose="020B0604020202020204" pitchFamily="34" charset="0"/>
                <a:cs typeface="Arial" panose="020B0604020202020204" pitchFamily="34" charset="0"/>
              </a:rPr>
              <a:t>TA Initials on combined test/answer booklets, answer booklets</a:t>
            </a:r>
            <a:endParaRPr lang="en-US" sz="3200" dirty="0">
              <a:highlight>
                <a:srgbClr val="FFFF00"/>
              </a:highlight>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22</a:t>
            </a:fld>
            <a:endParaRPr lang="en-US" dirty="0"/>
          </a:p>
        </p:txBody>
      </p:sp>
    </p:spTree>
    <p:extLst>
      <p:ext uri="{BB962C8B-B14F-4D97-AF65-F5344CB8AC3E}">
        <p14:creationId xmlns:p14="http://schemas.microsoft.com/office/powerpoint/2010/main" val="42100520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sz="3400" dirty="0"/>
              <a:t>Handbook for Assessment Coordinators – 2</a:t>
            </a:r>
            <a:r>
              <a:rPr lang="en-US" sz="3600" dirty="0"/>
              <a:t> </a:t>
            </a:r>
            <a:r>
              <a:rPr lang="en-US" dirty="0"/>
              <a:t>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Online administration</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Responsibilities of DAC</a:t>
            </a:r>
          </a:p>
          <a:p>
            <a:pPr marL="285750" indent="-285750"/>
            <a:r>
              <a:rPr lang="en-US" sz="3600" dirty="0">
                <a:latin typeface="Arial" panose="020B0604020202020204" pitchFamily="34" charset="0"/>
                <a:cs typeface="Arial" panose="020B0604020202020204" pitchFamily="34" charset="0"/>
              </a:rPr>
              <a:t>Responsibilities of SAC</a:t>
            </a:r>
          </a:p>
          <a:p>
            <a:pPr marL="285750" indent="-285750"/>
            <a:r>
              <a:rPr lang="en-US" sz="3600" dirty="0">
                <a:latin typeface="Arial" panose="020B0604020202020204" pitchFamily="34" charset="0"/>
                <a:cs typeface="Arial" panose="020B0604020202020204" pitchFamily="34" charset="0"/>
              </a:rPr>
              <a:t>Responsibilities of TAs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23</a:t>
            </a:fld>
            <a:endParaRPr lang="en-US" dirty="0"/>
          </a:p>
        </p:txBody>
      </p:sp>
    </p:spTree>
    <p:extLst>
      <p:ext uri="{BB962C8B-B14F-4D97-AF65-F5344CB8AC3E}">
        <p14:creationId xmlns:p14="http://schemas.microsoft.com/office/powerpoint/2010/main" val="39120739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Test Security and Certifications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24</a:t>
            </a:fld>
            <a:endParaRPr lang="en-US" dirty="0"/>
          </a:p>
        </p:txBody>
      </p:sp>
    </p:spTree>
    <p:extLst>
      <p:ext uri="{BB962C8B-B14F-4D97-AF65-F5344CB8AC3E}">
        <p14:creationId xmlns:p14="http://schemas.microsoft.com/office/powerpoint/2010/main" val="41873708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sz="4000" dirty="0"/>
              <a:t>Test Security</a:t>
            </a:r>
            <a:endParaRPr lang="en-US" dirty="0"/>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690688"/>
            <a:ext cx="10515600" cy="4486275"/>
          </a:xfrm>
        </p:spPr>
        <p:txBody>
          <a:bodyPr>
            <a:noAutofit/>
          </a:bodyPr>
          <a:lstStyle/>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TAs should report any test security violation suspicions to the SAC immediately.  If the TA believes the SAC or DAC is involved, the TA should contact PDE </a:t>
            </a:r>
            <a:r>
              <a:rPr lang="en-US" sz="3200" b="1" dirty="0">
                <a:latin typeface="Arial" panose="020B0604020202020204" pitchFamily="34" charset="0"/>
                <a:cs typeface="Arial" panose="020B0604020202020204" pitchFamily="34" charset="0"/>
              </a:rPr>
              <a:t>immediately</a:t>
            </a:r>
            <a:r>
              <a:rPr lang="en-US" sz="3200" dirty="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hlinkClick r:id="rId3"/>
              </a:rPr>
              <a:t>ra-edirregularities@pa.gov</a:t>
            </a:r>
            <a:endParaRPr lang="en-US" sz="3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DACs or SACs should report test security violation suspicions </a:t>
            </a:r>
            <a:r>
              <a:rPr lang="en-US" sz="3200" b="1" dirty="0">
                <a:latin typeface="Arial" panose="020B0604020202020204" pitchFamily="34" charset="0"/>
                <a:cs typeface="Arial" panose="020B0604020202020204" pitchFamily="34" charset="0"/>
              </a:rPr>
              <a:t>immediately </a:t>
            </a:r>
            <a:r>
              <a:rPr lang="en-US" sz="3200" dirty="0">
                <a:latin typeface="Arial" panose="020B0604020202020204" pitchFamily="34" charset="0"/>
                <a:cs typeface="Arial" panose="020B0604020202020204" pitchFamily="34" charset="0"/>
                <a:hlinkClick r:id="rId3"/>
              </a:rPr>
              <a:t>ra-edirregularities@pa.gov</a:t>
            </a:r>
            <a:endParaRPr lang="en-US" sz="3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200" dirty="0"/>
              <a:t>Consult HAC for security examples</a:t>
            </a:r>
          </a:p>
          <a:p>
            <a:pPr marL="285750" indent="-285750">
              <a:buFont typeface="Arial" panose="020B0604020202020204" pitchFamily="34" charset="0"/>
              <a:buChar char="•"/>
            </a:pPr>
            <a:r>
              <a:rPr lang="en-US" sz="3200" dirty="0"/>
              <a:t>Handbook for Secure Test Administration</a:t>
            </a:r>
          </a:p>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PSTAT Training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25</a:t>
            </a:fld>
            <a:endParaRPr lang="en-US" dirty="0"/>
          </a:p>
        </p:txBody>
      </p:sp>
    </p:spTree>
    <p:extLst>
      <p:ext uri="{BB962C8B-B14F-4D97-AF65-F5344CB8AC3E}">
        <p14:creationId xmlns:p14="http://schemas.microsoft.com/office/powerpoint/2010/main" val="13506719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4000" dirty="0"/>
              <a:t>Test Security Certifications – 1 </a:t>
            </a:r>
            <a:endParaRPr lang="en-US" dirty="0"/>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lnSpcReduction="10000"/>
          </a:bodyPr>
          <a:lstStyle/>
          <a:p>
            <a:pPr marL="285750" indent="-285750">
              <a:buFont typeface="Arial" panose="020B0604020202020204" pitchFamily="34" charset="0"/>
              <a:buChar char="•"/>
            </a:pPr>
            <a:r>
              <a:rPr lang="en-US" sz="3600" dirty="0"/>
              <a:t>DAC </a:t>
            </a:r>
          </a:p>
          <a:p>
            <a:pPr marL="285750" indent="-285750">
              <a:buFont typeface="Arial" panose="020B0604020202020204" pitchFamily="34" charset="0"/>
              <a:buChar char="•"/>
            </a:pPr>
            <a:r>
              <a:rPr lang="en-US" sz="3600" dirty="0"/>
              <a:t>SAC</a:t>
            </a:r>
          </a:p>
          <a:p>
            <a:pPr marL="285750" indent="-285750">
              <a:buFont typeface="Arial" panose="020B0604020202020204" pitchFamily="34" charset="0"/>
              <a:buChar char="•"/>
            </a:pPr>
            <a:r>
              <a:rPr lang="en-US" sz="3600" dirty="0"/>
              <a:t>Building principal(s)</a:t>
            </a:r>
          </a:p>
          <a:p>
            <a:pPr marL="285750" indent="-285750">
              <a:buFont typeface="Arial" panose="020B0604020202020204" pitchFamily="34" charset="0"/>
              <a:buChar char="•"/>
            </a:pPr>
            <a:r>
              <a:rPr lang="en-US" sz="3600" dirty="0"/>
              <a:t>All TAs and Proctors </a:t>
            </a:r>
          </a:p>
          <a:p>
            <a:pPr marL="285750" indent="-285750">
              <a:buFont typeface="Arial" panose="020B0604020202020204" pitchFamily="34" charset="0"/>
              <a:buChar char="•"/>
            </a:pPr>
            <a:r>
              <a:rPr lang="en-US" sz="3600" dirty="0"/>
              <a:t>All individuals who handle or have access (including keys) to secure materials: custodians, secretarial staff, support staff, TSS, PCAs, student teachers, any others involved in testing</a:t>
            </a:r>
          </a:p>
          <a:p>
            <a:pPr marL="0" indent="0">
              <a:buNone/>
            </a:pPr>
            <a:endParaRPr lang="en-US" sz="3600" dirty="0"/>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26</a:t>
            </a:fld>
            <a:endParaRPr lang="en-US" dirty="0"/>
          </a:p>
        </p:txBody>
      </p:sp>
    </p:spTree>
    <p:extLst>
      <p:ext uri="{BB962C8B-B14F-4D97-AF65-F5344CB8AC3E}">
        <p14:creationId xmlns:p14="http://schemas.microsoft.com/office/powerpoint/2010/main" val="18536701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4000" dirty="0"/>
              <a:t>Test Security Certifications – 2 </a:t>
            </a:r>
            <a:endParaRPr lang="en-US" dirty="0"/>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85000" lnSpcReduction="10000"/>
          </a:bodyPr>
          <a:lstStyle/>
          <a:p>
            <a:pPr marL="285750" indent="-285750">
              <a:buFont typeface="Arial" panose="020B0604020202020204" pitchFamily="34" charset="0"/>
              <a:buChar char="•"/>
            </a:pPr>
            <a:r>
              <a:rPr lang="en-US" sz="3600" dirty="0"/>
              <a:t>Certificates needed:</a:t>
            </a:r>
          </a:p>
          <a:p>
            <a:pPr marL="742950" lvl="1" indent="-285750"/>
            <a:r>
              <a:rPr lang="en-US" sz="3200" dirty="0"/>
              <a:t>PSSA </a:t>
            </a:r>
          </a:p>
          <a:p>
            <a:pPr marL="1200150" lvl="2" indent="-285750"/>
            <a:r>
              <a:rPr lang="en-US" sz="2800" dirty="0"/>
              <a:t>One covers all content areas for spring</a:t>
            </a:r>
          </a:p>
          <a:p>
            <a:pPr marL="742950" lvl="1" indent="-285750"/>
            <a:r>
              <a:rPr lang="en-US" sz="3200" dirty="0"/>
              <a:t>Keystone </a:t>
            </a:r>
          </a:p>
          <a:p>
            <a:pPr marL="1200150" lvl="2" indent="-285750"/>
            <a:r>
              <a:rPr lang="en-US" sz="2800" dirty="0"/>
              <a:t>One covers all content areas  </a:t>
            </a:r>
          </a:p>
          <a:p>
            <a:pPr marL="1200150" lvl="2" indent="-285750"/>
            <a:r>
              <a:rPr lang="en-US" sz="2800" dirty="0"/>
              <a:t>Each administration (winter, spring, summer) requires signed certificates </a:t>
            </a:r>
          </a:p>
          <a:p>
            <a:pPr marL="742950" lvl="1" indent="-285750"/>
            <a:r>
              <a:rPr lang="en-US" sz="3200" dirty="0"/>
              <a:t>Proctors of PSSA and Keystone exams sign one for PSSA and one for Keystone exams </a:t>
            </a:r>
          </a:p>
          <a:p>
            <a:pPr marL="285750" indent="-285750">
              <a:buFont typeface="Arial" panose="020B0604020202020204" pitchFamily="34" charset="0"/>
              <a:buChar char="•"/>
            </a:pPr>
            <a:r>
              <a:rPr lang="en-US" sz="3600" dirty="0"/>
              <a:t>Certificates are located in the Appendix of the DFA, may be removed from the DFA, signed and returned to SAC.</a:t>
            </a:r>
          </a:p>
          <a:p>
            <a:pPr marL="0" indent="0">
              <a:buNone/>
            </a:pPr>
            <a:endParaRPr lang="en-US" sz="3600" dirty="0"/>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27</a:t>
            </a:fld>
            <a:endParaRPr lang="en-US" dirty="0"/>
          </a:p>
        </p:txBody>
      </p:sp>
    </p:spTree>
    <p:extLst>
      <p:ext uri="{BB962C8B-B14F-4D97-AF65-F5344CB8AC3E}">
        <p14:creationId xmlns:p14="http://schemas.microsoft.com/office/powerpoint/2010/main" val="6012341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sz="4000" dirty="0"/>
              <a:t>Test Security Certifications – 3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Signed after administration</a:t>
            </a:r>
          </a:p>
          <a:p>
            <a:pPr marL="285750" indent="-285750">
              <a:buFont typeface="Arial" panose="020B0604020202020204" pitchFamily="34" charset="0"/>
              <a:buChar char="•"/>
            </a:pPr>
            <a:r>
              <a:rPr lang="en-US" sz="3600" dirty="0"/>
              <a:t>Copies maintained by Chief School Administrator or designee for three years</a:t>
            </a:r>
            <a:endParaRPr lang="en-US" sz="3600" dirty="0">
              <a:highlight>
                <a:srgbClr val="FFFF00"/>
              </a:highlight>
            </a:endParaRPr>
          </a:p>
          <a:p>
            <a:pPr marL="285750" indent="-285750">
              <a:buFont typeface="Arial" panose="020B0604020202020204" pitchFamily="34" charset="0"/>
              <a:buChar char="•"/>
            </a:pPr>
            <a:r>
              <a:rPr lang="en-US" sz="3600" dirty="0"/>
              <a:t>Report anyone who refuses to sign the Test Security Certificate to the Chief School Administrator to PDE </a:t>
            </a:r>
            <a:r>
              <a:rPr lang="en-US" sz="3600" dirty="0">
                <a:hlinkClick r:id="rId3"/>
              </a:rPr>
              <a:t>ra-edirregularities@pa.gov</a:t>
            </a:r>
            <a:r>
              <a:rPr lang="en-US" sz="3600" dirty="0"/>
              <a:t> and to Mr. Jay Gift </a:t>
            </a:r>
            <a:r>
              <a:rPr lang="en-US" sz="3600" dirty="0">
                <a:hlinkClick r:id="rId4"/>
              </a:rPr>
              <a:t>rgift@pa.gov</a:t>
            </a:r>
            <a:endParaRPr lang="en-US" sz="3600" dirty="0"/>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28</a:t>
            </a:fld>
            <a:endParaRPr lang="en-US" dirty="0"/>
          </a:p>
        </p:txBody>
      </p:sp>
    </p:spTree>
    <p:extLst>
      <p:ext uri="{BB962C8B-B14F-4D97-AF65-F5344CB8AC3E}">
        <p14:creationId xmlns:p14="http://schemas.microsoft.com/office/powerpoint/2010/main" val="2908402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PSTAT</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29</a:t>
            </a:fld>
            <a:endParaRPr lang="en-US" dirty="0"/>
          </a:p>
        </p:txBody>
      </p:sp>
    </p:spTree>
    <p:extLst>
      <p:ext uri="{BB962C8B-B14F-4D97-AF65-F5344CB8AC3E}">
        <p14:creationId xmlns:p14="http://schemas.microsoft.com/office/powerpoint/2010/main" val="2030496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Agenda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a:t>
            </a:fld>
            <a:endParaRPr lang="en-US"/>
          </a:p>
        </p:txBody>
      </p:sp>
    </p:spTree>
    <p:extLst>
      <p:ext uri="{BB962C8B-B14F-4D97-AF65-F5344CB8AC3E}">
        <p14:creationId xmlns:p14="http://schemas.microsoft.com/office/powerpoint/2010/main" val="42105642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PSTAT Requirements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DACs must complete</a:t>
            </a:r>
          </a:p>
          <a:p>
            <a:pPr marL="742950" lvl="1" indent="-285750"/>
            <a:r>
              <a:rPr lang="en-US" sz="3200" dirty="0">
                <a:latin typeface="Arial" panose="020B0604020202020204" pitchFamily="34" charset="0"/>
                <a:cs typeface="Arial" panose="020B0604020202020204" pitchFamily="34" charset="0"/>
              </a:rPr>
              <a:t>D</a:t>
            </a:r>
            <a:r>
              <a:rPr lang="en-US" sz="3200" dirty="0"/>
              <a:t>AC, SAC and TA modules annually</a:t>
            </a:r>
            <a:endParaRPr lang="en-US" sz="3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t>SACs must complete</a:t>
            </a:r>
          </a:p>
          <a:p>
            <a:pPr marL="742950" lvl="1" indent="-285750"/>
            <a:r>
              <a:rPr lang="en-US" sz="3200" dirty="0"/>
              <a:t>SAC and TA modules annually</a:t>
            </a:r>
            <a:endParaRPr lang="en-US" sz="3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t>TAs, Proctors, TSS, PCAs must complete</a:t>
            </a:r>
          </a:p>
          <a:p>
            <a:pPr marL="742950" lvl="1" indent="-285750"/>
            <a:r>
              <a:rPr lang="en-US" sz="3200" dirty="0"/>
              <a:t>TA modules annually</a:t>
            </a:r>
            <a:endParaRPr lang="en-US" sz="3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hlinkClick r:id="rId2"/>
              </a:rPr>
              <a:t>www.pstattraining.net</a:t>
            </a:r>
            <a:r>
              <a:rPr lang="en-US" sz="3200" dirty="0"/>
              <a:t> </a:t>
            </a:r>
            <a:endParaRPr lang="en-US" sz="32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30</a:t>
            </a:fld>
            <a:endParaRPr lang="en-US" dirty="0"/>
          </a:p>
        </p:txBody>
      </p:sp>
    </p:spTree>
    <p:extLst>
      <p:ext uri="{BB962C8B-B14F-4D97-AF65-F5344CB8AC3E}">
        <p14:creationId xmlns:p14="http://schemas.microsoft.com/office/powerpoint/2010/main" val="25519758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Student Participation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31</a:t>
            </a:fld>
            <a:endParaRPr lang="en-US" dirty="0"/>
          </a:p>
        </p:txBody>
      </p:sp>
    </p:spTree>
    <p:extLst>
      <p:ext uri="{BB962C8B-B14F-4D97-AF65-F5344CB8AC3E}">
        <p14:creationId xmlns:p14="http://schemas.microsoft.com/office/powerpoint/2010/main" val="10392795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Student Participation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Code of Conduct</a:t>
            </a:r>
          </a:p>
          <a:p>
            <a:pPr marL="285750" indent="-285750">
              <a:buFont typeface="Arial" panose="020B0604020202020204" pitchFamily="34" charset="0"/>
              <a:buChar char="•"/>
            </a:pPr>
            <a:r>
              <a:rPr lang="en-US" sz="3600" dirty="0"/>
              <a:t>General student participation</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Accommodations </a:t>
            </a:r>
          </a:p>
          <a:p>
            <a:pPr marL="285750" indent="-285750">
              <a:buFont typeface="Arial" panose="020B0604020202020204" pitchFamily="34" charset="0"/>
              <a:buChar char="•"/>
            </a:pPr>
            <a:r>
              <a:rPr lang="en-US" sz="3600" dirty="0"/>
              <a:t>Non-assessed students including religious opt-outs </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32</a:t>
            </a:fld>
            <a:endParaRPr lang="en-US" dirty="0"/>
          </a:p>
        </p:txBody>
      </p:sp>
    </p:spTree>
    <p:extLst>
      <p:ext uri="{BB962C8B-B14F-4D97-AF65-F5344CB8AC3E}">
        <p14:creationId xmlns:p14="http://schemas.microsoft.com/office/powerpoint/2010/main" val="4889043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sz="3600" dirty="0"/>
              <a:t>Student Participation: Code of Conduct</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All students must acknowledge</a:t>
            </a:r>
          </a:p>
          <a:p>
            <a:pPr marL="742950" lvl="1" indent="-285750"/>
            <a:r>
              <a:rPr lang="en-US" sz="3200" dirty="0">
                <a:latin typeface="Arial" panose="020B0604020202020204" pitchFamily="34" charset="0"/>
                <a:cs typeface="Arial" panose="020B0604020202020204" pitchFamily="34" charset="0"/>
              </a:rPr>
              <a:t>Paper</a:t>
            </a:r>
          </a:p>
          <a:p>
            <a:pPr marL="742950" lvl="1" indent="-285750"/>
            <a:r>
              <a:rPr lang="en-US" sz="3200" dirty="0"/>
              <a:t>Online</a:t>
            </a:r>
            <a:r>
              <a:rPr lang="en-US" sz="3200"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US" sz="3600" dirty="0"/>
              <a:t>Copy provided in HAC </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33</a:t>
            </a:fld>
            <a:endParaRPr lang="en-US" dirty="0"/>
          </a:p>
        </p:txBody>
      </p:sp>
    </p:spTree>
    <p:extLst>
      <p:ext uri="{BB962C8B-B14F-4D97-AF65-F5344CB8AC3E}">
        <p14:creationId xmlns:p14="http://schemas.microsoft.com/office/powerpoint/2010/main" val="25794999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General Student Participation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lnSpcReduction="10000"/>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All students in grades 3-8 participate in PSSA  in their enrolled grade level for federal accountability </a:t>
            </a:r>
          </a:p>
          <a:p>
            <a:pPr marL="285750" indent="-285750">
              <a:buFont typeface="Arial" panose="020B0604020202020204" pitchFamily="34" charset="0"/>
              <a:buChar char="•"/>
            </a:pPr>
            <a:r>
              <a:rPr lang="en-US" sz="3600" dirty="0"/>
              <a:t>All students in Keystone Exam trigger courses participate for federal accountability by end of grade 11 </a:t>
            </a:r>
          </a:p>
          <a:p>
            <a:pPr marL="285750" indent="-285750">
              <a:buFont typeface="Arial" panose="020B0604020202020204" pitchFamily="34" charset="0"/>
              <a:buChar char="•"/>
            </a:pPr>
            <a:r>
              <a:rPr lang="en-US" sz="3600" dirty="0"/>
              <a:t>Very limited religious opt out</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PASA used for </a:t>
            </a:r>
            <a:r>
              <a:rPr lang="en-US" sz="3600" dirty="0"/>
              <a:t>maximum 1% of enrollment</a:t>
            </a:r>
            <a:endParaRPr lang="en-US" sz="36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34</a:t>
            </a:fld>
            <a:endParaRPr lang="en-US" dirty="0"/>
          </a:p>
        </p:txBody>
      </p:sp>
    </p:spTree>
    <p:extLst>
      <p:ext uri="{BB962C8B-B14F-4D97-AF65-F5344CB8AC3E}">
        <p14:creationId xmlns:p14="http://schemas.microsoft.com/office/powerpoint/2010/main" val="34187167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sz="3600" dirty="0"/>
              <a:t>Student Participation: Special Cases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See the HAC for detailed information regarding: </a:t>
            </a:r>
          </a:p>
          <a:p>
            <a:pPr marL="742950" lvl="1" indent="-285750"/>
            <a:r>
              <a:rPr lang="en-US" sz="3200" dirty="0">
                <a:latin typeface="Arial" panose="020B0604020202020204" pitchFamily="34" charset="0"/>
                <a:cs typeface="Arial" panose="020B0604020202020204" pitchFamily="34" charset="0"/>
              </a:rPr>
              <a:t>PASA</a:t>
            </a:r>
          </a:p>
          <a:p>
            <a:pPr marL="742950" lvl="1" indent="-285750"/>
            <a:r>
              <a:rPr lang="en-US" sz="3200" dirty="0">
                <a:latin typeface="Arial" panose="020B0604020202020204" pitchFamily="34" charset="0"/>
                <a:cs typeface="Arial" panose="020B0604020202020204" pitchFamily="34" charset="0"/>
              </a:rPr>
              <a:t>Court/Agency placed student </a:t>
            </a:r>
            <a:r>
              <a:rPr lang="en-US" sz="3200" dirty="0"/>
              <a:t>p</a:t>
            </a:r>
            <a:r>
              <a:rPr lang="en-US" sz="3200" dirty="0">
                <a:latin typeface="Arial" panose="020B0604020202020204" pitchFamily="34" charset="0"/>
                <a:cs typeface="Arial" panose="020B0604020202020204" pitchFamily="34" charset="0"/>
              </a:rPr>
              <a:t>articipation</a:t>
            </a:r>
          </a:p>
          <a:p>
            <a:pPr marL="742950" lvl="1" indent="-285750"/>
            <a:r>
              <a:rPr lang="en-US" sz="3200" dirty="0"/>
              <a:t>Student withdrawal/enrollment during testing window</a:t>
            </a:r>
          </a:p>
          <a:p>
            <a:pPr marL="742950" lvl="1" indent="-285750"/>
            <a:r>
              <a:rPr lang="en-US" sz="3200" dirty="0">
                <a:latin typeface="Arial" panose="020B0604020202020204" pitchFamily="34" charset="0"/>
                <a:cs typeface="Arial" panose="020B0604020202020204" pitchFamily="34" charset="0"/>
              </a:rPr>
              <a:t>Suspended and expelled students </a:t>
            </a:r>
          </a:p>
          <a:p>
            <a:pPr marL="742950" lvl="1" indent="-285750"/>
            <a:r>
              <a:rPr lang="en-US" sz="3200"/>
              <a:t>Home schooled students</a:t>
            </a:r>
            <a:endParaRPr lang="en-US" sz="3200" dirty="0"/>
          </a:p>
          <a:p>
            <a:pPr marL="742950" lvl="1" indent="-285750"/>
            <a:r>
              <a:rPr lang="en-US" sz="3200" dirty="0">
                <a:latin typeface="Arial" panose="020B0604020202020204" pitchFamily="34" charset="0"/>
                <a:cs typeface="Arial" panose="020B0604020202020204" pitchFamily="34" charset="0"/>
              </a:rPr>
              <a:t>First year English Learner </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35</a:t>
            </a:fld>
            <a:endParaRPr lang="en-US" dirty="0"/>
          </a:p>
        </p:txBody>
      </p:sp>
    </p:spTree>
    <p:extLst>
      <p:ext uri="{BB962C8B-B14F-4D97-AF65-F5344CB8AC3E}">
        <p14:creationId xmlns:p14="http://schemas.microsoft.com/office/powerpoint/2010/main" val="9865963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sz="3600" dirty="0"/>
              <a:t>Student Participation: Accommodations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lnSpcReduction="10000"/>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Assurances</a:t>
            </a:r>
          </a:p>
          <a:p>
            <a:pPr marL="742950" lvl="1" indent="-285750"/>
            <a:r>
              <a:rPr lang="en-US" sz="3000" dirty="0">
                <a:latin typeface="Arial" panose="020B0604020202020204" pitchFamily="34" charset="0"/>
                <a:cs typeface="Arial" panose="020B0604020202020204" pitchFamily="34" charset="0"/>
              </a:rPr>
              <a:t>PDE has moved from an approval process to an assurance process for unique accommodations</a:t>
            </a:r>
          </a:p>
          <a:p>
            <a:pPr marL="742950" lvl="1" indent="-285750"/>
            <a:r>
              <a:rPr lang="en-US" sz="3000" dirty="0">
                <a:latin typeface="Arial" panose="020B0604020202020204" pitchFamily="34" charset="0"/>
                <a:cs typeface="Arial" panose="020B0604020202020204" pitchFamily="34" charset="0"/>
              </a:rPr>
              <a:t>Assurance process</a:t>
            </a:r>
          </a:p>
          <a:p>
            <a:pPr marL="1200150" lvl="2" indent="-285750"/>
            <a:r>
              <a:rPr lang="en-US" sz="2600" dirty="0">
                <a:effectLst/>
              </a:rPr>
              <a:t>Complete form via Survey Monkey to submit to PDE</a:t>
            </a:r>
          </a:p>
          <a:p>
            <a:pPr marL="1200150" lvl="2" indent="-285750"/>
            <a:r>
              <a:rPr lang="en-US" sz="2600" dirty="0">
                <a:effectLst/>
              </a:rPr>
              <a:t>Retain a copy for monitoring</a:t>
            </a:r>
          </a:p>
          <a:p>
            <a:pPr marL="1200150" lvl="2" indent="-285750"/>
            <a:r>
              <a:rPr lang="en-US" sz="2600" dirty="0">
                <a:effectLst/>
              </a:rPr>
              <a:t>PDE will contact SAC only if there are questions or concerns</a:t>
            </a:r>
          </a:p>
          <a:p>
            <a:pPr marL="742950" lvl="1" indent="-285750"/>
            <a:r>
              <a:rPr lang="en-US" sz="3000" dirty="0">
                <a:latin typeface="Arial" panose="020B0604020202020204" pitchFamily="34" charset="0"/>
                <a:cs typeface="Arial" panose="020B0604020202020204" pitchFamily="34" charset="0"/>
              </a:rPr>
              <a:t>Submit Assurances </a:t>
            </a:r>
            <a:r>
              <a:rPr lang="en-US" sz="3000" dirty="0"/>
              <a:t>only for accommodations indicated in Table A of the Accommodations Manual</a:t>
            </a:r>
          </a:p>
          <a:p>
            <a:pPr marL="742950" lvl="1" indent="-285750"/>
            <a:r>
              <a:rPr lang="en-US" sz="3000" dirty="0">
                <a:latin typeface="Arial" panose="020B0604020202020204" pitchFamily="34" charset="0"/>
                <a:cs typeface="Arial" panose="020B0604020202020204" pitchFamily="34" charset="0"/>
              </a:rPr>
              <a:t>Accommodations Manual provides additional guidance</a:t>
            </a:r>
          </a:p>
          <a:p>
            <a:pPr marL="742950" lvl="1" indent="-285750"/>
            <a:r>
              <a:rPr lang="en-US" sz="3000" dirty="0">
                <a:latin typeface="Arial" panose="020B0604020202020204" pitchFamily="34" charset="0"/>
                <a:cs typeface="Arial" panose="020B0604020202020204" pitchFamily="34" charset="0"/>
              </a:rPr>
              <a:t>Email</a:t>
            </a:r>
            <a:r>
              <a:rPr lang="en-US" sz="3000" dirty="0"/>
              <a:t>: </a:t>
            </a:r>
            <a:r>
              <a:rPr lang="en-US" sz="3000" dirty="0">
                <a:hlinkClick r:id="rId3"/>
              </a:rPr>
              <a:t>ra-eduniqueaccom@pa.gov</a:t>
            </a:r>
            <a:r>
              <a:rPr lang="en-US" sz="3000" dirty="0"/>
              <a:t> </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36</a:t>
            </a:fld>
            <a:endParaRPr lang="en-US" dirty="0"/>
          </a:p>
        </p:txBody>
      </p:sp>
    </p:spTree>
    <p:extLst>
      <p:ext uri="{BB962C8B-B14F-4D97-AF65-F5344CB8AC3E}">
        <p14:creationId xmlns:p14="http://schemas.microsoft.com/office/powerpoint/2010/main" val="11363645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sz="3600" dirty="0"/>
              <a:t>Student Participation: Religious Opt-outs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Required documentation</a:t>
            </a:r>
          </a:p>
          <a:p>
            <a:pPr marL="742950" lvl="1" indent="-285750"/>
            <a:r>
              <a:rPr lang="en-US" sz="3200" dirty="0">
                <a:latin typeface="Arial" panose="020B0604020202020204" pitchFamily="34" charset="0"/>
                <a:cs typeface="Arial" panose="020B0604020202020204" pitchFamily="34" charset="0"/>
              </a:rPr>
              <a:t>District procedures in writing for religious opt out</a:t>
            </a:r>
          </a:p>
          <a:p>
            <a:pPr marL="742950" lvl="1" indent="-285750"/>
            <a:r>
              <a:rPr lang="en-US" sz="3200" dirty="0">
                <a:latin typeface="Arial" panose="020B0604020202020204" pitchFamily="34" charset="0"/>
                <a:cs typeface="Arial" panose="020B0604020202020204" pitchFamily="34" charset="0"/>
              </a:rPr>
              <a:t>Copies of parent requests to view the exams</a:t>
            </a:r>
          </a:p>
          <a:p>
            <a:pPr marL="742950" lvl="1" indent="-285750"/>
            <a:r>
              <a:rPr lang="en-US" sz="3200" dirty="0"/>
              <a:t>Copies of parent signed confidentiality statements</a:t>
            </a:r>
          </a:p>
          <a:p>
            <a:pPr marL="742950" lvl="1" indent="-285750"/>
            <a:r>
              <a:rPr lang="en-US" sz="3200" dirty="0">
                <a:latin typeface="Arial" panose="020B0604020202020204" pitchFamily="34" charset="0"/>
                <a:cs typeface="Arial" panose="020B0604020202020204" pitchFamily="34" charset="0"/>
              </a:rPr>
              <a:t>Copies of written parent request</a:t>
            </a:r>
            <a:r>
              <a:rPr lang="en-US" sz="3200" dirty="0"/>
              <a:t>s to opt their child out of testing</a:t>
            </a:r>
            <a:endParaRPr lang="en-US" sz="3200" dirty="0">
              <a:latin typeface="Arial" panose="020B0604020202020204" pitchFamily="34" charset="0"/>
              <a:cs typeface="Arial" panose="020B0604020202020204" pitchFamily="34" charset="0"/>
            </a:endParaRPr>
          </a:p>
          <a:p>
            <a:pPr marL="742950" lvl="1" indent="-285750"/>
            <a:endParaRPr lang="en-US" sz="32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37</a:t>
            </a:fld>
            <a:endParaRPr lang="en-US" dirty="0"/>
          </a:p>
        </p:txBody>
      </p:sp>
    </p:spTree>
    <p:extLst>
      <p:ext uri="{BB962C8B-B14F-4D97-AF65-F5344CB8AC3E}">
        <p14:creationId xmlns:p14="http://schemas.microsoft.com/office/powerpoint/2010/main" val="15139990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a:xfrm>
            <a:off x="831850" y="1709738"/>
            <a:ext cx="10515600" cy="3217862"/>
          </a:xfrm>
        </p:spPr>
        <p:txBody>
          <a:bodyPr/>
          <a:lstStyle/>
          <a:p>
            <a:r>
              <a:rPr lang="en-US" dirty="0"/>
              <a:t>Answer Booklets and Combined Test/Answer Booklets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38</a:t>
            </a:fld>
            <a:endParaRPr lang="en-US" dirty="0"/>
          </a:p>
        </p:txBody>
      </p:sp>
    </p:spTree>
    <p:extLst>
      <p:ext uri="{BB962C8B-B14F-4D97-AF65-F5344CB8AC3E}">
        <p14:creationId xmlns:p14="http://schemas.microsoft.com/office/powerpoint/2010/main" val="36099087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sz="3600" dirty="0"/>
              <a:t>Answer Booklets: Barcodes and Labels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690688"/>
            <a:ext cx="10515600" cy="4486275"/>
          </a:xfrm>
        </p:spPr>
        <p:txBody>
          <a:bodyPr>
            <a:normAutofit lnSpcReduction="10000"/>
          </a:bodyPr>
          <a:lstStyle/>
          <a:p>
            <a:pPr marL="285750" indent="-285750">
              <a:buFont typeface="Arial" panose="020B0604020202020204" pitchFamily="34" charset="0"/>
              <a:buChar char="•"/>
            </a:pPr>
            <a:r>
              <a:rPr lang="en-US" sz="2600" dirty="0">
                <a:latin typeface="Arial" panose="020B0604020202020204" pitchFamily="34" charset="0"/>
                <a:cs typeface="Arial" panose="020B0604020202020204" pitchFamily="34" charset="0"/>
              </a:rPr>
              <a:t>Blank </a:t>
            </a:r>
            <a:r>
              <a:rPr lang="en-US" sz="2600" dirty="0"/>
              <a:t>barcode – preprinted on every answer booklet and combined test/answer, indicates the booklet has not been used, the booklet is completely blank and should not be processed</a:t>
            </a:r>
            <a:endParaRPr lang="en-US" sz="2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600" dirty="0"/>
              <a:t>Student precode – use if all information is correct </a:t>
            </a:r>
          </a:p>
          <a:p>
            <a:pPr marL="285750" indent="-285750">
              <a:buFont typeface="Arial" panose="020B0604020202020204" pitchFamily="34" charset="0"/>
              <a:buChar char="•"/>
            </a:pPr>
            <a:r>
              <a:rPr lang="en-US" sz="2600" dirty="0">
                <a:latin typeface="Arial" panose="020B0604020202020204" pitchFamily="34" charset="0"/>
                <a:cs typeface="Arial" panose="020B0604020202020204" pitchFamily="34" charset="0"/>
              </a:rPr>
              <a:t>District/School label</a:t>
            </a:r>
          </a:p>
          <a:p>
            <a:pPr marL="742950" lvl="1" indent="-285750"/>
            <a:r>
              <a:rPr lang="en-US" sz="2600" dirty="0">
                <a:latin typeface="Arial" panose="020B0604020202020204" pitchFamily="34" charset="0"/>
                <a:cs typeface="Arial" panose="020B0604020202020204" pitchFamily="34" charset="0"/>
              </a:rPr>
              <a:t>Use if precode label is not correct</a:t>
            </a:r>
          </a:p>
          <a:p>
            <a:pPr marL="742950" lvl="1" indent="-285750"/>
            <a:r>
              <a:rPr lang="en-US" sz="2600" dirty="0"/>
              <a:t>Use if student needs to retest</a:t>
            </a:r>
          </a:p>
          <a:p>
            <a:pPr marL="742950" lvl="1" indent="-285750"/>
            <a:r>
              <a:rPr lang="en-US" sz="2600" dirty="0"/>
              <a:t>Bubble student’s information exactly as in</a:t>
            </a:r>
            <a:r>
              <a:rPr lang="en-US" sz="2600" dirty="0">
                <a:latin typeface="Arial" panose="020B0604020202020204" pitchFamily="34" charset="0"/>
                <a:cs typeface="Arial" panose="020B0604020202020204" pitchFamily="34" charset="0"/>
              </a:rPr>
              <a:t> PIMS </a:t>
            </a:r>
          </a:p>
          <a:p>
            <a:pPr marL="742950" lvl="1" indent="-285750"/>
            <a:r>
              <a:rPr lang="en-US" sz="2600" dirty="0"/>
              <a:t>If needed, PIMS information should be corrected after administration</a:t>
            </a:r>
            <a:endParaRPr lang="en-US" sz="2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600" dirty="0">
                <a:latin typeface="Arial" panose="020B0604020202020204" pitchFamily="34" charset="0"/>
                <a:cs typeface="Arial" panose="020B0604020202020204" pitchFamily="34" charset="0"/>
              </a:rPr>
              <a:t>Do Not Score – place over student precode label when needed </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39</a:t>
            </a:fld>
            <a:endParaRPr lang="en-US" dirty="0"/>
          </a:p>
        </p:txBody>
      </p:sp>
    </p:spTree>
    <p:extLst>
      <p:ext uri="{BB962C8B-B14F-4D97-AF65-F5344CB8AC3E}">
        <p14:creationId xmlns:p14="http://schemas.microsoft.com/office/powerpoint/2010/main" val="3242394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Agenda – Page 1</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85000" lnSpcReduction="20000"/>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Acronyms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District Assessment Schedule</a:t>
            </a:r>
          </a:p>
          <a:p>
            <a:pPr marL="285750" indent="-285750"/>
            <a:r>
              <a:rPr lang="en-US" sz="3600" dirty="0">
                <a:latin typeface="Arial" panose="020B0604020202020204" pitchFamily="34" charset="0"/>
                <a:cs typeface="Arial" panose="020B0604020202020204" pitchFamily="34" charset="0"/>
              </a:rPr>
              <a:t>Changes for 2023 – 2024 </a:t>
            </a:r>
          </a:p>
          <a:p>
            <a:pPr marL="285750" indent="-285750">
              <a:buFont typeface="Arial" panose="020B0604020202020204" pitchFamily="34" charset="0"/>
              <a:buChar char="•"/>
            </a:pPr>
            <a:r>
              <a:rPr lang="en-US" sz="3600" dirty="0"/>
              <a:t>Handbook for Assessment Coordinators</a:t>
            </a:r>
          </a:p>
          <a:p>
            <a:pPr marL="285750" indent="-285750">
              <a:buFont typeface="Arial" panose="020B0604020202020204" pitchFamily="34" charset="0"/>
              <a:buChar char="•"/>
            </a:pPr>
            <a:r>
              <a:rPr lang="en-US" sz="3600" dirty="0"/>
              <a:t>Test Security and Certifications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PSTAT </a:t>
            </a:r>
          </a:p>
          <a:p>
            <a:pPr marL="285750" indent="-285750">
              <a:buFont typeface="Arial" panose="020B0604020202020204" pitchFamily="34" charset="0"/>
              <a:buChar char="•"/>
            </a:pPr>
            <a:r>
              <a:rPr lang="en-US" sz="3600" dirty="0"/>
              <a:t>Student Participation</a:t>
            </a:r>
          </a:p>
          <a:p>
            <a:pPr marL="285750" indent="-285750">
              <a:buFont typeface="Arial" panose="020B0604020202020204" pitchFamily="34" charset="0"/>
              <a:buChar char="•"/>
            </a:pPr>
            <a:r>
              <a:rPr lang="en-US" sz="3600" dirty="0"/>
              <a:t>Answer Booklets and Combined Test/Answer Booklets</a:t>
            </a:r>
          </a:p>
          <a:p>
            <a:pPr marL="285750" indent="-285750">
              <a:buFont typeface="Arial" panose="020B0604020202020204" pitchFamily="34" charset="0"/>
              <a:buChar char="•"/>
            </a:pPr>
            <a:r>
              <a:rPr lang="en-US" sz="3600" dirty="0"/>
              <a:t>Online Administration </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a:t>
            </a:fld>
            <a:endParaRPr lang="en-US" dirty="0"/>
          </a:p>
        </p:txBody>
      </p:sp>
    </p:spTree>
    <p:extLst>
      <p:ext uri="{BB962C8B-B14F-4D97-AF65-F5344CB8AC3E}">
        <p14:creationId xmlns:p14="http://schemas.microsoft.com/office/powerpoint/2010/main" val="25447603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a:xfrm>
            <a:off x="838200" y="681037"/>
            <a:ext cx="10515600" cy="1461271"/>
          </a:xfrm>
        </p:spPr>
        <p:txBody>
          <a:bodyPr>
            <a:normAutofit/>
          </a:bodyPr>
          <a:lstStyle/>
          <a:p>
            <a:r>
              <a:rPr lang="en-US" sz="3400" dirty="0"/>
              <a:t>Answer Booklets and Combined Test/Answer Booklets: Demographic Information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2873829"/>
            <a:ext cx="10515600" cy="3303134"/>
          </a:xfrm>
        </p:spPr>
        <p:txBody>
          <a:bodyPr/>
          <a:lstStyle/>
          <a:p>
            <a:pPr marL="285750" indent="-285750">
              <a:buFont typeface="Arial" panose="020B0604020202020204" pitchFamily="34" charset="0"/>
              <a:buChar char="•"/>
            </a:pPr>
            <a:r>
              <a:rPr lang="en-US" sz="3600" dirty="0"/>
              <a:t>Complete Items 1-3 in answer booklet or  combined test/answer booklet only if using district/school label</a:t>
            </a:r>
          </a:p>
          <a:p>
            <a:pPr marL="285750" indent="-285750"/>
            <a:r>
              <a:rPr lang="en-US" sz="3600" dirty="0">
                <a:latin typeface="Arial" panose="020B0604020202020204" pitchFamily="34" charset="0"/>
                <a:cs typeface="Arial" panose="020B0604020202020204" pitchFamily="34" charset="0"/>
              </a:rPr>
              <a:t>Consult HAC  </a:t>
            </a:r>
          </a:p>
          <a:p>
            <a:pPr marL="0" indent="0">
              <a:buNone/>
            </a:pPr>
            <a:r>
              <a:rPr lang="en-US" sz="3600" dirty="0"/>
              <a:t> </a:t>
            </a:r>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40</a:t>
            </a:fld>
            <a:endParaRPr lang="en-US" dirty="0"/>
          </a:p>
        </p:txBody>
      </p:sp>
    </p:spTree>
    <p:extLst>
      <p:ext uri="{BB962C8B-B14F-4D97-AF65-F5344CB8AC3E}">
        <p14:creationId xmlns:p14="http://schemas.microsoft.com/office/powerpoint/2010/main" val="35853442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a:xfrm>
            <a:off x="838200" y="681037"/>
            <a:ext cx="10515600" cy="1892346"/>
          </a:xfrm>
        </p:spPr>
        <p:txBody>
          <a:bodyPr>
            <a:normAutofit/>
          </a:bodyPr>
          <a:lstStyle/>
          <a:p>
            <a:r>
              <a:rPr lang="en-US" sz="3400" dirty="0"/>
              <a:t>Answer Booklets and Combined Test/Answer Booklets: Accommodations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2978331"/>
            <a:ext cx="10515600" cy="3198632"/>
          </a:xfrm>
        </p:spPr>
        <p:txBody>
          <a:bodyPr/>
          <a:lstStyle/>
          <a:p>
            <a:pPr marL="285750" indent="-285750">
              <a:buFont typeface="Arial" panose="020B0604020202020204" pitchFamily="34" charset="0"/>
              <a:buChar char="•"/>
            </a:pPr>
            <a:r>
              <a:rPr lang="en-US" sz="3600" dirty="0"/>
              <a:t>Complete Items 4-7 in answer booklet or  combined test/answer booklet for any student receiving Accommodations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Consult HAC  </a:t>
            </a:r>
          </a:p>
          <a:p>
            <a:pPr marL="0" indent="0">
              <a:buNone/>
            </a:pPr>
            <a:r>
              <a:rPr lang="en-US" sz="3600" dirty="0"/>
              <a:t> </a:t>
            </a:r>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41</a:t>
            </a:fld>
            <a:endParaRPr lang="en-US" dirty="0"/>
          </a:p>
        </p:txBody>
      </p:sp>
    </p:spTree>
    <p:extLst>
      <p:ext uri="{BB962C8B-B14F-4D97-AF65-F5344CB8AC3E}">
        <p14:creationId xmlns:p14="http://schemas.microsoft.com/office/powerpoint/2010/main" val="9672739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a:xfrm>
            <a:off x="838200" y="681038"/>
            <a:ext cx="10515600" cy="1722527"/>
          </a:xfrm>
        </p:spPr>
        <p:txBody>
          <a:bodyPr>
            <a:normAutofit/>
          </a:bodyPr>
          <a:lstStyle/>
          <a:p>
            <a:r>
              <a:rPr lang="en-US" sz="3400" dirty="0"/>
              <a:t>Answer Booklets and Combined Test/Answer Booklets: TA Initials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2808514"/>
            <a:ext cx="10515600" cy="3368448"/>
          </a:xfrm>
        </p:spPr>
        <p:txBody>
          <a:bodyPr>
            <a:normAutofit fontScale="92500" lnSpcReduction="10000"/>
          </a:bodyPr>
          <a:lstStyle/>
          <a:p>
            <a:pPr marL="285750" indent="-285750">
              <a:buFont typeface="Arial" panose="020B0604020202020204" pitchFamily="34" charset="0"/>
              <a:buChar char="•"/>
            </a:pPr>
            <a:r>
              <a:rPr lang="en-US" sz="3600" dirty="0"/>
              <a:t>SAC, SAC’s designee or TA must bubble TA’s initials on back page </a:t>
            </a:r>
          </a:p>
          <a:p>
            <a:pPr marL="285750" indent="-285750">
              <a:buFont typeface="Arial" panose="020B0604020202020204" pitchFamily="34" charset="0"/>
              <a:buChar char="•"/>
            </a:pPr>
            <a:r>
              <a:rPr lang="en-US" sz="3600" dirty="0"/>
              <a:t>For multiple TAs </a:t>
            </a:r>
          </a:p>
          <a:p>
            <a:pPr marL="742950" lvl="1" indent="-285750"/>
            <a:r>
              <a:rPr lang="en-US" sz="3200" dirty="0"/>
              <a:t>Bubble the lead TA’s initials </a:t>
            </a:r>
          </a:p>
          <a:p>
            <a:pPr marL="742950" lvl="1" indent="-285750"/>
            <a:r>
              <a:rPr lang="en-US" sz="3200" dirty="0"/>
              <a:t>Bubble the Multiple Administrator field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Consult HAC  </a:t>
            </a:r>
          </a:p>
          <a:p>
            <a:pPr marL="0" indent="0">
              <a:buNone/>
            </a:pPr>
            <a:r>
              <a:rPr lang="en-US" sz="3600" dirty="0"/>
              <a:t> </a:t>
            </a:r>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42</a:t>
            </a:fld>
            <a:endParaRPr lang="en-US" dirty="0"/>
          </a:p>
        </p:txBody>
      </p:sp>
    </p:spTree>
    <p:extLst>
      <p:ext uri="{BB962C8B-B14F-4D97-AF65-F5344CB8AC3E}">
        <p14:creationId xmlns:p14="http://schemas.microsoft.com/office/powerpoint/2010/main" val="17368588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Online Administration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43</a:t>
            </a:fld>
            <a:endParaRPr lang="en-US" dirty="0"/>
          </a:p>
        </p:txBody>
      </p:sp>
    </p:spTree>
    <p:extLst>
      <p:ext uri="{BB962C8B-B14F-4D97-AF65-F5344CB8AC3E}">
        <p14:creationId xmlns:p14="http://schemas.microsoft.com/office/powerpoint/2010/main" val="37107605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Online Administration – 1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SAC must </a:t>
            </a:r>
            <a:r>
              <a:rPr lang="en-US" sz="3600"/>
              <a:t>enter the </a:t>
            </a:r>
            <a:r>
              <a:rPr lang="en-US" sz="3600" dirty="0"/>
              <a:t>TA’s initials in the portal </a:t>
            </a:r>
          </a:p>
          <a:p>
            <a:pPr marL="285750" indent="-285750">
              <a:buFont typeface="Arial" panose="020B0604020202020204" pitchFamily="34" charset="0"/>
              <a:buChar char="•"/>
            </a:pPr>
            <a:r>
              <a:rPr lang="en-US" sz="3600" dirty="0"/>
              <a:t>SAC or person creating test sessions should not be listed as the TA, unless serving as the TA</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Consult DRC INSIGHT Portal User Guide   </a:t>
            </a:r>
          </a:p>
          <a:p>
            <a:pPr marL="0" indent="0">
              <a:buNone/>
            </a:pPr>
            <a:r>
              <a:rPr lang="en-US" sz="3600" dirty="0"/>
              <a:t> </a:t>
            </a:r>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44</a:t>
            </a:fld>
            <a:endParaRPr lang="en-US" dirty="0"/>
          </a:p>
        </p:txBody>
      </p:sp>
    </p:spTree>
    <p:extLst>
      <p:ext uri="{BB962C8B-B14F-4D97-AF65-F5344CB8AC3E}">
        <p14:creationId xmlns:p14="http://schemas.microsoft.com/office/powerpoint/2010/main" val="11012215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Online Administration – 2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Student records from PIMS </a:t>
            </a:r>
          </a:p>
          <a:p>
            <a:pPr marL="285750" indent="-285750">
              <a:buFont typeface="Arial" panose="020B0604020202020204" pitchFamily="34" charset="0"/>
              <a:buChar char="•"/>
            </a:pPr>
            <a:r>
              <a:rPr lang="en-US" sz="3600" dirty="0"/>
              <a:t>PA Online Tutorials</a:t>
            </a:r>
          </a:p>
          <a:p>
            <a:pPr marL="285750" indent="-285750">
              <a:buFont typeface="Arial" panose="020B0604020202020204" pitchFamily="34" charset="0"/>
              <a:buChar char="•"/>
            </a:pPr>
            <a:r>
              <a:rPr lang="en-US" sz="3600" dirty="0"/>
              <a:t>PA Online Tools Training </a:t>
            </a:r>
          </a:p>
          <a:p>
            <a:pPr marL="285750" indent="-285750">
              <a:buFont typeface="Arial" panose="020B0604020202020204" pitchFamily="34" charset="0"/>
              <a:buChar char="•"/>
            </a:pPr>
            <a:r>
              <a:rPr lang="en-US" sz="3600" dirty="0"/>
              <a:t>Technology Use Guide </a:t>
            </a:r>
          </a:p>
          <a:p>
            <a:pPr marL="285750" indent="-285750">
              <a:buFont typeface="Arial" panose="020B0604020202020204" pitchFamily="34" charset="0"/>
              <a:buChar char="•"/>
            </a:pPr>
            <a:r>
              <a:rPr lang="en-US" sz="3600" dirty="0"/>
              <a:t>Student devices</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Consult DRC INSIGHT Portal User Guide   </a:t>
            </a:r>
          </a:p>
          <a:p>
            <a:pPr marL="0" indent="0">
              <a:buNone/>
            </a:pPr>
            <a:r>
              <a:rPr lang="en-US" sz="3600" dirty="0"/>
              <a:t> </a:t>
            </a:r>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45</a:t>
            </a:fld>
            <a:endParaRPr lang="en-US" dirty="0"/>
          </a:p>
        </p:txBody>
      </p:sp>
    </p:spTree>
    <p:extLst>
      <p:ext uri="{BB962C8B-B14F-4D97-AF65-F5344CB8AC3E}">
        <p14:creationId xmlns:p14="http://schemas.microsoft.com/office/powerpoint/2010/main" val="16858931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t>Responsibilities of DACs</a:t>
            </a: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46</a:t>
            </a:fld>
            <a:endParaRPr lang="en-US" dirty="0"/>
          </a:p>
        </p:txBody>
      </p:sp>
    </p:spTree>
    <p:extLst>
      <p:ext uri="{BB962C8B-B14F-4D97-AF65-F5344CB8AC3E}">
        <p14:creationId xmlns:p14="http://schemas.microsoft.com/office/powerpoint/2010/main" val="11621889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Responsibilities of DACs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lnSpcReduction="20000"/>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Training of SACs</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Materials receipt notice</a:t>
            </a:r>
          </a:p>
          <a:p>
            <a:pPr marL="285750" indent="-285750">
              <a:buFont typeface="Arial" panose="020B0604020202020204" pitchFamily="34" charset="0"/>
              <a:buChar char="•"/>
            </a:pPr>
            <a:r>
              <a:rPr lang="en-US" sz="3600" dirty="0"/>
              <a:t>Additional materials request</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Secure storage</a:t>
            </a:r>
          </a:p>
          <a:p>
            <a:pPr marL="285750" indent="-285750">
              <a:buFont typeface="Arial" panose="020B0604020202020204" pitchFamily="34" charset="0"/>
              <a:buChar char="•"/>
            </a:pPr>
            <a:r>
              <a:rPr lang="en-US" sz="3600" dirty="0"/>
              <a:t>Return of materials</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Handbook for </a:t>
            </a:r>
            <a:r>
              <a:rPr lang="en-US" sz="3600" dirty="0"/>
              <a:t>S</a:t>
            </a:r>
            <a:r>
              <a:rPr lang="en-US" sz="3600" dirty="0">
                <a:latin typeface="Arial" panose="020B0604020202020204" pitchFamily="34" charset="0"/>
                <a:cs typeface="Arial" panose="020B0604020202020204" pitchFamily="34" charset="0"/>
              </a:rPr>
              <a:t>ecure Test Administration</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PSTAT</a:t>
            </a:r>
            <a:r>
              <a:rPr lang="en-US" sz="3600" dirty="0"/>
              <a:t>: TA, SAC, DAC</a:t>
            </a:r>
          </a:p>
          <a:p>
            <a:pPr marL="285750" indent="-285750">
              <a:buFont typeface="Arial" panose="020B0604020202020204" pitchFamily="34" charset="0"/>
              <a:buChar char="•"/>
            </a:pPr>
            <a:r>
              <a:rPr lang="en-US" sz="3600" dirty="0"/>
              <a:t>Maintain all documentation for PDE monitoring visit</a:t>
            </a:r>
            <a:endParaRPr lang="en-US" sz="3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Consult HAC</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47</a:t>
            </a:fld>
            <a:endParaRPr lang="en-US" dirty="0"/>
          </a:p>
        </p:txBody>
      </p:sp>
    </p:spTree>
    <p:extLst>
      <p:ext uri="{BB962C8B-B14F-4D97-AF65-F5344CB8AC3E}">
        <p14:creationId xmlns:p14="http://schemas.microsoft.com/office/powerpoint/2010/main" val="8669661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t>Responsibilities of SACs </a:t>
            </a: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48</a:t>
            </a:fld>
            <a:endParaRPr lang="en-US" dirty="0"/>
          </a:p>
        </p:txBody>
      </p:sp>
    </p:spTree>
    <p:extLst>
      <p:ext uri="{BB962C8B-B14F-4D97-AF65-F5344CB8AC3E}">
        <p14:creationId xmlns:p14="http://schemas.microsoft.com/office/powerpoint/2010/main" val="5915953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Responsibilities of SACs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458686"/>
            <a:ext cx="10515600" cy="4718277"/>
          </a:xfrm>
        </p:spPr>
        <p:txBody>
          <a:bodyPr>
            <a:noAutofit/>
          </a:bodyPr>
          <a:lstStyle/>
          <a:p>
            <a:pPr marL="285750" indent="-285750">
              <a:buFont typeface="Arial" panose="020B0604020202020204" pitchFamily="34" charset="0"/>
              <a:buChar char="•"/>
            </a:pPr>
            <a:r>
              <a:rPr lang="en-US" sz="3300" dirty="0">
                <a:latin typeface="Arial" panose="020B0604020202020204" pitchFamily="34" charset="0"/>
                <a:cs typeface="Arial" panose="020B0604020202020204" pitchFamily="34" charset="0"/>
              </a:rPr>
              <a:t>Training of TAs, Proctors, all staff with access to secure materials: secretarial, custodial, TSS, PCA, student teachers, any others</a:t>
            </a:r>
          </a:p>
          <a:p>
            <a:pPr marL="285750" indent="-285750">
              <a:buFont typeface="Arial" panose="020B0604020202020204" pitchFamily="34" charset="0"/>
              <a:buChar char="•"/>
            </a:pPr>
            <a:r>
              <a:rPr lang="en-US" sz="3300" dirty="0">
                <a:latin typeface="Arial" panose="020B0604020202020204" pitchFamily="34" charset="0"/>
                <a:cs typeface="Arial" panose="020B0604020202020204" pitchFamily="34" charset="0"/>
              </a:rPr>
              <a:t>Materials receipt notice</a:t>
            </a:r>
          </a:p>
          <a:p>
            <a:pPr marL="285750" indent="-285750">
              <a:buFont typeface="Arial" panose="020B0604020202020204" pitchFamily="34" charset="0"/>
              <a:buChar char="•"/>
            </a:pPr>
            <a:r>
              <a:rPr lang="en-US" sz="3300" dirty="0"/>
              <a:t>Additional materials request</a:t>
            </a:r>
          </a:p>
          <a:p>
            <a:pPr marL="285750" indent="-285750">
              <a:buFont typeface="Arial" panose="020B0604020202020204" pitchFamily="34" charset="0"/>
              <a:buChar char="•"/>
            </a:pPr>
            <a:r>
              <a:rPr lang="en-US" sz="3300" dirty="0">
                <a:latin typeface="Arial" panose="020B0604020202020204" pitchFamily="34" charset="0"/>
                <a:cs typeface="Arial" panose="020B0604020202020204" pitchFamily="34" charset="0"/>
              </a:rPr>
              <a:t>Secure storage</a:t>
            </a:r>
          </a:p>
          <a:p>
            <a:pPr marL="285750" indent="-285750">
              <a:buFont typeface="Arial" panose="020B0604020202020204" pitchFamily="34" charset="0"/>
              <a:buChar char="•"/>
            </a:pPr>
            <a:r>
              <a:rPr lang="en-US" sz="3300" dirty="0"/>
              <a:t>Return of materials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49</a:t>
            </a:fld>
            <a:endParaRPr lang="en-US" dirty="0"/>
          </a:p>
        </p:txBody>
      </p:sp>
    </p:spTree>
    <p:extLst>
      <p:ext uri="{BB962C8B-B14F-4D97-AF65-F5344CB8AC3E}">
        <p14:creationId xmlns:p14="http://schemas.microsoft.com/office/powerpoint/2010/main" val="1792153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Agenda – Page 2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lnSpcReduction="10000"/>
          </a:bodyPr>
          <a:lstStyle/>
          <a:p>
            <a:pPr marL="285750" indent="-285750">
              <a:buFont typeface="Arial" panose="020B0604020202020204" pitchFamily="34" charset="0"/>
              <a:buChar char="•"/>
            </a:pPr>
            <a:r>
              <a:rPr lang="en-US" sz="3200" dirty="0"/>
              <a:t>Responsibilities of District Assessment Coordinators</a:t>
            </a:r>
          </a:p>
          <a:p>
            <a:pPr marL="285750" indent="-285750">
              <a:buFont typeface="Arial" panose="020B0604020202020204" pitchFamily="34" charset="0"/>
              <a:buChar char="•"/>
            </a:pPr>
            <a:r>
              <a:rPr lang="en-US" sz="3200" dirty="0"/>
              <a:t>Responsibilities of School Assessment Coordinators </a:t>
            </a:r>
            <a:r>
              <a:rPr lang="en-US" sz="3200"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US" sz="3100" dirty="0">
                <a:latin typeface="Arial" panose="020B0604020202020204" pitchFamily="34" charset="0"/>
                <a:cs typeface="Arial" panose="020B0604020202020204" pitchFamily="34" charset="0"/>
              </a:rPr>
              <a:t>Qualifications of Test Administrators</a:t>
            </a:r>
          </a:p>
          <a:p>
            <a:pPr marL="285750" indent="-285750">
              <a:buFont typeface="Arial" panose="020B0604020202020204" pitchFamily="34" charset="0"/>
              <a:buChar char="•"/>
            </a:pPr>
            <a:r>
              <a:rPr lang="en-US" sz="3100" dirty="0"/>
              <a:t>Required Trainings</a:t>
            </a:r>
          </a:p>
          <a:p>
            <a:pPr marL="285750" indent="-285750">
              <a:buFont typeface="Arial" panose="020B0604020202020204" pitchFamily="34" charset="0"/>
              <a:buChar char="•"/>
            </a:pPr>
            <a:r>
              <a:rPr lang="en-US" sz="3100" dirty="0">
                <a:latin typeface="Arial" panose="020B0604020202020204" pitchFamily="34" charset="0"/>
                <a:cs typeface="Arial" panose="020B0604020202020204" pitchFamily="34" charset="0"/>
              </a:rPr>
              <a:t>Directions for Administration</a:t>
            </a:r>
          </a:p>
          <a:p>
            <a:pPr marL="285750" indent="-285750">
              <a:buFont typeface="Arial" panose="020B0604020202020204" pitchFamily="34" charset="0"/>
              <a:buChar char="•"/>
            </a:pPr>
            <a:r>
              <a:rPr lang="en-US" sz="3100" dirty="0">
                <a:latin typeface="Arial" panose="020B0604020202020204" pitchFamily="34" charset="0"/>
                <a:cs typeface="Arial" panose="020B0604020202020204" pitchFamily="34" charset="0"/>
              </a:rPr>
              <a:t>Secure Materials</a:t>
            </a:r>
          </a:p>
          <a:p>
            <a:pPr marL="285750" indent="-285750">
              <a:buFont typeface="Arial" panose="020B0604020202020204" pitchFamily="34" charset="0"/>
              <a:buChar char="•"/>
            </a:pPr>
            <a:r>
              <a:rPr lang="en-US" sz="3100" dirty="0"/>
              <a:t>Parent Information</a:t>
            </a:r>
          </a:p>
          <a:p>
            <a:pPr marL="285750" indent="-285750">
              <a:buFont typeface="Arial" panose="020B0604020202020204" pitchFamily="34" charset="0"/>
              <a:buChar char="•"/>
            </a:pPr>
            <a:r>
              <a:rPr lang="en-US" sz="3100" dirty="0"/>
              <a:t>Contact Information/Mission</a:t>
            </a:r>
            <a:endParaRPr lang="en-US" sz="31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a:t>
            </a:fld>
            <a:endParaRPr lang="en-US" dirty="0"/>
          </a:p>
        </p:txBody>
      </p:sp>
    </p:spTree>
    <p:extLst>
      <p:ext uri="{BB962C8B-B14F-4D97-AF65-F5344CB8AC3E}">
        <p14:creationId xmlns:p14="http://schemas.microsoft.com/office/powerpoint/2010/main" val="409248344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Responsibilities of SACs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458686"/>
            <a:ext cx="10515600" cy="4718277"/>
          </a:xfrm>
        </p:spPr>
        <p:txBody>
          <a:bodyPr>
            <a:noAutofit/>
          </a:bodyPr>
          <a:lstStyle/>
          <a:p>
            <a:pPr marL="285750" indent="-285750"/>
            <a:r>
              <a:rPr lang="en-US" sz="3300" dirty="0"/>
              <a:t>Completion of Unique Assurance Forms for students needing Accommodations </a:t>
            </a:r>
          </a:p>
          <a:p>
            <a:pPr marL="285750" indent="-285750"/>
            <a:r>
              <a:rPr lang="en-US" sz="3300" dirty="0"/>
              <a:t>Physically monitor all testing spaces</a:t>
            </a:r>
          </a:p>
          <a:p>
            <a:pPr marL="285750" indent="-285750">
              <a:buFont typeface="Arial" panose="020B0604020202020204" pitchFamily="34" charset="0"/>
              <a:buChar char="•"/>
            </a:pPr>
            <a:r>
              <a:rPr lang="en-US" sz="3300" dirty="0">
                <a:latin typeface="Arial" panose="020B0604020202020204" pitchFamily="34" charset="0"/>
                <a:cs typeface="Arial" panose="020B0604020202020204" pitchFamily="34" charset="0"/>
              </a:rPr>
              <a:t>Handbook for </a:t>
            </a:r>
            <a:r>
              <a:rPr lang="en-US" sz="3300" dirty="0"/>
              <a:t>S</a:t>
            </a:r>
            <a:r>
              <a:rPr lang="en-US" sz="3300" dirty="0">
                <a:latin typeface="Arial" panose="020B0604020202020204" pitchFamily="34" charset="0"/>
                <a:cs typeface="Arial" panose="020B0604020202020204" pitchFamily="34" charset="0"/>
              </a:rPr>
              <a:t>ecure Test Administration</a:t>
            </a:r>
          </a:p>
          <a:p>
            <a:pPr marL="285750" indent="-285750"/>
            <a:r>
              <a:rPr lang="en-US" sz="3300" dirty="0">
                <a:latin typeface="Arial" panose="020B0604020202020204" pitchFamily="34" charset="0"/>
                <a:cs typeface="Arial" panose="020B0604020202020204" pitchFamily="34" charset="0"/>
              </a:rPr>
              <a:t>PSTAT: TA, SAC</a:t>
            </a:r>
          </a:p>
          <a:p>
            <a:pPr marL="285750" indent="-285750"/>
            <a:r>
              <a:rPr lang="en-US" sz="3300" dirty="0"/>
              <a:t>Maintain all documentation for PDE monitoring</a:t>
            </a:r>
            <a:r>
              <a:rPr lang="en-US" sz="3300" dirty="0">
                <a:latin typeface="Arial" panose="020B0604020202020204" pitchFamily="34" charset="0"/>
                <a:cs typeface="Arial" panose="020B0604020202020204" pitchFamily="34" charset="0"/>
              </a:rPr>
              <a:t> visit</a:t>
            </a:r>
          </a:p>
          <a:p>
            <a:pPr marL="285750" indent="-285750"/>
            <a:r>
              <a:rPr lang="en-US" sz="3300" dirty="0">
                <a:latin typeface="Arial" panose="020B0604020202020204" pitchFamily="34" charset="0"/>
                <a:cs typeface="Arial" panose="020B0604020202020204" pitchFamily="34" charset="0"/>
              </a:rPr>
              <a:t>Consult HAC</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50</a:t>
            </a:fld>
            <a:endParaRPr lang="en-US" dirty="0"/>
          </a:p>
        </p:txBody>
      </p:sp>
    </p:spTree>
    <p:extLst>
      <p:ext uri="{BB962C8B-B14F-4D97-AF65-F5344CB8AC3E}">
        <p14:creationId xmlns:p14="http://schemas.microsoft.com/office/powerpoint/2010/main" val="59871179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Responsibilities of SACs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458686"/>
            <a:ext cx="10515600" cy="4718277"/>
          </a:xfrm>
        </p:spPr>
        <p:txBody>
          <a:bodyPr>
            <a:noAutofit/>
          </a:bodyPr>
          <a:lstStyle/>
          <a:p>
            <a:pPr marL="285750" indent="-285750"/>
            <a:r>
              <a:rPr lang="en-US" sz="3300" dirty="0"/>
              <a:t>If a student’s work must be transcribed: </a:t>
            </a:r>
          </a:p>
          <a:p>
            <a:pPr marL="742950" lvl="1" indent="-285750"/>
            <a:r>
              <a:rPr lang="en-US" sz="2900" dirty="0"/>
              <a:t>Inform PDE of the need to transcribe </a:t>
            </a:r>
          </a:p>
          <a:p>
            <a:pPr marL="742950" lvl="1" indent="-285750"/>
            <a:r>
              <a:rPr lang="en-US" sz="2900" dirty="0"/>
              <a:t>Transcribe into a booklet with the same Form number with a trained TA as witness</a:t>
            </a:r>
          </a:p>
          <a:p>
            <a:pPr marL="742950" lvl="1" indent="-285750"/>
            <a:r>
              <a:rPr lang="en-US" sz="2900" dirty="0">
                <a:latin typeface="Arial" panose="020B0604020202020204" pitchFamily="34" charset="0"/>
                <a:cs typeface="Arial" panose="020B0604020202020204" pitchFamily="34" charset="0"/>
              </a:rPr>
              <a:t>If the original booklet needs to be destroyed, follow Universal Precautions as set by LEA</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51</a:t>
            </a:fld>
            <a:endParaRPr lang="en-US" dirty="0"/>
          </a:p>
        </p:txBody>
      </p:sp>
    </p:spTree>
    <p:extLst>
      <p:ext uri="{BB962C8B-B14F-4D97-AF65-F5344CB8AC3E}">
        <p14:creationId xmlns:p14="http://schemas.microsoft.com/office/powerpoint/2010/main" val="14121359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latin typeface="Arial" panose="020B0604020202020204" pitchFamily="34" charset="0"/>
                <a:cs typeface="Arial" panose="020B0604020202020204" pitchFamily="34" charset="0"/>
              </a:rPr>
              <a:t>Qualifications for TAs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52</a:t>
            </a:fld>
            <a:endParaRPr lang="en-US" dirty="0"/>
          </a:p>
        </p:txBody>
      </p:sp>
    </p:spTree>
    <p:extLst>
      <p:ext uri="{BB962C8B-B14F-4D97-AF65-F5344CB8AC3E}">
        <p14:creationId xmlns:p14="http://schemas.microsoft.com/office/powerpoint/2010/main" val="39498177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sz="3600" dirty="0"/>
              <a:t>Qualifications for Test Administrators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lnSpcReduction="10000"/>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Employed or contracted directly or indirectly by LEA including student teachers who are employed  </a:t>
            </a:r>
          </a:p>
          <a:p>
            <a:pPr marL="742950" lvl="1" indent="-285750"/>
            <a:r>
              <a:rPr lang="en-US" sz="3200" dirty="0">
                <a:latin typeface="Arial" panose="020B0604020202020204" pitchFamily="34" charset="0"/>
                <a:cs typeface="Arial" panose="020B0604020202020204" pitchFamily="34" charset="0"/>
              </a:rPr>
              <a:t>Student teachers who are not employed by LEA may observe if they attend SAC training and complete the PSTAT </a:t>
            </a:r>
            <a:endParaRPr lang="en-US" sz="3200" dirty="0">
              <a:solidFill>
                <a:srgbClr val="FF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t>Completes PSTAT annually</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Trained by SAC annually</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Not forbidden from serving as TA by PDE</a:t>
            </a:r>
          </a:p>
          <a:p>
            <a:pPr marL="285750" indent="-285750">
              <a:buFont typeface="Arial" panose="020B0604020202020204" pitchFamily="34" charset="0"/>
              <a:buChar char="•"/>
            </a:pPr>
            <a:r>
              <a:rPr lang="en-US" sz="3600" dirty="0"/>
              <a:t>TSS and PCA may not serve as TA or proctor</a:t>
            </a:r>
            <a:r>
              <a:rPr lang="en-US" sz="3600" dirty="0">
                <a:latin typeface="Arial" panose="020B0604020202020204" pitchFamily="34" charset="0"/>
                <a:cs typeface="Arial" panose="020B0604020202020204" pitchFamily="34" charset="0"/>
              </a:rPr>
              <a:t>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53</a:t>
            </a:fld>
            <a:endParaRPr lang="en-US" dirty="0"/>
          </a:p>
        </p:txBody>
      </p:sp>
    </p:spTree>
    <p:extLst>
      <p:ext uri="{BB962C8B-B14F-4D97-AF65-F5344CB8AC3E}">
        <p14:creationId xmlns:p14="http://schemas.microsoft.com/office/powerpoint/2010/main" val="27428690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t>Required Trainings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54</a:t>
            </a:fld>
            <a:endParaRPr lang="en-US" dirty="0"/>
          </a:p>
        </p:txBody>
      </p:sp>
    </p:spTree>
    <p:extLst>
      <p:ext uri="{BB962C8B-B14F-4D97-AF65-F5344CB8AC3E}">
        <p14:creationId xmlns:p14="http://schemas.microsoft.com/office/powerpoint/2010/main" val="2263144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Required Trainings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DAC trains all SACs annually</a:t>
            </a:r>
          </a:p>
          <a:p>
            <a:pPr marL="285750" indent="-285750">
              <a:buFont typeface="Arial" panose="020B0604020202020204" pitchFamily="34" charset="0"/>
              <a:buChar char="•"/>
            </a:pPr>
            <a:r>
              <a:rPr lang="en-US" sz="3600" dirty="0"/>
              <a:t>SAC trains all TAs, Proctors, TSSs, PCAs, staff with access to secure materials: secretarial, custodial</a:t>
            </a:r>
          </a:p>
          <a:p>
            <a:pPr marL="742950" lvl="1" indent="-285750"/>
            <a:r>
              <a:rPr lang="en-US" sz="3200" dirty="0">
                <a:latin typeface="Arial" panose="020B0604020202020204" pitchFamily="34" charset="0"/>
                <a:cs typeface="Arial" panose="020B0604020202020204" pitchFamily="34" charset="0"/>
              </a:rPr>
              <a:t>Conduct in spring for PSSA</a:t>
            </a:r>
          </a:p>
          <a:p>
            <a:pPr marL="742950" lvl="1" indent="-285750"/>
            <a:r>
              <a:rPr lang="en-US" sz="3200" dirty="0"/>
              <a:t>Conduct prior to each administration for Keystone </a:t>
            </a:r>
            <a:endParaRPr lang="en-US" sz="3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t>DAC and SAC must maintain copies of sign in sheets</a:t>
            </a:r>
            <a:endParaRPr lang="en-US" sz="3600" dirty="0">
              <a:solidFill>
                <a:srgbClr val="FF0000"/>
              </a:solidFill>
            </a:endParaRPr>
          </a:p>
          <a:p>
            <a:pPr marL="285750" indent="-285750">
              <a:buFont typeface="Arial" panose="020B0604020202020204" pitchFamily="34" charset="0"/>
              <a:buChar char="•"/>
            </a:pPr>
            <a:r>
              <a:rPr lang="en-US" sz="3600" dirty="0"/>
              <a:t>See SAC Training of TAs PowerPoint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55</a:t>
            </a:fld>
            <a:endParaRPr lang="en-US" dirty="0"/>
          </a:p>
        </p:txBody>
      </p:sp>
    </p:spTree>
    <p:extLst>
      <p:ext uri="{BB962C8B-B14F-4D97-AF65-F5344CB8AC3E}">
        <p14:creationId xmlns:p14="http://schemas.microsoft.com/office/powerpoint/2010/main" val="3938067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latin typeface="Arial" panose="020B0604020202020204" pitchFamily="34" charset="0"/>
                <a:cs typeface="Arial" panose="020B0604020202020204" pitchFamily="34" charset="0"/>
              </a:rPr>
              <a:t>Directions for Administration</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56</a:t>
            </a:fld>
            <a:endParaRPr lang="en-US" dirty="0"/>
          </a:p>
        </p:txBody>
      </p:sp>
    </p:spTree>
    <p:extLst>
      <p:ext uri="{BB962C8B-B14F-4D97-AF65-F5344CB8AC3E}">
        <p14:creationId xmlns:p14="http://schemas.microsoft.com/office/powerpoint/2010/main" val="3281624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Directions for Administration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Consult DFAs for specific directions which are read to students </a:t>
            </a:r>
          </a:p>
          <a:p>
            <a:pPr marL="285750" indent="-285750">
              <a:buFont typeface="Arial" panose="020B0604020202020204" pitchFamily="34" charset="0"/>
              <a:buChar char="•"/>
            </a:pPr>
            <a:r>
              <a:rPr lang="en-US" sz="3600" dirty="0"/>
              <a:t>PSSA</a:t>
            </a:r>
          </a:p>
          <a:p>
            <a:pPr marL="742950" lvl="1" indent="-285750"/>
            <a:r>
              <a:rPr lang="en-US" sz="3200" dirty="0"/>
              <a:t>Paper Pencil </a:t>
            </a:r>
          </a:p>
          <a:p>
            <a:pPr marL="742950" lvl="1" indent="-285750"/>
            <a:r>
              <a:rPr lang="en-US" sz="3200" dirty="0">
                <a:latin typeface="Arial" panose="020B0604020202020204" pitchFamily="34" charset="0"/>
                <a:cs typeface="Arial" panose="020B0604020202020204" pitchFamily="34" charset="0"/>
              </a:rPr>
              <a:t>Online </a:t>
            </a: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t>Keystone</a:t>
            </a:r>
          </a:p>
          <a:p>
            <a:pPr marL="742950" lvl="1" indent="-285750"/>
            <a:r>
              <a:rPr lang="en-US" sz="3200" dirty="0"/>
              <a:t>Paper Pencil</a:t>
            </a:r>
          </a:p>
          <a:p>
            <a:pPr marL="742950" lvl="1" indent="-285750"/>
            <a:r>
              <a:rPr lang="en-US" sz="3200" dirty="0"/>
              <a:t>Online</a:t>
            </a:r>
          </a:p>
          <a:p>
            <a:pPr marL="742950" lvl="1" indent="-285750">
              <a:buFont typeface="Courier New" panose="02070309020205020404" pitchFamily="49" charset="0"/>
              <a:buChar char="o"/>
            </a:pPr>
            <a:endParaRPr lang="en-US" sz="28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57</a:t>
            </a:fld>
            <a:endParaRPr lang="en-US" dirty="0"/>
          </a:p>
        </p:txBody>
      </p:sp>
    </p:spTree>
    <p:extLst>
      <p:ext uri="{BB962C8B-B14F-4D97-AF65-F5344CB8AC3E}">
        <p14:creationId xmlns:p14="http://schemas.microsoft.com/office/powerpoint/2010/main" val="316327791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latin typeface="Arial" panose="020B0604020202020204" pitchFamily="34" charset="0"/>
                <a:cs typeface="Arial" panose="020B0604020202020204" pitchFamily="34" charset="0"/>
              </a:rPr>
              <a:t>Secure Materials</a:t>
            </a: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58</a:t>
            </a:fld>
            <a:endParaRPr lang="en-US" dirty="0"/>
          </a:p>
        </p:txBody>
      </p:sp>
    </p:spTree>
    <p:extLst>
      <p:ext uri="{BB962C8B-B14F-4D97-AF65-F5344CB8AC3E}">
        <p14:creationId xmlns:p14="http://schemas.microsoft.com/office/powerpoint/2010/main" val="290238874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Secure Materials: Ship to District</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If ship to district:</a:t>
            </a:r>
          </a:p>
          <a:p>
            <a:pPr marL="742950" lvl="1" indent="-285750"/>
            <a:r>
              <a:rPr lang="en-US" sz="3200" dirty="0">
                <a:latin typeface="Arial" panose="020B0604020202020204" pitchFamily="34" charset="0"/>
                <a:cs typeface="Arial" panose="020B0604020202020204" pitchFamily="34" charset="0"/>
              </a:rPr>
              <a:t>DACs take inventory immediately upon receipt of materials from DRC. </a:t>
            </a:r>
          </a:p>
          <a:p>
            <a:pPr marL="742950" lvl="1" indent="-285750"/>
            <a:r>
              <a:rPr lang="en-US" sz="3200" dirty="0"/>
              <a:t>DACs distribute materials to SACs. Maintain copies of inventory lists.</a:t>
            </a:r>
          </a:p>
          <a:p>
            <a:pPr marL="742950" lvl="1" indent="-285750"/>
            <a:r>
              <a:rPr lang="en-US" sz="3200" dirty="0">
                <a:latin typeface="Arial" panose="020B0604020202020204" pitchFamily="34" charset="0"/>
                <a:cs typeface="Arial" panose="020B0604020202020204" pitchFamily="34" charset="0"/>
              </a:rPr>
              <a:t>Test security and accounting of materials are of u</a:t>
            </a:r>
            <a:r>
              <a:rPr lang="en-US" sz="3200" dirty="0"/>
              <a:t>tmost importance.</a:t>
            </a:r>
            <a:endParaRPr lang="en-US" sz="3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t>Consult DAC and SAC Checklists located in HAC</a:t>
            </a:r>
            <a:endParaRPr lang="en-US" sz="36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59</a:t>
            </a:fld>
            <a:endParaRPr lang="en-US" dirty="0"/>
          </a:p>
        </p:txBody>
      </p:sp>
    </p:spTree>
    <p:extLst>
      <p:ext uri="{BB962C8B-B14F-4D97-AF65-F5344CB8AC3E}">
        <p14:creationId xmlns:p14="http://schemas.microsoft.com/office/powerpoint/2010/main" val="3850787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Acronyms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a:t>
            </a:fld>
            <a:endParaRPr lang="en-US" dirty="0"/>
          </a:p>
        </p:txBody>
      </p:sp>
    </p:spTree>
    <p:extLst>
      <p:ext uri="{BB962C8B-B14F-4D97-AF65-F5344CB8AC3E}">
        <p14:creationId xmlns:p14="http://schemas.microsoft.com/office/powerpoint/2010/main" val="167198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Secure Materials: Ship to School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If ship to school: </a:t>
            </a:r>
          </a:p>
          <a:p>
            <a:pPr marL="742950" lvl="1" indent="-285750"/>
            <a:r>
              <a:rPr lang="en-US" sz="3200" dirty="0">
                <a:latin typeface="Arial" panose="020B0604020202020204" pitchFamily="34" charset="0"/>
                <a:cs typeface="Arial" panose="020B0604020202020204" pitchFamily="34" charset="0"/>
              </a:rPr>
              <a:t>SACs take inventory immediately upon receipt of materials from DRC. </a:t>
            </a:r>
          </a:p>
          <a:p>
            <a:pPr marL="742950" lvl="1" indent="-285750"/>
            <a:r>
              <a:rPr lang="en-US" sz="3200" dirty="0"/>
              <a:t>Maintain copies of inventory lists.</a:t>
            </a:r>
          </a:p>
          <a:p>
            <a:pPr marL="742950" lvl="1" indent="-285750"/>
            <a:r>
              <a:rPr lang="en-US" sz="3200" dirty="0">
                <a:latin typeface="Arial" panose="020B0604020202020204" pitchFamily="34" charset="0"/>
                <a:cs typeface="Arial" panose="020B0604020202020204" pitchFamily="34" charset="0"/>
              </a:rPr>
              <a:t>Test security and accounting of materials are of u</a:t>
            </a:r>
            <a:r>
              <a:rPr lang="en-US" sz="3200" dirty="0"/>
              <a:t>tmost importance.</a:t>
            </a:r>
            <a:endParaRPr lang="en-US" sz="3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t>Consult DAC and SAC Checklists located in HAC</a:t>
            </a:r>
            <a:endParaRPr lang="en-US" sz="36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60</a:t>
            </a:fld>
            <a:endParaRPr lang="en-US" dirty="0"/>
          </a:p>
        </p:txBody>
      </p:sp>
    </p:spTree>
    <p:extLst>
      <p:ext uri="{BB962C8B-B14F-4D97-AF65-F5344CB8AC3E}">
        <p14:creationId xmlns:p14="http://schemas.microsoft.com/office/powerpoint/2010/main" val="325476853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Secure Materials: Storage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Secure materials (booklets/test tickets) should </a:t>
            </a:r>
            <a:r>
              <a:rPr lang="en-US" sz="3600" dirty="0"/>
              <a:t>be stored in locked cabinets/storage room with limited access</a:t>
            </a:r>
          </a:p>
          <a:p>
            <a:pPr marL="285750" indent="-285750">
              <a:buFont typeface="Arial" panose="020B0604020202020204" pitchFamily="34" charset="0"/>
              <a:buChar char="•"/>
            </a:pPr>
            <a:r>
              <a:rPr lang="en-US" sz="3600" dirty="0"/>
              <a:t>Maintain a list of those with access to the space  </a:t>
            </a:r>
          </a:p>
          <a:p>
            <a:pPr marL="285750" indent="-285750">
              <a:buFont typeface="Arial" panose="020B0604020202020204" pitchFamily="34" charset="0"/>
              <a:buChar char="•"/>
            </a:pPr>
            <a:r>
              <a:rPr lang="en-US" sz="3600" dirty="0"/>
              <a:t>Anyone with access to secure storage area, including keys, needs to attend SAC training and sign the appropriate test security certificate</a:t>
            </a: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61</a:t>
            </a:fld>
            <a:endParaRPr lang="en-US" dirty="0"/>
          </a:p>
        </p:txBody>
      </p:sp>
    </p:spTree>
    <p:extLst>
      <p:ext uri="{BB962C8B-B14F-4D97-AF65-F5344CB8AC3E}">
        <p14:creationId xmlns:p14="http://schemas.microsoft.com/office/powerpoint/2010/main" val="253615720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Secure Materials: Distribution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500" dirty="0"/>
              <a:t>SACs should have TAs count booklets or test tickets prior to signing the sign out/sign in sheet when distributing secure materials and when collecting secure materials</a:t>
            </a:r>
          </a:p>
          <a:p>
            <a:pPr marL="285750" indent="-285750">
              <a:buFont typeface="Arial" panose="020B0604020202020204" pitchFamily="34" charset="0"/>
              <a:buChar char="•"/>
            </a:pPr>
            <a:r>
              <a:rPr lang="en-US" sz="3500" dirty="0"/>
              <a:t>Maintain copies of sign out/sign in sheets for monitoring </a:t>
            </a:r>
          </a:p>
          <a:p>
            <a:pPr marL="285750" indent="-285750"/>
            <a:r>
              <a:rPr lang="en-US" sz="3500" dirty="0">
                <a:latin typeface="Arial" panose="020B0604020202020204" pitchFamily="34" charset="0"/>
                <a:cs typeface="Arial" panose="020B0604020202020204" pitchFamily="34" charset="0"/>
              </a:rPr>
              <a:t>Test security and accounting of materials are of u</a:t>
            </a:r>
            <a:r>
              <a:rPr lang="en-US" sz="3500" dirty="0"/>
              <a:t>tmost importance</a:t>
            </a:r>
            <a:r>
              <a:rPr lang="en-US" sz="3600" dirty="0"/>
              <a:t> </a:t>
            </a:r>
            <a:endParaRPr lang="en-US" sz="3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3600" dirty="0"/>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62</a:t>
            </a:fld>
            <a:endParaRPr lang="en-US" dirty="0"/>
          </a:p>
        </p:txBody>
      </p:sp>
    </p:spTree>
    <p:extLst>
      <p:ext uri="{BB962C8B-B14F-4D97-AF65-F5344CB8AC3E}">
        <p14:creationId xmlns:p14="http://schemas.microsoft.com/office/powerpoint/2010/main" val="177794922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Secure Materials: Online</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lnSpcReduction="10000"/>
          </a:bodyPr>
          <a:lstStyle/>
          <a:p>
            <a:pPr marL="285750" indent="-285750"/>
            <a:r>
              <a:rPr lang="en-US" sz="3600" dirty="0">
                <a:latin typeface="Arial" panose="020B0604020202020204" pitchFamily="34" charset="0"/>
                <a:cs typeface="Arial" panose="020B0604020202020204" pitchFamily="34" charset="0"/>
              </a:rPr>
              <a:t>Test tickets are secure materials and treated as booklets.</a:t>
            </a:r>
          </a:p>
          <a:p>
            <a:pPr marL="285750" indent="-285750"/>
            <a:r>
              <a:rPr lang="en-US" sz="3600" dirty="0">
                <a:latin typeface="Arial" panose="020B0604020202020204" pitchFamily="34" charset="0"/>
                <a:cs typeface="Arial" panose="020B0604020202020204" pitchFamily="34" charset="0"/>
              </a:rPr>
              <a:t>Test tickets should be counted when exchanged between the TA and SAC.</a:t>
            </a:r>
          </a:p>
          <a:p>
            <a:pPr marL="285750" indent="-285750"/>
            <a:r>
              <a:rPr lang="en-US" sz="3600" dirty="0">
                <a:latin typeface="Arial" panose="020B0604020202020204" pitchFamily="34" charset="0"/>
                <a:cs typeface="Arial" panose="020B0604020202020204" pitchFamily="34" charset="0"/>
              </a:rPr>
              <a:t>Shred all test tickets after administration has concluded.</a:t>
            </a:r>
          </a:p>
          <a:p>
            <a:pPr marL="285750" indent="-285750"/>
            <a:r>
              <a:rPr lang="en-US" sz="3600" dirty="0">
                <a:latin typeface="Arial" panose="020B0604020202020204" pitchFamily="34" charset="0"/>
                <a:cs typeface="Arial" panose="020B0604020202020204" pitchFamily="34" charset="0"/>
              </a:rPr>
              <a:t>Test security and accounting of materials remain  of </a:t>
            </a:r>
            <a:r>
              <a:rPr lang="en-US" sz="3600">
                <a:latin typeface="Arial" panose="020B0604020202020204" pitchFamily="34" charset="0"/>
                <a:cs typeface="Arial" panose="020B0604020202020204" pitchFamily="34" charset="0"/>
              </a:rPr>
              <a:t>u</a:t>
            </a:r>
            <a:r>
              <a:rPr lang="en-US" sz="3600"/>
              <a:t>tmost importance.</a:t>
            </a:r>
            <a:endParaRPr lang="en-US" sz="36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63</a:t>
            </a:fld>
            <a:endParaRPr lang="en-US" dirty="0"/>
          </a:p>
        </p:txBody>
      </p:sp>
    </p:spTree>
    <p:extLst>
      <p:ext uri="{BB962C8B-B14F-4D97-AF65-F5344CB8AC3E}">
        <p14:creationId xmlns:p14="http://schemas.microsoft.com/office/powerpoint/2010/main" val="342283914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Secure Materials: Collection – 1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For ship to district, DAC collects all materials </a:t>
            </a:r>
            <a:r>
              <a:rPr lang="en-US" sz="3600" dirty="0"/>
              <a:t>from SACs </a:t>
            </a:r>
          </a:p>
          <a:p>
            <a:pPr marL="285750" indent="-285750">
              <a:buFont typeface="Arial" panose="020B0604020202020204" pitchFamily="34" charset="0"/>
              <a:buChar char="•"/>
            </a:pPr>
            <a:r>
              <a:rPr lang="en-US" sz="3600" dirty="0"/>
              <a:t>DAC returns all materials to DRC</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Maintain copies of inventory records for monitoring</a:t>
            </a:r>
          </a:p>
          <a:p>
            <a:pPr marL="285750" indent="-285750"/>
            <a:r>
              <a:rPr lang="en-US" sz="3600" dirty="0">
                <a:latin typeface="Arial" panose="020B0604020202020204" pitchFamily="34" charset="0"/>
                <a:cs typeface="Arial" panose="020B0604020202020204" pitchFamily="34" charset="0"/>
              </a:rPr>
              <a:t>Test security and accounting of materials remain  of u</a:t>
            </a:r>
            <a:r>
              <a:rPr lang="en-US" sz="3600" dirty="0"/>
              <a:t>tmost importance</a:t>
            </a:r>
            <a:endParaRPr lang="en-US" sz="3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36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64</a:t>
            </a:fld>
            <a:endParaRPr lang="en-US" dirty="0"/>
          </a:p>
        </p:txBody>
      </p:sp>
    </p:spTree>
    <p:extLst>
      <p:ext uri="{BB962C8B-B14F-4D97-AF65-F5344CB8AC3E}">
        <p14:creationId xmlns:p14="http://schemas.microsoft.com/office/powerpoint/2010/main" val="320386713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Secure Materials: Collection – 2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For ship to school, SAC returns all materials to DRC</a:t>
            </a:r>
            <a:r>
              <a:rPr lang="en-US" sz="3600" dirty="0"/>
              <a:t> </a:t>
            </a:r>
          </a:p>
          <a:p>
            <a:pPr marL="285750" indent="-285750"/>
            <a:r>
              <a:rPr lang="en-US" sz="3600" dirty="0">
                <a:latin typeface="Arial" panose="020B0604020202020204" pitchFamily="34" charset="0"/>
                <a:cs typeface="Arial" panose="020B0604020202020204" pitchFamily="34" charset="0"/>
              </a:rPr>
              <a:t>Maintain copies of inventory records for monitoring </a:t>
            </a:r>
          </a:p>
          <a:p>
            <a:pPr marL="285750" indent="-285750"/>
            <a:r>
              <a:rPr lang="en-US" sz="3600" dirty="0">
                <a:latin typeface="Arial" panose="020B0604020202020204" pitchFamily="34" charset="0"/>
                <a:cs typeface="Arial" panose="020B0604020202020204" pitchFamily="34" charset="0"/>
              </a:rPr>
              <a:t>Test security and accounting of materials remain  of u</a:t>
            </a:r>
            <a:r>
              <a:rPr lang="en-US" sz="3600" dirty="0"/>
              <a:t>tmost importance</a:t>
            </a:r>
            <a:endParaRPr lang="en-US" sz="36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65</a:t>
            </a:fld>
            <a:endParaRPr lang="en-US" dirty="0"/>
          </a:p>
        </p:txBody>
      </p:sp>
    </p:spTree>
    <p:extLst>
      <p:ext uri="{BB962C8B-B14F-4D97-AF65-F5344CB8AC3E}">
        <p14:creationId xmlns:p14="http://schemas.microsoft.com/office/powerpoint/2010/main" val="165389915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t>Parent Information</a:t>
            </a: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66</a:t>
            </a:fld>
            <a:endParaRPr lang="en-US" dirty="0"/>
          </a:p>
        </p:txBody>
      </p:sp>
    </p:spTree>
    <p:extLst>
      <p:ext uri="{BB962C8B-B14F-4D97-AF65-F5344CB8AC3E}">
        <p14:creationId xmlns:p14="http://schemas.microsoft.com/office/powerpoint/2010/main" val="363401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Distribution of Parent Information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See HAC Appendix for parent FAQs</a:t>
            </a:r>
          </a:p>
          <a:p>
            <a:pPr marL="285750" indent="-285750">
              <a:buFont typeface="Arial" panose="020B0604020202020204" pitchFamily="34" charset="0"/>
              <a:buChar char="•"/>
            </a:pPr>
            <a:r>
              <a:rPr lang="en-US" sz="3600" dirty="0"/>
              <a:t>Distribute copies of Electronic Device Notification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Provide Individual Student Report (ISR) to parents once </a:t>
            </a:r>
            <a:r>
              <a:rPr lang="en-US" sz="3600">
                <a:latin typeface="Arial" panose="020B0604020202020204" pitchFamily="34" charset="0"/>
                <a:cs typeface="Arial" panose="020B0604020202020204" pitchFamily="34" charset="0"/>
              </a:rPr>
              <a:t>score reports </a:t>
            </a:r>
            <a:r>
              <a:rPr lang="en-US" sz="3600" dirty="0">
                <a:latin typeface="Arial" panose="020B0604020202020204" pitchFamily="34" charset="0"/>
                <a:cs typeface="Arial" panose="020B0604020202020204" pitchFamily="34" charset="0"/>
              </a:rPr>
              <a:t>are shipped to LEA</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67</a:t>
            </a:fld>
            <a:endParaRPr lang="en-US" dirty="0"/>
          </a:p>
        </p:txBody>
      </p:sp>
    </p:spTree>
    <p:extLst>
      <p:ext uri="{BB962C8B-B14F-4D97-AF65-F5344CB8AC3E}">
        <p14:creationId xmlns:p14="http://schemas.microsoft.com/office/powerpoint/2010/main" val="68355751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Contact Information/Mission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68</a:t>
            </a:fld>
            <a:endParaRPr lang="en-US" dirty="0"/>
          </a:p>
        </p:txBody>
      </p:sp>
    </p:spTree>
    <p:extLst>
      <p:ext uri="{BB962C8B-B14F-4D97-AF65-F5344CB8AC3E}">
        <p14:creationId xmlns:p14="http://schemas.microsoft.com/office/powerpoint/2010/main" val="91315389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1167A-319B-4747-B9E6-BD9547AA35A7}"/>
              </a:ext>
            </a:extLst>
          </p:cNvPr>
          <p:cNvSpPr>
            <a:spLocks noGrp="1"/>
          </p:cNvSpPr>
          <p:nvPr>
            <p:ph type="title"/>
          </p:nvPr>
        </p:nvSpPr>
        <p:spPr/>
        <p:txBody>
          <a:bodyPr/>
          <a:lstStyle/>
          <a:p>
            <a:r>
              <a:rPr lang="en-US" dirty="0"/>
              <a:t>Contact/Mission</a:t>
            </a:r>
          </a:p>
        </p:txBody>
      </p:sp>
      <p:sp>
        <p:nvSpPr>
          <p:cNvPr id="3" name="Content Placeholder 2">
            <a:extLst>
              <a:ext uri="{FF2B5EF4-FFF2-40B4-BE49-F238E27FC236}">
                <a16:creationId xmlns:a16="http://schemas.microsoft.com/office/drawing/2014/main" id="{9491081C-A9F3-80A2-39FD-D7B0DF8AD679}"/>
              </a:ext>
            </a:extLst>
          </p:cNvPr>
          <p:cNvSpPr>
            <a:spLocks noGrp="1"/>
          </p:cNvSpPr>
          <p:nvPr>
            <p:ph idx="1"/>
          </p:nvPr>
        </p:nvSpPr>
        <p:spPr>
          <a:xfrm>
            <a:off x="838200" y="1825624"/>
            <a:ext cx="10515600" cy="2505075"/>
          </a:xfrm>
        </p:spPr>
        <p:txBody>
          <a:bodyPr>
            <a:normAutofit fontScale="92500"/>
          </a:bodyPr>
          <a:lstStyle/>
          <a:p>
            <a:pPr marL="0" indent="0">
              <a:buNone/>
            </a:pPr>
            <a:r>
              <a:rPr lang="en-US" altLang="en-US" dirty="0">
                <a:solidFill>
                  <a:srgbClr val="000000"/>
                </a:solidFill>
                <a:latin typeface="Arial" panose="020B0604020202020204" pitchFamily="34" charset="0"/>
                <a:ea typeface="Verdana" pitchFamily="34" charset="0"/>
                <a:cs typeface="Arial" panose="020B0604020202020204" pitchFamily="34" charset="0"/>
              </a:rPr>
              <a:t>For more information </a:t>
            </a:r>
            <a:r>
              <a:rPr lang="en-US" altLang="en-US" dirty="0">
                <a:latin typeface="Arial" panose="020B0604020202020204" pitchFamily="34" charset="0"/>
                <a:ea typeface="Verdana" pitchFamily="34" charset="0"/>
                <a:cs typeface="Arial" panose="020B0604020202020204" pitchFamily="34" charset="0"/>
              </a:rPr>
              <a:t>or answers to questions </a:t>
            </a:r>
            <a:r>
              <a:rPr lang="en-US" altLang="en-US" dirty="0">
                <a:solidFill>
                  <a:srgbClr val="000000"/>
                </a:solidFill>
                <a:latin typeface="Arial" panose="020B0604020202020204" pitchFamily="34" charset="0"/>
                <a:ea typeface="Verdana" pitchFamily="34" charset="0"/>
                <a:cs typeface="Arial" panose="020B0604020202020204" pitchFamily="34" charset="0"/>
              </a:rPr>
              <a:t>please </a:t>
            </a:r>
            <a:r>
              <a:rPr lang="en-US" altLang="en-US" dirty="0">
                <a:latin typeface="Arial" panose="020B0604020202020204" pitchFamily="34" charset="0"/>
                <a:ea typeface="Verdana" pitchFamily="34" charset="0"/>
                <a:cs typeface="Arial" panose="020B0604020202020204" pitchFamily="34" charset="0"/>
              </a:rPr>
              <a:t>send questions to </a:t>
            </a:r>
            <a:r>
              <a:rPr lang="en-US" altLang="en-US" u="sng" dirty="0">
                <a:solidFill>
                  <a:srgbClr val="0000FF"/>
                </a:solidFill>
                <a:ea typeface="Verdana" pitchFamily="34" charset="0"/>
              </a:rPr>
              <a:t>r</a:t>
            </a:r>
            <a:r>
              <a:rPr lang="en-US" altLang="en-US" u="sng" dirty="0">
                <a:solidFill>
                  <a:srgbClr val="0000FF"/>
                </a:solidFill>
                <a:latin typeface="Arial" panose="020B0604020202020204" pitchFamily="34" charset="0"/>
                <a:ea typeface="Verdana" pitchFamily="34" charset="0"/>
                <a:cs typeface="Arial" panose="020B0604020202020204" pitchFamily="34" charset="0"/>
                <a:hlinkClick r:id="rId2"/>
              </a:rPr>
              <a:t>a-ed-pssa-keystone@pa.gov</a:t>
            </a:r>
            <a:r>
              <a:rPr lang="en-US" altLang="en-US" dirty="0">
                <a:latin typeface="Arial" panose="020B0604020202020204" pitchFamily="34" charset="0"/>
                <a:ea typeface="Verdana" pitchFamily="34" charset="0"/>
                <a:cs typeface="Arial" panose="020B0604020202020204" pitchFamily="34" charset="0"/>
              </a:rPr>
              <a:t> or to the individuals listed in “Contact Information Concerning Questions” found in the HAC.  </a:t>
            </a:r>
            <a:r>
              <a:rPr lang="en-US" altLang="en-US" dirty="0">
                <a:ea typeface="Verdana" pitchFamily="34" charset="0"/>
              </a:rPr>
              <a:t>DRC Customer Service is available for general questions at 800-451-7849 or </a:t>
            </a:r>
            <a:r>
              <a:rPr lang="en-US" altLang="en-US" dirty="0">
                <a:solidFill>
                  <a:schemeClr val="accent1"/>
                </a:solidFill>
                <a:ea typeface="Verdana" pitchFamily="34" charset="0"/>
                <a:hlinkClick r:id="rId3">
                  <a:extLst>
                    <a:ext uri="{A12FA001-AC4F-418D-AE19-62706E023703}">
                      <ahyp:hlinkClr xmlns:ahyp="http://schemas.microsoft.com/office/drawing/2018/hyperlinkcolor" val="tx"/>
                    </a:ext>
                  </a:extLst>
                </a:hlinkClick>
              </a:rPr>
              <a:t>pacustomerservice@datarecognitioncorp.com</a:t>
            </a:r>
            <a:r>
              <a:rPr lang="en-US" altLang="en-US" dirty="0">
                <a:ea typeface="Verdana" pitchFamily="34" charset="0"/>
              </a:rPr>
              <a:t>. </a:t>
            </a:r>
            <a:endParaRPr lang="en-US" dirty="0"/>
          </a:p>
          <a:p>
            <a:pPr marL="0" indent="0">
              <a:buNone/>
            </a:pPr>
            <a:r>
              <a:rPr lang="en-US" altLang="en-US" dirty="0">
                <a:solidFill>
                  <a:srgbClr val="000000"/>
                </a:solidFill>
                <a:latin typeface="Arial" panose="020B0604020202020204" pitchFamily="34" charset="0"/>
                <a:ea typeface="Verdana" pitchFamily="34" charset="0"/>
                <a:cs typeface="Arial" panose="020B0604020202020204" pitchFamily="34" charset="0"/>
              </a:rPr>
              <a:t>You can also visit PDE’s website at </a:t>
            </a:r>
            <a:r>
              <a:rPr lang="en-US" altLang="en-US" u="sng" dirty="0">
                <a:solidFill>
                  <a:srgbClr val="0000FF"/>
                </a:solidFill>
                <a:latin typeface="Arial" panose="020B0604020202020204" pitchFamily="34" charset="0"/>
                <a:ea typeface="Verdana" pitchFamily="34" charset="0"/>
                <a:cs typeface="Arial" panose="020B0604020202020204" pitchFamily="34" charset="0"/>
                <a:hlinkClick r:id="rId4"/>
              </a:rPr>
              <a:t>www.education.pa.gov</a:t>
            </a:r>
            <a:r>
              <a:rPr lang="en-US" altLang="en-US" u="sng" dirty="0">
                <a:solidFill>
                  <a:srgbClr val="0000FF"/>
                </a:solidFill>
                <a:latin typeface="Arial" panose="020B0604020202020204" pitchFamily="34" charset="0"/>
                <a:ea typeface="Verdana" pitchFamily="34" charset="0"/>
                <a:cs typeface="Arial" panose="020B0604020202020204" pitchFamily="34" charset="0"/>
              </a:rPr>
              <a:t> </a:t>
            </a:r>
          </a:p>
          <a:p>
            <a:pPr marL="0" indent="0">
              <a:buNone/>
            </a:pPr>
            <a:endParaRPr lang="en-US" dirty="0"/>
          </a:p>
        </p:txBody>
      </p:sp>
      <p:sp>
        <p:nvSpPr>
          <p:cNvPr id="5" name="Slide Number Placeholder 4">
            <a:extLst>
              <a:ext uri="{FF2B5EF4-FFF2-40B4-BE49-F238E27FC236}">
                <a16:creationId xmlns:a16="http://schemas.microsoft.com/office/drawing/2014/main" id="{EAFEF462-6E37-636A-3EAC-7B7A58832872}"/>
              </a:ext>
            </a:extLst>
          </p:cNvPr>
          <p:cNvSpPr>
            <a:spLocks noGrp="1"/>
          </p:cNvSpPr>
          <p:nvPr>
            <p:ph type="sldNum" sz="quarter" idx="12"/>
          </p:nvPr>
        </p:nvSpPr>
        <p:spPr/>
        <p:txBody>
          <a:bodyPr/>
          <a:lstStyle/>
          <a:p>
            <a:fld id="{B24F5015-3417-4B27-A586-E4CCF4D77832}" type="slidenum">
              <a:rPr lang="en-US" smtClean="0"/>
              <a:t>69</a:t>
            </a:fld>
            <a:endParaRPr lang="en-US" dirty="0"/>
          </a:p>
        </p:txBody>
      </p:sp>
    </p:spTree>
    <p:extLst>
      <p:ext uri="{BB962C8B-B14F-4D97-AF65-F5344CB8AC3E}">
        <p14:creationId xmlns:p14="http://schemas.microsoft.com/office/powerpoint/2010/main" val="357956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Frequently Used Acronyms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lnSpcReduction="20000"/>
          </a:bodyPr>
          <a:lstStyle/>
          <a:p>
            <a:pPr marL="285750" indent="-285750"/>
            <a:r>
              <a:rPr lang="en-US" sz="3600" dirty="0"/>
              <a:t>PDE – Pennsylvania Department of Education</a:t>
            </a:r>
          </a:p>
          <a:p>
            <a:pPr marL="285750" indent="-285750"/>
            <a:r>
              <a:rPr lang="en-US" sz="3600" dirty="0">
                <a:latin typeface="Arial" panose="020B0604020202020204" pitchFamily="34" charset="0"/>
                <a:cs typeface="Arial" panose="020B0604020202020204" pitchFamily="34" charset="0"/>
              </a:rPr>
              <a:t>DRC – Data Recognition Corporation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DAC – District Assessment Coordinator </a:t>
            </a:r>
          </a:p>
          <a:p>
            <a:pPr marL="285750" indent="-285750">
              <a:buFont typeface="Arial" panose="020B0604020202020204" pitchFamily="34" charset="0"/>
              <a:buChar char="•"/>
            </a:pPr>
            <a:r>
              <a:rPr lang="en-US" sz="3600" dirty="0"/>
              <a:t>SAC – School Assessment Coordinator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TA – Test Administrator </a:t>
            </a:r>
          </a:p>
          <a:p>
            <a:pPr marL="285750" indent="-285750">
              <a:buFont typeface="Arial" panose="020B0604020202020204" pitchFamily="34" charset="0"/>
              <a:buChar char="•"/>
            </a:pPr>
            <a:r>
              <a:rPr lang="en-US" sz="3600" dirty="0"/>
              <a:t>HAC – Handbook for Assessment Coordinators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DFA – Directions for Administration </a:t>
            </a:r>
          </a:p>
          <a:p>
            <a:pPr marL="742950" lvl="1" indent="-285750"/>
            <a:r>
              <a:rPr lang="en-US" sz="3200" dirty="0"/>
              <a:t>Paper</a:t>
            </a:r>
          </a:p>
          <a:p>
            <a:pPr marL="742950" lvl="1" indent="-285750"/>
            <a:r>
              <a:rPr lang="en-US" sz="3200" dirty="0">
                <a:latin typeface="Arial" panose="020B0604020202020204" pitchFamily="34" charset="0"/>
                <a:cs typeface="Arial" panose="020B0604020202020204" pitchFamily="34" charset="0"/>
              </a:rPr>
              <a:t>Online </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a:t>
            </a:fld>
            <a:endParaRPr lang="en-US" dirty="0"/>
          </a:p>
        </p:txBody>
      </p:sp>
    </p:spTree>
    <p:extLst>
      <p:ext uri="{BB962C8B-B14F-4D97-AF65-F5344CB8AC3E}">
        <p14:creationId xmlns:p14="http://schemas.microsoft.com/office/powerpoint/2010/main" val="3507252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District Assessment Schedule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8</a:t>
            </a:fld>
            <a:endParaRPr lang="en-US" dirty="0"/>
          </a:p>
        </p:txBody>
      </p:sp>
    </p:spTree>
    <p:extLst>
      <p:ext uri="{BB962C8B-B14F-4D97-AF65-F5344CB8AC3E}">
        <p14:creationId xmlns:p14="http://schemas.microsoft.com/office/powerpoint/2010/main" val="744219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sz="3600" dirty="0"/>
              <a:t>District Assessment Schedule – PSSA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lstStyle/>
          <a:p>
            <a:pPr marL="285750" indent="-285750">
              <a:buFont typeface="Arial" panose="020B0604020202020204" pitchFamily="34" charset="0"/>
              <a:buChar char="•"/>
            </a:pPr>
            <a:r>
              <a:rPr lang="en-US" sz="3600" dirty="0">
                <a:highlight>
                  <a:srgbClr val="00FFFF"/>
                </a:highlight>
                <a:latin typeface="Arial" panose="020B0604020202020204" pitchFamily="34" charset="0"/>
                <a:cs typeface="Arial" panose="020B0604020202020204" pitchFamily="34" charset="0"/>
              </a:rPr>
              <a:t>Enter</a:t>
            </a:r>
            <a:r>
              <a:rPr lang="en-US" sz="3600" dirty="0">
                <a:latin typeface="Arial" panose="020B0604020202020204" pitchFamily="34" charset="0"/>
                <a:cs typeface="Arial" panose="020B0604020202020204" pitchFamily="34" charset="0"/>
              </a:rPr>
              <a:t> your testing dates</a:t>
            </a:r>
          </a:p>
          <a:p>
            <a:pPr marL="285750" indent="-285750">
              <a:buFont typeface="Arial" panose="020B0604020202020204" pitchFamily="34" charset="0"/>
              <a:buChar char="•"/>
            </a:pPr>
            <a:r>
              <a:rPr lang="en-US" sz="3600" dirty="0"/>
              <a:t>PSSA dates</a:t>
            </a:r>
          </a:p>
          <a:p>
            <a:pPr marL="742950" lvl="1" indent="-285750"/>
            <a:r>
              <a:rPr lang="en-US" sz="3200" dirty="0"/>
              <a:t>ELA</a:t>
            </a:r>
          </a:p>
          <a:p>
            <a:pPr marL="742950" lvl="1" indent="-285750"/>
            <a:r>
              <a:rPr lang="en-US" sz="3200" dirty="0"/>
              <a:t>Mathematics</a:t>
            </a:r>
          </a:p>
          <a:p>
            <a:pPr marL="742950" lvl="1" indent="-285750"/>
            <a:r>
              <a:rPr lang="en-US" sz="3200" dirty="0"/>
              <a:t>Science</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9</a:t>
            </a:fld>
            <a:endParaRPr lang="en-US" dirty="0"/>
          </a:p>
        </p:txBody>
      </p:sp>
    </p:spTree>
    <p:extLst>
      <p:ext uri="{BB962C8B-B14F-4D97-AF65-F5344CB8AC3E}">
        <p14:creationId xmlns:p14="http://schemas.microsoft.com/office/powerpoint/2010/main" val="11413175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SharedWithUsers xmlns="a7af8e22-4aad-4637-bdfe-8881feb25ebc">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3A4E9D8B9AE294BB8664582FC3229C4" ma:contentTypeVersion="3" ma:contentTypeDescription="Create a new document." ma:contentTypeScope="" ma:versionID="2a2d9ea174ca71e18204fe09cb4b5ba8">
  <xsd:schema xmlns:xsd="http://www.w3.org/2001/XMLSchema" xmlns:xs="http://www.w3.org/2001/XMLSchema" xmlns:p="http://schemas.microsoft.com/office/2006/metadata/properties" xmlns:ns1="http://schemas.microsoft.com/sharepoint/v3" xmlns:ns2="a7af8e22-4aad-4637-bdfe-8881feb25ebc" targetNamespace="http://schemas.microsoft.com/office/2006/metadata/properties" ma:root="true" ma:fieldsID="1e1d1e180fd2d7c84c724596e328884d" ns1:_="" ns2:_="">
    <xsd:import namespace="http://schemas.microsoft.com/sharepoint/v3"/>
    <xsd:import namespace="a7af8e22-4aad-4637-bdfe-8881feb25ebc"/>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7af8e22-4aad-4637-bdfe-8881feb25eb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8CB3FC7-B59E-40D5-A9DE-932E9E5BECE3}">
  <ds:schemaRefs>
    <ds:schemaRef ds:uri="http://purl.org/dc/terms/"/>
    <ds:schemaRef ds:uri="http://schemas.openxmlformats.org/package/2006/metadata/core-properties"/>
    <ds:schemaRef ds:uri="http://purl.org/dc/dcmitype/"/>
    <ds:schemaRef ds:uri="http://schemas.microsoft.com/office/infopath/2007/PartnerControls"/>
    <ds:schemaRef ds:uri="f1c7bf0e-1cb0-48f8-99df-6e3f20f315ba"/>
    <ds:schemaRef ds:uri="http://schemas.microsoft.com/office/2006/documentManagement/types"/>
    <ds:schemaRef ds:uri="http://schemas.microsoft.com/office/2006/metadata/properties"/>
    <ds:schemaRef ds:uri="http://www.w3.org/XML/1998/namespace"/>
    <ds:schemaRef ds:uri="http://purl.org/dc/elements/1.1/"/>
  </ds:schemaRefs>
</ds:datastoreItem>
</file>

<file path=customXml/itemProps2.xml><?xml version="1.0" encoding="utf-8"?>
<ds:datastoreItem xmlns:ds="http://schemas.openxmlformats.org/officeDocument/2006/customXml" ds:itemID="{514C1FC7-4E50-493F-BCB4-8C1A73F486B8}">
  <ds:schemaRefs>
    <ds:schemaRef ds:uri="http://schemas.microsoft.com/sharepoint/v3/contenttype/forms"/>
  </ds:schemaRefs>
</ds:datastoreItem>
</file>

<file path=customXml/itemProps3.xml><?xml version="1.0" encoding="utf-8"?>
<ds:datastoreItem xmlns:ds="http://schemas.openxmlformats.org/officeDocument/2006/customXml" ds:itemID="{3C212575-AC8D-4712-B707-6EC05623042E}"/>
</file>

<file path=docProps/app.xml><?xml version="1.0" encoding="utf-8"?>
<Properties xmlns="http://schemas.openxmlformats.org/officeDocument/2006/extended-properties" xmlns:vt="http://schemas.openxmlformats.org/officeDocument/2006/docPropsVTypes">
  <Template/>
  <TotalTime>30590</TotalTime>
  <Words>2847</Words>
  <Application>Microsoft Office PowerPoint</Application>
  <PresentationFormat>Widescreen</PresentationFormat>
  <Paragraphs>440</Paragraphs>
  <Slides>69</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69</vt:i4>
      </vt:variant>
    </vt:vector>
  </HeadingPairs>
  <TitlesOfParts>
    <vt:vector size="75" baseType="lpstr">
      <vt:lpstr>Arial</vt:lpstr>
      <vt:lpstr>Calibri</vt:lpstr>
      <vt:lpstr>Courier New</vt:lpstr>
      <vt:lpstr>Segoe UI</vt:lpstr>
      <vt:lpstr>Verdana</vt:lpstr>
      <vt:lpstr>Office Theme</vt:lpstr>
      <vt:lpstr>District Assessment Coordinator Training Session for  School Assessment Coordinators </vt:lpstr>
      <vt:lpstr>Disclaimer</vt:lpstr>
      <vt:lpstr>Agenda </vt:lpstr>
      <vt:lpstr>Agenda – Page 1</vt:lpstr>
      <vt:lpstr>Agenda – Page 2 </vt:lpstr>
      <vt:lpstr>Acronyms </vt:lpstr>
      <vt:lpstr>Frequently Used Acronyms</vt:lpstr>
      <vt:lpstr>District Assessment Schedule </vt:lpstr>
      <vt:lpstr>District Assessment Schedule – PSSA </vt:lpstr>
      <vt:lpstr>District Assessment Schedule – Keystone </vt:lpstr>
      <vt:lpstr>Changes for 2023-2024</vt:lpstr>
      <vt:lpstr>Changes for 2023-2024:  Code of Conduct</vt:lpstr>
      <vt:lpstr>Changes for 2023-2024:  Booklets </vt:lpstr>
      <vt:lpstr>Changes for 2023-2024:  PSSA Mathematics Non-calculator Section  </vt:lpstr>
      <vt:lpstr>Changes for 2023-2024:  PSSA Mathematics Non-calculator Section  </vt:lpstr>
      <vt:lpstr>Changes for 2023-2024:  Calculator Policy</vt:lpstr>
      <vt:lpstr>Changes for 2023-2024:  PSSA Mathematics Reference Sheets</vt:lpstr>
      <vt:lpstr>Changes for 2023-2024:  Keystone Algebra I Reference Sheet</vt:lpstr>
      <vt:lpstr>Changes for 2023-2024:  Accommodations</vt:lpstr>
      <vt:lpstr>Changes for 2023-2024:  Spanish Translations</vt:lpstr>
      <vt:lpstr>Handbook for Assessment Coordinators </vt:lpstr>
      <vt:lpstr>Handbook for Assessment Coordinators – 1  </vt:lpstr>
      <vt:lpstr>Handbook for Assessment Coordinators – 2  </vt:lpstr>
      <vt:lpstr>Test Security and Certifications </vt:lpstr>
      <vt:lpstr>Test Security</vt:lpstr>
      <vt:lpstr>Test Security Certifications – 1 </vt:lpstr>
      <vt:lpstr>Test Security Certifications – 2 </vt:lpstr>
      <vt:lpstr>Test Security Certifications – 3 </vt:lpstr>
      <vt:lpstr>PSTAT</vt:lpstr>
      <vt:lpstr>PSTAT Requirements</vt:lpstr>
      <vt:lpstr>Student Participation </vt:lpstr>
      <vt:lpstr>Student Participation</vt:lpstr>
      <vt:lpstr>Student Participation: Code of Conduct</vt:lpstr>
      <vt:lpstr>General Student Participation</vt:lpstr>
      <vt:lpstr>Student Participation: Special Cases</vt:lpstr>
      <vt:lpstr>Student Participation: Accommodations</vt:lpstr>
      <vt:lpstr>Student Participation: Religious Opt-outs </vt:lpstr>
      <vt:lpstr>Answer Booklets and Combined Test/Answer Booklets </vt:lpstr>
      <vt:lpstr>Answer Booklets: Barcodes and Labels</vt:lpstr>
      <vt:lpstr>Answer Booklets and Combined Test/Answer Booklets: Demographic Information</vt:lpstr>
      <vt:lpstr>Answer Booklets and Combined Test/Answer Booklets: Accommodations </vt:lpstr>
      <vt:lpstr>Answer Booklets and Combined Test/Answer Booklets: TA Initials </vt:lpstr>
      <vt:lpstr>Online Administration </vt:lpstr>
      <vt:lpstr>Online Administration – 1  </vt:lpstr>
      <vt:lpstr>Online Administration – 2  </vt:lpstr>
      <vt:lpstr>Responsibilities of DACs</vt:lpstr>
      <vt:lpstr>Responsibilities of DACs</vt:lpstr>
      <vt:lpstr>Responsibilities of SACs </vt:lpstr>
      <vt:lpstr>Responsibilities of SACs</vt:lpstr>
      <vt:lpstr>Responsibilities of SACs</vt:lpstr>
      <vt:lpstr>Responsibilities of SACs</vt:lpstr>
      <vt:lpstr>Qualifications for TAs</vt:lpstr>
      <vt:lpstr>Qualifications for Test Administrators</vt:lpstr>
      <vt:lpstr>Required Trainings</vt:lpstr>
      <vt:lpstr>Required Trainings</vt:lpstr>
      <vt:lpstr>Directions for Administration</vt:lpstr>
      <vt:lpstr>Directions for Administration</vt:lpstr>
      <vt:lpstr>Secure Materials</vt:lpstr>
      <vt:lpstr>Secure Materials: Ship to District</vt:lpstr>
      <vt:lpstr>Secure Materials: Ship to School </vt:lpstr>
      <vt:lpstr>Secure Materials: Storage </vt:lpstr>
      <vt:lpstr>Secure Materials: Distribution</vt:lpstr>
      <vt:lpstr>Secure Materials: Online</vt:lpstr>
      <vt:lpstr>Secure Materials: Collection – 1  </vt:lpstr>
      <vt:lpstr>Secure Materials: Collection – 2 </vt:lpstr>
      <vt:lpstr>Parent Information</vt:lpstr>
      <vt:lpstr>Distribution of Parent Information</vt:lpstr>
      <vt:lpstr>Contact Information/Mission </vt:lpstr>
      <vt:lpstr>Contact/Mission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DAC Training for SACs Spring 2024</dc:title>
  <dc:creator>Milakovic, Dana</dc:creator>
  <cp:lastModifiedBy>Heimbach, Bunne</cp:lastModifiedBy>
  <cp:revision>13</cp:revision>
  <cp:lastPrinted>2023-10-02T17:19:09Z</cp:lastPrinted>
  <dcterms:created xsi:type="dcterms:W3CDTF">2022-07-06T18:28:13Z</dcterms:created>
  <dcterms:modified xsi:type="dcterms:W3CDTF">2024-02-16T13:22:31Z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0x01010063A4E9D8B9AE294BB8664582FC3229C4</vt:lpwstr>
  </property>
  <property fmtid="{D5CDD505-2E9C-101B-9397-08002B2CF9AE}" pid="3" name="MigrationSourceURL">
    <vt:lpwstr/>
  </property>
  <property fmtid="{D5CDD505-2E9C-101B-9397-08002B2CF9AE}" pid="4" name="Order">
    <vt:r8>1480500</vt:r8>
  </property>
  <property fmtid="{D5CDD505-2E9C-101B-9397-08002B2CF9AE}" pid="5" name="Category">
    <vt:lpwstr/>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TemplateUrl">
    <vt:lpwstr/>
  </property>
</Properties>
</file>