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4"/>
    <p:sldMasterId id="2147483696" r:id="rId5"/>
    <p:sldMasterId id="2147483697" r:id="rId6"/>
    <p:sldMasterId id="2147483698" r:id="rId7"/>
  </p:sldMasterIdLst>
  <p:notesMasterIdLst>
    <p:notesMasterId r:id="rId54"/>
  </p:notesMasterIdLst>
  <p:sldIdLst>
    <p:sldId id="256" r:id="rId8"/>
    <p:sldId id="257" r:id="rId9"/>
    <p:sldId id="812" r:id="rId10"/>
    <p:sldId id="258" r:id="rId11"/>
    <p:sldId id="259" r:id="rId12"/>
    <p:sldId id="657" r:id="rId13"/>
    <p:sldId id="661" r:id="rId14"/>
    <p:sldId id="264" r:id="rId15"/>
    <p:sldId id="261" r:id="rId16"/>
    <p:sldId id="662" r:id="rId17"/>
    <p:sldId id="810"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0" r:id="rId41"/>
    <p:sldId id="289" r:id="rId42"/>
    <p:sldId id="291" r:id="rId43"/>
    <p:sldId id="292" r:id="rId44"/>
    <p:sldId id="293" r:id="rId45"/>
    <p:sldId id="294" r:id="rId46"/>
    <p:sldId id="295" r:id="rId47"/>
    <p:sldId id="296" r:id="rId48"/>
    <p:sldId id="297" r:id="rId49"/>
    <p:sldId id="298" r:id="rId50"/>
    <p:sldId id="811" r:id="rId51"/>
    <p:sldId id="299" r:id="rId52"/>
    <p:sldId id="300" r:id="rId5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ECF130-E931-4A8F-92DE-AA46C8A2289C}" name="Clementi, Megan" initials="CM" userId="S::mclementi@pa.gov::bc9dd4d2-e409-4256-a45f-ebc164e18070" providerId="AD"/>
  <p188:author id="{F3B36947-631B-4A85-1143-9C149C7DC074}" name="Hampe, Lisa" initials="LH" userId="S::lihampe@pa.gov::1c2cc2b1-9974-405a-bc59-c6a61872068a" providerId="AD"/>
  <p188:author id="{31F02C6A-F6D1-B6A2-B1E6-3EE3B2333FA7}" name="Lynda Lupp" initials="LL" userId="S::llupp@pattankop.net::c4f7d2c9-81ee-4234-b8ed-2f41d336311c" providerId="AD"/>
  <p188:author id="{7C5083CA-549A-C494-BB3C-3B98F206E9C9}" name="Gannon, Beth" initials="GB" userId="S::egannonrit@pa.gov::724ebcc3-9fa2-41a9-bab7-62b863f63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um-Leaman, Rebekah" initials="BLR" lastIdx="5" clrIdx="0">
    <p:extLst>
      <p:ext uri="{19B8F6BF-5375-455C-9EA6-DF929625EA0E}">
        <p15:presenceInfo xmlns:p15="http://schemas.microsoft.com/office/powerpoint/2012/main" userId="S::rbaumleama@pa.gov::8137aeef-26fe-45ef-a6a3-922900807f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BC"/>
    <a:srgbClr val="000000"/>
    <a:srgbClr val="4A02BE"/>
    <a:srgbClr val="3E1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E77DD-2369-421E-8A16-321E1F4C9A07}" v="405" dt="2024-01-18T18:27:46.524"/>
  </p1510:revLst>
</p1510:revInfo>
</file>

<file path=ppt/tableStyles.xml><?xml version="1.0" encoding="utf-8"?>
<a:tblStyleLst xmlns:a="http://schemas.openxmlformats.org/drawingml/2006/main" def="{202DA953-0FAD-4646-8DF7-CA92F13E23CE}">
  <a:tblStyle styleId="{202DA953-0FAD-4646-8DF7-CA92F13E23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7060" autoAdjust="0"/>
  </p:normalViewPr>
  <p:slideViewPr>
    <p:cSldViewPr snapToGrid="0">
      <p:cViewPr varScale="1">
        <p:scale>
          <a:sx n="75" d="100"/>
          <a:sy n="75" d="100"/>
        </p:scale>
        <p:origin x="1603" y="43"/>
      </p:cViewPr>
      <p:guideLst>
        <p:guide orient="horz" pos="2160"/>
        <p:guide pos="2880"/>
      </p:guideLst>
    </p:cSldViewPr>
  </p:slideViewPr>
  <p:outlineViewPr>
    <p:cViewPr>
      <p:scale>
        <a:sx n="33" d="100"/>
        <a:sy n="33" d="100"/>
      </p:scale>
      <p:origin x="0" y="-14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i, Megan" userId="S::mclementi@pa.gov::bc9dd4d2-e409-4256-a45f-ebc164e18070" providerId="AD" clId="Web-{FB6D7B2E-8B95-4CC2-088A-D6CE34AF6B27}"/>
    <pc:docChg chg="mod">
      <pc:chgData name="Clementi, Megan" userId="S::mclementi@pa.gov::bc9dd4d2-e409-4256-a45f-ebc164e18070" providerId="AD" clId="Web-{FB6D7B2E-8B95-4CC2-088A-D6CE34AF6B27}" dt="2024-01-18T17:45:37.409" v="1"/>
      <pc:docMkLst>
        <pc:docMk/>
      </pc:docMkLst>
      <pc:sldChg chg="modCm">
        <pc:chgData name="Clementi, Megan" userId="S::mclementi@pa.gov::bc9dd4d2-e409-4256-a45f-ebc164e18070" providerId="AD" clId="Web-{FB6D7B2E-8B95-4CC2-088A-D6CE34AF6B27}" dt="2024-01-18T17:45:37.409" v="1"/>
        <pc:sldMkLst>
          <pc:docMk/>
          <pc:sldMk cId="0" sldId="271"/>
        </pc:sldMkLst>
        <pc:extLst>
          <p:ext xmlns:p="http://schemas.openxmlformats.org/presentationml/2006/main" uri="{D6D511B9-2390-475A-947B-AFAB55BFBCF1}">
            <pc226:cmChg xmlns:pc226="http://schemas.microsoft.com/office/powerpoint/2022/06/main/command" chg="">
              <pc226:chgData name="Clementi, Megan" userId="S::mclementi@pa.gov::bc9dd4d2-e409-4256-a45f-ebc164e18070" providerId="AD" clId="Web-{FB6D7B2E-8B95-4CC2-088A-D6CE34AF6B27}" dt="2024-01-18T17:45:37.409" v="1"/>
              <pc2:cmMkLst xmlns:pc2="http://schemas.microsoft.com/office/powerpoint/2019/9/main/command">
                <pc:docMk/>
                <pc:sldMk cId="0" sldId="271"/>
                <pc2:cmMk id="{B0193F65-1EC2-4012-ABCA-17AE098B9F61}"/>
              </pc2:cmMkLst>
              <pc226:cmRplyChg chg="add">
                <pc226:chgData name="Clementi, Megan" userId="S::mclementi@pa.gov::bc9dd4d2-e409-4256-a45f-ebc164e18070" providerId="AD" clId="Web-{FB6D7B2E-8B95-4CC2-088A-D6CE34AF6B27}" dt="2024-01-18T17:45:37.409" v="1"/>
                <pc2:cmRplyMkLst xmlns:pc2="http://schemas.microsoft.com/office/powerpoint/2019/9/main/command">
                  <pc:docMk/>
                  <pc:sldMk cId="0" sldId="271"/>
                  <pc2:cmMk id="{B0193F65-1EC2-4012-ABCA-17AE098B9F61}"/>
                  <pc2:cmRplyMk id="{2582F0F6-B0D7-4949-BDD6-1460EDFBCCF4}"/>
                </pc2:cmRplyMkLst>
              </pc226:cmRplyChg>
            </pc226:cmChg>
          </p:ext>
        </pc:extLst>
      </pc:sldChg>
    </pc:docChg>
  </pc:docChgLst>
  <pc:docChgLst>
    <pc:chgData name="Clementi, Megan" userId="bc9dd4d2-e409-4256-a45f-ebc164e18070" providerId="ADAL" clId="{803E77DD-2369-421E-8A16-321E1F4C9A07}"/>
    <pc:docChg chg="undo custSel addSld modSld">
      <pc:chgData name="Clementi, Megan" userId="bc9dd4d2-e409-4256-a45f-ebc164e18070" providerId="ADAL" clId="{803E77DD-2369-421E-8A16-321E1F4C9A07}" dt="2024-01-24T16:11:39.362" v="1103" actId="120"/>
      <pc:docMkLst>
        <pc:docMk/>
      </pc:docMkLst>
      <pc:sldChg chg="modSp mod">
        <pc:chgData name="Clementi, Megan" userId="bc9dd4d2-e409-4256-a45f-ebc164e18070" providerId="ADAL" clId="{803E77DD-2369-421E-8A16-321E1F4C9A07}" dt="2024-01-18T18:05:30.609" v="162" actId="20577"/>
        <pc:sldMkLst>
          <pc:docMk/>
          <pc:sldMk cId="0" sldId="256"/>
        </pc:sldMkLst>
        <pc:spChg chg="mod">
          <ac:chgData name="Clementi, Megan" userId="bc9dd4d2-e409-4256-a45f-ebc164e18070" providerId="ADAL" clId="{803E77DD-2369-421E-8A16-321E1F4C9A07}" dt="2024-01-18T18:05:30.609" v="162" actId="20577"/>
          <ac:spMkLst>
            <pc:docMk/>
            <pc:sldMk cId="0" sldId="256"/>
            <ac:spMk id="327" creationId="{00000000-0000-0000-0000-000000000000}"/>
          </ac:spMkLst>
        </pc:spChg>
      </pc:sldChg>
      <pc:sldChg chg="modSp mod">
        <pc:chgData name="Clementi, Megan" userId="bc9dd4d2-e409-4256-a45f-ebc164e18070" providerId="ADAL" clId="{803E77DD-2369-421E-8A16-321E1F4C9A07}" dt="2024-01-18T19:51:49.733" v="741" actId="255"/>
        <pc:sldMkLst>
          <pc:docMk/>
          <pc:sldMk cId="0" sldId="257"/>
        </pc:sldMkLst>
        <pc:spChg chg="mod">
          <ac:chgData name="Clementi, Megan" userId="bc9dd4d2-e409-4256-a45f-ebc164e18070" providerId="ADAL" clId="{803E77DD-2369-421E-8A16-321E1F4C9A07}" dt="2024-01-18T19:51:49.733" v="741" actId="255"/>
          <ac:spMkLst>
            <pc:docMk/>
            <pc:sldMk cId="0" sldId="257"/>
            <ac:spMk id="5" creationId="{41D4052E-F1AD-43D7-B899-61FB01A6CE94}"/>
          </ac:spMkLst>
        </pc:spChg>
        <pc:spChg chg="mod">
          <ac:chgData name="Clementi, Megan" userId="bc9dd4d2-e409-4256-a45f-ebc164e18070" providerId="ADAL" clId="{803E77DD-2369-421E-8A16-321E1F4C9A07}" dt="2024-01-18T19:49:55.798" v="542" actId="6549"/>
          <ac:spMkLst>
            <pc:docMk/>
            <pc:sldMk cId="0" sldId="257"/>
            <ac:spMk id="337" creationId="{00000000-0000-0000-0000-000000000000}"/>
          </ac:spMkLst>
        </pc:spChg>
      </pc:sldChg>
      <pc:sldChg chg="modSp mod">
        <pc:chgData name="Clementi, Megan" userId="bc9dd4d2-e409-4256-a45f-ebc164e18070" providerId="ADAL" clId="{803E77DD-2369-421E-8A16-321E1F4C9A07}" dt="2024-01-24T16:07:57.547" v="1085" actId="207"/>
        <pc:sldMkLst>
          <pc:docMk/>
          <pc:sldMk cId="0" sldId="259"/>
        </pc:sldMkLst>
        <pc:spChg chg="mod">
          <ac:chgData name="Clementi, Megan" userId="bc9dd4d2-e409-4256-a45f-ebc164e18070" providerId="ADAL" clId="{803E77DD-2369-421E-8A16-321E1F4C9A07}" dt="2024-01-24T16:07:57.547" v="1085" actId="207"/>
          <ac:spMkLst>
            <pc:docMk/>
            <pc:sldMk cId="0" sldId="259"/>
            <ac:spMk id="5" creationId="{3FDD91AD-039F-498E-BE00-7288B06A5223}"/>
          </ac:spMkLst>
        </pc:spChg>
      </pc:sldChg>
      <pc:sldChg chg="modSp mod">
        <pc:chgData name="Clementi, Megan" userId="bc9dd4d2-e409-4256-a45f-ebc164e18070" providerId="ADAL" clId="{803E77DD-2369-421E-8A16-321E1F4C9A07}" dt="2024-01-24T13:28:53.210" v="767" actId="207"/>
        <pc:sldMkLst>
          <pc:docMk/>
          <pc:sldMk cId="0" sldId="261"/>
        </pc:sldMkLst>
        <pc:spChg chg="mod">
          <ac:chgData name="Clementi, Megan" userId="bc9dd4d2-e409-4256-a45f-ebc164e18070" providerId="ADAL" clId="{803E77DD-2369-421E-8A16-321E1F4C9A07}" dt="2024-01-24T13:28:53.210" v="767" actId="207"/>
          <ac:spMkLst>
            <pc:docMk/>
            <pc:sldMk cId="0" sldId="261"/>
            <ac:spMk id="2" creationId="{2F0ABFEC-7BDF-440D-99C2-60746CC86600}"/>
          </ac:spMkLst>
        </pc:spChg>
      </pc:sldChg>
      <pc:sldChg chg="modSp mod">
        <pc:chgData name="Clementi, Megan" userId="bc9dd4d2-e409-4256-a45f-ebc164e18070" providerId="ADAL" clId="{803E77DD-2369-421E-8A16-321E1F4C9A07}" dt="2024-01-24T13:28:38.399" v="764" actId="207"/>
        <pc:sldMkLst>
          <pc:docMk/>
          <pc:sldMk cId="0" sldId="264"/>
        </pc:sldMkLst>
        <pc:spChg chg="mod">
          <ac:chgData name="Clementi, Megan" userId="bc9dd4d2-e409-4256-a45f-ebc164e18070" providerId="ADAL" clId="{803E77DD-2369-421E-8A16-321E1F4C9A07}" dt="2024-01-24T13:28:38.399" v="764" actId="207"/>
          <ac:spMkLst>
            <pc:docMk/>
            <pc:sldMk cId="0" sldId="264"/>
            <ac:spMk id="4" creationId="{4000A433-15FF-4618-81C8-F6BE26C2DDDB}"/>
          </ac:spMkLst>
        </pc:spChg>
        <pc:spChg chg="mod">
          <ac:chgData name="Clementi, Megan" userId="bc9dd4d2-e409-4256-a45f-ebc164e18070" providerId="ADAL" clId="{803E77DD-2369-421E-8A16-321E1F4C9A07}" dt="2024-01-18T16:42:05.874" v="142" actId="20577"/>
          <ac:spMkLst>
            <pc:docMk/>
            <pc:sldMk cId="0" sldId="264"/>
            <ac:spMk id="404" creationId="{00000000-0000-0000-0000-000000000000}"/>
          </ac:spMkLst>
        </pc:spChg>
      </pc:sldChg>
      <pc:sldChg chg="modSp mod">
        <pc:chgData name="Clementi, Megan" userId="bc9dd4d2-e409-4256-a45f-ebc164e18070" providerId="ADAL" clId="{803E77DD-2369-421E-8A16-321E1F4C9A07}" dt="2024-01-18T18:04:03.020" v="159" actId="20577"/>
        <pc:sldMkLst>
          <pc:docMk/>
          <pc:sldMk cId="0" sldId="267"/>
        </pc:sldMkLst>
        <pc:spChg chg="mod">
          <ac:chgData name="Clementi, Megan" userId="bc9dd4d2-e409-4256-a45f-ebc164e18070" providerId="ADAL" clId="{803E77DD-2369-421E-8A16-321E1F4C9A07}" dt="2024-01-18T18:04:03.020" v="159" actId="20577"/>
          <ac:spMkLst>
            <pc:docMk/>
            <pc:sldMk cId="0" sldId="267"/>
            <ac:spMk id="433" creationId="{00000000-0000-0000-0000-000000000000}"/>
          </ac:spMkLst>
        </pc:spChg>
      </pc:sldChg>
      <pc:sldChg chg="modSp mod">
        <pc:chgData name="Clementi, Megan" userId="bc9dd4d2-e409-4256-a45f-ebc164e18070" providerId="ADAL" clId="{803E77DD-2369-421E-8A16-321E1F4C9A07}" dt="2024-01-24T16:09:05.257" v="1087" actId="1076"/>
        <pc:sldMkLst>
          <pc:docMk/>
          <pc:sldMk cId="0" sldId="268"/>
        </pc:sldMkLst>
        <pc:spChg chg="mod">
          <ac:chgData name="Clementi, Megan" userId="bc9dd4d2-e409-4256-a45f-ebc164e18070" providerId="ADAL" clId="{803E77DD-2369-421E-8A16-321E1F4C9A07}" dt="2024-01-24T16:08:53.088" v="1086" actId="120"/>
          <ac:spMkLst>
            <pc:docMk/>
            <pc:sldMk cId="0" sldId="268"/>
            <ac:spMk id="5" creationId="{D03CBCAE-12C4-473E-85BB-65227E0339D4}"/>
          </ac:spMkLst>
        </pc:spChg>
        <pc:picChg chg="mod">
          <ac:chgData name="Clementi, Megan" userId="bc9dd4d2-e409-4256-a45f-ebc164e18070" providerId="ADAL" clId="{803E77DD-2369-421E-8A16-321E1F4C9A07}" dt="2024-01-24T16:09:05.257" v="1087" actId="1076"/>
          <ac:picMkLst>
            <pc:docMk/>
            <pc:sldMk cId="0" sldId="268"/>
            <ac:picMk id="4" creationId="{E4923343-51D1-4EC4-AC4C-2D49A28CACFB}"/>
          </ac:picMkLst>
        </pc:picChg>
      </pc:sldChg>
      <pc:sldChg chg="modSp mod">
        <pc:chgData name="Clementi, Megan" userId="bc9dd4d2-e409-4256-a45f-ebc164e18070" providerId="ADAL" clId="{803E77DD-2369-421E-8A16-321E1F4C9A07}" dt="2024-01-24T13:27:52.412" v="757" actId="207"/>
        <pc:sldMkLst>
          <pc:docMk/>
          <pc:sldMk cId="0" sldId="269"/>
        </pc:sldMkLst>
        <pc:spChg chg="mod">
          <ac:chgData name="Clementi, Megan" userId="bc9dd4d2-e409-4256-a45f-ebc164e18070" providerId="ADAL" clId="{803E77DD-2369-421E-8A16-321E1F4C9A07}" dt="2024-01-24T13:27:52.412" v="757" actId="207"/>
          <ac:spMkLst>
            <pc:docMk/>
            <pc:sldMk cId="0" sldId="269"/>
            <ac:spMk id="4" creationId="{826EBA53-791D-42F1-BBEC-806810036CAE}"/>
          </ac:spMkLst>
        </pc:spChg>
      </pc:sldChg>
      <pc:sldChg chg="modSp mod">
        <pc:chgData name="Clementi, Megan" userId="bc9dd4d2-e409-4256-a45f-ebc164e18070" providerId="ADAL" clId="{803E77DD-2369-421E-8A16-321E1F4C9A07}" dt="2024-01-24T13:27:46.530" v="756" actId="207"/>
        <pc:sldMkLst>
          <pc:docMk/>
          <pc:sldMk cId="0" sldId="270"/>
        </pc:sldMkLst>
        <pc:spChg chg="mod">
          <ac:chgData name="Clementi, Megan" userId="bc9dd4d2-e409-4256-a45f-ebc164e18070" providerId="ADAL" clId="{803E77DD-2369-421E-8A16-321E1F4C9A07}" dt="2024-01-18T16:09:52.401" v="20" actId="255"/>
          <ac:spMkLst>
            <pc:docMk/>
            <pc:sldMk cId="0" sldId="270"/>
            <ac:spMk id="3" creationId="{4E3AE6CB-A1A8-4515-9E44-0836130DBA3A}"/>
          </ac:spMkLst>
        </pc:spChg>
        <pc:spChg chg="mod">
          <ac:chgData name="Clementi, Megan" userId="bc9dd4d2-e409-4256-a45f-ebc164e18070" providerId="ADAL" clId="{803E77DD-2369-421E-8A16-321E1F4C9A07}" dt="2024-01-24T13:27:46.530" v="756" actId="207"/>
          <ac:spMkLst>
            <pc:docMk/>
            <pc:sldMk cId="0" sldId="270"/>
            <ac:spMk id="465" creationId="{00000000-0000-0000-0000-000000000000}"/>
          </ac:spMkLst>
        </pc:spChg>
        <pc:picChg chg="mod">
          <ac:chgData name="Clementi, Megan" userId="bc9dd4d2-e409-4256-a45f-ebc164e18070" providerId="ADAL" clId="{803E77DD-2369-421E-8A16-321E1F4C9A07}" dt="2024-01-18T18:02:06.083" v="148" actId="1076"/>
          <ac:picMkLst>
            <pc:docMk/>
            <pc:sldMk cId="0" sldId="270"/>
            <ac:picMk id="466" creationId="{00000000-0000-0000-0000-000000000000}"/>
          </ac:picMkLst>
        </pc:picChg>
      </pc:sldChg>
      <pc:sldChg chg="modSp mod delCm modCm">
        <pc:chgData name="Clementi, Megan" userId="bc9dd4d2-e409-4256-a45f-ebc164e18070" providerId="ADAL" clId="{803E77DD-2369-421E-8A16-321E1F4C9A07}" dt="2024-01-24T15:57:48.587" v="819" actId="1076"/>
        <pc:sldMkLst>
          <pc:docMk/>
          <pc:sldMk cId="0" sldId="271"/>
        </pc:sldMkLst>
        <pc:spChg chg="mod">
          <ac:chgData name="Clementi, Megan" userId="bc9dd4d2-e409-4256-a45f-ebc164e18070" providerId="ADAL" clId="{803E77DD-2369-421E-8A16-321E1F4C9A07}" dt="2024-01-18T16:10:12.322" v="26" actId="6549"/>
          <ac:spMkLst>
            <pc:docMk/>
            <pc:sldMk cId="0" sldId="271"/>
            <ac:spMk id="7" creationId="{B0FB6216-1732-4EC0-BEAD-80DB8BB679C6}"/>
          </ac:spMkLst>
        </pc:spChg>
        <pc:spChg chg="mod">
          <ac:chgData name="Clementi, Megan" userId="bc9dd4d2-e409-4256-a45f-ebc164e18070" providerId="ADAL" clId="{803E77DD-2369-421E-8A16-321E1F4C9A07}" dt="2024-01-24T15:57:38.821" v="818" actId="207"/>
          <ac:spMkLst>
            <pc:docMk/>
            <pc:sldMk cId="0" sldId="271"/>
            <ac:spMk id="475" creationId="{00000000-0000-0000-0000-000000000000}"/>
          </ac:spMkLst>
        </pc:spChg>
        <pc:picChg chg="mod">
          <ac:chgData name="Clementi, Megan" userId="bc9dd4d2-e409-4256-a45f-ebc164e18070" providerId="ADAL" clId="{803E77DD-2369-421E-8A16-321E1F4C9A07}" dt="2024-01-18T18:01:37.349" v="146" actId="1076"/>
          <ac:picMkLst>
            <pc:docMk/>
            <pc:sldMk cId="0" sldId="271"/>
            <ac:picMk id="4" creationId="{58DAAB9F-E25B-8B36-79C3-C63ECCE65B0A}"/>
          </ac:picMkLst>
        </pc:picChg>
        <pc:picChg chg="mod">
          <ac:chgData name="Clementi, Megan" userId="bc9dd4d2-e409-4256-a45f-ebc164e18070" providerId="ADAL" clId="{803E77DD-2369-421E-8A16-321E1F4C9A07}" dt="2024-01-18T18:01:35.069" v="145" actId="1076"/>
          <ac:picMkLst>
            <pc:docMk/>
            <pc:sldMk cId="0" sldId="271"/>
            <ac:picMk id="6" creationId="{41FBF9AA-6652-0937-D1FA-5565AF705A74}"/>
          </ac:picMkLst>
        </pc:picChg>
        <pc:picChg chg="mod">
          <ac:chgData name="Clementi, Megan" userId="bc9dd4d2-e409-4256-a45f-ebc164e18070" providerId="ADAL" clId="{803E77DD-2369-421E-8A16-321E1F4C9A07}" dt="2024-01-24T15:57:48.587" v="819" actId="1076"/>
          <ac:picMkLst>
            <pc:docMk/>
            <pc:sldMk cId="0" sldId="271"/>
            <ac:picMk id="10" creationId="{8007919F-C285-1D35-9613-325B7FA2BE5C}"/>
          </ac:picMkLst>
        </pc:picChg>
        <pc:extLst>
          <p:ext xmlns:p="http://schemas.openxmlformats.org/presentationml/2006/main" uri="{D6D511B9-2390-475A-947B-AFAB55BFBCF1}">
            <pc226:cmChg xmlns:pc226="http://schemas.microsoft.com/office/powerpoint/2022/06/main/command" chg="del mod modRxn">
              <pc226:chgData name="Clementi, Megan" userId="bc9dd4d2-e409-4256-a45f-ebc164e18070" providerId="ADAL" clId="{803E77DD-2369-421E-8A16-321E1F4C9A07}" dt="2024-01-23T13:08:19.032" v="742"/>
              <pc2:cmMkLst xmlns:pc2="http://schemas.microsoft.com/office/powerpoint/2019/9/main/command">
                <pc:docMk/>
                <pc:sldMk cId="0" sldId="271"/>
                <pc2:cmMk id="{B0193F65-1EC2-4012-ABCA-17AE098B9F61}"/>
              </pc2:cmMkLst>
            </pc226:cmChg>
          </p:ext>
        </pc:extLst>
      </pc:sldChg>
      <pc:sldChg chg="modSp mod">
        <pc:chgData name="Clementi, Megan" userId="bc9dd4d2-e409-4256-a45f-ebc164e18070" providerId="ADAL" clId="{803E77DD-2369-421E-8A16-321E1F4C9A07}" dt="2024-01-24T13:43:53.863" v="782" actId="207"/>
        <pc:sldMkLst>
          <pc:docMk/>
          <pc:sldMk cId="0" sldId="272"/>
        </pc:sldMkLst>
        <pc:spChg chg="mod">
          <ac:chgData name="Clementi, Megan" userId="bc9dd4d2-e409-4256-a45f-ebc164e18070" providerId="ADAL" clId="{803E77DD-2369-421E-8A16-321E1F4C9A07}" dt="2024-01-18T16:10:31.123" v="33" actId="6549"/>
          <ac:spMkLst>
            <pc:docMk/>
            <pc:sldMk cId="0" sldId="272"/>
            <ac:spMk id="3" creationId="{A0D18074-CC55-4F11-8771-61BA77EC135A}"/>
          </ac:spMkLst>
        </pc:spChg>
        <pc:spChg chg="mod">
          <ac:chgData name="Clementi, Megan" userId="bc9dd4d2-e409-4256-a45f-ebc164e18070" providerId="ADAL" clId="{803E77DD-2369-421E-8A16-321E1F4C9A07}" dt="2024-01-24T13:43:53.863" v="782" actId="207"/>
          <ac:spMkLst>
            <pc:docMk/>
            <pc:sldMk cId="0" sldId="272"/>
            <ac:spMk id="485" creationId="{00000000-0000-0000-0000-000000000000}"/>
          </ac:spMkLst>
        </pc:spChg>
      </pc:sldChg>
      <pc:sldChg chg="modSp mod">
        <pc:chgData name="Clementi, Megan" userId="bc9dd4d2-e409-4256-a45f-ebc164e18070" providerId="ADAL" clId="{803E77DD-2369-421E-8A16-321E1F4C9A07}" dt="2024-01-24T16:09:19.718" v="1088" actId="14100"/>
        <pc:sldMkLst>
          <pc:docMk/>
          <pc:sldMk cId="0" sldId="273"/>
        </pc:sldMkLst>
        <pc:spChg chg="mod">
          <ac:chgData name="Clementi, Megan" userId="bc9dd4d2-e409-4256-a45f-ebc164e18070" providerId="ADAL" clId="{803E77DD-2369-421E-8A16-321E1F4C9A07}" dt="2024-01-24T16:09:19.718" v="1088" actId="14100"/>
          <ac:spMkLst>
            <pc:docMk/>
            <pc:sldMk cId="0" sldId="273"/>
            <ac:spMk id="6" creationId="{D50F96DC-1BEB-4004-99AD-353E48A9BA5C}"/>
          </ac:spMkLst>
        </pc:spChg>
      </pc:sldChg>
      <pc:sldChg chg="modSp mod">
        <pc:chgData name="Clementi, Megan" userId="bc9dd4d2-e409-4256-a45f-ebc164e18070" providerId="ADAL" clId="{803E77DD-2369-421E-8A16-321E1F4C9A07}" dt="2024-01-24T16:09:36.282" v="1089" actId="1076"/>
        <pc:sldMkLst>
          <pc:docMk/>
          <pc:sldMk cId="0" sldId="276"/>
        </pc:sldMkLst>
        <pc:spChg chg="mod">
          <ac:chgData name="Clementi, Megan" userId="bc9dd4d2-e409-4256-a45f-ebc164e18070" providerId="ADAL" clId="{803E77DD-2369-421E-8A16-321E1F4C9A07}" dt="2024-01-24T16:09:36.282" v="1089" actId="1076"/>
          <ac:spMkLst>
            <pc:docMk/>
            <pc:sldMk cId="0" sldId="276"/>
            <ac:spMk id="3" creationId="{825D7C79-3990-4297-8C19-0F258F035F18}"/>
          </ac:spMkLst>
        </pc:spChg>
        <pc:spChg chg="mod">
          <ac:chgData name="Clementi, Megan" userId="bc9dd4d2-e409-4256-a45f-ebc164e18070" providerId="ADAL" clId="{803E77DD-2369-421E-8A16-321E1F4C9A07}" dt="2024-01-18T16:10:57.909" v="43" actId="1076"/>
          <ac:spMkLst>
            <pc:docMk/>
            <pc:sldMk cId="0" sldId="276"/>
            <ac:spMk id="529" creationId="{00000000-0000-0000-0000-000000000000}"/>
          </ac:spMkLst>
        </pc:spChg>
      </pc:sldChg>
      <pc:sldChg chg="modSp mod">
        <pc:chgData name="Clementi, Megan" userId="bc9dd4d2-e409-4256-a45f-ebc164e18070" providerId="ADAL" clId="{803E77DD-2369-421E-8A16-321E1F4C9A07}" dt="2024-01-24T16:09:41.492" v="1090" actId="120"/>
        <pc:sldMkLst>
          <pc:docMk/>
          <pc:sldMk cId="0" sldId="277"/>
        </pc:sldMkLst>
        <pc:spChg chg="mod">
          <ac:chgData name="Clementi, Megan" userId="bc9dd4d2-e409-4256-a45f-ebc164e18070" providerId="ADAL" clId="{803E77DD-2369-421E-8A16-321E1F4C9A07}" dt="2024-01-24T16:09:41.492" v="1090" actId="120"/>
          <ac:spMkLst>
            <pc:docMk/>
            <pc:sldMk cId="0" sldId="277"/>
            <ac:spMk id="5" creationId="{833BB5FD-EA52-4CF7-886E-1AD4CD0D32DD}"/>
          </ac:spMkLst>
        </pc:spChg>
      </pc:sldChg>
      <pc:sldChg chg="modSp mod">
        <pc:chgData name="Clementi, Megan" userId="bc9dd4d2-e409-4256-a45f-ebc164e18070" providerId="ADAL" clId="{803E77DD-2369-421E-8A16-321E1F4C9A07}" dt="2024-01-24T15:59:24.899" v="834" actId="207"/>
        <pc:sldMkLst>
          <pc:docMk/>
          <pc:sldMk cId="0" sldId="279"/>
        </pc:sldMkLst>
        <pc:spChg chg="mod">
          <ac:chgData name="Clementi, Megan" userId="bc9dd4d2-e409-4256-a45f-ebc164e18070" providerId="ADAL" clId="{803E77DD-2369-421E-8A16-321E1F4C9A07}" dt="2024-01-24T15:59:24.899" v="834" actId="207"/>
          <ac:spMkLst>
            <pc:docMk/>
            <pc:sldMk cId="0" sldId="279"/>
            <ac:spMk id="3" creationId="{8D844E9D-25D0-4872-A3E1-413753D510D0}"/>
          </ac:spMkLst>
        </pc:spChg>
      </pc:sldChg>
      <pc:sldChg chg="modSp mod">
        <pc:chgData name="Clementi, Megan" userId="bc9dd4d2-e409-4256-a45f-ebc164e18070" providerId="ADAL" clId="{803E77DD-2369-421E-8A16-321E1F4C9A07}" dt="2024-01-24T16:10:05.173" v="1091" actId="1076"/>
        <pc:sldMkLst>
          <pc:docMk/>
          <pc:sldMk cId="0" sldId="280"/>
        </pc:sldMkLst>
        <pc:spChg chg="mod">
          <ac:chgData name="Clementi, Megan" userId="bc9dd4d2-e409-4256-a45f-ebc164e18070" providerId="ADAL" clId="{803E77DD-2369-421E-8A16-321E1F4C9A07}" dt="2024-01-24T16:10:05.173" v="1091" actId="1076"/>
          <ac:spMkLst>
            <pc:docMk/>
            <pc:sldMk cId="0" sldId="280"/>
            <ac:spMk id="3" creationId="{9CE156DD-5B14-4F7E-9A00-C92AB0C20E96}"/>
          </ac:spMkLst>
        </pc:spChg>
        <pc:spChg chg="mod">
          <ac:chgData name="Clementi, Megan" userId="bc9dd4d2-e409-4256-a45f-ebc164e18070" providerId="ADAL" clId="{803E77DD-2369-421E-8A16-321E1F4C9A07}" dt="2024-01-18T16:11:16.452" v="49" actId="6549"/>
          <ac:spMkLst>
            <pc:docMk/>
            <pc:sldMk cId="0" sldId="280"/>
            <ac:spMk id="576" creationId="{00000000-0000-0000-0000-000000000000}"/>
          </ac:spMkLst>
        </pc:spChg>
      </pc:sldChg>
      <pc:sldChg chg="modSp mod">
        <pc:chgData name="Clementi, Megan" userId="bc9dd4d2-e409-4256-a45f-ebc164e18070" providerId="ADAL" clId="{803E77DD-2369-421E-8A16-321E1F4C9A07}" dt="2024-01-24T16:10:11.033" v="1092" actId="120"/>
        <pc:sldMkLst>
          <pc:docMk/>
          <pc:sldMk cId="0" sldId="281"/>
        </pc:sldMkLst>
        <pc:spChg chg="mod">
          <ac:chgData name="Clementi, Megan" userId="bc9dd4d2-e409-4256-a45f-ebc164e18070" providerId="ADAL" clId="{803E77DD-2369-421E-8A16-321E1F4C9A07}" dt="2024-01-24T16:10:11.033" v="1092" actId="120"/>
          <ac:spMkLst>
            <pc:docMk/>
            <pc:sldMk cId="0" sldId="281"/>
            <ac:spMk id="5" creationId="{13680DC1-26EC-462B-A302-B9102E90EE91}"/>
          </ac:spMkLst>
        </pc:spChg>
      </pc:sldChg>
      <pc:sldChg chg="modSp mod">
        <pc:chgData name="Clementi, Megan" userId="bc9dd4d2-e409-4256-a45f-ebc164e18070" providerId="ADAL" clId="{803E77DD-2369-421E-8A16-321E1F4C9A07}" dt="2024-01-24T15:59:50.457" v="848" actId="6549"/>
        <pc:sldMkLst>
          <pc:docMk/>
          <pc:sldMk cId="0" sldId="283"/>
        </pc:sldMkLst>
        <pc:spChg chg="mod">
          <ac:chgData name="Clementi, Megan" userId="bc9dd4d2-e409-4256-a45f-ebc164e18070" providerId="ADAL" clId="{803E77DD-2369-421E-8A16-321E1F4C9A07}" dt="2024-01-24T15:59:50.457" v="848" actId="6549"/>
          <ac:spMkLst>
            <pc:docMk/>
            <pc:sldMk cId="0" sldId="283"/>
            <ac:spMk id="3" creationId="{F0338A30-BD77-402A-AD76-E88E8729B359}"/>
          </ac:spMkLst>
        </pc:spChg>
        <pc:spChg chg="mod">
          <ac:chgData name="Clementi, Megan" userId="bc9dd4d2-e409-4256-a45f-ebc164e18070" providerId="ADAL" clId="{803E77DD-2369-421E-8A16-321E1F4C9A07}" dt="2024-01-18T16:11:30.467" v="55" actId="6549"/>
          <ac:spMkLst>
            <pc:docMk/>
            <pc:sldMk cId="0" sldId="283"/>
            <ac:spMk id="611" creationId="{00000000-0000-0000-0000-000000000000}"/>
          </ac:spMkLst>
        </pc:spChg>
      </pc:sldChg>
      <pc:sldChg chg="modSp mod">
        <pc:chgData name="Clementi, Megan" userId="bc9dd4d2-e409-4256-a45f-ebc164e18070" providerId="ADAL" clId="{803E77DD-2369-421E-8A16-321E1F4C9A07}" dt="2024-01-18T16:11:53.004" v="56" actId="122"/>
        <pc:sldMkLst>
          <pc:docMk/>
          <pc:sldMk cId="0" sldId="284"/>
        </pc:sldMkLst>
        <pc:spChg chg="mod">
          <ac:chgData name="Clementi, Megan" userId="bc9dd4d2-e409-4256-a45f-ebc164e18070" providerId="ADAL" clId="{803E77DD-2369-421E-8A16-321E1F4C9A07}" dt="2024-01-18T16:11:53.004" v="56" actId="122"/>
          <ac:spMkLst>
            <pc:docMk/>
            <pc:sldMk cId="0" sldId="284"/>
            <ac:spMk id="621" creationId="{00000000-0000-0000-0000-000000000000}"/>
          </ac:spMkLst>
        </pc:spChg>
      </pc:sldChg>
      <pc:sldChg chg="modSp mod">
        <pc:chgData name="Clementi, Megan" userId="bc9dd4d2-e409-4256-a45f-ebc164e18070" providerId="ADAL" clId="{803E77DD-2369-421E-8A16-321E1F4C9A07}" dt="2024-01-24T16:01:12.972" v="856" actId="120"/>
        <pc:sldMkLst>
          <pc:docMk/>
          <pc:sldMk cId="0" sldId="285"/>
        </pc:sldMkLst>
        <pc:spChg chg="mod">
          <ac:chgData name="Clementi, Megan" userId="bc9dd4d2-e409-4256-a45f-ebc164e18070" providerId="ADAL" clId="{803E77DD-2369-421E-8A16-321E1F4C9A07}" dt="2024-01-24T16:01:12.972" v="856" actId="120"/>
          <ac:spMkLst>
            <pc:docMk/>
            <pc:sldMk cId="0" sldId="285"/>
            <ac:spMk id="3" creationId="{5EFE3488-1940-4834-BEAA-696C654E9BF9}"/>
          </ac:spMkLst>
        </pc:spChg>
        <pc:picChg chg="mod">
          <ac:chgData name="Clementi, Megan" userId="bc9dd4d2-e409-4256-a45f-ebc164e18070" providerId="ADAL" clId="{803E77DD-2369-421E-8A16-321E1F4C9A07}" dt="2024-01-24T16:01:12.108" v="855" actId="1076"/>
          <ac:picMkLst>
            <pc:docMk/>
            <pc:sldMk cId="0" sldId="285"/>
            <ac:picMk id="632" creationId="{00000000-0000-0000-0000-000000000000}"/>
          </ac:picMkLst>
        </pc:picChg>
      </pc:sldChg>
      <pc:sldChg chg="modSp mod">
        <pc:chgData name="Clementi, Megan" userId="bc9dd4d2-e409-4256-a45f-ebc164e18070" providerId="ADAL" clId="{803E77DD-2369-421E-8A16-321E1F4C9A07}" dt="2024-01-24T13:44:49.968" v="790" actId="207"/>
        <pc:sldMkLst>
          <pc:docMk/>
          <pc:sldMk cId="0" sldId="286"/>
        </pc:sldMkLst>
        <pc:spChg chg="mod">
          <ac:chgData name="Clementi, Megan" userId="bc9dd4d2-e409-4256-a45f-ebc164e18070" providerId="ADAL" clId="{803E77DD-2369-421E-8A16-321E1F4C9A07}" dt="2024-01-24T13:44:49.968" v="790" actId="207"/>
          <ac:spMkLst>
            <pc:docMk/>
            <pc:sldMk cId="0" sldId="286"/>
            <ac:spMk id="3" creationId="{C9A878B3-2B4C-4D53-A51A-F36E4113563F}"/>
          </ac:spMkLst>
        </pc:spChg>
      </pc:sldChg>
      <pc:sldChg chg="modSp mod">
        <pc:chgData name="Clementi, Megan" userId="bc9dd4d2-e409-4256-a45f-ebc164e18070" providerId="ADAL" clId="{803E77DD-2369-421E-8A16-321E1F4C9A07}" dt="2024-01-24T16:10:31.856" v="1094" actId="1076"/>
        <pc:sldMkLst>
          <pc:docMk/>
          <pc:sldMk cId="0" sldId="287"/>
        </pc:sldMkLst>
        <pc:spChg chg="mod">
          <ac:chgData name="Clementi, Megan" userId="bc9dd4d2-e409-4256-a45f-ebc164e18070" providerId="ADAL" clId="{803E77DD-2369-421E-8A16-321E1F4C9A07}" dt="2024-01-18T16:12:06.849" v="63" actId="6549"/>
          <ac:spMkLst>
            <pc:docMk/>
            <pc:sldMk cId="0" sldId="287"/>
            <ac:spMk id="3" creationId="{E6512494-B2C1-416E-B39C-6A0B6E184E8B}"/>
          </ac:spMkLst>
        </pc:spChg>
        <pc:spChg chg="mod">
          <ac:chgData name="Clementi, Megan" userId="bc9dd4d2-e409-4256-a45f-ebc164e18070" providerId="ADAL" clId="{803E77DD-2369-421E-8A16-321E1F4C9A07}" dt="2024-01-24T16:10:28.076" v="1093" actId="120"/>
          <ac:spMkLst>
            <pc:docMk/>
            <pc:sldMk cId="0" sldId="287"/>
            <ac:spMk id="650" creationId="{00000000-0000-0000-0000-000000000000}"/>
          </ac:spMkLst>
        </pc:spChg>
        <pc:picChg chg="mod">
          <ac:chgData name="Clementi, Megan" userId="bc9dd4d2-e409-4256-a45f-ebc164e18070" providerId="ADAL" clId="{803E77DD-2369-421E-8A16-321E1F4C9A07}" dt="2024-01-24T16:10:31.856" v="1094" actId="1076"/>
          <ac:picMkLst>
            <pc:docMk/>
            <pc:sldMk cId="0" sldId="287"/>
            <ac:picMk id="651" creationId="{00000000-0000-0000-0000-000000000000}"/>
          </ac:picMkLst>
        </pc:picChg>
      </pc:sldChg>
      <pc:sldChg chg="modSp mod">
        <pc:chgData name="Clementi, Megan" userId="bc9dd4d2-e409-4256-a45f-ebc164e18070" providerId="ADAL" clId="{803E77DD-2369-421E-8A16-321E1F4C9A07}" dt="2024-01-24T16:10:53.696" v="1097" actId="1076"/>
        <pc:sldMkLst>
          <pc:docMk/>
          <pc:sldMk cId="0" sldId="288"/>
        </pc:sldMkLst>
        <pc:spChg chg="mod">
          <ac:chgData name="Clementi, Megan" userId="bc9dd4d2-e409-4256-a45f-ebc164e18070" providerId="ADAL" clId="{803E77DD-2369-421E-8A16-321E1F4C9A07}" dt="2024-01-18T16:12:14.462" v="69" actId="6549"/>
          <ac:spMkLst>
            <pc:docMk/>
            <pc:sldMk cId="0" sldId="288"/>
            <ac:spMk id="3" creationId="{42A41923-88F7-47A4-9B22-94DE9C7FF71C}"/>
          </ac:spMkLst>
        </pc:spChg>
        <pc:spChg chg="mod">
          <ac:chgData name="Clementi, Megan" userId="bc9dd4d2-e409-4256-a45f-ebc164e18070" providerId="ADAL" clId="{803E77DD-2369-421E-8A16-321E1F4C9A07}" dt="2024-01-24T16:10:37.636" v="1095" actId="120"/>
          <ac:spMkLst>
            <pc:docMk/>
            <pc:sldMk cId="0" sldId="288"/>
            <ac:spMk id="660" creationId="{00000000-0000-0000-0000-000000000000}"/>
          </ac:spMkLst>
        </pc:spChg>
        <pc:picChg chg="mod">
          <ac:chgData name="Clementi, Megan" userId="bc9dd4d2-e409-4256-a45f-ebc164e18070" providerId="ADAL" clId="{803E77DD-2369-421E-8A16-321E1F4C9A07}" dt="2024-01-24T16:10:53.696" v="1097" actId="1076"/>
          <ac:picMkLst>
            <pc:docMk/>
            <pc:sldMk cId="0" sldId="288"/>
            <ac:picMk id="10" creationId="{FDCA018F-1D9B-4D9B-FF70-89685376585E}"/>
          </ac:picMkLst>
        </pc:picChg>
        <pc:picChg chg="mod">
          <ac:chgData name="Clementi, Megan" userId="bc9dd4d2-e409-4256-a45f-ebc164e18070" providerId="ADAL" clId="{803E77DD-2369-421E-8A16-321E1F4C9A07}" dt="2024-01-24T16:10:46.664" v="1096" actId="1076"/>
          <ac:picMkLst>
            <pc:docMk/>
            <pc:sldMk cId="0" sldId="288"/>
            <ac:picMk id="12" creationId="{963A4464-ABDE-A2BF-C640-6DFB0077D7ED}"/>
          </ac:picMkLst>
        </pc:picChg>
      </pc:sldChg>
      <pc:sldChg chg="modSp mod">
        <pc:chgData name="Clementi, Megan" userId="bc9dd4d2-e409-4256-a45f-ebc164e18070" providerId="ADAL" clId="{803E77DD-2369-421E-8A16-321E1F4C9A07}" dt="2024-01-24T13:45:16.235" v="794" actId="207"/>
        <pc:sldMkLst>
          <pc:docMk/>
          <pc:sldMk cId="0" sldId="289"/>
        </pc:sldMkLst>
        <pc:spChg chg="mod">
          <ac:chgData name="Clementi, Megan" userId="bc9dd4d2-e409-4256-a45f-ebc164e18070" providerId="ADAL" clId="{803E77DD-2369-421E-8A16-321E1F4C9A07}" dt="2024-01-18T16:12:39.167" v="75" actId="6549"/>
          <ac:spMkLst>
            <pc:docMk/>
            <pc:sldMk cId="0" sldId="289"/>
            <ac:spMk id="3" creationId="{26A0B62D-B95E-44A3-945C-6D86A66822FF}"/>
          </ac:spMkLst>
        </pc:spChg>
        <pc:spChg chg="mod">
          <ac:chgData name="Clementi, Megan" userId="bc9dd4d2-e409-4256-a45f-ebc164e18070" providerId="ADAL" clId="{803E77DD-2369-421E-8A16-321E1F4C9A07}" dt="2024-01-24T13:45:16.235" v="794" actId="207"/>
          <ac:spMkLst>
            <pc:docMk/>
            <pc:sldMk cId="0" sldId="289"/>
            <ac:spMk id="669" creationId="{00000000-0000-0000-0000-000000000000}"/>
          </ac:spMkLst>
        </pc:spChg>
      </pc:sldChg>
      <pc:sldChg chg="modSp mod">
        <pc:chgData name="Clementi, Megan" userId="bc9dd4d2-e409-4256-a45f-ebc164e18070" providerId="ADAL" clId="{803E77DD-2369-421E-8A16-321E1F4C9A07}" dt="2024-01-24T16:11:02.580" v="1098" actId="14100"/>
        <pc:sldMkLst>
          <pc:docMk/>
          <pc:sldMk cId="0" sldId="290"/>
        </pc:sldMkLst>
        <pc:spChg chg="mod">
          <ac:chgData name="Clementi, Megan" userId="bc9dd4d2-e409-4256-a45f-ebc164e18070" providerId="ADAL" clId="{803E77DD-2369-421E-8A16-321E1F4C9A07}" dt="2024-01-24T16:11:02.580" v="1098" actId="14100"/>
          <ac:spMkLst>
            <pc:docMk/>
            <pc:sldMk cId="0" sldId="290"/>
            <ac:spMk id="3" creationId="{793B3114-7379-481D-9BDA-9788454A4A40}"/>
          </ac:spMkLst>
        </pc:spChg>
      </pc:sldChg>
      <pc:sldChg chg="modSp mod">
        <pc:chgData name="Clementi, Megan" userId="bc9dd4d2-e409-4256-a45f-ebc164e18070" providerId="ADAL" clId="{803E77DD-2369-421E-8A16-321E1F4C9A07}" dt="2024-01-23T13:09:48.159" v="744" actId="1076"/>
        <pc:sldMkLst>
          <pc:docMk/>
          <pc:sldMk cId="0" sldId="291"/>
        </pc:sldMkLst>
        <pc:picChg chg="mod">
          <ac:chgData name="Clementi, Megan" userId="bc9dd4d2-e409-4256-a45f-ebc164e18070" providerId="ADAL" clId="{803E77DD-2369-421E-8A16-321E1F4C9A07}" dt="2024-01-23T13:09:48.159" v="744" actId="1076"/>
          <ac:picMkLst>
            <pc:docMk/>
            <pc:sldMk cId="0" sldId="291"/>
            <ac:picMk id="691" creationId="{00000000-0000-0000-0000-000000000000}"/>
          </ac:picMkLst>
        </pc:picChg>
      </pc:sldChg>
      <pc:sldChg chg="modSp mod">
        <pc:chgData name="Clementi, Megan" userId="bc9dd4d2-e409-4256-a45f-ebc164e18070" providerId="ADAL" clId="{803E77DD-2369-421E-8A16-321E1F4C9A07}" dt="2024-01-24T13:45:25.645" v="795" actId="207"/>
        <pc:sldMkLst>
          <pc:docMk/>
          <pc:sldMk cId="0" sldId="292"/>
        </pc:sldMkLst>
        <pc:spChg chg="mod">
          <ac:chgData name="Clementi, Megan" userId="bc9dd4d2-e409-4256-a45f-ebc164e18070" providerId="ADAL" clId="{803E77DD-2369-421E-8A16-321E1F4C9A07}" dt="2024-01-18T16:12:47.411" v="82" actId="6549"/>
          <ac:spMkLst>
            <pc:docMk/>
            <pc:sldMk cId="0" sldId="292"/>
            <ac:spMk id="3" creationId="{B36A0EE9-35BD-4D89-AEBB-862A5F937881}"/>
          </ac:spMkLst>
        </pc:spChg>
        <pc:spChg chg="mod">
          <ac:chgData name="Clementi, Megan" userId="bc9dd4d2-e409-4256-a45f-ebc164e18070" providerId="ADAL" clId="{803E77DD-2369-421E-8A16-321E1F4C9A07}" dt="2024-01-24T13:45:25.645" v="795" actId="207"/>
          <ac:spMkLst>
            <pc:docMk/>
            <pc:sldMk cId="0" sldId="292"/>
            <ac:spMk id="700" creationId="{00000000-0000-0000-0000-000000000000}"/>
          </ac:spMkLst>
        </pc:spChg>
      </pc:sldChg>
      <pc:sldChg chg="modSp mod">
        <pc:chgData name="Clementi, Megan" userId="bc9dd4d2-e409-4256-a45f-ebc164e18070" providerId="ADAL" clId="{803E77DD-2369-421E-8A16-321E1F4C9A07}" dt="2024-01-24T16:11:10.346" v="1099" actId="120"/>
        <pc:sldMkLst>
          <pc:docMk/>
          <pc:sldMk cId="0" sldId="293"/>
        </pc:sldMkLst>
        <pc:spChg chg="mod">
          <ac:chgData name="Clementi, Megan" userId="bc9dd4d2-e409-4256-a45f-ebc164e18070" providerId="ADAL" clId="{803E77DD-2369-421E-8A16-321E1F4C9A07}" dt="2024-01-24T16:11:10.346" v="1099" actId="120"/>
          <ac:spMkLst>
            <pc:docMk/>
            <pc:sldMk cId="0" sldId="293"/>
            <ac:spMk id="4" creationId="{2DCF77D0-0F3A-4A6A-9280-53974FA604C2}"/>
          </ac:spMkLst>
        </pc:spChg>
      </pc:sldChg>
      <pc:sldChg chg="modSp mod">
        <pc:chgData name="Clementi, Megan" userId="bc9dd4d2-e409-4256-a45f-ebc164e18070" providerId="ADAL" clId="{803E77DD-2369-421E-8A16-321E1F4C9A07}" dt="2024-01-18T16:13:07.957" v="83" actId="1076"/>
        <pc:sldMkLst>
          <pc:docMk/>
          <pc:sldMk cId="0" sldId="294"/>
        </pc:sldMkLst>
        <pc:spChg chg="mod">
          <ac:chgData name="Clementi, Megan" userId="bc9dd4d2-e409-4256-a45f-ebc164e18070" providerId="ADAL" clId="{803E77DD-2369-421E-8A16-321E1F4C9A07}" dt="2024-01-18T16:13:07.957" v="83" actId="1076"/>
          <ac:spMkLst>
            <pc:docMk/>
            <pc:sldMk cId="0" sldId="294"/>
            <ac:spMk id="723" creationId="{00000000-0000-0000-0000-000000000000}"/>
          </ac:spMkLst>
        </pc:spChg>
      </pc:sldChg>
      <pc:sldChg chg="modSp mod">
        <pc:chgData name="Clementi, Megan" userId="bc9dd4d2-e409-4256-a45f-ebc164e18070" providerId="ADAL" clId="{803E77DD-2369-421E-8A16-321E1F4C9A07}" dt="2024-01-24T13:45:38.062" v="797" actId="207"/>
        <pc:sldMkLst>
          <pc:docMk/>
          <pc:sldMk cId="0" sldId="295"/>
        </pc:sldMkLst>
        <pc:spChg chg="mod">
          <ac:chgData name="Clementi, Megan" userId="bc9dd4d2-e409-4256-a45f-ebc164e18070" providerId="ADAL" clId="{803E77DD-2369-421E-8A16-321E1F4C9A07}" dt="2024-01-18T16:13:11.615" v="89" actId="6549"/>
          <ac:spMkLst>
            <pc:docMk/>
            <pc:sldMk cId="0" sldId="295"/>
            <ac:spMk id="3" creationId="{F5458F67-D701-44F5-8B8F-D8CF5FE1ADB2}"/>
          </ac:spMkLst>
        </pc:spChg>
        <pc:spChg chg="mod">
          <ac:chgData name="Clementi, Megan" userId="bc9dd4d2-e409-4256-a45f-ebc164e18070" providerId="ADAL" clId="{803E77DD-2369-421E-8A16-321E1F4C9A07}" dt="2024-01-24T13:45:38.062" v="797" actId="207"/>
          <ac:spMkLst>
            <pc:docMk/>
            <pc:sldMk cId="0" sldId="295"/>
            <ac:spMk id="731" creationId="{00000000-0000-0000-0000-000000000000}"/>
          </ac:spMkLst>
        </pc:spChg>
      </pc:sldChg>
      <pc:sldChg chg="modSp mod">
        <pc:chgData name="Clementi, Megan" userId="bc9dd4d2-e409-4256-a45f-ebc164e18070" providerId="ADAL" clId="{803E77DD-2369-421E-8A16-321E1F4C9A07}" dt="2024-01-24T16:11:18.447" v="1100" actId="120"/>
        <pc:sldMkLst>
          <pc:docMk/>
          <pc:sldMk cId="0" sldId="296"/>
        </pc:sldMkLst>
        <pc:spChg chg="mod">
          <ac:chgData name="Clementi, Megan" userId="bc9dd4d2-e409-4256-a45f-ebc164e18070" providerId="ADAL" clId="{803E77DD-2369-421E-8A16-321E1F4C9A07}" dt="2024-01-24T16:11:18.447" v="1100" actId="120"/>
          <ac:spMkLst>
            <pc:docMk/>
            <pc:sldMk cId="0" sldId="296"/>
            <ac:spMk id="10" creationId="{D41F8A2E-A5B5-41F7-9753-72E4745BE1D3}"/>
          </ac:spMkLst>
        </pc:spChg>
      </pc:sldChg>
      <pc:sldChg chg="addSp delSp modSp mod">
        <pc:chgData name="Clementi, Megan" userId="bc9dd4d2-e409-4256-a45f-ebc164e18070" providerId="ADAL" clId="{803E77DD-2369-421E-8A16-321E1F4C9A07}" dt="2024-01-24T16:11:26.483" v="1101" actId="120"/>
        <pc:sldMkLst>
          <pc:docMk/>
          <pc:sldMk cId="0" sldId="298"/>
        </pc:sldMkLst>
        <pc:spChg chg="add del">
          <ac:chgData name="Clementi, Megan" userId="bc9dd4d2-e409-4256-a45f-ebc164e18070" providerId="ADAL" clId="{803E77DD-2369-421E-8A16-321E1F4C9A07}" dt="2024-01-18T18:11:35.605" v="210" actId="22"/>
          <ac:spMkLst>
            <pc:docMk/>
            <pc:sldMk cId="0" sldId="298"/>
            <ac:spMk id="3" creationId="{0E31991C-5EB7-9005-8D9C-CCA7ABD59104}"/>
          </ac:spMkLst>
        </pc:spChg>
        <pc:spChg chg="add del">
          <ac:chgData name="Clementi, Megan" userId="bc9dd4d2-e409-4256-a45f-ebc164e18070" providerId="ADAL" clId="{803E77DD-2369-421E-8A16-321E1F4C9A07}" dt="2024-01-18T18:11:56.257" v="212" actId="22"/>
          <ac:spMkLst>
            <pc:docMk/>
            <pc:sldMk cId="0" sldId="298"/>
            <ac:spMk id="5" creationId="{49CE53D2-5DEA-DB17-10B0-B50D1FFD5AD0}"/>
          </ac:spMkLst>
        </pc:spChg>
        <pc:spChg chg="add del mod">
          <ac:chgData name="Clementi, Megan" userId="bc9dd4d2-e409-4256-a45f-ebc164e18070" providerId="ADAL" clId="{803E77DD-2369-421E-8A16-321E1F4C9A07}" dt="2024-01-24T16:11:26.483" v="1101" actId="120"/>
          <ac:spMkLst>
            <pc:docMk/>
            <pc:sldMk cId="0" sldId="298"/>
            <ac:spMk id="762" creationId="{00000000-0000-0000-0000-000000000000}"/>
          </ac:spMkLst>
        </pc:spChg>
        <pc:spChg chg="add del mod">
          <ac:chgData name="Clementi, Megan" userId="bc9dd4d2-e409-4256-a45f-ebc164e18070" providerId="ADAL" clId="{803E77DD-2369-421E-8A16-321E1F4C9A07}" dt="2024-01-18T18:19:36.168" v="377" actId="478"/>
          <ac:spMkLst>
            <pc:docMk/>
            <pc:sldMk cId="0" sldId="298"/>
            <ac:spMk id="763" creationId="{00000000-0000-0000-0000-000000000000}"/>
          </ac:spMkLst>
        </pc:spChg>
        <pc:spChg chg="mod">
          <ac:chgData name="Clementi, Megan" userId="bc9dd4d2-e409-4256-a45f-ebc164e18070" providerId="ADAL" clId="{803E77DD-2369-421E-8A16-321E1F4C9A07}" dt="2024-01-18T18:09:08.920" v="206" actId="20577"/>
          <ac:spMkLst>
            <pc:docMk/>
            <pc:sldMk cId="0" sldId="298"/>
            <ac:spMk id="764" creationId="{00000000-0000-0000-0000-000000000000}"/>
          </ac:spMkLst>
        </pc:spChg>
      </pc:sldChg>
      <pc:sldChg chg="modSp mod delCm modCm">
        <pc:chgData name="Clementi, Megan" userId="bc9dd4d2-e409-4256-a45f-ebc164e18070" providerId="ADAL" clId="{803E77DD-2369-421E-8A16-321E1F4C9A07}" dt="2024-01-24T13:46:40.113" v="810"/>
        <pc:sldMkLst>
          <pc:docMk/>
          <pc:sldMk cId="0" sldId="299"/>
        </pc:sldMkLst>
        <pc:spChg chg="mod">
          <ac:chgData name="Clementi, Megan" userId="bc9dd4d2-e409-4256-a45f-ebc164e18070" providerId="ADAL" clId="{803E77DD-2369-421E-8A16-321E1F4C9A07}" dt="2024-01-18T18:02:50.992" v="156" actId="20577"/>
          <ac:spMkLst>
            <pc:docMk/>
            <pc:sldMk cId="0" sldId="299"/>
            <ac:spMk id="773"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Clementi, Megan" userId="bc9dd4d2-e409-4256-a45f-ebc164e18070" providerId="ADAL" clId="{803E77DD-2369-421E-8A16-321E1F4C9A07}" dt="2024-01-24T13:46:40.113" v="810"/>
              <pc2:cmMkLst xmlns:pc2="http://schemas.microsoft.com/office/powerpoint/2019/9/main/command">
                <pc:docMk/>
                <pc:sldMk cId="0" sldId="299"/>
                <pc2:cmMk id="{2D78745E-992B-4298-80D0-55E1495B416F}"/>
              </pc2:cmMkLst>
            </pc226:cmChg>
          </p:ext>
        </pc:extLst>
      </pc:sldChg>
      <pc:sldChg chg="modSp mod">
        <pc:chgData name="Clementi, Megan" userId="bc9dd4d2-e409-4256-a45f-ebc164e18070" providerId="ADAL" clId="{803E77DD-2369-421E-8A16-321E1F4C9A07}" dt="2024-01-24T13:47:01.297" v="813" actId="20577"/>
        <pc:sldMkLst>
          <pc:docMk/>
          <pc:sldMk cId="0" sldId="300"/>
        </pc:sldMkLst>
        <pc:spChg chg="mod">
          <ac:chgData name="Clementi, Megan" userId="bc9dd4d2-e409-4256-a45f-ebc164e18070" providerId="ADAL" clId="{803E77DD-2369-421E-8A16-321E1F4C9A07}" dt="2024-01-24T13:47:01.297" v="813" actId="20577"/>
          <ac:spMkLst>
            <pc:docMk/>
            <pc:sldMk cId="0" sldId="300"/>
            <ac:spMk id="781" creationId="{00000000-0000-0000-0000-000000000000}"/>
          </ac:spMkLst>
        </pc:spChg>
      </pc:sldChg>
      <pc:sldChg chg="delSp modSp mod">
        <pc:chgData name="Clementi, Megan" userId="bc9dd4d2-e409-4256-a45f-ebc164e18070" providerId="ADAL" clId="{803E77DD-2369-421E-8A16-321E1F4C9A07}" dt="2024-01-24T13:49:29.793" v="815" actId="478"/>
        <pc:sldMkLst>
          <pc:docMk/>
          <pc:sldMk cId="1419492284" sldId="657"/>
        </pc:sldMkLst>
        <pc:spChg chg="mod">
          <ac:chgData name="Clementi, Megan" userId="bc9dd4d2-e409-4256-a45f-ebc164e18070" providerId="ADAL" clId="{803E77DD-2369-421E-8A16-321E1F4C9A07}" dt="2024-01-24T13:28:08.787" v="758" actId="207"/>
          <ac:spMkLst>
            <pc:docMk/>
            <pc:sldMk cId="1419492284" sldId="657"/>
            <ac:spMk id="3" creationId="{D58E1932-A3CB-9B51-3070-438284C00009}"/>
          </ac:spMkLst>
        </pc:spChg>
        <pc:spChg chg="del mod">
          <ac:chgData name="Clementi, Megan" userId="bc9dd4d2-e409-4256-a45f-ebc164e18070" providerId="ADAL" clId="{803E77DD-2369-421E-8A16-321E1F4C9A07}" dt="2024-01-24T13:49:29.793" v="815" actId="478"/>
          <ac:spMkLst>
            <pc:docMk/>
            <pc:sldMk cId="1419492284" sldId="657"/>
            <ac:spMk id="4" creationId="{0A62A7E2-E594-D7DF-96F4-EF03EE543BC4}"/>
          </ac:spMkLst>
        </pc:spChg>
      </pc:sldChg>
      <pc:sldChg chg="modSp mod">
        <pc:chgData name="Clementi, Megan" userId="bc9dd4d2-e409-4256-a45f-ebc164e18070" providerId="ADAL" clId="{803E77DD-2369-421E-8A16-321E1F4C9A07}" dt="2024-01-24T13:28:15.523" v="759" actId="207"/>
        <pc:sldMkLst>
          <pc:docMk/>
          <pc:sldMk cId="1125106518" sldId="661"/>
        </pc:sldMkLst>
        <pc:spChg chg="mod">
          <ac:chgData name="Clementi, Megan" userId="bc9dd4d2-e409-4256-a45f-ebc164e18070" providerId="ADAL" clId="{803E77DD-2369-421E-8A16-321E1F4C9A07}" dt="2024-01-24T13:28:15.523" v="759" actId="207"/>
          <ac:spMkLst>
            <pc:docMk/>
            <pc:sldMk cId="1125106518" sldId="661"/>
            <ac:spMk id="15" creationId="{BEC05B7C-3F60-00C8-EC26-8F2151B5A8A0}"/>
          </ac:spMkLst>
        </pc:spChg>
      </pc:sldChg>
      <pc:sldChg chg="modSp mod">
        <pc:chgData name="Clementi, Megan" userId="bc9dd4d2-e409-4256-a45f-ebc164e18070" providerId="ADAL" clId="{803E77DD-2369-421E-8A16-321E1F4C9A07}" dt="2024-01-24T13:29:07.794" v="769" actId="207"/>
        <pc:sldMkLst>
          <pc:docMk/>
          <pc:sldMk cId="2406707873" sldId="662"/>
        </pc:sldMkLst>
        <pc:spChg chg="mod">
          <ac:chgData name="Clementi, Megan" userId="bc9dd4d2-e409-4256-a45f-ebc164e18070" providerId="ADAL" clId="{803E77DD-2369-421E-8A16-321E1F4C9A07}" dt="2024-01-24T13:29:07.794" v="769" actId="207"/>
          <ac:spMkLst>
            <pc:docMk/>
            <pc:sldMk cId="2406707873" sldId="662"/>
            <ac:spMk id="7" creationId="{C0CAED64-8E65-CD0E-EE69-1C9B1FDB5A49}"/>
          </ac:spMkLst>
        </pc:spChg>
      </pc:sldChg>
      <pc:sldChg chg="modSp add mod">
        <pc:chgData name="Clementi, Megan" userId="bc9dd4d2-e409-4256-a45f-ebc164e18070" providerId="ADAL" clId="{803E77DD-2369-421E-8A16-321E1F4C9A07}" dt="2024-01-24T16:11:39.362" v="1103" actId="120"/>
        <pc:sldMkLst>
          <pc:docMk/>
          <pc:sldMk cId="2504487058" sldId="811"/>
        </pc:sldMkLst>
        <pc:spChg chg="mod">
          <ac:chgData name="Clementi, Megan" userId="bc9dd4d2-e409-4256-a45f-ebc164e18070" providerId="ADAL" clId="{803E77DD-2369-421E-8A16-321E1F4C9A07}" dt="2024-01-24T16:11:34.674" v="1102" actId="120"/>
          <ac:spMkLst>
            <pc:docMk/>
            <pc:sldMk cId="2504487058" sldId="811"/>
            <ac:spMk id="762" creationId="{00000000-0000-0000-0000-000000000000}"/>
          </ac:spMkLst>
        </pc:spChg>
        <pc:spChg chg="mod">
          <ac:chgData name="Clementi, Megan" userId="bc9dd4d2-e409-4256-a45f-ebc164e18070" providerId="ADAL" clId="{803E77DD-2369-421E-8A16-321E1F4C9A07}" dt="2024-01-24T16:11:39.362" v="1103" actId="120"/>
          <ac:spMkLst>
            <pc:docMk/>
            <pc:sldMk cId="2504487058" sldId="811"/>
            <ac:spMk id="763" creationId="{00000000-0000-0000-0000-000000000000}"/>
          </ac:spMkLst>
        </pc:spChg>
      </pc:sldChg>
      <pc:sldChg chg="modSp add mod">
        <pc:chgData name="Clementi, Megan" userId="bc9dd4d2-e409-4256-a45f-ebc164e18070" providerId="ADAL" clId="{803E77DD-2369-421E-8A16-321E1F4C9A07}" dt="2024-01-24T15:58:23.667" v="833" actId="1076"/>
        <pc:sldMkLst>
          <pc:docMk/>
          <pc:sldMk cId="1260032621" sldId="812"/>
        </pc:sldMkLst>
        <pc:spChg chg="mod">
          <ac:chgData name="Clementi, Megan" userId="bc9dd4d2-e409-4256-a45f-ebc164e18070" providerId="ADAL" clId="{803E77DD-2369-421E-8A16-321E1F4C9A07}" dt="2024-01-24T13:41:53.076" v="781" actId="207"/>
          <ac:spMkLst>
            <pc:docMk/>
            <pc:sldMk cId="1260032621" sldId="812"/>
            <ac:spMk id="5" creationId="{41D4052E-F1AD-43D7-B899-61FB01A6CE94}"/>
          </ac:spMkLst>
        </pc:spChg>
        <pc:spChg chg="mod">
          <ac:chgData name="Clementi, Megan" userId="bc9dd4d2-e409-4256-a45f-ebc164e18070" providerId="ADAL" clId="{803E77DD-2369-421E-8A16-321E1F4C9A07}" dt="2024-01-24T15:58:23.667" v="833" actId="1076"/>
          <ac:spMkLst>
            <pc:docMk/>
            <pc:sldMk cId="1260032621" sldId="812"/>
            <ac:spMk id="337" creationId="{00000000-0000-0000-0000-000000000000}"/>
          </ac:spMkLst>
        </pc:spChg>
      </pc:sldChg>
    </pc:docChg>
  </pc:docChgLst>
  <pc:docChgLst>
    <pc:chgData name="Gannon, Beth" userId="S::egannonrit@pa.gov::724ebcc3-9fa2-41a9-bab7-62b863f63dbf" providerId="AD" clId="Web-{FA3CE539-CA39-78B6-B71A-642BB2E424BE}"/>
    <pc:docChg chg="mod modSld sldOrd">
      <pc:chgData name="Gannon, Beth" userId="S::egannonrit@pa.gov::724ebcc3-9fa2-41a9-bab7-62b863f63dbf" providerId="AD" clId="Web-{FA3CE539-CA39-78B6-B71A-642BB2E424BE}" dt="2024-01-18T17:49:45.445" v="5"/>
      <pc:docMkLst>
        <pc:docMk/>
      </pc:docMkLst>
      <pc:sldChg chg="modSp addCm">
        <pc:chgData name="Gannon, Beth" userId="S::egannonrit@pa.gov::724ebcc3-9fa2-41a9-bab7-62b863f63dbf" providerId="AD" clId="Web-{FA3CE539-CA39-78B6-B71A-642BB2E424BE}" dt="2024-01-18T17:39:52.791" v="2"/>
        <pc:sldMkLst>
          <pc:docMk/>
          <pc:sldMk cId="0" sldId="271"/>
        </pc:sldMkLst>
        <pc:picChg chg="mod">
          <ac:chgData name="Gannon, Beth" userId="S::egannonrit@pa.gov::724ebcc3-9fa2-41a9-bab7-62b863f63dbf" providerId="AD" clId="Web-{FA3CE539-CA39-78B6-B71A-642BB2E424BE}" dt="2024-01-18T17:39:38.306" v="0" actId="1076"/>
          <ac:picMkLst>
            <pc:docMk/>
            <pc:sldMk cId="0" sldId="271"/>
            <ac:picMk id="4" creationId="{58DAAB9F-E25B-8B36-79C3-C63ECCE65B0A}"/>
          </ac:picMkLst>
        </pc:picChg>
        <pc:extLst>
          <p:ext xmlns:p="http://schemas.openxmlformats.org/presentationml/2006/main" uri="{D6D511B9-2390-475A-947B-AFAB55BFBCF1}">
            <pc226:cmChg xmlns:pc226="http://schemas.microsoft.com/office/powerpoint/2022/06/main/command" chg="add">
              <pc226:chgData name="Gannon, Beth" userId="S::egannonrit@pa.gov::724ebcc3-9fa2-41a9-bab7-62b863f63dbf" providerId="AD" clId="Web-{FA3CE539-CA39-78B6-B71A-642BB2E424BE}" dt="2024-01-18T17:39:52.791" v="2"/>
              <pc2:cmMkLst xmlns:pc2="http://schemas.microsoft.com/office/powerpoint/2019/9/main/command">
                <pc:docMk/>
                <pc:sldMk cId="0" sldId="271"/>
                <pc2:cmMk id="{B0193F65-1EC2-4012-ABCA-17AE098B9F61}"/>
              </pc2:cmMkLst>
            </pc226:cmChg>
          </p:ext>
        </pc:extLst>
      </pc:sldChg>
      <pc:sldChg chg="ord">
        <pc:chgData name="Gannon, Beth" userId="S::egannonrit@pa.gov::724ebcc3-9fa2-41a9-bab7-62b863f63dbf" providerId="AD" clId="Web-{FA3CE539-CA39-78B6-B71A-642BB2E424BE}" dt="2024-01-18T17:44:35.829" v="3"/>
        <pc:sldMkLst>
          <pc:docMk/>
          <pc:sldMk cId="0" sldId="289"/>
        </pc:sldMkLst>
      </pc:sldChg>
      <pc:sldChg chg="addCm">
        <pc:chgData name="Gannon, Beth" userId="S::egannonrit@pa.gov::724ebcc3-9fa2-41a9-bab7-62b863f63dbf" providerId="AD" clId="Web-{FA3CE539-CA39-78B6-B71A-642BB2E424BE}" dt="2024-01-18T17:49:45.445" v="5"/>
        <pc:sldMkLst>
          <pc:docMk/>
          <pc:sldMk cId="0" sldId="299"/>
        </pc:sldMkLst>
        <pc:extLst>
          <p:ext xmlns:p="http://schemas.openxmlformats.org/presentationml/2006/main" uri="{D6D511B9-2390-475A-947B-AFAB55BFBCF1}">
            <pc226:cmChg xmlns:pc226="http://schemas.microsoft.com/office/powerpoint/2022/06/main/command" chg="add">
              <pc226:chgData name="Gannon, Beth" userId="S::egannonrit@pa.gov::724ebcc3-9fa2-41a9-bab7-62b863f63dbf" providerId="AD" clId="Web-{FA3CE539-CA39-78B6-B71A-642BB2E424BE}" dt="2024-01-18T17:49:45.445" v="5"/>
              <pc2:cmMkLst xmlns:pc2="http://schemas.microsoft.com/office/powerpoint/2019/9/main/command">
                <pc:docMk/>
                <pc:sldMk cId="0" sldId="299"/>
                <pc2:cmMk id="{2D78745E-992B-4298-80D0-55E1495B416F}"/>
              </pc2:cmMkLst>
            </pc226:cmChg>
          </p:ext>
        </pc:extLst>
      </pc:sldChg>
      <pc:sldChg chg="ord">
        <pc:chgData name="Gannon, Beth" userId="S::egannonrit@pa.gov::724ebcc3-9fa2-41a9-bab7-62b863f63dbf" providerId="AD" clId="Web-{FA3CE539-CA39-78B6-B71A-642BB2E424BE}" dt="2024-01-18T17:46:45.878" v="4"/>
        <pc:sldMkLst>
          <pc:docMk/>
          <pc:sldMk cId="1458872024" sldId="810"/>
        </pc:sldMkLst>
      </pc:sldChg>
    </pc:docChg>
  </pc:docChgLst>
  <pc:docChgLst>
    <pc:chgData name="Gannon, Beth" userId="S::egannonrit@pa.gov::724ebcc3-9fa2-41a9-bab7-62b863f63dbf" providerId="AD" clId="Web-{94229069-2EF9-648F-99B4-DEC64280D2A6}"/>
    <pc:docChg chg="sldOrd">
      <pc:chgData name="Gannon, Beth" userId="S::egannonrit@pa.gov::724ebcc3-9fa2-41a9-bab7-62b863f63dbf" providerId="AD" clId="Web-{94229069-2EF9-648F-99B4-DEC64280D2A6}" dt="2024-01-18T17:50:54.321" v="0"/>
      <pc:docMkLst>
        <pc:docMk/>
      </pc:docMkLst>
      <pc:sldChg chg="ord">
        <pc:chgData name="Gannon, Beth" userId="S::egannonrit@pa.gov::724ebcc3-9fa2-41a9-bab7-62b863f63dbf" providerId="AD" clId="Web-{94229069-2EF9-648F-99B4-DEC64280D2A6}" dt="2024-01-18T17:50:54.321" v="0"/>
        <pc:sldMkLst>
          <pc:docMk/>
          <pc:sldMk cId="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25" tIns="48300" rIns="96625" bIns="483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8" y="0"/>
            <a:ext cx="3169920" cy="480060"/>
          </a:xfrm>
          <a:prstGeom prst="rect">
            <a:avLst/>
          </a:prstGeom>
          <a:noFill/>
          <a:ln>
            <a:noFill/>
          </a:ln>
        </p:spPr>
        <p:txBody>
          <a:bodyPr spcFirstLastPara="1" wrap="square" lIns="96625" tIns="48300" rIns="96625" bIns="483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25" tIns="48300" rIns="96625" bIns="483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25" name="Google Shape;325;p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viewing today’s training and you are also an assessment coordinator for the PASA, please see the links to the annual PASA Getting Ready webinar and PowerPoint presentation. This training is required for the special education administrator who serves as the PASA AC.  The first link provides the presentation recording, and the second link provides the PowerPoint slide deck.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75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contact information for the PA PASA team.  </a:t>
            </a:r>
          </a:p>
        </p:txBody>
      </p:sp>
      <p:sp>
        <p:nvSpPr>
          <p:cNvPr id="4" name="Slide Number Placeholder 3"/>
          <p:cNvSpPr>
            <a:spLocks noGrp="1"/>
          </p:cNvSpPr>
          <p:nvPr>
            <p:ph type="sldNum" sz="quarter" idx="5"/>
          </p:nvPr>
        </p:nvSpPr>
        <p:spPr/>
        <p:txBody>
          <a:bodyPr/>
          <a:lstStyle/>
          <a:p>
            <a:fld id="{40BC2D6E-3AC9-A04E-9030-855B5BCB4C87}" type="slidenum">
              <a:rPr lang="en-US" smtClean="0"/>
              <a:t>11</a:t>
            </a:fld>
            <a:endParaRPr lang="en-US"/>
          </a:p>
        </p:txBody>
      </p:sp>
    </p:spTree>
    <p:extLst>
      <p:ext uri="{BB962C8B-B14F-4D97-AF65-F5344CB8AC3E}">
        <p14:creationId xmlns:p14="http://schemas.microsoft.com/office/powerpoint/2010/main" val="290374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431" name="Google Shape;431;p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440" name="Google Shape;440;p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51" name="Google Shape;451;p1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62" name="Google Shape;462;p1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472" name="Google Shape;472;p1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82" name="Google Shape;482;p1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491" name="Google Shape;491;p1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03" name="Google Shape;503;p1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35" name="Google Shape;335;p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515" name="Google Shape;515;p1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27" name="Google Shape;527;p1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just" rtl="0">
              <a:spcBef>
                <a:spcPts val="0"/>
              </a:spcBef>
              <a:spcAft>
                <a:spcPts val="0"/>
              </a:spcAft>
              <a:buNone/>
            </a:pPr>
            <a:endParaRPr dirty="0">
              <a:latin typeface="Arial"/>
              <a:ea typeface="Arial"/>
              <a:cs typeface="Arial"/>
              <a:sym typeface="Arial"/>
            </a:endParaRPr>
          </a:p>
        </p:txBody>
      </p:sp>
      <p:sp>
        <p:nvSpPr>
          <p:cNvPr id="537" name="Google Shape;537;p1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1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49" name="Google Shape;549;p1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64" name="Google Shape;564;p2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574" name="Google Shape;574;p2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2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584" name="Google Shape;584;p2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97" name="Google Shape;597;p2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09" name="Google Shape;609;p2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619" name="Google Shape;619;p2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335" name="Google Shape;335;p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60073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830"/>
              </a:spcBef>
              <a:spcAft>
                <a:spcPts val="0"/>
              </a:spcAft>
              <a:buNone/>
            </a:pPr>
            <a:endParaRPr dirty="0">
              <a:solidFill>
                <a:srgbClr val="000000"/>
              </a:solidFill>
              <a:latin typeface="Arial"/>
              <a:ea typeface="Arial"/>
              <a:cs typeface="Arial"/>
              <a:sym typeface="Arial"/>
            </a:endParaRPr>
          </a:p>
          <a:p>
            <a:pPr marL="0" lvl="0" indent="0" algn="l" rtl="0">
              <a:spcBef>
                <a:spcPts val="830"/>
              </a:spcBef>
              <a:spcAft>
                <a:spcPts val="0"/>
              </a:spcAft>
              <a:buNone/>
            </a:pPr>
            <a:endParaRPr dirty="0"/>
          </a:p>
        </p:txBody>
      </p:sp>
      <p:sp>
        <p:nvSpPr>
          <p:cNvPr id="627" name="Google Shape;627;p2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2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37" name="Google Shape;637;p2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2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647" name="Google Shape;647;p2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32</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latin typeface="Arial"/>
              <a:ea typeface="Arial"/>
              <a:cs typeface="Arial"/>
              <a:sym typeface="Arial"/>
            </a:endParaRPr>
          </a:p>
        </p:txBody>
      </p:sp>
      <p:sp>
        <p:nvSpPr>
          <p:cNvPr id="657" name="Google Shape;657;p2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33</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675" name="Google Shape;675;p3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3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66" name="Google Shape;666;p3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32: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685" name="Google Shape;685;p32: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36</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697" name="Google Shape;697;p3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37</a:t>
            </a:fld>
            <a:endParaRPr>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4: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34: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06" name="Google Shape;706;p34: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38</a:t>
            </a:fld>
            <a:endParaRPr>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35: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16" name="Google Shape;716;p35: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39</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r>
              <a:rPr lang="en-US" dirty="0"/>
              <a:t>The PA Alternate System of Assessment (PASA) continues to use DLM (Dynamic Learning Maps) through the University of Kansas as the test and vendor. You will often hear the alternate test in PA referred to as the PASA DLM.</a:t>
            </a:r>
            <a:endParaRPr dirty="0"/>
          </a:p>
        </p:txBody>
      </p:sp>
      <p:sp>
        <p:nvSpPr>
          <p:cNvPr id="345" name="Google Shape;345;p3: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6: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28" name="Google Shape;728;p36: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40</a:t>
            </a:fld>
            <a:endParaRPr>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37: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737" name="Google Shape;737;p37: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41</a:t>
            </a:fld>
            <a:endParaRPr>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38: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47" name="Google Shape;747;p38: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42</a:t>
            </a:fld>
            <a:endParaRPr>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59" name="Google Shape;759;p3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9: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830"/>
              </a:spcBef>
              <a:spcAft>
                <a:spcPts val="0"/>
              </a:spcAft>
              <a:buNone/>
            </a:pPr>
            <a:endParaRPr dirty="0"/>
          </a:p>
        </p:txBody>
      </p:sp>
      <p:sp>
        <p:nvSpPr>
          <p:cNvPr id="759" name="Google Shape;759;p39: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950018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40: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None/>
            </a:pPr>
            <a:endParaRPr dirty="0"/>
          </a:p>
        </p:txBody>
      </p:sp>
      <p:sp>
        <p:nvSpPr>
          <p:cNvPr id="769" name="Google Shape;769;p40: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731521" y="4560571"/>
            <a:ext cx="5852160" cy="43205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dirty="0"/>
          </a:p>
        </p:txBody>
      </p:sp>
      <p:sp>
        <p:nvSpPr>
          <p:cNvPr id="778" name="Google Shape;778;p41:notes"/>
          <p:cNvSpPr txBox="1">
            <a:spLocks noGrp="1"/>
          </p:cNvSpPr>
          <p:nvPr>
            <p:ph type="sldNum" idx="12"/>
          </p:nvPr>
        </p:nvSpPr>
        <p:spPr>
          <a:xfrm>
            <a:off x="4143588" y="9119474"/>
            <a:ext cx="3169920" cy="480060"/>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62418e81d_5_7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f62418e81d_5_79: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sz="1500" dirty="0"/>
              <a:t>Only students with the most significant cognitive disabilities who meet all six of the state’s eligibility criteria can participate in the PASA DLM.  A link to the eligibility criteria is provided on this slide.  The participation determination is made by the student’s IEP team.  ESSA regulations continue to stipulate no more than 1% of an LEA’s total tested population should participate in the alternate assessment. Included here is a link to the six criteria that IEP Teams must adhere to when make assessment participation decisions.</a:t>
            </a:r>
            <a:endParaRPr sz="1500" dirty="0"/>
          </a:p>
        </p:txBody>
      </p:sp>
      <p:sp>
        <p:nvSpPr>
          <p:cNvPr id="354" name="Google Shape;354;gf62418e81d_5_79: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has recently been placed on a ‘high risk’ status by the US Department of Education for failing to meet compliance with the regulation that stipulates no more than 1% of students can participate in an alternate state assessment.  The state has not been able to gain a waiver for this requirement due to also not meeting the federal requirement to have at least 95% of students participate in statewide assessment overall.  More information on 1% compliance can be accessed on the BSE web page provided on this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17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 of some important PASA DLM related dates.  Refer to the full instruction and assessment calendar for full details. The link to the instruction and assessment calendar is provided on this slide. In addition, schools are encouraged to communicate with families about the PASA DLM testing window in a manner similar to what occurs for the PSSA and Keystone Exams. PASA DLM provides customizable, parent notification letters for school use. </a:t>
            </a:r>
          </a:p>
        </p:txBody>
      </p:sp>
      <p:sp>
        <p:nvSpPr>
          <p:cNvPr id="4" name="Slide Number Placeholder 3"/>
          <p:cNvSpPr>
            <a:spLocks noGrp="1"/>
          </p:cNvSpPr>
          <p:nvPr>
            <p:ph type="sldNum" sz="quarter" idx="5"/>
          </p:nvPr>
        </p:nvSpPr>
        <p:spPr/>
        <p:txBody>
          <a:bodyPr/>
          <a:lstStyle/>
          <a:p>
            <a:fld id="{40BC2D6E-3AC9-A04E-9030-855B5BCB4C87}" type="slidenum">
              <a:rPr lang="en-US" smtClean="0"/>
              <a:t>7</a:t>
            </a:fld>
            <a:endParaRPr lang="en-US"/>
          </a:p>
        </p:txBody>
      </p:sp>
    </p:spTree>
    <p:extLst>
      <p:ext uri="{BB962C8B-B14F-4D97-AF65-F5344CB8AC3E}">
        <p14:creationId xmlns:p14="http://schemas.microsoft.com/office/powerpoint/2010/main" val="114865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62418e81d_5_20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1" name="Google Shape;401;gf62418e81d_5_202: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Clr>
                <a:schemeClr val="dk1"/>
              </a:buClr>
              <a:buFont typeface="Arial"/>
              <a:buNone/>
            </a:pPr>
            <a:r>
              <a:rPr lang="en-US" sz="1500" dirty="0"/>
              <a:t>This slide provides links to the PASA DLM blueprints for each tested subject.  In addition, PASA DLM provides resources to support parents understanding of performance. </a:t>
            </a:r>
            <a:endParaRPr sz="1500" dirty="0"/>
          </a:p>
        </p:txBody>
      </p:sp>
      <p:sp>
        <p:nvSpPr>
          <p:cNvPr id="402" name="Google Shape;402;gf62418e81d_5_202: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8</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62418e81d_5_17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gf62418e81d_5_177:notes"/>
          <p:cNvSpPr txBox="1">
            <a:spLocks noGrp="1"/>
          </p:cNvSpPr>
          <p:nvPr>
            <p:ph type="body" idx="1"/>
          </p:nvPr>
        </p:nvSpPr>
        <p:spPr>
          <a:xfrm>
            <a:off x="731520" y="4620578"/>
            <a:ext cx="5852160" cy="3780473"/>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r>
              <a:rPr lang="en-US" sz="1500" dirty="0"/>
              <a:t>This slide provides important websites that house PASA related information. </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The first is a PaTTAN hosted website. While it contains varied resources, Assessment Coordinators can find all AC communications housed here.</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The next website is Pennsylvania’s DLM homepage that provides all assessment related information along with valuable instructional resources and professional development opportunities. It is also where ACs and test administrators login to complete assessment related tasks.</a:t>
            </a:r>
          </a:p>
          <a:p>
            <a:pPr marL="0" lvl="0" indent="0" algn="l" rtl="0">
              <a:spcBef>
                <a:spcPts val="0"/>
              </a:spcBef>
              <a:spcAft>
                <a:spcPts val="0"/>
              </a:spcAft>
              <a:buNone/>
            </a:pPr>
            <a:endParaRPr lang="en-US" sz="1500" dirty="0"/>
          </a:p>
          <a:p>
            <a:pPr marL="0" lvl="0" indent="0" algn="l" rtl="0">
              <a:spcBef>
                <a:spcPts val="0"/>
              </a:spcBef>
              <a:spcAft>
                <a:spcPts val="0"/>
              </a:spcAft>
              <a:buNone/>
            </a:pPr>
            <a:r>
              <a:rPr lang="en-US" sz="1500" dirty="0"/>
              <a:t>Finally, the BSE assessment webpage contains information alternate assessment dates and other information such as 1% participation requirements including threshold information.</a:t>
            </a:r>
          </a:p>
          <a:p>
            <a:pPr marL="0" lvl="0" indent="0" algn="l" rtl="0">
              <a:spcBef>
                <a:spcPts val="0"/>
              </a:spcBef>
              <a:spcAft>
                <a:spcPts val="0"/>
              </a:spcAft>
              <a:buNone/>
            </a:pPr>
            <a:endParaRPr sz="1500" dirty="0"/>
          </a:p>
        </p:txBody>
      </p:sp>
      <p:sp>
        <p:nvSpPr>
          <p:cNvPr id="374" name="Google Shape;374;gf62418e81d_5_177:notes"/>
          <p:cNvSpPr txBox="1">
            <a:spLocks noGrp="1"/>
          </p:cNvSpPr>
          <p:nvPr>
            <p:ph type="sldNum" idx="12"/>
          </p:nvPr>
        </p:nvSpPr>
        <p:spPr>
          <a:xfrm>
            <a:off x="4143587" y="9119474"/>
            <a:ext cx="3169920" cy="481726"/>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9</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564B663-9EBB-453A-861B-415C2A359D46}" type="datetime1">
              <a:rPr lang="en-US" smtClean="0"/>
              <a:t>1/24/2024</a:t>
            </a:fld>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755F04C-3B10-46FA-858B-EEE9464E8E53}" type="datetime1">
              <a:rPr lang="en-US" smtClean="0"/>
              <a:t>1/24/2024</a:t>
            </a:fld>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E5B4B00-4DE7-497B-9BFA-BA67267D0076}" type="datetime1">
              <a:rPr lang="en-US" smtClean="0"/>
              <a:t>1/24/2024</a:t>
            </a:fld>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4" name="Google Shape;94;p14"/>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5" name="Google Shape;95;p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A3EDE80-E827-47AD-A251-67DB33BAA598}" type="datetime1">
              <a:rPr lang="en-US" smtClean="0"/>
              <a:t>1/24/2024</a:t>
            </a:fld>
            <a:endParaRPr/>
          </a:p>
        </p:txBody>
      </p:sp>
      <p:sp>
        <p:nvSpPr>
          <p:cNvPr id="96" name="Google Shape;96;p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2" name="Google Shape;102;p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93E7091-4394-4A72-B12F-0A8726BA7F9A}" type="datetime1">
              <a:rPr lang="en-US" smtClean="0"/>
              <a:t>1/24/2024</a:t>
            </a:fld>
            <a:endParaRPr/>
          </a:p>
        </p:txBody>
      </p:sp>
      <p:sp>
        <p:nvSpPr>
          <p:cNvPr id="103" name="Google Shape;103;p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4F65A86-F5D5-4A09-9506-1E99D39E6100}" type="datetime1">
              <a:rPr lang="en-US" smtClean="0"/>
              <a:t>1/24/2024</a:t>
            </a:fld>
            <a:endParaRPr/>
          </a:p>
        </p:txBody>
      </p:sp>
      <p:sp>
        <p:nvSpPr>
          <p:cNvPr id="109" name="Google Shape;109;p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BD2856F-D06E-47DE-ADC9-3797685761F1}" type="datetime1">
              <a:rPr lang="en-US" smtClean="0"/>
              <a:t>1/24/2024</a:t>
            </a:fld>
            <a:endParaRPr/>
          </a:p>
        </p:txBody>
      </p:sp>
      <p:sp>
        <p:nvSpPr>
          <p:cNvPr id="115" name="Google Shape;115;p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1" name="Google Shape;121;p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4708B80-7D06-4A1D-8E83-1A0B8E50B6EA}" type="datetime1">
              <a:rPr lang="en-US" smtClean="0"/>
              <a:t>1/24/2024</a:t>
            </a:fld>
            <a:endParaRPr/>
          </a:p>
        </p:txBody>
      </p:sp>
      <p:sp>
        <p:nvSpPr>
          <p:cNvPr id="122" name="Google Shape;122;p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8" name="Google Shape;128;p1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9" name="Google Shape;129;p1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0" name="Google Shape;130;p1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D39CC57-1053-4172-9D63-DE8622554736}" type="datetime1">
              <a:rPr lang="en-US" smtClean="0"/>
              <a:t>1/24/2024</a:t>
            </a:fld>
            <a:endParaRPr/>
          </a:p>
        </p:txBody>
      </p:sp>
      <p:sp>
        <p:nvSpPr>
          <p:cNvPr id="131" name="Google Shape;131;p1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2FF0A2F-AEC3-43E1-A0CF-D8E85577399F}" type="datetime1">
              <a:rPr lang="en-US" smtClean="0"/>
              <a:t>1/24/2024</a:t>
            </a:fld>
            <a:endParaRPr/>
          </a:p>
        </p:txBody>
      </p:sp>
      <p:sp>
        <p:nvSpPr>
          <p:cNvPr id="136" name="Google Shape;136;p2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89576BD-DE54-42A8-A137-4F5A827213E1}" type="datetime1">
              <a:rPr lang="en-US" smtClean="0"/>
              <a:t>1/24/2024</a:t>
            </a:fld>
            <a:endParaRPr/>
          </a:p>
        </p:txBody>
      </p:sp>
      <p:sp>
        <p:nvSpPr>
          <p:cNvPr id="140" name="Google Shape;140;p2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37260F3-4C8D-4638-A9CB-61B2EC63960F}" type="datetime1">
              <a:rPr lang="en-US" smtClean="0"/>
              <a:t>1/24/2024</a:t>
            </a:fld>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2"/>
          <p:cNvSpPr>
            <a:spLocks noGrp="1"/>
          </p:cNvSpPr>
          <p:nvPr>
            <p:ph type="pic" idx="2"/>
          </p:nvPr>
        </p:nvSpPr>
        <p:spPr>
          <a:xfrm>
            <a:off x="1792288" y="612775"/>
            <a:ext cx="5486400" cy="4114800"/>
          </a:xfrm>
          <a:prstGeom prst="rect">
            <a:avLst/>
          </a:prstGeom>
          <a:noFill/>
          <a:ln>
            <a:noFill/>
          </a:ln>
        </p:spPr>
      </p:sp>
      <p:sp>
        <p:nvSpPr>
          <p:cNvPr id="145" name="Google Shape;145;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6" name="Google Shape;146;p2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ACCFA70-6A5D-42F1-8150-1D85C9821771}" type="datetime1">
              <a:rPr lang="en-US" smtClean="0"/>
              <a:t>1/24/2024</a:t>
            </a:fld>
            <a:endParaRPr/>
          </a:p>
        </p:txBody>
      </p:sp>
      <p:sp>
        <p:nvSpPr>
          <p:cNvPr id="147" name="Google Shape;147;p2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36E06FB-3D76-455C-A0B9-A51DD88374A2}" type="datetime1">
              <a:rPr lang="en-US" smtClean="0"/>
              <a:t>1/24/2024</a:t>
            </a:fld>
            <a:endParaRPr/>
          </a:p>
        </p:txBody>
      </p:sp>
      <p:sp>
        <p:nvSpPr>
          <p:cNvPr id="153" name="Google Shape;153;p2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F2A7BB2-0321-43E2-B540-65F2A86AED60}" type="datetime1">
              <a:rPr lang="en-US" smtClean="0"/>
              <a:t>1/24/2024</a:t>
            </a:fld>
            <a:endParaRPr/>
          </a:p>
        </p:txBody>
      </p:sp>
      <p:sp>
        <p:nvSpPr>
          <p:cNvPr id="159" name="Google Shape;159;p2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161"/>
        <p:cNvGrpSpPr/>
        <p:nvPr/>
      </p:nvGrpSpPr>
      <p:grpSpPr>
        <a:xfrm>
          <a:off x="0" y="0"/>
          <a:ext cx="0" cy="0"/>
          <a:chOff x="0" y="0"/>
          <a:chExt cx="0" cy="0"/>
        </a:xfrm>
      </p:grpSpPr>
      <p:pic>
        <p:nvPicPr>
          <p:cNvPr id="162" name="Google Shape;162;p25" descr="blue 50% banner"/>
          <p:cNvPicPr preferRelativeResize="0"/>
          <p:nvPr/>
        </p:nvPicPr>
        <p:blipFill rotWithShape="1">
          <a:blip r:embed="rId2">
            <a:alphaModFix/>
          </a:blip>
          <a:srcRect/>
          <a:stretch/>
        </p:blipFill>
        <p:spPr>
          <a:xfrm>
            <a:off x="457200" y="304800"/>
            <a:ext cx="8229600" cy="1142999"/>
          </a:xfrm>
          <a:prstGeom prst="rect">
            <a:avLst/>
          </a:prstGeom>
          <a:noFill/>
          <a:ln>
            <a:noFill/>
          </a:ln>
        </p:spPr>
      </p:pic>
      <p:sp>
        <p:nvSpPr>
          <p:cNvPr id="163" name="Google Shape;163;p25"/>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F3957EB2-FAFF-4FC1-85D1-40A3E9E9E95A}"/>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8ABE92A-3EDE-457B-AB10-2F3131B01AA8}" type="datetime1">
              <a:rPr lang="en-US" smtClean="0"/>
              <a:t>1/24/2024</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DADF60-293A-4F1D-87CA-5862447DED55}" type="datetime1">
              <a:rPr lang="en-US" smtClean="0"/>
              <a:t>1/24/2024</a:t>
            </a:fld>
            <a:endParaRPr/>
          </a:p>
        </p:txBody>
      </p:sp>
      <p:sp>
        <p:nvSpPr>
          <p:cNvPr id="175" name="Google Shape;175;p2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0" name="Google Shape;180;p2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01EFA7E-CA48-4432-9B04-076E1044EB86}" type="datetime1">
              <a:rPr lang="en-US" smtClean="0"/>
              <a:t>1/24/2024</a:t>
            </a:fld>
            <a:endParaRPr/>
          </a:p>
        </p:txBody>
      </p:sp>
      <p:sp>
        <p:nvSpPr>
          <p:cNvPr id="181" name="Google Shape;181;p2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6" name="Google Shape;186;p2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6268C53-4EFE-477E-94CF-035E2E6836AA}" type="datetime1">
              <a:rPr lang="en-US" smtClean="0"/>
              <a:t>1/24/2024</a:t>
            </a:fld>
            <a:endParaRPr/>
          </a:p>
        </p:txBody>
      </p:sp>
      <p:sp>
        <p:nvSpPr>
          <p:cNvPr id="187" name="Google Shape;187;p2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2" name="Google Shape;192;p30"/>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3" name="Google Shape;193;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531062-157D-4D79-8CA3-AAE5320B1EC3}" type="datetime1">
              <a:rPr lang="en-US" smtClean="0"/>
              <a:t>1/24/2024</a:t>
            </a:fld>
            <a:endParaRPr/>
          </a:p>
        </p:txBody>
      </p:sp>
      <p:sp>
        <p:nvSpPr>
          <p:cNvPr id="194" name="Google Shape;194;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9" name="Google Shape;199;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0" name="Google Shape;200;p31"/>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1" name="Google Shape;201;p31"/>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2" name="Google Shape;202;p3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A2A97C8-FE08-4A65-BB00-9DC283F64078}" type="datetime1">
              <a:rPr lang="en-US" smtClean="0"/>
              <a:t>1/24/2024</a:t>
            </a:fld>
            <a:endParaRPr/>
          </a:p>
        </p:txBody>
      </p:sp>
      <p:sp>
        <p:nvSpPr>
          <p:cNvPr id="203" name="Google Shape;203;p3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3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A6DB526-B376-45C4-BBA5-DE53CF8C8926}" type="datetime1">
              <a:rPr lang="en-US" smtClean="0"/>
              <a:t>1/24/2024</a:t>
            </a:fld>
            <a:endParaRPr/>
          </a:p>
        </p:txBody>
      </p:sp>
      <p:sp>
        <p:nvSpPr>
          <p:cNvPr id="208" name="Google Shape;208;p3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CC6E6DC-6144-4BB2-BA74-3732D2A9D5FE}" type="datetime1">
              <a:rPr lang="en-US" smtClean="0"/>
              <a:t>1/24/2024</a:t>
            </a:fld>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3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F7CE07F-6861-49FD-A614-8FC593EFAC1E}" type="datetime1">
              <a:rPr lang="en-US" smtClean="0"/>
              <a:t>1/24/2024</a:t>
            </a:fld>
            <a:endParaRPr/>
          </a:p>
        </p:txBody>
      </p:sp>
      <p:sp>
        <p:nvSpPr>
          <p:cNvPr id="212" name="Google Shape;212;p3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3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4"/>
        <p:cNvGrpSpPr/>
        <p:nvPr/>
      </p:nvGrpSpPr>
      <p:grpSpPr>
        <a:xfrm>
          <a:off x="0" y="0"/>
          <a:ext cx="0" cy="0"/>
          <a:chOff x="0" y="0"/>
          <a:chExt cx="0" cy="0"/>
        </a:xfrm>
      </p:grpSpPr>
      <p:sp>
        <p:nvSpPr>
          <p:cNvPr id="215" name="Google Shape;215;p34"/>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6" name="Google Shape;216;p34"/>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7" name="Google Shape;217;p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54B56-96E1-4DF0-ABA9-508A7DE4E21E}" type="datetime1">
              <a:rPr lang="en-US" smtClean="0"/>
              <a:t>1/24/2024</a:t>
            </a:fld>
            <a:endParaRPr/>
          </a:p>
        </p:txBody>
      </p:sp>
      <p:sp>
        <p:nvSpPr>
          <p:cNvPr id="219" name="Google Shape;219;p3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5"/>
          <p:cNvSpPr>
            <a:spLocks noGrp="1"/>
          </p:cNvSpPr>
          <p:nvPr>
            <p:ph type="pic" idx="2"/>
          </p:nvPr>
        </p:nvSpPr>
        <p:spPr>
          <a:xfrm>
            <a:off x="1792288" y="612775"/>
            <a:ext cx="5486400" cy="4114800"/>
          </a:xfrm>
          <a:prstGeom prst="rect">
            <a:avLst/>
          </a:prstGeom>
          <a:noFill/>
          <a:ln>
            <a:noFill/>
          </a:ln>
        </p:spPr>
      </p:sp>
      <p:sp>
        <p:nvSpPr>
          <p:cNvPr id="224" name="Google Shape;224;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5" name="Google Shape;225;p3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B376F30-34DB-4248-BCA4-7D425CB02E7F}" type="datetime1">
              <a:rPr lang="en-US" smtClean="0"/>
              <a:t>1/24/2024</a:t>
            </a:fld>
            <a:endParaRPr/>
          </a:p>
        </p:txBody>
      </p:sp>
      <p:sp>
        <p:nvSpPr>
          <p:cNvPr id="226" name="Google Shape;226;p3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3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ECD0328-6144-4602-9029-96A152030B6F}" type="datetime1">
              <a:rPr lang="en-US" smtClean="0"/>
              <a:t>1/24/2024</a:t>
            </a:fld>
            <a:endParaRPr/>
          </a:p>
        </p:txBody>
      </p:sp>
      <p:sp>
        <p:nvSpPr>
          <p:cNvPr id="232" name="Google Shape;232;p3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p3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7"/>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3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5BBF783-30A0-4299-98E5-41CEBFE8CAFB}" type="datetime1">
              <a:rPr lang="en-US" smtClean="0"/>
              <a:t>1/24/2024</a:t>
            </a:fld>
            <a:endParaRPr/>
          </a:p>
        </p:txBody>
      </p:sp>
      <p:sp>
        <p:nvSpPr>
          <p:cNvPr id="238" name="Google Shape;238;p3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240"/>
        <p:cNvGrpSpPr/>
        <p:nvPr/>
      </p:nvGrpSpPr>
      <p:grpSpPr>
        <a:xfrm>
          <a:off x="0" y="0"/>
          <a:ext cx="0" cy="0"/>
          <a:chOff x="0" y="0"/>
          <a:chExt cx="0" cy="0"/>
        </a:xfrm>
      </p:grpSpPr>
      <p:pic>
        <p:nvPicPr>
          <p:cNvPr id="241" name="Google Shape;241;p38" descr="blue 50% banner"/>
          <p:cNvPicPr preferRelativeResize="0"/>
          <p:nvPr/>
        </p:nvPicPr>
        <p:blipFill rotWithShape="1">
          <a:blip r:embed="rId2">
            <a:alphaModFix/>
          </a:blip>
          <a:srcRect/>
          <a:stretch/>
        </p:blipFill>
        <p:spPr>
          <a:xfrm>
            <a:off x="457200" y="304800"/>
            <a:ext cx="8229600" cy="1143000"/>
          </a:xfrm>
          <a:prstGeom prst="rect">
            <a:avLst/>
          </a:prstGeom>
          <a:noFill/>
          <a:ln>
            <a:noFill/>
          </a:ln>
        </p:spPr>
      </p:pic>
      <p:sp>
        <p:nvSpPr>
          <p:cNvPr id="242" name="Google Shape;242;p38"/>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57D86C69-BD22-476E-B0DC-B4E73659BA68}"/>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6B31B9B-A5AB-47E6-B43A-000573C56605}" type="datetime1">
              <a:rPr lang="en-US" smtClean="0"/>
              <a:t>1/24/2024</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6"/>
        <p:cNvGrpSpPr/>
        <p:nvPr/>
      </p:nvGrpSpPr>
      <p:grpSpPr>
        <a:xfrm>
          <a:off x="0" y="0"/>
          <a:ext cx="0" cy="0"/>
          <a:chOff x="0" y="0"/>
          <a:chExt cx="0" cy="0"/>
        </a:xfrm>
      </p:grpSpPr>
      <p:sp>
        <p:nvSpPr>
          <p:cNvPr id="257" name="Google Shape;257;p41"/>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9" name="Google Shape;259;p4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AAC90DE-DA39-41B6-8E84-C51F9035F656}" type="datetime1">
              <a:rPr lang="en-US" smtClean="0"/>
              <a:t>1/24/2024</a:t>
            </a:fld>
            <a:endParaRPr/>
          </a:p>
        </p:txBody>
      </p:sp>
      <p:sp>
        <p:nvSpPr>
          <p:cNvPr id="260" name="Google Shape;260;p4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5" name="Google Shape;265;p4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D83B4D8-4C79-4603-9F3C-9BA5F36559DC}" type="datetime1">
              <a:rPr lang="en-US" smtClean="0"/>
              <a:t>1/24/2024</a:t>
            </a:fld>
            <a:endParaRPr/>
          </a:p>
        </p:txBody>
      </p:sp>
      <p:sp>
        <p:nvSpPr>
          <p:cNvPr id="266" name="Google Shape;266;p4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7" name="Google Shape;267;p4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3"/>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1" name="Google Shape;271;p43"/>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2" name="Google Shape;272;p4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B0C6907-44F7-4100-9F1B-7C7293CFCE46}" type="datetime1">
              <a:rPr lang="en-US" smtClean="0"/>
              <a:t>1/24/2024</a:t>
            </a:fld>
            <a:endParaRPr/>
          </a:p>
        </p:txBody>
      </p:sp>
      <p:sp>
        <p:nvSpPr>
          <p:cNvPr id="273" name="Google Shape;273;p4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4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8" name="Google Shape;278;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9" name="Google Shape;279;p44"/>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0" name="Google Shape;280;p44"/>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1" name="Google Shape;281;p4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0530258-722A-4515-987E-586AF5D47BFE}" type="datetime1">
              <a:rPr lang="en-US" smtClean="0"/>
              <a:t>1/24/2024</a:t>
            </a:fld>
            <a:endParaRPr/>
          </a:p>
        </p:txBody>
      </p:sp>
      <p:sp>
        <p:nvSpPr>
          <p:cNvPr id="282" name="Google Shape;282;p4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4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3A9285A-A6D7-49B5-8C6D-C197A2C93A99}" type="datetime1">
              <a:rPr lang="en-US" smtClean="0"/>
              <a:t>1/24/2024</a:t>
            </a:fld>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618AB21-ECFF-4D50-8803-FC48EF40FCF7}" type="datetime1">
              <a:rPr lang="en-US" smtClean="0"/>
              <a:t>1/24/2024</a:t>
            </a:fld>
            <a:endParaRPr/>
          </a:p>
        </p:txBody>
      </p:sp>
      <p:sp>
        <p:nvSpPr>
          <p:cNvPr id="287" name="Google Shape;287;p4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Google Shape;288;p4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sp>
        <p:nvSpPr>
          <p:cNvPr id="290" name="Google Shape;290;p4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64C5419-D474-49D9-AAC7-F75773C91831}" type="datetime1">
              <a:rPr lang="en-US" smtClean="0"/>
              <a:t>1/24/2024</a:t>
            </a:fld>
            <a:endParaRPr/>
          </a:p>
        </p:txBody>
      </p:sp>
      <p:sp>
        <p:nvSpPr>
          <p:cNvPr id="291" name="Google Shape;291;p4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4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3"/>
        <p:cNvGrpSpPr/>
        <p:nvPr/>
      </p:nvGrpSpPr>
      <p:grpSpPr>
        <a:xfrm>
          <a:off x="0" y="0"/>
          <a:ext cx="0" cy="0"/>
          <a:chOff x="0" y="0"/>
          <a:chExt cx="0" cy="0"/>
        </a:xfrm>
      </p:grpSpPr>
      <p:sp>
        <p:nvSpPr>
          <p:cNvPr id="294" name="Google Shape;294;p47"/>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95" name="Google Shape;295;p47"/>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6" name="Google Shape;296;p4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5787C4D-43D7-4828-B517-2FBC2E22D5DE}" type="datetime1">
              <a:rPr lang="en-US" smtClean="0"/>
              <a:t>1/24/2024</a:t>
            </a:fld>
            <a:endParaRPr/>
          </a:p>
        </p:txBody>
      </p:sp>
      <p:sp>
        <p:nvSpPr>
          <p:cNvPr id="298" name="Google Shape;298;p4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4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8"/>
          <p:cNvSpPr>
            <a:spLocks noGrp="1"/>
          </p:cNvSpPr>
          <p:nvPr>
            <p:ph type="pic" idx="2"/>
          </p:nvPr>
        </p:nvSpPr>
        <p:spPr>
          <a:xfrm>
            <a:off x="1792288" y="612775"/>
            <a:ext cx="5486400" cy="4114800"/>
          </a:xfrm>
          <a:prstGeom prst="rect">
            <a:avLst/>
          </a:prstGeom>
          <a:noFill/>
          <a:ln>
            <a:noFill/>
          </a:ln>
        </p:spPr>
      </p:sp>
      <p:sp>
        <p:nvSpPr>
          <p:cNvPr id="303" name="Google Shape;303;p4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04" name="Google Shape;304;p4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9391085-8986-4CA0-8FBF-E55BB57C1CCB}" type="datetime1">
              <a:rPr lang="en-US" smtClean="0"/>
              <a:t>1/24/2024</a:t>
            </a:fld>
            <a:endParaRPr/>
          </a:p>
        </p:txBody>
      </p:sp>
      <p:sp>
        <p:nvSpPr>
          <p:cNvPr id="305" name="Google Shape;305;p4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6" name="Google Shape;306;p4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9"/>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2AD08BA-0F69-46D3-8E80-D4EA23E930E6}" type="datetime1">
              <a:rPr lang="en-US" smtClean="0"/>
              <a:t>1/24/2024</a:t>
            </a:fld>
            <a:endParaRPr/>
          </a:p>
        </p:txBody>
      </p:sp>
      <p:sp>
        <p:nvSpPr>
          <p:cNvPr id="311" name="Google Shape;311;p4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4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3"/>
        <p:cNvGrpSpPr/>
        <p:nvPr/>
      </p:nvGrpSpPr>
      <p:grpSpPr>
        <a:xfrm>
          <a:off x="0" y="0"/>
          <a:ext cx="0" cy="0"/>
          <a:chOff x="0" y="0"/>
          <a:chExt cx="0" cy="0"/>
        </a:xfrm>
      </p:grpSpPr>
      <p:sp>
        <p:nvSpPr>
          <p:cNvPr id="314" name="Google Shape;314;p50"/>
          <p:cNvSpPr txBox="1">
            <a:spLocks noGrp="1"/>
          </p:cNvSpPr>
          <p:nvPr>
            <p:ph type="title"/>
          </p:nvPr>
        </p:nvSpPr>
        <p:spPr>
          <a:xfrm rot="5400000">
            <a:off x="4732337" y="2171702"/>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0"/>
          <p:cNvSpPr txBox="1">
            <a:spLocks noGrp="1"/>
          </p:cNvSpPr>
          <p:nvPr>
            <p:ph type="body" idx="1"/>
          </p:nvPr>
        </p:nvSpPr>
        <p:spPr>
          <a:xfrm rot="5400000">
            <a:off x="541337"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5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C54DCEE-957F-4C7D-B753-8E62DE0D9183}" type="datetime1">
              <a:rPr lang="en-US" smtClean="0"/>
              <a:t>1/24/2024</a:t>
            </a:fld>
            <a:endParaRPr/>
          </a:p>
        </p:txBody>
      </p:sp>
      <p:sp>
        <p:nvSpPr>
          <p:cNvPr id="317" name="Google Shape;317;p5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8" name="Google Shape;318;p5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98989"/>
                </a:solidFill>
                <a:latin typeface="Calibri"/>
                <a:ea typeface="Calibri"/>
                <a:cs typeface="Calibri"/>
                <a:sym typeface="Calibri"/>
              </a:defRPr>
            </a:lvl1pPr>
            <a:lvl2pPr marL="0" marR="0" lvl="1" indent="0" algn="r">
              <a:spcBef>
                <a:spcPts val="0"/>
              </a:spcBef>
              <a:buNone/>
              <a:defRPr sz="1200" b="0" i="0" u="none" strike="noStrike" cap="none">
                <a:solidFill>
                  <a:srgbClr val="898989"/>
                </a:solidFill>
                <a:latin typeface="Calibri"/>
                <a:ea typeface="Calibri"/>
                <a:cs typeface="Calibri"/>
                <a:sym typeface="Calibri"/>
              </a:defRPr>
            </a:lvl2pPr>
            <a:lvl3pPr marL="0" marR="0" lvl="2" indent="0" algn="r">
              <a:spcBef>
                <a:spcPts val="0"/>
              </a:spcBef>
              <a:buNone/>
              <a:defRPr sz="1200" b="0" i="0" u="none" strike="noStrike" cap="none">
                <a:solidFill>
                  <a:srgbClr val="898989"/>
                </a:solidFill>
                <a:latin typeface="Calibri"/>
                <a:ea typeface="Calibri"/>
                <a:cs typeface="Calibri"/>
                <a:sym typeface="Calibri"/>
              </a:defRPr>
            </a:lvl3pPr>
            <a:lvl4pPr marL="0" marR="0" lvl="3" indent="0" algn="r">
              <a:spcBef>
                <a:spcPts val="0"/>
              </a:spcBef>
              <a:buNone/>
              <a:defRPr sz="1200" b="0" i="0" u="none" strike="noStrike" cap="none">
                <a:solidFill>
                  <a:srgbClr val="898989"/>
                </a:solidFill>
                <a:latin typeface="Calibri"/>
                <a:ea typeface="Calibri"/>
                <a:cs typeface="Calibri"/>
                <a:sym typeface="Calibri"/>
              </a:defRPr>
            </a:lvl4pPr>
            <a:lvl5pPr marL="0" marR="0" lvl="4" indent="0" algn="r">
              <a:spcBef>
                <a:spcPts val="0"/>
              </a:spcBef>
              <a:buNone/>
              <a:defRPr sz="1200" b="0" i="0" u="none" strike="noStrike" cap="none">
                <a:solidFill>
                  <a:srgbClr val="898989"/>
                </a:solidFill>
                <a:latin typeface="Calibri"/>
                <a:ea typeface="Calibri"/>
                <a:cs typeface="Calibri"/>
                <a:sym typeface="Calibri"/>
              </a:defRPr>
            </a:lvl5pPr>
            <a:lvl6pPr marL="0" marR="0" lvl="5" indent="0" algn="r">
              <a:spcBef>
                <a:spcPts val="0"/>
              </a:spcBef>
              <a:buNone/>
              <a:defRPr sz="1200" b="0" i="0" u="none" strike="noStrike" cap="none">
                <a:solidFill>
                  <a:srgbClr val="898989"/>
                </a:solidFill>
                <a:latin typeface="Calibri"/>
                <a:ea typeface="Calibri"/>
                <a:cs typeface="Calibri"/>
                <a:sym typeface="Calibri"/>
              </a:defRPr>
            </a:lvl6pPr>
            <a:lvl7pPr marL="0" marR="0" lvl="6" indent="0" algn="r">
              <a:spcBef>
                <a:spcPts val="0"/>
              </a:spcBef>
              <a:buNone/>
              <a:defRPr sz="1200" b="0" i="0" u="none" strike="noStrike" cap="none">
                <a:solidFill>
                  <a:srgbClr val="898989"/>
                </a:solidFill>
                <a:latin typeface="Calibri"/>
                <a:ea typeface="Calibri"/>
                <a:cs typeface="Calibri"/>
                <a:sym typeface="Calibri"/>
              </a:defRPr>
            </a:lvl7pPr>
            <a:lvl8pPr marL="0" marR="0" lvl="7" indent="0" algn="r">
              <a:spcBef>
                <a:spcPts val="0"/>
              </a:spcBef>
              <a:buNone/>
              <a:defRPr sz="1200" b="0" i="0" u="none" strike="noStrike" cap="none">
                <a:solidFill>
                  <a:srgbClr val="898989"/>
                </a:solidFill>
                <a:latin typeface="Calibri"/>
                <a:ea typeface="Calibri"/>
                <a:cs typeface="Calibri"/>
                <a:sym typeface="Calibri"/>
              </a:defRPr>
            </a:lvl8pPr>
            <a:lvl9pPr marL="0" marR="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DE">
  <p:cSld name="PDE">
    <p:spTree>
      <p:nvGrpSpPr>
        <p:cNvPr id="1" name="Shape 319"/>
        <p:cNvGrpSpPr/>
        <p:nvPr/>
      </p:nvGrpSpPr>
      <p:grpSpPr>
        <a:xfrm>
          <a:off x="0" y="0"/>
          <a:ext cx="0" cy="0"/>
          <a:chOff x="0" y="0"/>
          <a:chExt cx="0" cy="0"/>
        </a:xfrm>
      </p:grpSpPr>
      <p:pic>
        <p:nvPicPr>
          <p:cNvPr id="320" name="Google Shape;320;p51" descr="blue 50% banner"/>
          <p:cNvPicPr preferRelativeResize="0"/>
          <p:nvPr/>
        </p:nvPicPr>
        <p:blipFill rotWithShape="1">
          <a:blip r:embed="rId2">
            <a:alphaModFix/>
          </a:blip>
          <a:srcRect/>
          <a:stretch/>
        </p:blipFill>
        <p:spPr>
          <a:xfrm>
            <a:off x="457200" y="304800"/>
            <a:ext cx="8229600" cy="1143000"/>
          </a:xfrm>
          <a:prstGeom prst="rect">
            <a:avLst/>
          </a:prstGeom>
          <a:noFill/>
          <a:ln>
            <a:noFill/>
          </a:ln>
        </p:spPr>
      </p:pic>
      <p:sp>
        <p:nvSpPr>
          <p:cNvPr id="321" name="Google Shape;321;p51"/>
          <p:cNvSpPr txBox="1">
            <a:spLocks noGrp="1"/>
          </p:cNvSpPr>
          <p:nvPr>
            <p:ph type="title"/>
          </p:nvPr>
        </p:nvSpPr>
        <p:spPr>
          <a:xfrm>
            <a:off x="457200" y="268961"/>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 name="Google Shape;158;p24">
            <a:extLst>
              <a:ext uri="{FF2B5EF4-FFF2-40B4-BE49-F238E27FC236}">
                <a16:creationId xmlns:a16="http://schemas.microsoft.com/office/drawing/2014/main" id="{3445432D-4C76-47D6-BF1C-000BE72BE02E}"/>
              </a:ext>
            </a:extLst>
          </p:cNvPr>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79F0C0E-D8EB-40A6-B842-0ECFA9790401}" type="datetime1">
              <a:rPr lang="en-US" smtClean="0"/>
              <a:t>1/24/2024</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C737A73-DF77-471A-AD85-54197E276F0A}" type="datetime1">
              <a:rPr lang="en-US" smtClean="0"/>
              <a:t>1/24/2024</a:t>
            </a:fld>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8E2522-3F5F-41D5-A511-1C0EA02F7705}" type="datetime1">
              <a:rPr lang="en-US" smtClean="0"/>
              <a:t>1/24/2024</a:t>
            </a:fld>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AFD741E-20F4-4315-B9AD-13DF8DFE04BD}" type="datetime1">
              <a:rPr lang="en-US" smtClean="0"/>
              <a:t>1/24/2024</a:t>
            </a:fld>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3575050" y="1447800"/>
            <a:ext cx="5111750" cy="4678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FC88BF1-654A-4B14-951D-4CB9CF47D406}" type="datetime1">
              <a:rPr lang="en-US" smtClean="0"/>
              <a:t>1/24/2024</a:t>
            </a:fld>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4E575F8-2C68-467E-BE6D-AF870AF54795}" type="datetime1">
              <a:rPr lang="en-US" smtClean="0"/>
              <a:t>1/24/2024</a:t>
            </a:fld>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Pennsylvania Department of Education Logo"/>
          <p:cNvPicPr preferRelativeResize="0"/>
          <p:nvPr/>
        </p:nvPicPr>
        <p:blipFill rotWithShape="1">
          <a:blip r:embed="rId13">
            <a:alphaModFix/>
          </a:blip>
          <a:srcRect/>
          <a:stretch/>
        </p:blipFill>
        <p:spPr>
          <a:xfrm>
            <a:off x="6361697" y="5867400"/>
            <a:ext cx="2305050" cy="549275"/>
          </a:xfrm>
          <a:prstGeom prst="rect">
            <a:avLst/>
          </a:prstGeom>
          <a:noFill/>
          <a:ln>
            <a:noFill/>
          </a:ln>
        </p:spPr>
      </p:pic>
      <p:pic>
        <p:nvPicPr>
          <p:cNvPr id="11" name="Google Shape;11;p1" descr="Blue Banner - decorative image"/>
          <p:cNvPicPr preferRelativeResize="0"/>
          <p:nvPr/>
        </p:nvPicPr>
        <p:blipFill rotWithShape="1">
          <a:blip r:embed="rId14">
            <a:alphaModFix/>
          </a:blip>
          <a:srcRect/>
          <a:stretch/>
        </p:blipFill>
        <p:spPr>
          <a:xfrm>
            <a:off x="457200" y="609600"/>
            <a:ext cx="8229600" cy="725488"/>
          </a:xfrm>
          <a:prstGeom prst="rect">
            <a:avLst/>
          </a:prstGeom>
          <a:noFill/>
          <a:ln>
            <a:noFill/>
          </a:ln>
        </p:spPr>
      </p:pic>
      <p:sp>
        <p:nvSpPr>
          <p:cNvPr id="12" name="Google Shape;12;p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DEC0BDB2-78C4-4066-8E1F-A31A279CC4FD}" type="datetime1">
              <a:rPr lang="en-US" smtClean="0"/>
              <a:t>1/24/2024</a:t>
            </a:fld>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13" descr="Pennsylvania Department of Education Logo"/>
          <p:cNvPicPr preferRelativeResize="0"/>
          <p:nvPr/>
        </p:nvPicPr>
        <p:blipFill rotWithShape="1">
          <a:blip r:embed="rId14">
            <a:alphaModFix/>
          </a:blip>
          <a:srcRect/>
          <a:stretch/>
        </p:blipFill>
        <p:spPr>
          <a:xfrm>
            <a:off x="6361697" y="5867401"/>
            <a:ext cx="2305050" cy="549275"/>
          </a:xfrm>
          <a:prstGeom prst="rect">
            <a:avLst/>
          </a:prstGeom>
          <a:noFill/>
          <a:ln>
            <a:noFill/>
          </a:ln>
        </p:spPr>
      </p:pic>
      <p:pic>
        <p:nvPicPr>
          <p:cNvPr id="87" name="Google Shape;87;p13" descr="Blue Banner - decorative image"/>
          <p:cNvPicPr preferRelativeResize="0"/>
          <p:nvPr/>
        </p:nvPicPr>
        <p:blipFill rotWithShape="1">
          <a:blip r:embed="rId15">
            <a:alphaModFix/>
          </a:blip>
          <a:srcRect/>
          <a:stretch/>
        </p:blipFill>
        <p:spPr>
          <a:xfrm>
            <a:off x="457200" y="609600"/>
            <a:ext cx="8229600" cy="725488"/>
          </a:xfrm>
          <a:prstGeom prst="rect">
            <a:avLst/>
          </a:prstGeom>
          <a:noFill/>
          <a:ln>
            <a:noFill/>
          </a:ln>
        </p:spPr>
      </p:pic>
      <p:sp>
        <p:nvSpPr>
          <p:cNvPr id="88" name="Google Shape;88;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6F929320-CB1F-4921-8035-06E138C2EBDA}" type="datetime1">
              <a:rPr lang="en-US" smtClean="0"/>
              <a:t>1/24/2024</a:t>
            </a:fld>
            <a:endParaRPr/>
          </a:p>
        </p:txBody>
      </p:sp>
      <p:sp>
        <p:nvSpPr>
          <p:cNvPr id="91" name="Google Shape;91;p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6" descr="Pennsylvania Department of Education Logo"/>
          <p:cNvPicPr preferRelativeResize="0"/>
          <p:nvPr/>
        </p:nvPicPr>
        <p:blipFill rotWithShape="1">
          <a:blip r:embed="rId14">
            <a:alphaModFix/>
          </a:blip>
          <a:srcRect/>
          <a:stretch/>
        </p:blipFill>
        <p:spPr>
          <a:xfrm>
            <a:off x="6361113" y="5867401"/>
            <a:ext cx="2305050" cy="549275"/>
          </a:xfrm>
          <a:prstGeom prst="rect">
            <a:avLst/>
          </a:prstGeom>
          <a:noFill/>
          <a:ln>
            <a:noFill/>
          </a:ln>
        </p:spPr>
      </p:pic>
      <p:pic>
        <p:nvPicPr>
          <p:cNvPr id="166" name="Google Shape;166;p26" descr="Blue Banner - decorative image"/>
          <p:cNvPicPr preferRelativeResize="0"/>
          <p:nvPr/>
        </p:nvPicPr>
        <p:blipFill rotWithShape="1">
          <a:blip r:embed="rId15">
            <a:alphaModFix/>
          </a:blip>
          <a:srcRect/>
          <a:stretch/>
        </p:blipFill>
        <p:spPr>
          <a:xfrm>
            <a:off x="457200" y="609600"/>
            <a:ext cx="8229600" cy="725488"/>
          </a:xfrm>
          <a:prstGeom prst="rect">
            <a:avLst/>
          </a:prstGeom>
          <a:noFill/>
          <a:ln>
            <a:noFill/>
          </a:ln>
        </p:spPr>
      </p:pic>
      <p:sp>
        <p:nvSpPr>
          <p:cNvPr id="167" name="Google Shape;167;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168" name="Google Shape;168;p2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884CF2F0-4D0E-4B0C-AEB8-2864827F5779}" type="datetime1">
              <a:rPr lang="en-US" smtClean="0"/>
              <a:t>1/24/2024</a:t>
            </a:fld>
            <a:endParaRPr/>
          </a:p>
        </p:txBody>
      </p:sp>
      <p:sp>
        <p:nvSpPr>
          <p:cNvPr id="170" name="Google Shape;170;p2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pic>
        <p:nvPicPr>
          <p:cNvPr id="244" name="Google Shape;244;p39" descr="Pennsylvania Department of Education Logo"/>
          <p:cNvPicPr preferRelativeResize="0"/>
          <p:nvPr/>
        </p:nvPicPr>
        <p:blipFill rotWithShape="1">
          <a:blip r:embed="rId13">
            <a:alphaModFix/>
          </a:blip>
          <a:srcRect/>
          <a:stretch/>
        </p:blipFill>
        <p:spPr>
          <a:xfrm>
            <a:off x="6361113" y="5867401"/>
            <a:ext cx="2305050" cy="549275"/>
          </a:xfrm>
          <a:prstGeom prst="rect">
            <a:avLst/>
          </a:prstGeom>
          <a:noFill/>
          <a:ln>
            <a:noFill/>
          </a:ln>
        </p:spPr>
      </p:pic>
      <p:pic>
        <p:nvPicPr>
          <p:cNvPr id="245" name="Google Shape;245;p39" descr="Blue Banner - decorative image"/>
          <p:cNvPicPr preferRelativeResize="0"/>
          <p:nvPr/>
        </p:nvPicPr>
        <p:blipFill rotWithShape="1">
          <a:blip r:embed="rId14">
            <a:alphaModFix/>
          </a:blip>
          <a:srcRect/>
          <a:stretch/>
        </p:blipFill>
        <p:spPr>
          <a:xfrm>
            <a:off x="457200" y="609600"/>
            <a:ext cx="8229600" cy="725488"/>
          </a:xfrm>
          <a:prstGeom prst="rect">
            <a:avLst/>
          </a:prstGeom>
          <a:noFill/>
          <a:ln>
            <a:noFill/>
          </a:ln>
        </p:spPr>
      </p:pic>
      <p:sp>
        <p:nvSpPr>
          <p:cNvPr id="246" name="Google Shape;246;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lt1"/>
                </a:solidFill>
                <a:latin typeface="Arial"/>
                <a:ea typeface="Arial"/>
                <a:cs typeface="Arial"/>
                <a:sym typeface="Arial"/>
              </a:defRPr>
            </a:lvl9pPr>
          </a:lstStyle>
          <a:p>
            <a:endParaRPr/>
          </a:p>
        </p:txBody>
      </p:sp>
      <p:sp>
        <p:nvSpPr>
          <p:cNvPr id="247" name="Google Shape;247;p39"/>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p3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1B368987-8DBF-4CE9-80EC-B764757FC6FA}" type="datetime1">
              <a:rPr lang="en-US" smtClean="0"/>
              <a:t>1/24/2024</a:t>
            </a:fld>
            <a:endParaRPr/>
          </a:p>
        </p:txBody>
      </p:sp>
      <p:sp>
        <p:nvSpPr>
          <p:cNvPr id="249" name="Google Shape;249;p3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8J-L9mf8UU"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s://www.education.pa.gov/Documents/K-12/Assessment%20and%20Accountability/PASA/PASA%20Getting%20Ready%202024.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trusso@pattan.net" TargetMode="External"/><Relationship Id="rId3" Type="http://schemas.openxmlformats.org/officeDocument/2006/relationships/hyperlink" Target="mailto:lihampe@pa.gov" TargetMode="External"/><Relationship Id="rId7" Type="http://schemas.openxmlformats.org/officeDocument/2006/relationships/hyperlink" Target="mailto:mpenner@pattankop.net"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hyperlink" Target="mailto:alternateassessment@pattan.net" TargetMode="External"/><Relationship Id="rId5" Type="http://schemas.openxmlformats.org/officeDocument/2006/relationships/hyperlink" Target="mailto:llupp@pattan.net" TargetMode="External"/><Relationship Id="rId10" Type="http://schemas.openxmlformats.org/officeDocument/2006/relationships/hyperlink" Target="mailto:alternateassessment@pattankop.net" TargetMode="External"/><Relationship Id="rId4" Type="http://schemas.openxmlformats.org/officeDocument/2006/relationships/hyperlink" Target="mailto:lhauswirth@pa.gov" TargetMode="External"/><Relationship Id="rId9" Type="http://schemas.openxmlformats.org/officeDocument/2006/relationships/hyperlink" Target="mailto:kdelauriers@pattanpgh.ne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www.portal.state.pa.us/portal/server.pt/community/state_assessment_system/20965/pennsylvania_system_of_school_assessment_(pssa)/1190526" TargetMode="External"/><Relationship Id="rId3" Type="http://schemas.openxmlformats.org/officeDocument/2006/relationships/hyperlink" Target="https://www.education.pa.gov/K-12/Assessment%20and%20Accountability/PSSA/Pages/TestingWindows.aspx" TargetMode="External"/><Relationship Id="rId7" Type="http://schemas.openxmlformats.org/officeDocument/2006/relationships/hyperlink" Target="https://www.education.pa.gov/K-12/Assessment%20and%20Accountability/PSSA/Pages/default.aspx" TargetMode="External"/><Relationship Id="rId12" Type="http://schemas.openxmlformats.org/officeDocument/2006/relationships/hyperlink" Target="https://www.education.pa.gov/K-12/Assessment%20and%20Accountability/CDT/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education.pa.gov/K-12/Assessment%20and%20Accountability/PSSA/Pages/Assessment-Anchors.aspx" TargetMode="External"/><Relationship Id="rId11" Type="http://schemas.openxmlformats.org/officeDocument/2006/relationships/hyperlink" Target="http://pdesas.org/" TargetMode="External"/><Relationship Id="rId5" Type="http://schemas.openxmlformats.org/officeDocument/2006/relationships/hyperlink" Target="https://www.drcedirect.com/all/eca-portal-v2-ui/#/login/DRCPORTAL" TargetMode="External"/><Relationship Id="rId10" Type="http://schemas.openxmlformats.org/officeDocument/2006/relationships/hyperlink" Target="https://www.education.pa.gov/K-12/Assessment%20and%20Accountability/PSSA/Pages/PSSA-Technical-Reports.aspx" TargetMode="External"/><Relationship Id="rId4" Type="http://schemas.openxmlformats.org/officeDocument/2006/relationships/hyperlink" Target="https://www.drcedirect.com/all/eca-portal-ui/welcome/PA" TargetMode="External"/><Relationship Id="rId9" Type="http://schemas.openxmlformats.org/officeDocument/2006/relationships/hyperlink" Target="https://www.education.pa.gov/K-12/Assessment%20and%20Accountability/PSSA/Pages/DescriptorsCutScores.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Assessment-Anchors.asp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education.pa.gov/K-12/Assessment%20and%20Accountability/PSSA/Pages/ELAs.aspx"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education.pa.gov/K-12/Assessment%20and%20Accountability/PSSA/Pages/Science.aspx" TargetMode="External"/><Relationship Id="rId4" Type="http://schemas.openxmlformats.org/officeDocument/2006/relationships/hyperlink" Target="https://www.education.pa.gov/K-12/Assessment%20and%20Accountability/PSSA/Pages/Mathematic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English%20Language%20Arts%20Test%20Design%202022.pdf" TargetMode="External"/><Relationship Id="rId7" Type="http://schemas.openxmlformats.org/officeDocument/2006/relationships/hyperlink" Target="https://www.education.pa.gov/Teachers%20-%20Administrators/Curriculum/ELA/Pages/TDA.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ELA/PaSLPToolkit/Pages/default.aspx" TargetMode="External"/><Relationship Id="rId5" Type="http://schemas.openxmlformats.org/officeDocument/2006/relationships/hyperlink" Target="https://www.education.pa.gov/Teachers%20-%20Administrators/Curriculum/ELA/Pages/default.aspx" TargetMode="External"/><Relationship Id="rId4" Type="http://schemas.openxmlformats.org/officeDocument/2006/relationships/hyperlink" Target="http://pdesas.org/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ELA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Mathematics%20Test%20Design%20202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desas.org/default.aspx" TargetMode="External"/><Relationship Id="rId5" Type="http://schemas.openxmlformats.org/officeDocument/2006/relationships/hyperlink" Target="https://www.education.pa.gov/Teachers%20-%20Administrators/Curriculum/Math/Pages/default.aspx" TargetMode="External"/><Relationship Id="rId4" Type="http://schemas.openxmlformats.org/officeDocument/2006/relationships/hyperlink" Target="https://www.education.pa.gov/Documents/K-12/Assessment%20and%20Accountability/PSSA/Pennsylvania%20Calculator%20Policy.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Test%20Designs/PCS%20PSSA%20Mathematics%20Test%20Design.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Mathematics.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Pennsylvania%20Calculator%20Policy.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Science.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desas.org/default.aspx" TargetMode="External"/><Relationship Id="rId4" Type="http://schemas.openxmlformats.org/officeDocument/2006/relationships/hyperlink" Target="https://www.education.pa.gov/Teachers%20-%20Administrators/Curriculum/Science/Pages/default.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Science.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Scoring%20Guidelines%20and%20Formula%20Sheets/Science/Grades%204%20and%208%20-%20Science%20Scoring%20Guidelines%20and%20Formula%20Sheet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PSSA/Pennsylvania%20Calculator%20Policy.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mailto:lihampe@pa.gov" TargetMode="External"/><Relationship Id="rId3" Type="http://schemas.openxmlformats.org/officeDocument/2006/relationships/hyperlink" Target="mailto:btruesdale@pa.gov" TargetMode="External"/><Relationship Id="rId7" Type="http://schemas.openxmlformats.org/officeDocument/2006/relationships/hyperlink" Target="mailto:llupp@pattan.net" TargetMode="External"/><Relationship Id="rId12" Type="http://schemas.openxmlformats.org/officeDocument/2006/relationships/hyperlink" Target="mailto:RA-Irregularities@p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rweller@pa.gov" TargetMode="External"/><Relationship Id="rId11" Type="http://schemas.openxmlformats.org/officeDocument/2006/relationships/hyperlink" Target="mailto:ra-ed-pssa-keystone@pa.gov" TargetMode="External"/><Relationship Id="rId5" Type="http://schemas.openxmlformats.org/officeDocument/2006/relationships/hyperlink" Target="mailto:egannonrit@pa.gov" TargetMode="External"/><Relationship Id="rId10" Type="http://schemas.openxmlformats.org/officeDocument/2006/relationships/hyperlink" Target="mailto:rgift@pa.gov" TargetMode="External"/><Relationship Id="rId4" Type="http://schemas.openxmlformats.org/officeDocument/2006/relationships/hyperlink" Target="mailto:mclementi@pa.gov" TargetMode="External"/><Relationship Id="rId9" Type="http://schemas.openxmlformats.org/officeDocument/2006/relationships/hyperlink" Target="mailto:dschuckman@pa.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default.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default.aspx" TargetMode="External"/><Relationship Id="rId7" Type="http://schemas.openxmlformats.org/officeDocument/2006/relationships/hyperlink" Target="http://pdesa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education.pa.gov/K-12/Assessment%20and%20Accountability/Keystones/Pages/ItemScoringSamples.aspx" TargetMode="External"/><Relationship Id="rId5" Type="http://schemas.openxmlformats.org/officeDocument/2006/relationships/hyperlink" Target="https://www.education.pa.gov/K-12/Assessment%20and%20Accountability/Keystones/Pages/AssessmentAnchors.aspx" TargetMode="External"/><Relationship Id="rId4" Type="http://schemas.openxmlformats.org/officeDocument/2006/relationships/hyperlink" Target="https://www.education.pa.gov/K-12/Assessment%20and%20Accountability/Keystones/Pages/KeystoneTestingWindow.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AssessmentAnchors.aspx"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www.education.pa.gov/K-12/Assessment%20and%20Accountability/Keystones/Pages/ItemScoringSamples.aspx" TargetMode="External"/><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education.pa.gov/K-12/Assessment%20and%20Accountability/PSSA/Pages/ELAs.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Literature%20Test%20Definition.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hyperlink" Target="https://www.education.pa.gov/Teachers%20-%20Administrators/Curriculum/ELA/PaSLPToolkit/Pages/default.aspx" TargetMode="External"/><Relationship Id="rId3" Type="http://schemas.openxmlformats.org/officeDocument/2006/relationships/hyperlink" Target="https://www.education.pa.gov/Documents/K-12/Assessment%20and%20Accountability/Keystone%20Exams/Resources/PA%20Keystone%20Literature%20Test%20Definition.pdf" TargetMode="External"/><Relationship Id="rId7" Type="http://schemas.openxmlformats.org/officeDocument/2006/relationships/hyperlink" Target="https://www.education.pa.gov/Teachers%20-%20Administrators/Curriculum/ELA/Pages/TDA.asp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ELA/Pages/default.aspx" TargetMode="External"/><Relationship Id="rId5" Type="http://schemas.openxmlformats.org/officeDocument/2006/relationships/hyperlink" Target="http://pdesas.org/default.aspx" TargetMode="External"/><Relationship Id="rId4" Type="http://schemas.openxmlformats.org/officeDocument/2006/relationships/hyperlink" Target="https://www.education.pa.gov/Documents/K-12/Assessment%20and%20Accountability/Keystone%20Exams/Keystone%20Exams%20Scoring%20Guidelines/Keystone%20Literature%20General%20Scoring%20Guideline.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Literature%20General%20Scoring%20Guideline.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Algebra%20I%20Test%20Definition.pdf" TargetMode="External"/><Relationship Id="rId7" Type="http://schemas.openxmlformats.org/officeDocument/2006/relationships/hyperlink" Target="https://pdesas.org/default.aspx"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education.pa.gov/Teachers%20-%20Administrators/Curriculum/Math/Pages/default.aspx" TargetMode="External"/><Relationship Id="rId5" Type="http://schemas.openxmlformats.org/officeDocument/2006/relationships/hyperlink" Target="https://www.education.pa.gov/Documents/K-12/Assessment%20and%20Accountability/PSSA/Pennsylvania%20Calculator%20Policy.pdf" TargetMode="External"/><Relationship Id="rId4" Type="http://schemas.openxmlformats.org/officeDocument/2006/relationships/hyperlink" Target="https://www.education.pa.gov/Documents/K-12/Assessment%20and%20Accountability/Keystone%20Exams/Keystone%20Exams%20Scoring%20Guidelines/Keystone%20Algebra%20I%20General%20Scoring%20Guideline.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Algebra%20I%20Test%20Definition.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Algebra%20I%20General%20Scoring%20Guideline.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Biology%20Test%20Definition.pdf"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desas.org/default.aspx" TargetMode="External"/><Relationship Id="rId5" Type="http://schemas.openxmlformats.org/officeDocument/2006/relationships/hyperlink" Target="https://www.education.pa.gov/Teachers%20-%20Administrators/Curriculum/Science/Pages/default.aspx" TargetMode="External"/><Relationship Id="rId4" Type="http://schemas.openxmlformats.org/officeDocument/2006/relationships/hyperlink" Target="https://www.education.pa.gov/Documents/K-12/Assessment%20and%20Accountability/Keystone%20Exams/Keystone%20Exams%20Scoring%20Guidelines/Keystone%20Biology%20General%20Scoring%20Guidelin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Resources/PA%20Keystone%20Biology%20Test%20Definition.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hyperlink" Target="https://www.education.pa.gov/Documents/K-12/Assessment%20and%20Accountability/Keystone%20Exams/Keystone%20Exams%20Scoring%20Guidelines/Keystone%20Biology%20General%20Scoring%20Guidelin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hyperlink" Target="https://www.education.pa.gov/Documents/K-12/Assessment%20and%20Accountability/PSSA/Accommodations/Read%20Aloud%20and%20Scribing%20Guidelines.pdf" TargetMode="External"/><Relationship Id="rId3" Type="http://schemas.openxmlformats.org/officeDocument/2006/relationships/hyperlink" Target="https://www.education.pa.gov/K-12/Assessment%20and%20Accountability/PSSA/Pages/TestingInformation.aspx" TargetMode="External"/><Relationship Id="rId7" Type="http://schemas.openxmlformats.org/officeDocument/2006/relationships/hyperlink" Target="https://www.education.pa.gov/Documents/K-12/Assessment%20and%20Accountability/PSSA/Accommodations/Accommodations%20Guidelines%20for%20ELs.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education.pa.gov/Documents/K-12/Assessment%20and%20Accountability/PSSA/Accommodations/Accommodations%20Guidelines%20for%20PSSA%20and%20Keystone%20Exams.pdf" TargetMode="External"/><Relationship Id="rId11" Type="http://schemas.openxmlformats.org/officeDocument/2006/relationships/hyperlink" Target="https://www.education.pa.gov/Documents/K-12/Assessment%20and%20Accountability/PSSA/Accommodations/Confidentiality%20Agreement%20for%20Language%20Interpreters%20Form.pdf" TargetMode="External"/><Relationship Id="rId5" Type="http://schemas.openxmlformats.org/officeDocument/2006/relationships/hyperlink" Target="https://youtu.be/WVUpsExkCic" TargetMode="External"/><Relationship Id="rId10" Type="http://schemas.openxmlformats.org/officeDocument/2006/relationships/hyperlink" Target="https://www.education.pa.gov/Documents/K-12/Assessment%20and%20Accountability/PSSA/Accommodations/Unique%20Accommodation%20Assurance.pdf" TargetMode="External"/><Relationship Id="rId4" Type="http://schemas.openxmlformats.org/officeDocument/2006/relationships/hyperlink" Target="https://www.education.pa.gov/Documents/K-12/Assessment%20and%20Accountability/PSSA/Accommodations/Accommodations%20for%20Keystone%20and%20PSSA%20webinar.pptx" TargetMode="External"/><Relationship Id="rId9" Type="http://schemas.openxmlformats.org/officeDocument/2006/relationships/hyperlink" Target="https://www.education.pa.gov/Documents/K-12/Assessment%20and%20Accountability/PSSA/Accommodations/Supplemental%20Guidelines%20for%20ASL%20in%20the%20VSL.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education.pa.gov/K-12/Assessment%20and%20Accountability/PSSA/Pages/TestingInformation.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ida.wisc.edu/assess/access/tests" TargetMode="External"/><Relationship Id="rId4" Type="http://schemas.openxmlformats.org/officeDocument/2006/relationships/hyperlink" Target="https://wida.wisc.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ducation.pa.gov/K-12/Assessment%20and%20Accountability/Pages/default.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education.pa.gov/Documents/K-12/Special%20Education/Assessment/PASA%20Eligibility%20Criteria.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https://dynamiclearningmaps.org/sites/default/files/documents/Templates/Parent_Letter_YE_ElaMSci_ES.docx" TargetMode="External"/><Relationship Id="rId5" Type="http://schemas.openxmlformats.org/officeDocument/2006/relationships/hyperlink" Target="https://dynamiclearningmaps.org/sites/default/files/documents/Templates/Parent_Letter_YE_ElaMSci.docx" TargetMode="External"/><Relationship Id="rId4" Type="http://schemas.openxmlformats.org/officeDocument/2006/relationships/hyperlink" Target="https://dynamiclearningmaps.org/sites/default/files/documents/StateBonusItems/PASA_DLM_Instruction_and_Assessment_Calendar_23-24.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dynamiclearningmaps.org/sites/default/files/documents/Scoring/2020-2021_Individual_Student_Score_Report_YE_Sci.pdf" TargetMode="External"/><Relationship Id="rId13" Type="http://schemas.openxmlformats.org/officeDocument/2006/relationships/hyperlink" Target="https://dynamiclearningmaps.org/score-report-resources-ye" TargetMode="External"/><Relationship Id="rId3" Type="http://schemas.openxmlformats.org/officeDocument/2006/relationships/hyperlink" Target="https://dynamiclearningmaps.org/sites/default/files/documents/Manuals_Blueprints/DLM_YE_ELA_Blueprint.pdf" TargetMode="External"/><Relationship Id="rId7" Type="http://schemas.openxmlformats.org/officeDocument/2006/relationships/hyperlink" Target="https://dynamiclearningmaps.org/sites/default/files/documents/Scoring/2020-2021_Individual_Student_Score_Report_YE_Math.pdf" TargetMode="External"/><Relationship Id="rId12" Type="http://schemas.openxmlformats.org/officeDocument/2006/relationships/hyperlink" Target="https://dynamiclearningmaps.org/sites/default/files/documents/Scoring/Talking_to_Parents_about_Score_Reports_YE.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dynamiclearningmaps.org/sites/default/files/documents/Scoring/2020-2021_Individual_Student_Score_Report_YE_ELA.pdf" TargetMode="External"/><Relationship Id="rId11" Type="http://schemas.openxmlformats.org/officeDocument/2006/relationships/hyperlink" Target="https://dynamiclearningmaps.org/sites/default/files/documents/StateBonusItems/PASA_Parent_Score_Report_Letterhead.pdf" TargetMode="External"/><Relationship Id="rId5" Type="http://schemas.openxmlformats.org/officeDocument/2006/relationships/hyperlink" Target="https://dynamiclearningmaps.org/sites/default/files/documents/Manuals_Blueprints/DLM_Science_Phase_I_Blueprint.pdf" TargetMode="External"/><Relationship Id="rId10" Type="http://schemas.openxmlformats.org/officeDocument/2006/relationships/hyperlink" Target="https://dynamiclearningmaps.org/sites/default/files/documents/Scoring/Parent_Interpretive_Guide_YE_Spanish_PA.pdf" TargetMode="External"/><Relationship Id="rId4" Type="http://schemas.openxmlformats.org/officeDocument/2006/relationships/hyperlink" Target="https://dynamiclearningmaps.org/sites/default/files/documents/Manuals_Blueprints/DLM_YE_Math_Blueprint.pdf" TargetMode="External"/><Relationship Id="rId9" Type="http://schemas.openxmlformats.org/officeDocument/2006/relationships/hyperlink" Target="https://dynamiclearningmaps.org/sites/default/files/documents/Scoring/Parent_Interpretive_Guide_YE_PA.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pattan.net/pasaresourcehub/home"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https://www.education.pa.gov/K-12/Special%20Education/Assessments/Pages/default.aspx" TargetMode="External"/><Relationship Id="rId4" Type="http://schemas.openxmlformats.org/officeDocument/2006/relationships/hyperlink" Target="https://dynamiclearningmaps.org/pennsylvan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ctrTitle"/>
          </p:nvPr>
        </p:nvSpPr>
        <p:spPr>
          <a:xfrm>
            <a:off x="685800" y="2130425"/>
            <a:ext cx="7772400" cy="1882017"/>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rgbClr val="244061"/>
              </a:buClr>
              <a:buSzPts val="3200"/>
              <a:buFont typeface="Arial"/>
              <a:buNone/>
            </a:pPr>
            <a:r>
              <a:rPr lang="en-US" b="1" dirty="0">
                <a:solidFill>
                  <a:schemeClr val="accent1">
                    <a:lumMod val="50000"/>
                  </a:schemeClr>
                </a:solidFill>
              </a:rPr>
              <a:t>Getting Ready for the </a:t>
            </a:r>
            <a:br>
              <a:rPr lang="en-US" b="1" dirty="0">
                <a:solidFill>
                  <a:schemeClr val="accent1">
                    <a:lumMod val="50000"/>
                  </a:schemeClr>
                </a:solidFill>
              </a:rPr>
            </a:br>
            <a:r>
              <a:rPr lang="en-US" b="1" dirty="0">
                <a:solidFill>
                  <a:schemeClr val="accent1">
                    <a:lumMod val="50000"/>
                  </a:schemeClr>
                </a:solidFill>
              </a:rPr>
              <a:t>Pennsylvania State Assessments</a:t>
            </a:r>
            <a:br>
              <a:rPr lang="en-US" b="1" dirty="0">
                <a:solidFill>
                  <a:schemeClr val="accent1">
                    <a:lumMod val="50000"/>
                  </a:schemeClr>
                </a:solidFill>
              </a:rPr>
            </a:br>
            <a:r>
              <a:rPr lang="en-US" b="1" dirty="0">
                <a:solidFill>
                  <a:schemeClr val="accent1">
                    <a:lumMod val="50000"/>
                  </a:schemeClr>
                </a:solidFill>
              </a:rPr>
              <a:t>2023-2024</a:t>
            </a:r>
            <a:endParaRPr b="1" dirty="0">
              <a:solidFill>
                <a:schemeClr val="accent1">
                  <a:lumMod val="50000"/>
                </a:schemeClr>
              </a:solidFill>
            </a:endParaRPr>
          </a:p>
        </p:txBody>
      </p:sp>
      <p:sp>
        <p:nvSpPr>
          <p:cNvPr id="329" name="Google Shape;329;p5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A6F95E-D134-8A91-82AF-CBE6D0EF09E4}"/>
              </a:ext>
            </a:extLst>
          </p:cNvPr>
          <p:cNvSpPr>
            <a:spLocks noGrp="1"/>
          </p:cNvSpPr>
          <p:nvPr>
            <p:ph type="title"/>
          </p:nvPr>
        </p:nvSpPr>
        <p:spPr>
          <a:xfrm>
            <a:off x="457200" y="342108"/>
            <a:ext cx="8501063" cy="1143000"/>
          </a:xfrm>
        </p:spPr>
        <p:txBody>
          <a:bodyPr/>
          <a:lstStyle/>
          <a:p>
            <a:r>
              <a:rPr lang="en-US" dirty="0"/>
              <a:t> </a:t>
            </a:r>
            <a:r>
              <a:rPr lang="en-US" b="1" dirty="0"/>
              <a:t>PASA DLM-Assessment Coordinator (AC)</a:t>
            </a:r>
          </a:p>
        </p:txBody>
      </p:sp>
      <p:sp>
        <p:nvSpPr>
          <p:cNvPr id="7" name="Text Placeholder 6">
            <a:extLst>
              <a:ext uri="{FF2B5EF4-FFF2-40B4-BE49-F238E27FC236}">
                <a16:creationId xmlns:a16="http://schemas.microsoft.com/office/drawing/2014/main" id="{C0CAED64-8E65-CD0E-EE69-1C9B1FDB5A49}"/>
              </a:ext>
            </a:extLst>
          </p:cNvPr>
          <p:cNvSpPr>
            <a:spLocks noGrp="1"/>
          </p:cNvSpPr>
          <p:nvPr>
            <p:ph type="body" idx="1"/>
          </p:nvPr>
        </p:nvSpPr>
        <p:spPr/>
        <p:txBody>
          <a:bodyPr/>
          <a:lstStyle/>
          <a:p>
            <a:pPr marL="114300" indent="0" algn="l">
              <a:buNone/>
            </a:pPr>
            <a:r>
              <a:rPr lang="en-US" sz="2800" b="1" i="0" dirty="0">
                <a:solidFill>
                  <a:srgbClr val="464646"/>
                </a:solidFill>
                <a:effectLst/>
                <a:latin typeface="Montserrat" panose="00000500000000000000" pitchFamily="2" charset="0"/>
              </a:rPr>
              <a:t>PASA Getting Ready </a:t>
            </a:r>
            <a:r>
              <a:rPr lang="en-US" sz="2800" b="1" dirty="0">
                <a:solidFill>
                  <a:srgbClr val="464646"/>
                </a:solidFill>
                <a:latin typeface="Montserrat" panose="00000500000000000000" pitchFamily="2" charset="0"/>
              </a:rPr>
              <a:t>is a required training for the Special Education Administrator serving as the PASA AC</a:t>
            </a:r>
            <a:endParaRPr lang="en-US" b="0" i="0" dirty="0">
              <a:solidFill>
                <a:srgbClr val="464646"/>
              </a:solidFill>
              <a:effectLst/>
              <a:latin typeface="Montserrat" panose="00000500000000000000" pitchFamily="2" charset="0"/>
            </a:endParaRPr>
          </a:p>
          <a:p>
            <a:pPr marL="114300" indent="0" algn="l">
              <a:buNone/>
            </a:pPr>
            <a:endParaRPr lang="en-US" sz="2000" u="sng" dirty="0">
              <a:solidFill>
                <a:srgbClr val="2A578D"/>
              </a:solidFill>
              <a:latin typeface="Montserrat" panose="00000500000000000000" pitchFamily="2" charset="0"/>
            </a:endParaRPr>
          </a:p>
          <a:p>
            <a:pPr algn="l">
              <a:buFont typeface="Arial" panose="020B0604020202020204" pitchFamily="34" charset="0"/>
              <a:buChar char="•"/>
            </a:pPr>
            <a:r>
              <a:rPr lang="en-US" sz="1600" b="0" i="0" u="sng" dirty="0">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2023-24 PASA Getting Ready: What Special Education Administrators Need to Know About PASA DLM Participation and 1% Compliance Requirements </a:t>
            </a:r>
            <a:r>
              <a:rPr lang="en-US" sz="1600" b="0" i="0" u="sng" dirty="0" err="1">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WebinarOpens</a:t>
            </a:r>
            <a:r>
              <a:rPr lang="en-US" sz="1600" b="0" i="0" u="sng" dirty="0">
                <a:solidFill>
                  <a:srgbClr val="00B0F0"/>
                </a:solidFill>
                <a:effectLst/>
                <a:latin typeface="Montserrat" panose="00000500000000000000" pitchFamily="2" charset="0"/>
                <a:hlinkClick r:id="rId3">
                  <a:extLst>
                    <a:ext uri="{A12FA001-AC4F-418D-AE19-62706E023703}">
                      <ahyp:hlinkClr xmlns:ahyp="http://schemas.microsoft.com/office/drawing/2018/hyperlinkcolor" val="tx"/>
                    </a:ext>
                  </a:extLst>
                </a:hlinkClick>
              </a:rPr>
              <a:t> In A New Window</a:t>
            </a:r>
            <a:r>
              <a:rPr lang="en-US" sz="1600" b="0" i="0" dirty="0">
                <a:solidFill>
                  <a:srgbClr val="00B0F0"/>
                </a:solidFill>
                <a:effectLst/>
                <a:latin typeface="Montserrat" panose="00000500000000000000" pitchFamily="2" charset="0"/>
              </a:rPr>
              <a:t> </a:t>
            </a:r>
            <a:r>
              <a:rPr lang="en-US" sz="1600" b="0" i="0" dirty="0">
                <a:solidFill>
                  <a:srgbClr val="464646"/>
                </a:solidFill>
                <a:effectLst/>
                <a:latin typeface="Montserrat" panose="00000500000000000000" pitchFamily="2" charset="0"/>
              </a:rPr>
              <a:t>(YouTube)​</a:t>
            </a:r>
            <a:br>
              <a:rPr lang="en-US" sz="1600" b="0" i="0" dirty="0">
                <a:solidFill>
                  <a:srgbClr val="464646"/>
                </a:solidFill>
                <a:effectLst/>
                <a:latin typeface="Montserrat" panose="00000500000000000000" pitchFamily="2" charset="0"/>
              </a:rPr>
            </a:br>
            <a:endParaRPr lang="en-US" sz="1600" b="0" i="0" dirty="0">
              <a:solidFill>
                <a:srgbClr val="464646"/>
              </a:solidFill>
              <a:effectLst/>
              <a:latin typeface="Montserrat" panose="00000500000000000000" pitchFamily="2" charset="0"/>
            </a:endParaRPr>
          </a:p>
          <a:p>
            <a:pPr algn="l">
              <a:buFont typeface="Arial" panose="020B0604020202020204" pitchFamily="34" charset="0"/>
              <a:buChar char="•"/>
            </a:pPr>
            <a:r>
              <a:rPr lang="en-US" sz="1600" b="0" i="0" u="sng" dirty="0">
                <a:solidFill>
                  <a:srgbClr val="00B0F0"/>
                </a:solidFill>
                <a:effectLst/>
                <a:latin typeface="Montserrat" panose="00000500000000000000" pitchFamily="2" charset="0"/>
                <a:hlinkClick r:id="rId4">
                  <a:extLst>
                    <a:ext uri="{A12FA001-AC4F-418D-AE19-62706E023703}">
                      <ahyp:hlinkClr xmlns:ahyp="http://schemas.microsoft.com/office/drawing/2018/hyperlinkcolor" val="tx"/>
                    </a:ext>
                  </a:extLst>
                </a:hlinkClick>
              </a:rPr>
              <a:t>2023-24 PASA Getting Ready: What Special Education Administrators Need to Know About P​ASA DLM Participation and 1% Compliance Requirements</a:t>
            </a:r>
            <a:r>
              <a:rPr lang="en-US" sz="1600" b="0" i="0" dirty="0">
                <a:solidFill>
                  <a:srgbClr val="464646"/>
                </a:solidFill>
                <a:effectLst/>
                <a:latin typeface="Montserrat" panose="00000500000000000000" pitchFamily="2" charset="0"/>
              </a:rPr>
              <a:t>​ (PDF)</a:t>
            </a:r>
          </a:p>
          <a:p>
            <a:endParaRPr lang="en-US" dirty="0"/>
          </a:p>
        </p:txBody>
      </p:sp>
      <p:sp>
        <p:nvSpPr>
          <p:cNvPr id="5" name="Slide Number Placeholder 4">
            <a:extLst>
              <a:ext uri="{FF2B5EF4-FFF2-40B4-BE49-F238E27FC236}">
                <a16:creationId xmlns:a16="http://schemas.microsoft.com/office/drawing/2014/main" id="{74912F87-F739-2632-3CC9-88E0D67E8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40670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D0E61D-238F-F689-795F-D32A5D9C25AB}"/>
              </a:ext>
            </a:extLst>
          </p:cNvPr>
          <p:cNvSpPr>
            <a:spLocks noGrp="1"/>
          </p:cNvSpPr>
          <p:nvPr>
            <p:ph type="sldNum" sz="quarter" idx="12"/>
          </p:nvPr>
        </p:nvSpPr>
        <p:spPr>
          <a:xfrm>
            <a:off x="6457950" y="5624513"/>
            <a:ext cx="2057400" cy="273844"/>
          </a:xfrm>
        </p:spPr>
        <p:txBody>
          <a:bodyPr spcFirstLastPara="1" vert="horz" wrap="square" lIns="68580" tIns="34290" rIns="68580" bIns="34290" rtlCol="0" anchor="ctr" anchorCtr="0">
            <a:normAutofit fontScale="92500" lnSpcReduction="20000"/>
          </a:bodyPr>
          <a:lstStyle/>
          <a:p>
            <a:pPr>
              <a:spcAft>
                <a:spcPts val="450"/>
              </a:spcAft>
            </a:pPr>
            <a:fld id="{21BA5351-C004-6E44-B836-3AE785966E6F}" type="slidenum">
              <a:rPr lang="en-US" smtClean="0"/>
              <a:pPr>
                <a:spcAft>
                  <a:spcPts val="450"/>
                </a:spcAft>
              </a:pPr>
              <a:t>11</a:t>
            </a:fld>
            <a:endParaRPr lang="en-US"/>
          </a:p>
        </p:txBody>
      </p:sp>
      <p:graphicFrame>
        <p:nvGraphicFramePr>
          <p:cNvPr id="8" name="Table 4">
            <a:extLst>
              <a:ext uri="{FF2B5EF4-FFF2-40B4-BE49-F238E27FC236}">
                <a16:creationId xmlns:a16="http://schemas.microsoft.com/office/drawing/2014/main" id="{DAEDC414-3112-AD46-34A0-C02C5FA8C775}"/>
              </a:ext>
            </a:extLst>
          </p:cNvPr>
          <p:cNvGraphicFramePr>
            <a:graphicFrameLocks/>
          </p:cNvGraphicFramePr>
          <p:nvPr>
            <p:extLst>
              <p:ext uri="{D42A27DB-BD31-4B8C-83A1-F6EECF244321}">
                <p14:modId xmlns:p14="http://schemas.microsoft.com/office/powerpoint/2010/main" val="4278641004"/>
              </p:ext>
            </p:extLst>
          </p:nvPr>
        </p:nvGraphicFramePr>
        <p:xfrm>
          <a:off x="457200" y="1481047"/>
          <a:ext cx="8311415" cy="4256421"/>
        </p:xfrm>
        <a:graphic>
          <a:graphicData uri="http://schemas.openxmlformats.org/drawingml/2006/table">
            <a:tbl>
              <a:tblPr firstRow="1" bandRow="1">
                <a:tableStyleId>{5C22544A-7EE6-4342-B048-85BDC9FD1C3A}</a:tableStyleId>
              </a:tblPr>
              <a:tblGrid>
                <a:gridCol w="2202756">
                  <a:extLst>
                    <a:ext uri="{9D8B030D-6E8A-4147-A177-3AD203B41FA5}">
                      <a16:colId xmlns:a16="http://schemas.microsoft.com/office/drawing/2014/main" val="2257971330"/>
                    </a:ext>
                  </a:extLst>
                </a:gridCol>
                <a:gridCol w="2421538">
                  <a:extLst>
                    <a:ext uri="{9D8B030D-6E8A-4147-A177-3AD203B41FA5}">
                      <a16:colId xmlns:a16="http://schemas.microsoft.com/office/drawing/2014/main" val="2513507669"/>
                    </a:ext>
                  </a:extLst>
                </a:gridCol>
                <a:gridCol w="3687121">
                  <a:extLst>
                    <a:ext uri="{9D8B030D-6E8A-4147-A177-3AD203B41FA5}">
                      <a16:colId xmlns:a16="http://schemas.microsoft.com/office/drawing/2014/main" val="12034703"/>
                    </a:ext>
                  </a:extLst>
                </a:gridCol>
              </a:tblGrid>
              <a:tr h="283630">
                <a:tc>
                  <a:txBody>
                    <a:bodyPr/>
                    <a:lstStyle/>
                    <a:p>
                      <a:r>
                        <a:rPr lang="en-US" sz="1500"/>
                        <a:t>TOPIC</a:t>
                      </a:r>
                      <a:endParaRPr lang="en-US" sz="1500" dirty="0"/>
                    </a:p>
                  </a:txBody>
                  <a:tcPr marL="67683" marR="67683" marT="33842" marB="33842"/>
                </a:tc>
                <a:tc>
                  <a:txBody>
                    <a:bodyPr/>
                    <a:lstStyle/>
                    <a:p>
                      <a:r>
                        <a:rPr lang="en-US" sz="1500"/>
                        <a:t>NAME</a:t>
                      </a:r>
                      <a:endParaRPr lang="en-US" sz="1500" dirty="0"/>
                    </a:p>
                  </a:txBody>
                  <a:tcPr marL="67683" marR="67683" marT="33842" marB="33842"/>
                </a:tc>
                <a:tc>
                  <a:txBody>
                    <a:bodyPr/>
                    <a:lstStyle/>
                    <a:p>
                      <a:r>
                        <a:rPr lang="en-US" sz="1500"/>
                        <a:t>EMAIL ADDRESS</a:t>
                      </a:r>
                      <a:endParaRPr lang="en-US" sz="1500" dirty="0"/>
                    </a:p>
                  </a:txBody>
                  <a:tcPr marL="67683" marR="67683" marT="33842" marB="33842"/>
                </a:tc>
                <a:extLst>
                  <a:ext uri="{0D108BD9-81ED-4DB2-BD59-A6C34878D82A}">
                    <a16:rowId xmlns:a16="http://schemas.microsoft.com/office/drawing/2014/main" val="1570157879"/>
                  </a:ext>
                </a:extLst>
              </a:tr>
              <a:tr h="782989">
                <a:tc>
                  <a:txBody>
                    <a:bodyPr/>
                    <a:lstStyle/>
                    <a:p>
                      <a:r>
                        <a:rPr lang="en-US" sz="1400" dirty="0"/>
                        <a:t>PASA DLM General Questions and Accountability</a:t>
                      </a:r>
                    </a:p>
                  </a:txBody>
                  <a:tcPr marL="67683" marR="67683" marT="33842" marB="33842"/>
                </a:tc>
                <a:tc>
                  <a:txBody>
                    <a:bodyPr/>
                    <a:lstStyle/>
                    <a:p>
                      <a:r>
                        <a:rPr lang="en-US" sz="1400" dirty="0"/>
                        <a:t>Lisa Hampe</a:t>
                      </a:r>
                    </a:p>
                    <a:p>
                      <a:r>
                        <a:rPr lang="en-US" sz="1400" dirty="0"/>
                        <a:t>Lisa Hauswirth</a:t>
                      </a:r>
                    </a:p>
                    <a:p>
                      <a:r>
                        <a:rPr lang="en-US" sz="1400" dirty="0"/>
                        <a:t>Lynda Lupp</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r>
                        <a:rPr lang="en-US" sz="1400" dirty="0"/>
                        <a:t> </a:t>
                      </a:r>
                    </a:p>
                    <a:p>
                      <a:r>
                        <a:rPr lang="en-US" sz="1400" dirty="0">
                          <a:hlinkClick r:id="rId5"/>
                        </a:rPr>
                        <a:t>llupp@pattankop.net</a:t>
                      </a:r>
                      <a:r>
                        <a:rPr lang="en-US" sz="1400" dirty="0"/>
                        <a:t> </a:t>
                      </a:r>
                    </a:p>
                  </a:txBody>
                  <a:tcPr marL="67683" marR="67683" marT="33842" marB="33842"/>
                </a:tc>
                <a:extLst>
                  <a:ext uri="{0D108BD9-81ED-4DB2-BD59-A6C34878D82A}">
                    <a16:rowId xmlns:a16="http://schemas.microsoft.com/office/drawing/2014/main" val="4027354555"/>
                  </a:ext>
                </a:extLst>
              </a:tr>
              <a:tr h="502467">
                <a:tc>
                  <a:txBody>
                    <a:bodyPr/>
                    <a:lstStyle/>
                    <a:p>
                      <a:r>
                        <a:rPr lang="en-US" sz="1400"/>
                        <a:t>PASA Enrollment and Data Management</a:t>
                      </a:r>
                      <a:endParaRPr lang="en-US" sz="1400" dirty="0"/>
                    </a:p>
                  </a:txBody>
                  <a:tcPr marL="67683" marR="67683" marT="33842" marB="33842"/>
                </a:tc>
                <a:tc>
                  <a:txBody>
                    <a:bodyPr/>
                    <a:lstStyle/>
                    <a:p>
                      <a:r>
                        <a:rPr lang="en-US" sz="1400"/>
                        <a:t>PA Help Desk</a:t>
                      </a:r>
                      <a:endParaRPr lang="en-US" sz="1400" dirty="0"/>
                    </a:p>
                  </a:txBody>
                  <a:tcPr marL="67683" marR="67683" marT="33842" marB="33842"/>
                </a:tc>
                <a:tc>
                  <a:txBody>
                    <a:bodyPr/>
                    <a:lstStyle/>
                    <a:p>
                      <a:r>
                        <a:rPr lang="en-US" sz="1400">
                          <a:hlinkClick r:id="rId6"/>
                        </a:rPr>
                        <a:t>alternateassessment@pattankop.net</a:t>
                      </a:r>
                      <a:r>
                        <a:rPr lang="en-US" sz="1400"/>
                        <a:t> </a:t>
                      </a:r>
                      <a:endParaRPr lang="en-US" sz="1400" dirty="0"/>
                    </a:p>
                  </a:txBody>
                  <a:tcPr marL="67683" marR="67683" marT="33842" marB="33842"/>
                </a:tc>
                <a:extLst>
                  <a:ext uri="{0D108BD9-81ED-4DB2-BD59-A6C34878D82A}">
                    <a16:rowId xmlns:a16="http://schemas.microsoft.com/office/drawing/2014/main" val="806551939"/>
                  </a:ext>
                </a:extLst>
              </a:tr>
              <a:tr h="575563">
                <a:tc>
                  <a:txBody>
                    <a:bodyPr/>
                    <a:lstStyle/>
                    <a:p>
                      <a:r>
                        <a:rPr lang="en-US" sz="1400"/>
                        <a:t>ESSA:  1% Threshold Justification</a:t>
                      </a:r>
                      <a:endParaRPr lang="en-US" sz="1400" dirty="0"/>
                    </a:p>
                  </a:txBody>
                  <a:tcPr marL="67683" marR="67683" marT="33842" marB="33842"/>
                </a:tc>
                <a:tc>
                  <a:txBody>
                    <a:bodyPr/>
                    <a:lstStyle/>
                    <a:p>
                      <a:r>
                        <a:rPr lang="en-US" sz="1400" dirty="0"/>
                        <a:t>Lisa Hampe</a:t>
                      </a:r>
                    </a:p>
                    <a:p>
                      <a:r>
                        <a:rPr lang="en-US" sz="1400" dirty="0"/>
                        <a:t>Lisa Hauswirth</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endParaRPr lang="en-US" sz="1400" dirty="0"/>
                    </a:p>
                  </a:txBody>
                  <a:tcPr marL="67683" marR="67683" marT="33842" marB="33842"/>
                </a:tc>
                <a:extLst>
                  <a:ext uri="{0D108BD9-81ED-4DB2-BD59-A6C34878D82A}">
                    <a16:rowId xmlns:a16="http://schemas.microsoft.com/office/drawing/2014/main" val="83501418"/>
                  </a:ext>
                </a:extLst>
              </a:tr>
              <a:tr h="721304">
                <a:tc>
                  <a:txBody>
                    <a:bodyPr/>
                    <a:lstStyle/>
                    <a:p>
                      <a:r>
                        <a:rPr lang="en-US" sz="1400"/>
                        <a:t>PASA Eligibility, Test Irregularities, Test Security Violations</a:t>
                      </a:r>
                      <a:endParaRPr lang="en-US" sz="1400" dirty="0"/>
                    </a:p>
                  </a:txBody>
                  <a:tcPr marL="67683" marR="67683" marT="33842" marB="33842"/>
                </a:tc>
                <a:tc>
                  <a:txBody>
                    <a:bodyPr/>
                    <a:lstStyle/>
                    <a:p>
                      <a:r>
                        <a:rPr lang="en-US" sz="1400" dirty="0"/>
                        <a:t>Lisa Hampe</a:t>
                      </a:r>
                    </a:p>
                    <a:p>
                      <a:r>
                        <a:rPr lang="en-US" sz="1400" dirty="0"/>
                        <a:t>Lisa Hauswirth</a:t>
                      </a:r>
                    </a:p>
                    <a:p>
                      <a:r>
                        <a:rPr lang="en-US" sz="1400" dirty="0"/>
                        <a:t>Lynda Lupp</a:t>
                      </a:r>
                    </a:p>
                  </a:txBody>
                  <a:tcPr marL="67683" marR="67683" marT="33842" marB="33842"/>
                </a:tc>
                <a:tc>
                  <a:txBody>
                    <a:bodyPr/>
                    <a:lstStyle/>
                    <a:p>
                      <a:r>
                        <a:rPr lang="en-US" sz="1400" dirty="0">
                          <a:hlinkClick r:id="rId3"/>
                        </a:rPr>
                        <a:t>lihampe@pa.gov</a:t>
                      </a:r>
                      <a:endParaRPr lang="en-US" sz="1400" dirty="0"/>
                    </a:p>
                    <a:p>
                      <a:r>
                        <a:rPr lang="en-US" sz="1400" dirty="0">
                          <a:hlinkClick r:id="rId4"/>
                        </a:rPr>
                        <a:t>lhauswirth@pa.gov</a:t>
                      </a:r>
                      <a:r>
                        <a:rPr lang="en-US" sz="1400" dirty="0"/>
                        <a:t> </a:t>
                      </a:r>
                    </a:p>
                    <a:p>
                      <a:r>
                        <a:rPr lang="en-US" sz="1400" dirty="0">
                          <a:hlinkClick r:id="rId5"/>
                        </a:rPr>
                        <a:t>llupp@pattankop.net</a:t>
                      </a:r>
                      <a:r>
                        <a:rPr lang="en-US" sz="1400" dirty="0"/>
                        <a:t> </a:t>
                      </a:r>
                    </a:p>
                  </a:txBody>
                  <a:tcPr marL="67683" marR="67683" marT="33842" marB="33842"/>
                </a:tc>
                <a:extLst>
                  <a:ext uri="{0D108BD9-81ED-4DB2-BD59-A6C34878D82A}">
                    <a16:rowId xmlns:a16="http://schemas.microsoft.com/office/drawing/2014/main" val="1475185991"/>
                  </a:ext>
                </a:extLst>
              </a:tr>
              <a:tr h="1377814">
                <a:tc>
                  <a:txBody>
                    <a:bodyPr/>
                    <a:lstStyle/>
                    <a:p>
                      <a:r>
                        <a:rPr lang="en-US" sz="1400"/>
                        <a:t>DLM Trainings, Resources, General PASA DLM  Questions</a:t>
                      </a:r>
                      <a:endParaRPr lang="en-US" sz="1400" dirty="0"/>
                    </a:p>
                  </a:txBody>
                  <a:tcPr marL="67683" marR="67683" marT="33842" marB="33842"/>
                </a:tc>
                <a:tc>
                  <a:txBody>
                    <a:bodyPr/>
                    <a:lstStyle/>
                    <a:p>
                      <a:r>
                        <a:rPr lang="en-US" sz="1400" dirty="0"/>
                        <a:t>Meredith Penner (East)</a:t>
                      </a:r>
                    </a:p>
                    <a:p>
                      <a:r>
                        <a:rPr lang="en-US" sz="1400" dirty="0"/>
                        <a:t>Kim Jenkins (East)</a:t>
                      </a:r>
                    </a:p>
                    <a:p>
                      <a:r>
                        <a:rPr lang="en-US" sz="1400" dirty="0"/>
                        <a:t>Tara Russo (Central)</a:t>
                      </a:r>
                    </a:p>
                    <a:p>
                      <a:r>
                        <a:rPr lang="en-US" sz="1400" dirty="0"/>
                        <a:t>Kelley DesLauriers (West)</a:t>
                      </a:r>
                    </a:p>
                    <a:p>
                      <a:endParaRPr lang="en-US" sz="1400" dirty="0"/>
                    </a:p>
                  </a:txBody>
                  <a:tcPr marL="67683" marR="67683" marT="33842" marB="33842"/>
                </a:tc>
                <a:tc>
                  <a:txBody>
                    <a:bodyPr/>
                    <a:lstStyle/>
                    <a:p>
                      <a:r>
                        <a:rPr lang="en-US" sz="1400" dirty="0">
                          <a:hlinkClick r:id="rId7"/>
                        </a:rPr>
                        <a:t>mpenner@pattankop.net</a:t>
                      </a:r>
                      <a:r>
                        <a:rPr lang="en-US" sz="1400" dirty="0"/>
                        <a:t> </a:t>
                      </a:r>
                    </a:p>
                    <a:p>
                      <a:r>
                        <a:rPr lang="en-US" sz="1400" dirty="0">
                          <a:hlinkClick r:id="rId8"/>
                        </a:rPr>
                        <a:t>kjenkins@pattankop.net </a:t>
                      </a:r>
                    </a:p>
                    <a:p>
                      <a:r>
                        <a:rPr lang="en-US" sz="1400" dirty="0">
                          <a:hlinkClick r:id="rId8"/>
                        </a:rPr>
                        <a:t>trusso@pattan.net</a:t>
                      </a:r>
                      <a:r>
                        <a:rPr lang="en-US" sz="1400" dirty="0"/>
                        <a:t> </a:t>
                      </a:r>
                    </a:p>
                    <a:p>
                      <a:r>
                        <a:rPr lang="en-US" sz="1400" dirty="0">
                          <a:hlinkClick r:id="rId9"/>
                        </a:rPr>
                        <a:t>kdelauriers@pattanpgh.net</a:t>
                      </a:r>
                      <a:r>
                        <a:rPr lang="en-US" sz="1400" dirty="0"/>
                        <a:t> </a:t>
                      </a:r>
                    </a:p>
                    <a:p>
                      <a:r>
                        <a:rPr lang="en-US" sz="1400" dirty="0">
                          <a:hlinkClick r:id="rId10"/>
                        </a:rPr>
                        <a:t>alternateassessment@pattankop.net</a:t>
                      </a:r>
                      <a:endParaRPr lang="en-US" sz="1400" dirty="0"/>
                    </a:p>
                    <a:p>
                      <a:endParaRPr lang="en-US" sz="1400" dirty="0"/>
                    </a:p>
                  </a:txBody>
                  <a:tcPr marL="67683" marR="67683" marT="33842" marB="33842"/>
                </a:tc>
                <a:extLst>
                  <a:ext uri="{0D108BD9-81ED-4DB2-BD59-A6C34878D82A}">
                    <a16:rowId xmlns:a16="http://schemas.microsoft.com/office/drawing/2014/main" val="271487107"/>
                  </a:ext>
                </a:extLst>
              </a:tr>
            </a:tbl>
          </a:graphicData>
        </a:graphic>
      </p:graphicFrame>
      <p:sp>
        <p:nvSpPr>
          <p:cNvPr id="2" name="Title 1">
            <a:extLst>
              <a:ext uri="{FF2B5EF4-FFF2-40B4-BE49-F238E27FC236}">
                <a16:creationId xmlns:a16="http://schemas.microsoft.com/office/drawing/2014/main" id="{C5B87D02-FD41-681D-6165-FFC8871C2FDC}"/>
              </a:ext>
            </a:extLst>
          </p:cNvPr>
          <p:cNvSpPr>
            <a:spLocks noGrp="1"/>
          </p:cNvSpPr>
          <p:nvPr>
            <p:ph type="title"/>
          </p:nvPr>
        </p:nvSpPr>
        <p:spPr>
          <a:xfrm>
            <a:off x="457200" y="-1143000"/>
            <a:ext cx="8229600" cy="1143000"/>
          </a:xfrm>
        </p:spPr>
        <p:txBody>
          <a:bodyPr spcFirstLastPara="1" wrap="square" lIns="91425" tIns="45700" rIns="91425" bIns="45700" anchor="b" anchorCtr="0">
            <a:noAutofit/>
          </a:bodyPr>
          <a:lstStyle/>
          <a:p>
            <a:r>
              <a:rPr lang="en-US" dirty="0"/>
              <a:t>PASA DLM – Assessment Coordinator – </a:t>
            </a:r>
            <a:r>
              <a:rPr lang="en-US" dirty="0" err="1"/>
              <a:t>Con’t</a:t>
            </a:r>
            <a:endParaRPr lang="en-US" dirty="0"/>
          </a:p>
        </p:txBody>
      </p:sp>
      <p:sp>
        <p:nvSpPr>
          <p:cNvPr id="4" name="TextBox 3">
            <a:extLst>
              <a:ext uri="{FF2B5EF4-FFF2-40B4-BE49-F238E27FC236}">
                <a16:creationId xmlns:a16="http://schemas.microsoft.com/office/drawing/2014/main" id="{E87BD180-B4FF-A3A1-D75F-CD01F7CFBE71}"/>
              </a:ext>
            </a:extLst>
          </p:cNvPr>
          <p:cNvSpPr txBox="1"/>
          <p:nvPr/>
        </p:nvSpPr>
        <p:spPr>
          <a:xfrm>
            <a:off x="687304" y="535757"/>
            <a:ext cx="7769392" cy="584775"/>
          </a:xfrm>
          <a:prstGeom prst="rect">
            <a:avLst/>
          </a:prstGeom>
          <a:noFill/>
        </p:spPr>
        <p:txBody>
          <a:bodyPr wrap="square">
            <a:spAutoFit/>
          </a:bodyPr>
          <a:lstStyle/>
          <a:p>
            <a:r>
              <a:rPr lang="en-US" sz="3200" b="1" dirty="0">
                <a:solidFill>
                  <a:schemeClr val="bg1"/>
                </a:solidFill>
              </a:rPr>
              <a:t>PASA DLM Contacts</a:t>
            </a:r>
          </a:p>
        </p:txBody>
      </p:sp>
    </p:spTree>
    <p:extLst>
      <p:ext uri="{BB962C8B-B14F-4D97-AF65-F5344CB8AC3E}">
        <p14:creationId xmlns:p14="http://schemas.microsoft.com/office/powerpoint/2010/main" val="145887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173038">
              <a:buClr>
                <a:srgbClr val="244061"/>
              </a:buClr>
            </a:pPr>
            <a:r>
              <a:rPr lang="en-US" b="1" dirty="0">
                <a:solidFill>
                  <a:srgbClr val="244061"/>
                </a:solidFill>
              </a:rPr>
              <a:t>Pennsylvania System </a:t>
            </a:r>
            <a:br>
              <a:rPr lang="en-US" b="1" dirty="0">
                <a:solidFill>
                  <a:srgbClr val="244061"/>
                </a:solidFill>
              </a:rPr>
            </a:br>
            <a:r>
              <a:rPr lang="en-US" b="1" dirty="0">
                <a:solidFill>
                  <a:srgbClr val="244061"/>
                </a:solidFill>
              </a:rPr>
              <a:t>of School Assessment </a:t>
            </a:r>
            <a:br>
              <a:rPr lang="en-US" b="1" dirty="0">
                <a:solidFill>
                  <a:srgbClr val="244061"/>
                </a:solidFill>
              </a:rPr>
            </a:br>
            <a:r>
              <a:rPr lang="en-US" b="1" dirty="0">
                <a:solidFill>
                  <a:srgbClr val="244061"/>
                </a:solidFill>
              </a:rPr>
              <a:t>PSSA</a:t>
            </a:r>
            <a:endParaRPr dirty="0"/>
          </a:p>
        </p:txBody>
      </p:sp>
      <p:sp>
        <p:nvSpPr>
          <p:cNvPr id="436" name="Google Shape;436;p6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4" name="Google Shape;444;p6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100"/>
              <a:buFont typeface="Arial"/>
              <a:buNone/>
            </a:pPr>
            <a:r>
              <a:rPr lang="en-US" sz="2900" b="1" dirty="0"/>
              <a:t>Pennsylvania System of School Assessment </a:t>
            </a:r>
            <a:endParaRPr sz="2900" b="1" dirty="0"/>
          </a:p>
        </p:txBody>
      </p:sp>
      <p:sp>
        <p:nvSpPr>
          <p:cNvPr id="5" name="TextBox 4">
            <a:extLst>
              <a:ext uri="{FF2B5EF4-FFF2-40B4-BE49-F238E27FC236}">
                <a16:creationId xmlns:a16="http://schemas.microsoft.com/office/drawing/2014/main" id="{D03CBCAE-12C4-473E-85BB-65227E0339D4}"/>
              </a:ext>
            </a:extLst>
          </p:cNvPr>
          <p:cNvSpPr txBox="1"/>
          <p:nvPr/>
        </p:nvSpPr>
        <p:spPr>
          <a:xfrm>
            <a:off x="457200" y="1420974"/>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Pennsylvania System of School Assessment (PSSA)</a:t>
            </a:r>
            <a:endParaRPr lang="en-US" sz="2400" dirty="0">
              <a:solidFill>
                <a:srgbClr val="00B0F0"/>
              </a:solidFill>
            </a:endParaRPr>
          </a:p>
        </p:txBody>
      </p:sp>
      <p:pic>
        <p:nvPicPr>
          <p:cNvPr id="4" name="Picture 3" descr="screenshot of PDE webpage for PSSA">
            <a:extLst>
              <a:ext uri="{FF2B5EF4-FFF2-40B4-BE49-F238E27FC236}">
                <a16:creationId xmlns:a16="http://schemas.microsoft.com/office/drawing/2014/main" id="{E4923343-51D1-4EC4-AC4C-2D49A28CACFB}"/>
              </a:ext>
            </a:extLst>
          </p:cNvPr>
          <p:cNvPicPr>
            <a:picLocks noChangeAspect="1"/>
          </p:cNvPicPr>
          <p:nvPr/>
        </p:nvPicPr>
        <p:blipFill>
          <a:blip r:embed="rId4"/>
          <a:stretch>
            <a:fillRect/>
          </a:stretch>
        </p:blipFill>
        <p:spPr>
          <a:xfrm>
            <a:off x="457200" y="1882639"/>
            <a:ext cx="5028288" cy="4500537"/>
          </a:xfrm>
          <a:prstGeom prst="rect">
            <a:avLst/>
          </a:prstGeom>
        </p:spPr>
      </p:pic>
      <p:sp>
        <p:nvSpPr>
          <p:cNvPr id="442" name="Google Shape;442;p6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0200"/>
    </mc:Choice>
    <mc:Fallback xmlns="">
      <p:transition spd="slow" advClick="0" advTm="60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 name="Title 2">
            <a:extLst>
              <a:ext uri="{FF2B5EF4-FFF2-40B4-BE49-F238E27FC236}">
                <a16:creationId xmlns:a16="http://schemas.microsoft.com/office/drawing/2014/main" id="{9DAE4802-A91D-4E3C-95A0-E65F70D70071}"/>
              </a:ext>
            </a:extLst>
          </p:cNvPr>
          <p:cNvSpPr>
            <a:spLocks noGrp="1"/>
          </p:cNvSpPr>
          <p:nvPr>
            <p:ph type="title"/>
          </p:nvPr>
        </p:nvSpPr>
        <p:spPr/>
        <p:txBody>
          <a:bodyPr/>
          <a:lstStyle/>
          <a:p>
            <a:r>
              <a:rPr lang="en-US" sz="3200" b="1" i="0" u="none" strike="noStrike" cap="none" dirty="0">
                <a:solidFill>
                  <a:schemeClr val="lt1"/>
                </a:solidFill>
                <a:effectLst/>
                <a:latin typeface="Arial"/>
                <a:ea typeface="Arial"/>
                <a:cs typeface="Arial"/>
                <a:sym typeface="Arial"/>
              </a:rPr>
              <a:t> PSSA Resources and Tools</a:t>
            </a:r>
            <a:endParaRPr lang="en-US" dirty="0"/>
          </a:p>
        </p:txBody>
      </p:sp>
      <p:sp>
        <p:nvSpPr>
          <p:cNvPr id="4" name="TextBox 3">
            <a:extLst>
              <a:ext uri="{FF2B5EF4-FFF2-40B4-BE49-F238E27FC236}">
                <a16:creationId xmlns:a16="http://schemas.microsoft.com/office/drawing/2014/main" id="{826EBA53-791D-42F1-BBEC-806810036CAE}"/>
              </a:ext>
            </a:extLst>
          </p:cNvPr>
          <p:cNvSpPr txBox="1"/>
          <p:nvPr/>
        </p:nvSpPr>
        <p:spPr>
          <a:xfrm>
            <a:off x="457200" y="1305819"/>
            <a:ext cx="8229600" cy="5192512"/>
          </a:xfrm>
          <a:prstGeom prst="rect">
            <a:avLst/>
          </a:prstGeom>
          <a:noFill/>
        </p:spPr>
        <p:txBody>
          <a:bodyPr wrap="square" rtlCol="0">
            <a:spAutoFit/>
          </a:bodyPr>
          <a:lstStyle/>
          <a:p>
            <a:pPr marL="342900" lvl="0" indent="-342900">
              <a:lnSpc>
                <a:spcPct val="170000"/>
              </a:lnSpc>
              <a:buClr>
                <a:srgbClr val="244061"/>
              </a:buClr>
              <a:buSzPct val="100000"/>
              <a:buFont typeface="Noto Sans Symbols"/>
              <a:buChar char="▪"/>
            </a:pPr>
            <a:r>
              <a:rPr lang="en-US" sz="2200" u="sng" dirty="0">
                <a:solidFill>
                  <a:srgbClr val="00B0F0"/>
                </a:solidFill>
                <a:hlinkClick r:id="rId3">
                  <a:extLst>
                    <a:ext uri="{A12FA001-AC4F-418D-AE19-62706E023703}">
                      <ahyp:hlinkClr xmlns:ahyp="http://schemas.microsoft.com/office/drawing/2018/hyperlinkcolor" val="tx"/>
                    </a:ext>
                  </a:extLst>
                </a:hlinkClick>
              </a:rPr>
              <a:t>PSSA Testing Window</a:t>
            </a:r>
            <a:endParaRPr lang="en-US" sz="2200" u="sng" dirty="0">
              <a:solidFill>
                <a:srgbClr val="00B0F0"/>
              </a:solidFill>
              <a:hlinkClick r:id="rId4">
                <a:extLst>
                  <a:ext uri="{A12FA001-AC4F-418D-AE19-62706E023703}">
                    <ahyp:hlinkClr xmlns:ahyp="http://schemas.microsoft.com/office/drawing/2018/hyperlinkcolor" val="tx"/>
                  </a:ext>
                </a:extLst>
              </a:hlinkClick>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5">
                  <a:extLst>
                    <a:ext uri="{A12FA001-AC4F-418D-AE19-62706E023703}">
                      <ahyp:hlinkClr xmlns:ahyp="http://schemas.microsoft.com/office/drawing/2018/hyperlinkcolor" val="tx"/>
                    </a:ext>
                  </a:extLst>
                </a:hlinkClick>
              </a:rPr>
              <a:t>DRC </a:t>
            </a:r>
            <a:r>
              <a:rPr lang="en-US" sz="2200" u="sng" dirty="0" err="1">
                <a:solidFill>
                  <a:srgbClr val="00B0F0"/>
                </a:solidFill>
                <a:hlinkClick r:id="rId5">
                  <a:extLst>
                    <a:ext uri="{A12FA001-AC4F-418D-AE19-62706E023703}">
                      <ahyp:hlinkClr xmlns:ahyp="http://schemas.microsoft.com/office/drawing/2018/hyperlinkcolor" val="tx"/>
                    </a:ext>
                  </a:extLst>
                </a:hlinkClick>
              </a:rPr>
              <a:t>eDIRECT</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6">
                  <a:extLst>
                    <a:ext uri="{A12FA001-AC4F-418D-AE19-62706E023703}">
                      <ahyp:hlinkClr xmlns:ahyp="http://schemas.microsoft.com/office/drawing/2018/hyperlinkcolor" val="tx"/>
                    </a:ext>
                  </a:extLst>
                </a:hlinkClick>
              </a:rPr>
              <a:t>Assessment Anchors and Glossaries</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7">
                  <a:extLst>
                    <a:ext uri="{A12FA001-AC4F-418D-AE19-62706E023703}">
                      <ahyp:hlinkClr xmlns:ahyp="http://schemas.microsoft.com/office/drawing/2018/hyperlinkcolor" val="tx"/>
                    </a:ext>
                  </a:extLst>
                </a:hlinkClick>
              </a:rPr>
              <a:t>Item and Scoring Samplers</a:t>
            </a:r>
            <a:r>
              <a:rPr lang="en-US" sz="2200" u="sng" dirty="0">
                <a:solidFill>
                  <a:srgbClr val="00B0F0"/>
                </a:solidFill>
              </a:rPr>
              <a:t> (Click subject under Resource Materials)</a:t>
            </a:r>
            <a:endParaRPr lang="en-US" sz="2200" u="sng" dirty="0">
              <a:solidFill>
                <a:srgbClr val="00B0F0"/>
              </a:solidFill>
              <a:hlinkClick r:id="rId8">
                <a:extLst>
                  <a:ext uri="{A12FA001-AC4F-418D-AE19-62706E023703}">
                    <ahyp:hlinkClr xmlns:ahyp="http://schemas.microsoft.com/office/drawing/2018/hyperlinkcolor" val="tx"/>
                  </a:ext>
                </a:extLst>
              </a:hlinkClick>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9">
                  <a:extLst>
                    <a:ext uri="{A12FA001-AC4F-418D-AE19-62706E023703}">
                      <ahyp:hlinkClr xmlns:ahyp="http://schemas.microsoft.com/office/drawing/2018/hyperlinkcolor" val="tx"/>
                    </a:ext>
                  </a:extLst>
                </a:hlinkClick>
              </a:rPr>
              <a:t>Performance Level Descriptors and Cut Scores </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0">
                  <a:extLst>
                    <a:ext uri="{A12FA001-AC4F-418D-AE19-62706E023703}">
                      <ahyp:hlinkClr xmlns:ahyp="http://schemas.microsoft.com/office/drawing/2018/hyperlinkcolor" val="tx"/>
                    </a:ext>
                  </a:extLst>
                </a:hlinkClick>
              </a:rPr>
              <a:t>Technical Reports </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1">
                  <a:extLst>
                    <a:ext uri="{A12FA001-AC4F-418D-AE19-62706E023703}">
                      <ahyp:hlinkClr xmlns:ahyp="http://schemas.microsoft.com/office/drawing/2018/hyperlinkcolor" val="tx"/>
                    </a:ext>
                  </a:extLst>
                </a:hlinkClick>
              </a:rPr>
              <a:t>Pennsylvania Standards Aligned System (SAS)</a:t>
            </a:r>
            <a:endParaRPr lang="en-US" sz="2200" dirty="0">
              <a:solidFill>
                <a:srgbClr val="00B0F0"/>
              </a:solidFill>
            </a:endParaRPr>
          </a:p>
          <a:p>
            <a:pPr marL="342900" lvl="0" indent="-342900">
              <a:lnSpc>
                <a:spcPct val="170000"/>
              </a:lnSpc>
              <a:buClr>
                <a:srgbClr val="244061"/>
              </a:buClr>
              <a:buSzPct val="100000"/>
              <a:buFont typeface="Noto Sans Symbols"/>
              <a:buChar char="▪"/>
            </a:pPr>
            <a:r>
              <a:rPr lang="en-US" sz="2200" u="sng" dirty="0">
                <a:solidFill>
                  <a:srgbClr val="00B0F0"/>
                </a:solidFill>
                <a:hlinkClick r:id="rId12">
                  <a:extLst>
                    <a:ext uri="{A12FA001-AC4F-418D-AE19-62706E023703}">
                      <ahyp:hlinkClr xmlns:ahyp="http://schemas.microsoft.com/office/drawing/2018/hyperlinkcolor" val="tx"/>
                    </a:ext>
                  </a:extLst>
                </a:hlinkClick>
              </a:rPr>
              <a:t>Classroom Diagnostic Tools (CDT)</a:t>
            </a:r>
            <a:endParaRPr lang="en-US" sz="2200" dirty="0">
              <a:solidFill>
                <a:srgbClr val="00B0F0"/>
              </a:solidFill>
            </a:endParaRPr>
          </a:p>
        </p:txBody>
      </p:sp>
      <p:sp>
        <p:nvSpPr>
          <p:cNvPr id="456" name="Google Shape;456;p6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3" name="Title 2">
            <a:extLst>
              <a:ext uri="{FF2B5EF4-FFF2-40B4-BE49-F238E27FC236}">
                <a16:creationId xmlns:a16="http://schemas.microsoft.com/office/drawing/2014/main" id="{4E3AE6CB-A1A8-4515-9E44-0836130DBA3A}"/>
              </a:ext>
            </a:extLst>
          </p:cNvPr>
          <p:cNvSpPr>
            <a:spLocks noGrp="1"/>
          </p:cNvSpPr>
          <p:nvPr>
            <p:ph type="ctrTitle"/>
          </p:nvPr>
        </p:nvSpPr>
        <p:spPr>
          <a:xfrm>
            <a:off x="457200" y="501650"/>
            <a:ext cx="8229600" cy="869950"/>
          </a:xfrm>
        </p:spPr>
        <p:txBody>
          <a:bodyPr>
            <a:noAutofit/>
          </a:bodyPr>
          <a:lstStyle/>
          <a:p>
            <a:r>
              <a:rPr lang="en-US" sz="3000" b="1" dirty="0">
                <a:solidFill>
                  <a:schemeClr val="bg1"/>
                </a:solidFill>
              </a:rPr>
              <a:t>PSSA Assessment Anchors and Glossary</a:t>
            </a:r>
          </a:p>
        </p:txBody>
      </p:sp>
      <p:sp>
        <p:nvSpPr>
          <p:cNvPr id="465" name="Google Shape;465;p66"/>
          <p:cNvSpPr txBox="1"/>
          <p:nvPr/>
        </p:nvSpPr>
        <p:spPr>
          <a:xfrm>
            <a:off x="457200" y="1371600"/>
            <a:ext cx="8229600" cy="4525963"/>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Anchors and Glossary</a:t>
            </a:r>
            <a:endParaRPr sz="24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00B0F0"/>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466" name="Google Shape;466;p66" descr="screenshot of assessment anchors and glossary"/>
          <p:cNvPicPr preferRelativeResize="0"/>
          <p:nvPr/>
        </p:nvPicPr>
        <p:blipFill rotWithShape="1">
          <a:blip r:embed="rId4">
            <a:alphaModFix/>
          </a:blip>
          <a:srcRect/>
          <a:stretch/>
        </p:blipFill>
        <p:spPr>
          <a:xfrm>
            <a:off x="457200" y="2095701"/>
            <a:ext cx="3491304" cy="4148889"/>
          </a:xfrm>
          <a:prstGeom prst="rect">
            <a:avLst/>
          </a:prstGeom>
          <a:noFill/>
          <a:ln>
            <a:noFill/>
          </a:ln>
        </p:spPr>
      </p:pic>
      <p:sp>
        <p:nvSpPr>
          <p:cNvPr id="464" name="Google Shape;464;p6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15</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5000"/>
    </mc:Choice>
    <mc:Fallback xmlns="">
      <p:transition spd="slow" advClick="0" advTm="6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7" name="Title 6">
            <a:extLst>
              <a:ext uri="{FF2B5EF4-FFF2-40B4-BE49-F238E27FC236}">
                <a16:creationId xmlns:a16="http://schemas.microsoft.com/office/drawing/2014/main" id="{B0FB6216-1732-4EC0-BEAD-80DB8BB679C6}"/>
              </a:ext>
            </a:extLst>
          </p:cNvPr>
          <p:cNvSpPr>
            <a:spLocks noGrp="1"/>
          </p:cNvSpPr>
          <p:nvPr>
            <p:ph type="ctrTitle"/>
          </p:nvPr>
        </p:nvSpPr>
        <p:spPr>
          <a:xfrm>
            <a:off x="457200" y="360218"/>
            <a:ext cx="8229600" cy="1064991"/>
          </a:xfrm>
        </p:spPr>
        <p:txBody>
          <a:bodyPr/>
          <a:lstStyle/>
          <a:p>
            <a:pPr algn="l" rtl="0"/>
            <a:r>
              <a:rPr lang="en-US" sz="3200" b="0" i="0" dirty="0">
                <a:solidFill>
                  <a:srgbClr val="FFFFFF"/>
                </a:solidFill>
                <a:effectLst/>
                <a:latin typeface="Arial" panose="020B0604020202020204" pitchFamily="34" charset="0"/>
                <a:ea typeface="Arial" panose="020B0604020202020204" pitchFamily="34" charset="0"/>
                <a:cs typeface="Arial" panose="020B0604020202020204" pitchFamily="34" charset="0"/>
              </a:rPr>
              <a:t> </a:t>
            </a:r>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PSSA Item and Scoring Samplers </a:t>
            </a:r>
            <a:endParaRPr lang="en-US" b="1" dirty="0">
              <a:effectLst/>
            </a:endParaRPr>
          </a:p>
        </p:txBody>
      </p:sp>
      <p:sp>
        <p:nvSpPr>
          <p:cNvPr id="475" name="Google Shape;475;p67"/>
          <p:cNvSpPr txBox="1"/>
          <p:nvPr/>
        </p:nvSpPr>
        <p:spPr>
          <a:xfrm>
            <a:off x="216976" y="1295400"/>
            <a:ext cx="3983065" cy="5403484"/>
          </a:xfrm>
          <a:prstGeom prst="rect">
            <a:avLst/>
          </a:prstGeom>
          <a:noFill/>
          <a:ln>
            <a:noFill/>
          </a:ln>
        </p:spPr>
        <p:txBody>
          <a:bodyPr spcFirstLastPara="1" wrap="square" lIns="91425" tIns="45700" rIns="91425" bIns="45700" anchor="t" anchorCtr="0">
            <a:normAutofit/>
          </a:bodyPr>
          <a:lstStyle/>
          <a:p>
            <a:pPr marL="244475" marR="0" lvl="1" algn="l" rtl="0">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English Language Arts</a:t>
            </a:r>
            <a:endParaRPr sz="2600" b="0" i="0" u="none" strike="noStrike" cap="none" dirty="0">
              <a:solidFill>
                <a:srgbClr val="00B0F0"/>
              </a:solidFill>
              <a:latin typeface="Arial"/>
              <a:ea typeface="Arial"/>
              <a:cs typeface="Arial"/>
              <a:sym typeface="Arial"/>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Mathematics</a:t>
            </a:r>
            <a:endParaRPr sz="2600" b="0" i="0" u="none" strike="noStrike" cap="none" dirty="0">
              <a:solidFill>
                <a:srgbClr val="00B0F0"/>
              </a:solidFill>
              <a:latin typeface="Arial"/>
              <a:ea typeface="Arial"/>
              <a:cs typeface="Arial"/>
              <a:sym typeface="Arial"/>
            </a:endParaRPr>
          </a:p>
          <a:p>
            <a:pPr marL="244475" marR="0" lvl="1" algn="l" rtl="0">
              <a:lnSpc>
                <a:spcPct val="150000"/>
              </a:lnSpc>
              <a:spcBef>
                <a:spcPts val="480"/>
              </a:spcBef>
              <a:spcAft>
                <a:spcPts val="0"/>
              </a:spcAft>
              <a:buClr>
                <a:srgbClr val="244061"/>
              </a:buClr>
              <a:buSzPts val="2600"/>
            </a:pPr>
            <a:endParaRPr lang="en-US" sz="2600" b="0" i="0" u="sng" strike="noStrike" cap="none" dirty="0">
              <a:solidFill>
                <a:schemeClr val="accent1">
                  <a:lumMod val="50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800" b="0" i="0" u="sng" strike="noStrike" cap="none" dirty="0">
              <a:solidFill>
                <a:schemeClr val="accent1">
                  <a:lumMod val="50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endParaRPr lang="en-US" sz="1200" u="sng" dirty="0">
              <a:solidFill>
                <a:schemeClr val="accent1">
                  <a:lumMod val="50000"/>
                </a:schemeClr>
              </a:solidFill>
              <a:hlinkClick r:id="rId5">
                <a:extLst>
                  <a:ext uri="{A12FA001-AC4F-418D-AE19-62706E023703}">
                    <ahyp:hlinkClr xmlns:ahyp="http://schemas.microsoft.com/office/drawing/2018/hyperlinkcolor" val="tx"/>
                  </a:ext>
                </a:extLst>
              </a:hlinkClick>
            </a:endParaRPr>
          </a:p>
          <a:p>
            <a:pPr marL="244475" marR="0" lvl="1" algn="l" rtl="0">
              <a:lnSpc>
                <a:spcPct val="150000"/>
              </a:lnSpc>
              <a:spcBef>
                <a:spcPts val="480"/>
              </a:spcBef>
              <a:spcAft>
                <a:spcPts val="0"/>
              </a:spcAft>
              <a:buClr>
                <a:srgbClr val="244061"/>
              </a:buClr>
              <a:buSzPts val="2600"/>
            </a:pPr>
            <a:r>
              <a:rPr lang="en-US" sz="2600" b="0" i="0" u="sng" strike="noStrike" cap="none"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Science</a:t>
            </a:r>
            <a:endParaRPr sz="26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244061"/>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474" name="Google Shape;474;p67">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16</a:t>
            </a:fld>
            <a:endParaRPr sz="1200" b="0" i="0" u="none" strike="noStrike" cap="none">
              <a:solidFill>
                <a:srgbClr val="898989"/>
              </a:solidFill>
              <a:latin typeface="Arial"/>
              <a:ea typeface="Arial"/>
              <a:cs typeface="Arial"/>
              <a:sym typeface="Arial"/>
            </a:endParaRPr>
          </a:p>
        </p:txBody>
      </p:sp>
      <p:pic>
        <p:nvPicPr>
          <p:cNvPr id="4" name="Picture 3">
            <a:extLst>
              <a:ext uri="{FF2B5EF4-FFF2-40B4-BE49-F238E27FC236}">
                <a16:creationId xmlns:a16="http://schemas.microsoft.com/office/drawing/2014/main" id="{58DAAB9F-E25B-8B36-79C3-C63ECCE65B0A}"/>
              </a:ext>
            </a:extLst>
          </p:cNvPr>
          <p:cNvPicPr>
            <a:picLocks noChangeAspect="1"/>
          </p:cNvPicPr>
          <p:nvPr/>
        </p:nvPicPr>
        <p:blipFill>
          <a:blip r:embed="rId6"/>
          <a:stretch>
            <a:fillRect/>
          </a:stretch>
        </p:blipFill>
        <p:spPr>
          <a:xfrm>
            <a:off x="457200" y="3752866"/>
            <a:ext cx="4060705" cy="1344975"/>
          </a:xfrm>
          <a:prstGeom prst="rect">
            <a:avLst/>
          </a:prstGeom>
        </p:spPr>
      </p:pic>
      <p:pic>
        <p:nvPicPr>
          <p:cNvPr id="6" name="Picture 5">
            <a:extLst>
              <a:ext uri="{FF2B5EF4-FFF2-40B4-BE49-F238E27FC236}">
                <a16:creationId xmlns:a16="http://schemas.microsoft.com/office/drawing/2014/main" id="{41FBF9AA-6652-0937-D1FA-5565AF705A74}"/>
              </a:ext>
            </a:extLst>
          </p:cNvPr>
          <p:cNvPicPr>
            <a:picLocks noChangeAspect="1"/>
          </p:cNvPicPr>
          <p:nvPr/>
        </p:nvPicPr>
        <p:blipFill>
          <a:blip r:embed="rId7"/>
          <a:stretch>
            <a:fillRect/>
          </a:stretch>
        </p:blipFill>
        <p:spPr>
          <a:xfrm>
            <a:off x="457200" y="1832641"/>
            <a:ext cx="4060706" cy="1372092"/>
          </a:xfrm>
          <a:prstGeom prst="rect">
            <a:avLst/>
          </a:prstGeom>
        </p:spPr>
      </p:pic>
      <p:pic>
        <p:nvPicPr>
          <p:cNvPr id="10" name="Picture 9">
            <a:extLst>
              <a:ext uri="{FF2B5EF4-FFF2-40B4-BE49-F238E27FC236}">
                <a16:creationId xmlns:a16="http://schemas.microsoft.com/office/drawing/2014/main" id="{8007919F-C285-1D35-9613-325B7FA2BE5C}"/>
              </a:ext>
            </a:extLst>
          </p:cNvPr>
          <p:cNvPicPr>
            <a:picLocks noChangeAspect="1"/>
          </p:cNvPicPr>
          <p:nvPr/>
        </p:nvPicPr>
        <p:blipFill>
          <a:blip r:embed="rId8"/>
          <a:stretch>
            <a:fillRect/>
          </a:stretch>
        </p:blipFill>
        <p:spPr>
          <a:xfrm>
            <a:off x="510139" y="5645974"/>
            <a:ext cx="4161324" cy="731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3" name="Title 2">
            <a:extLst>
              <a:ext uri="{FF2B5EF4-FFF2-40B4-BE49-F238E27FC236}">
                <a16:creationId xmlns:a16="http://schemas.microsoft.com/office/drawing/2014/main" id="{A0D18074-CC55-4F11-8771-61BA77EC135A}"/>
              </a:ext>
            </a:extLst>
          </p:cNvPr>
          <p:cNvSpPr>
            <a:spLocks noGrp="1"/>
          </p:cNvSpPr>
          <p:nvPr>
            <p:ph type="ctrTitle"/>
          </p:nvPr>
        </p:nvSpPr>
        <p:spPr>
          <a:xfrm>
            <a:off x="595745" y="635001"/>
            <a:ext cx="8091053" cy="570344"/>
          </a:xfrm>
        </p:spPr>
        <p:txBody>
          <a:bodyPr>
            <a:normAutofit/>
          </a:bodyPr>
          <a:lstStyle/>
          <a:p>
            <a:pPr algn="l" rtl="0"/>
            <a:r>
              <a:rPr lang="en-US" sz="30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PSSA ELA Resources and Tools</a:t>
            </a:r>
            <a:endParaRPr lang="en-US" sz="3000" dirty="0">
              <a:effectLst/>
            </a:endParaRPr>
          </a:p>
        </p:txBody>
      </p:sp>
      <p:sp>
        <p:nvSpPr>
          <p:cNvPr id="485" name="Google Shape;485;p68"/>
          <p:cNvSpPr txBo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English Language Arts (ELA) Test Design</a:t>
            </a:r>
            <a:endParaRPr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Scoring Guidelines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ELA Curriculum, Assessment, &amp; Instruction (CAI) Community</a:t>
            </a:r>
            <a:r>
              <a:rPr lang="en-US" sz="2400" u="sng" dirty="0">
                <a:solidFill>
                  <a:srgbClr val="00B0F0"/>
                </a:solidFill>
                <a:latin typeface="Arial"/>
                <a:ea typeface="Arial"/>
                <a:cs typeface="Arial"/>
                <a:sym typeface="Arial"/>
              </a:rPr>
              <a:t> (SAS)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English Language Arts</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Pennsylvania State Literacy Plan (PaSLP) Toolkit</a:t>
            </a:r>
            <a:endParaRPr sz="2400" dirty="0">
              <a:solidFill>
                <a:srgbClr val="00B0F0"/>
              </a:solidFill>
              <a:latin typeface="Arial"/>
              <a:ea typeface="Arial"/>
              <a:cs typeface="Arial"/>
              <a:sym typeface="Arial"/>
            </a:endParaRPr>
          </a:p>
          <a:p>
            <a:pPr marL="342900" marR="0" lvl="0" indent="-342900" algn="l" rtl="0">
              <a:lnSpc>
                <a:spcPct val="150000"/>
              </a:lnSpc>
              <a:spcBef>
                <a:spcPts val="480"/>
              </a:spcBef>
              <a:spcAft>
                <a:spcPts val="0"/>
              </a:spcAft>
              <a:buClr>
                <a:srgbClr val="244061"/>
              </a:buClr>
              <a:buSzPts val="22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Text Dependent Analysis (TDA) Toolkit</a:t>
            </a:r>
            <a:endParaRPr sz="2400" dirty="0">
              <a:solidFill>
                <a:srgbClr val="00B0F0"/>
              </a:solidFill>
              <a:latin typeface="Arial"/>
              <a:ea typeface="Arial"/>
              <a:cs typeface="Arial"/>
              <a:sym typeface="Arial"/>
            </a:endParaRPr>
          </a:p>
          <a:p>
            <a:pPr marL="0" marR="0" lvl="0" indent="0" algn="l" rtl="0">
              <a:lnSpc>
                <a:spcPct val="150000"/>
              </a:lnSpc>
              <a:spcBef>
                <a:spcPts val="400"/>
              </a:spcBef>
              <a:spcAft>
                <a:spcPts val="0"/>
              </a:spcAft>
              <a:buClr>
                <a:schemeClr val="dk1"/>
              </a:buClr>
              <a:buSzPts val="2000"/>
              <a:buFont typeface="Arial"/>
              <a:buNone/>
            </a:pPr>
            <a:endParaRPr sz="2000" dirty="0">
              <a:solidFill>
                <a:srgbClr val="0000FF"/>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dirty="0">
              <a:solidFill>
                <a:srgbClr val="000000"/>
              </a:solidFill>
              <a:latin typeface="Arial"/>
              <a:ea typeface="Arial"/>
              <a:cs typeface="Arial"/>
              <a:sym typeface="Arial"/>
            </a:endParaRPr>
          </a:p>
          <a:p>
            <a:pPr marL="0" marR="0" lvl="0" indent="0" algn="ctr"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sp>
        <p:nvSpPr>
          <p:cNvPr id="484" name="Google Shape;484;p68">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17</a:t>
            </a:fld>
            <a:endParaRPr sz="1200">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6" name="Google Shape;496;p6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ELA Test Design</a:t>
            </a:r>
            <a:endParaRPr b="1" dirty="0"/>
          </a:p>
        </p:txBody>
      </p:sp>
      <p:sp>
        <p:nvSpPr>
          <p:cNvPr id="6" name="TextBox 5">
            <a:extLst>
              <a:ext uri="{FF2B5EF4-FFF2-40B4-BE49-F238E27FC236}">
                <a16:creationId xmlns:a16="http://schemas.microsoft.com/office/drawing/2014/main" id="{D50F96DC-1BEB-4004-99AD-353E48A9BA5C}"/>
              </a:ext>
            </a:extLst>
          </p:cNvPr>
          <p:cNvSpPr txBox="1"/>
          <p:nvPr/>
        </p:nvSpPr>
        <p:spPr>
          <a:xfrm>
            <a:off x="457200" y="1277885"/>
            <a:ext cx="7057272" cy="677108"/>
          </a:xfrm>
          <a:prstGeom prst="rect">
            <a:avLst/>
          </a:prstGeom>
          <a:noFill/>
        </p:spPr>
        <p:txBody>
          <a:bodyPr wrap="square" rtlCol="0">
            <a:spAutoFit/>
          </a:bodyPr>
          <a:lstStyle/>
          <a:p>
            <a:r>
              <a:rPr lang="en-US" sz="2400" u="sng" dirty="0">
                <a:solidFill>
                  <a:srgbClr val="00B0F0"/>
                </a:solidFill>
                <a:hlinkClick r:id="rId3">
                  <a:extLst>
                    <a:ext uri="{A12FA001-AC4F-418D-AE19-62706E023703}">
                      <ahyp:hlinkClr xmlns:ahyp="http://schemas.microsoft.com/office/drawing/2018/hyperlinkcolor" val="tx"/>
                    </a:ext>
                  </a:extLst>
                </a:hlinkClick>
              </a:rPr>
              <a:t>English Language Arts (ELA) Test Design</a:t>
            </a:r>
            <a:endParaRPr lang="en-US" sz="2400" dirty="0">
              <a:solidFill>
                <a:srgbClr val="00B0F0"/>
              </a:solidFill>
            </a:endParaRPr>
          </a:p>
          <a:p>
            <a:endParaRPr lang="en-US" dirty="0"/>
          </a:p>
        </p:txBody>
      </p:sp>
      <p:sp>
        <p:nvSpPr>
          <p:cNvPr id="493" name="Google Shape;493;p6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1026" name="Graphic 4">
            <a:extLst>
              <a:ext uri="{FF2B5EF4-FFF2-40B4-BE49-F238E27FC236}">
                <a16:creationId xmlns:a16="http://schemas.microsoft.com/office/drawing/2014/main" id="{6824044D-870B-A4DB-7D0D-D97ADE4800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897614"/>
            <a:ext cx="6870700" cy="39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280000"/>
    </mc:Choice>
    <mc:Fallback xmlns="">
      <p:transition spd="slow" advClick="0" advTm="28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70">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6" name="Google Shape;506;p70">
            <a:extLst>
              <a:ext uri="{C183D7F6-B498-43B3-948B-1728B52AA6E4}">
                <adec:decorative xmlns:adec="http://schemas.microsoft.com/office/drawing/2017/decorative" val="1"/>
              </a:ext>
            </a:extLst>
          </p:cNvPr>
          <p:cNvSpPr/>
          <p:nvPr/>
        </p:nvSpPr>
        <p:spPr>
          <a:xfrm rot="-5400000" flipH="1">
            <a:off x="1143287" y="-1143140"/>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7" name="Google Shape;507;p70">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9" name="Google Shape;509;p70"/>
          <p:cNvSpPr txBox="1">
            <a:spLocks noGrp="1"/>
          </p:cNvSpPr>
          <p:nvPr>
            <p:ph type="title"/>
          </p:nvPr>
        </p:nvSpPr>
        <p:spPr>
          <a:xfrm>
            <a:off x="456913" y="-108190"/>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ELA  Grade 3 Scoring Guidelines</a:t>
            </a:r>
            <a:endParaRPr b="1" dirty="0">
              <a:solidFill>
                <a:schemeClr val="bg1"/>
              </a:solidFill>
            </a:endParaRPr>
          </a:p>
        </p:txBody>
      </p:sp>
      <p:sp>
        <p:nvSpPr>
          <p:cNvPr id="508" name="Google Shape;508;p70">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10" name="Google Shape;510;p70" descr="screenshot  of general description of scoring guidelines for reading short-answer questions grade 3"/>
          <p:cNvPicPr preferRelativeResize="0"/>
          <p:nvPr/>
        </p:nvPicPr>
        <p:blipFill rotWithShape="1">
          <a:blip r:embed="rId4">
            <a:alphaModFix/>
          </a:blip>
          <a:srcRect/>
          <a:stretch/>
        </p:blipFill>
        <p:spPr>
          <a:xfrm>
            <a:off x="1143000" y="1014412"/>
            <a:ext cx="6858000" cy="4829175"/>
          </a:xfrm>
          <a:prstGeom prst="rect">
            <a:avLst/>
          </a:prstGeom>
          <a:noFill/>
          <a:ln>
            <a:noFill/>
          </a:ln>
        </p:spPr>
      </p:pic>
      <p:sp>
        <p:nvSpPr>
          <p:cNvPr id="2" name="Slide Number Placeholder 1">
            <a:extLst>
              <a:ext uri="{FF2B5EF4-FFF2-40B4-BE49-F238E27FC236}">
                <a16:creationId xmlns:a16="http://schemas.microsoft.com/office/drawing/2014/main" id="{FA11D9FF-CE7A-4F08-A72E-4E0C7C7645A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19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Agenda 	</a:t>
            </a:r>
            <a:r>
              <a:rPr lang="en-US" dirty="0"/>
              <a:t>				</a:t>
            </a:r>
            <a:endParaRPr sz="800" dirty="0"/>
          </a:p>
        </p:txBody>
      </p:sp>
      <p:sp>
        <p:nvSpPr>
          <p:cNvPr id="5" name="TextBox 4">
            <a:extLst>
              <a:ext uri="{FF2B5EF4-FFF2-40B4-BE49-F238E27FC236}">
                <a16:creationId xmlns:a16="http://schemas.microsoft.com/office/drawing/2014/main" id="{41D4052E-F1AD-43D7-B899-61FB01A6CE94}"/>
              </a:ext>
            </a:extLst>
          </p:cNvPr>
          <p:cNvSpPr txBox="1"/>
          <p:nvPr/>
        </p:nvSpPr>
        <p:spPr>
          <a:xfrm>
            <a:off x="152400" y="1819831"/>
            <a:ext cx="8534400" cy="1938992"/>
          </a:xfrm>
          <a:prstGeom prst="rect">
            <a:avLst/>
          </a:prstGeom>
          <a:noFill/>
        </p:spPr>
        <p:txBody>
          <a:bodyPr wrap="square" rtlCol="0">
            <a:spAutoFit/>
          </a:bodyPr>
          <a:lstStyle/>
          <a:p>
            <a:pPr marL="742950" lvl="1" indent="-285750">
              <a:buClr>
                <a:srgbClr val="244061"/>
              </a:buClr>
              <a:buSzPts val="1600"/>
              <a:buFont typeface="Arial"/>
              <a:buChar char="•"/>
            </a:pPr>
            <a:r>
              <a:rPr lang="en-US" sz="2000" dirty="0">
                <a:solidFill>
                  <a:schemeClr val="bg2"/>
                </a:solidFill>
              </a:rPr>
              <a:t>Contact Information </a:t>
            </a:r>
          </a:p>
          <a:p>
            <a:pPr marL="742950" lvl="1" indent="-285750">
              <a:buClr>
                <a:srgbClr val="244061"/>
              </a:buClr>
              <a:buSzPts val="1600"/>
              <a:buFont typeface="Arial"/>
              <a:buChar char="•"/>
            </a:pPr>
            <a:r>
              <a:rPr lang="en-US" sz="2000" dirty="0">
                <a:solidFill>
                  <a:schemeClr val="bg2"/>
                </a:solidFill>
              </a:rPr>
              <a:t>Pennsylvania Alternate System of Assessment (PASA)</a:t>
            </a:r>
          </a:p>
          <a:p>
            <a:pPr marL="742950" lvl="1" indent="-285750">
              <a:buClr>
                <a:srgbClr val="244061"/>
              </a:buClr>
              <a:buSzPts val="1600"/>
              <a:buFont typeface="Arial"/>
              <a:buChar char="•"/>
            </a:pPr>
            <a:r>
              <a:rPr lang="en-US" sz="2000" dirty="0">
                <a:solidFill>
                  <a:schemeClr val="bg2"/>
                </a:solidFill>
              </a:rPr>
              <a:t>Pennsylvania System of School Assessment (PSSA)</a:t>
            </a:r>
          </a:p>
          <a:p>
            <a:pPr marL="742950" lvl="1" indent="-285750">
              <a:buClr>
                <a:srgbClr val="244061"/>
              </a:buClr>
              <a:buSzPts val="1600"/>
              <a:buFont typeface="Arial"/>
              <a:buChar char="•"/>
            </a:pPr>
            <a:r>
              <a:rPr lang="en-US" sz="2000" dirty="0">
                <a:solidFill>
                  <a:schemeClr val="bg2"/>
                </a:solidFill>
              </a:rPr>
              <a:t>Keystone Exams</a:t>
            </a:r>
          </a:p>
          <a:p>
            <a:pPr marL="742950" lvl="1" indent="-285750">
              <a:buClr>
                <a:srgbClr val="244061"/>
              </a:buClr>
              <a:buSzPts val="1600"/>
              <a:buFont typeface="Arial"/>
              <a:buChar char="•"/>
            </a:pPr>
            <a:r>
              <a:rPr lang="en-US" sz="2000" dirty="0">
                <a:solidFill>
                  <a:schemeClr val="bg2"/>
                </a:solidFill>
              </a:rPr>
              <a:t>Accommodations</a:t>
            </a:r>
          </a:p>
          <a:p>
            <a:pPr marL="742950" lvl="1" indent="-285750">
              <a:buClr>
                <a:srgbClr val="244061"/>
              </a:buClr>
              <a:buSzPts val="1600"/>
              <a:buFont typeface="Arial"/>
              <a:buChar char="•"/>
            </a:pPr>
            <a:r>
              <a:rPr lang="en-US" sz="2000" dirty="0">
                <a:solidFill>
                  <a:schemeClr val="bg2"/>
                </a:solidFill>
              </a:rPr>
              <a:t>English Learner Assessments</a:t>
            </a:r>
            <a:endParaRPr lang="en-US" sz="2000" dirty="0">
              <a:solidFill>
                <a:schemeClr val="accent6">
                  <a:lumMod val="75000"/>
                </a:schemeClr>
              </a:solidFill>
            </a:endParaRPr>
          </a:p>
        </p:txBody>
      </p:sp>
      <p:sp>
        <p:nvSpPr>
          <p:cNvPr id="339" name="Google Shape;339;p5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71">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8" name="Google Shape;518;p71">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9" name="Google Shape;519;p71">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71">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71"/>
          <p:cNvSpPr txBox="1">
            <a:spLocks noGrp="1"/>
          </p:cNvSpPr>
          <p:nvPr>
            <p:ph type="title"/>
          </p:nvPr>
        </p:nvSpPr>
        <p:spPr>
          <a:xfrm>
            <a:off x="456913" y="-108190"/>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ELA TDA Scoring Guidelines</a:t>
            </a:r>
            <a:endParaRPr b="1" dirty="0">
              <a:solidFill>
                <a:schemeClr val="bg1"/>
              </a:solidFill>
            </a:endParaRPr>
          </a:p>
        </p:txBody>
      </p:sp>
      <p:pic>
        <p:nvPicPr>
          <p:cNvPr id="521" name="Google Shape;521;p71" descr="Text-Dependent Analysis Scoring Guidelines" title="T D A scoring guidelines"/>
          <p:cNvPicPr preferRelativeResize="0"/>
          <p:nvPr/>
        </p:nvPicPr>
        <p:blipFill rotWithShape="1">
          <a:blip r:embed="rId4">
            <a:alphaModFix/>
          </a:blip>
          <a:srcRect/>
          <a:stretch/>
        </p:blipFill>
        <p:spPr>
          <a:xfrm>
            <a:off x="456913" y="1257300"/>
            <a:ext cx="8243596" cy="4343400"/>
          </a:xfrm>
          <a:prstGeom prst="rect">
            <a:avLst/>
          </a:prstGeom>
          <a:noFill/>
          <a:ln>
            <a:noFill/>
          </a:ln>
        </p:spPr>
      </p:pic>
      <p:sp>
        <p:nvSpPr>
          <p:cNvPr id="2" name="Slide Number Placeholder 1">
            <a:extLst>
              <a:ext uri="{FF2B5EF4-FFF2-40B4-BE49-F238E27FC236}">
                <a16:creationId xmlns:a16="http://schemas.microsoft.com/office/drawing/2014/main" id="{CD2EFFE5-50B3-46DF-B507-20F0ACDA242B}"/>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20</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3000"/>
    </mc:Choice>
    <mc:Fallback xmlns="">
      <p:transition spd="slow" advClick="0" advTm="9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2"/>
          <p:cNvSpPr txBox="1">
            <a:spLocks noGrp="1"/>
          </p:cNvSpPr>
          <p:nvPr>
            <p:ph type="title"/>
          </p:nvPr>
        </p:nvSpPr>
        <p:spPr>
          <a:xfrm>
            <a:off x="457200" y="511175"/>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sz="3000" b="1" dirty="0"/>
              <a:t>PSSA Mathematics Resources and Tools	</a:t>
            </a:r>
            <a:endParaRPr sz="3000" b="1" dirty="0"/>
          </a:p>
        </p:txBody>
      </p:sp>
      <p:sp>
        <p:nvSpPr>
          <p:cNvPr id="3" name="TextBox 2">
            <a:extLst>
              <a:ext uri="{FF2B5EF4-FFF2-40B4-BE49-F238E27FC236}">
                <a16:creationId xmlns:a16="http://schemas.microsoft.com/office/drawing/2014/main" id="{825D7C79-3990-4297-8C19-0F258F035F18}"/>
              </a:ext>
            </a:extLst>
          </p:cNvPr>
          <p:cNvSpPr txBox="1"/>
          <p:nvPr/>
        </p:nvSpPr>
        <p:spPr>
          <a:xfrm>
            <a:off x="457200" y="1544543"/>
            <a:ext cx="7047122" cy="3500638"/>
          </a:xfrm>
          <a:prstGeom prst="rect">
            <a:avLst/>
          </a:prstGeom>
          <a:noFill/>
        </p:spPr>
        <p:txBody>
          <a:bodyPr wrap="none" rtlCol="0">
            <a:spAutoFit/>
          </a:bodyPr>
          <a:lstStyle/>
          <a:p>
            <a:pPr marL="342900" lvl="0" indent="-342900">
              <a:lnSpc>
                <a:spcPct val="150000"/>
              </a:lnSpc>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Mathematics Test Design</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Scoring Guidelines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Calculator Policy</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Mathematics</a:t>
            </a:r>
            <a:r>
              <a:rPr lang="en-US" sz="2800" u="sng" dirty="0">
                <a:solidFill>
                  <a:srgbClr val="00B0F0"/>
                </a:solidFill>
              </a:rPr>
              <a:t> Resources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6">
                  <a:extLst>
                    <a:ext uri="{A12FA001-AC4F-418D-AE19-62706E023703}">
                      <ahyp:hlinkClr xmlns:ahyp="http://schemas.microsoft.com/office/drawing/2018/hyperlinkcolor" val="tx"/>
                    </a:ext>
                  </a:extLst>
                </a:hlinkClick>
              </a:rPr>
              <a:t>Mathematics Learning Community</a:t>
            </a:r>
            <a:r>
              <a:rPr lang="en-US" sz="2800" u="sng" dirty="0">
                <a:solidFill>
                  <a:srgbClr val="00B0F0"/>
                </a:solidFill>
              </a:rPr>
              <a:t> (SAS)</a:t>
            </a:r>
            <a:endParaRPr lang="en-US" sz="2800" dirty="0">
              <a:solidFill>
                <a:srgbClr val="00B0F0"/>
              </a:solidFill>
            </a:endParaRPr>
          </a:p>
        </p:txBody>
      </p:sp>
      <p:sp>
        <p:nvSpPr>
          <p:cNvPr id="532" name="Google Shape;532;p7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Mathematics Test Design</a:t>
            </a:r>
            <a:endParaRPr sz="800" b="1" dirty="0"/>
          </a:p>
        </p:txBody>
      </p:sp>
      <p:sp>
        <p:nvSpPr>
          <p:cNvPr id="5" name="TextBox 4">
            <a:extLst>
              <a:ext uri="{FF2B5EF4-FFF2-40B4-BE49-F238E27FC236}">
                <a16:creationId xmlns:a16="http://schemas.microsoft.com/office/drawing/2014/main" id="{833BB5FD-EA52-4CF7-886E-1AD4CD0D32DD}"/>
              </a:ext>
            </a:extLst>
          </p:cNvPr>
          <p:cNvSpPr txBox="1"/>
          <p:nvPr/>
        </p:nvSpPr>
        <p:spPr>
          <a:xfrm>
            <a:off x="457200" y="1347784"/>
            <a:ext cx="8229600" cy="658835"/>
          </a:xfrm>
          <a:prstGeom prst="rect">
            <a:avLst/>
          </a:prstGeom>
          <a:noFill/>
        </p:spPr>
        <p:txBody>
          <a:bodyPr wrap="square" rtlCol="0">
            <a:spAutoFit/>
          </a:bodyPr>
          <a:lstStyle/>
          <a:p>
            <a:pPr lvl="0">
              <a:lnSpc>
                <a:spcPct val="150000"/>
              </a:lnSpc>
              <a:buClr>
                <a:srgbClr val="244061"/>
              </a:buClr>
              <a:buSzPts val="2400"/>
            </a:pPr>
            <a:r>
              <a:rPr lang="en-US" sz="2800" u="sng" dirty="0">
                <a:solidFill>
                  <a:srgbClr val="00B0F0"/>
                </a:solidFill>
                <a:hlinkClick r:id="rId3">
                  <a:extLst>
                    <a:ext uri="{A12FA001-AC4F-418D-AE19-62706E023703}">
                      <ahyp:hlinkClr xmlns:ahyp="http://schemas.microsoft.com/office/drawing/2018/hyperlinkcolor" val="tx"/>
                    </a:ext>
                  </a:extLst>
                </a:hlinkClick>
              </a:rPr>
              <a:t>Mathematics Test Design</a:t>
            </a:r>
            <a:endParaRPr lang="en-US" sz="2800" dirty="0">
              <a:solidFill>
                <a:srgbClr val="00B0F0"/>
              </a:solidFill>
            </a:endParaRPr>
          </a:p>
        </p:txBody>
      </p:sp>
      <p:pic>
        <p:nvPicPr>
          <p:cNvPr id="543" name="Google Shape;543;p73" descr="screenshot of Mathematics Test Design"/>
          <p:cNvPicPr preferRelativeResize="0"/>
          <p:nvPr/>
        </p:nvPicPr>
        <p:blipFill rotWithShape="1">
          <a:blip r:embed="rId4">
            <a:alphaModFix/>
          </a:blip>
          <a:srcRect/>
          <a:stretch/>
        </p:blipFill>
        <p:spPr>
          <a:xfrm>
            <a:off x="1696390" y="2099246"/>
            <a:ext cx="6619243" cy="2416445"/>
          </a:xfrm>
          <a:prstGeom prst="rect">
            <a:avLst/>
          </a:prstGeom>
          <a:noFill/>
          <a:ln>
            <a:noFill/>
          </a:ln>
        </p:spPr>
      </p:pic>
      <p:pic>
        <p:nvPicPr>
          <p:cNvPr id="544" name="Google Shape;544;p73" descr="screenshot of Mathematics Operation Section Layout plan for grades  3-8"/>
          <p:cNvPicPr preferRelativeResize="0"/>
          <p:nvPr/>
        </p:nvPicPr>
        <p:blipFill rotWithShape="1">
          <a:blip r:embed="rId5">
            <a:alphaModFix/>
          </a:blip>
          <a:srcRect/>
          <a:stretch/>
        </p:blipFill>
        <p:spPr>
          <a:xfrm>
            <a:off x="2360428" y="4758754"/>
            <a:ext cx="3326930" cy="1794446"/>
          </a:xfrm>
          <a:prstGeom prst="rect">
            <a:avLst/>
          </a:prstGeom>
          <a:noFill/>
          <a:ln>
            <a:noFill/>
          </a:ln>
        </p:spPr>
      </p:pic>
      <p:sp>
        <p:nvSpPr>
          <p:cNvPr id="542" name="Google Shape;542;p7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22000"/>
    </mc:Choice>
    <mc:Fallback xmlns="">
      <p:transition spd="slow" advClick="0" advTm="12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74">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74">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74">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74">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74"/>
          <p:cNvSpPr txBox="1">
            <a:spLocks noGrp="1"/>
          </p:cNvSpPr>
          <p:nvPr>
            <p:ph type="title"/>
          </p:nvPr>
        </p:nvSpPr>
        <p:spPr>
          <a:xfrm>
            <a:off x="838199" y="76200"/>
            <a:ext cx="7848313"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Mathematics Scoring Guidelines</a:t>
            </a:r>
            <a:endParaRPr b="1" dirty="0">
              <a:solidFill>
                <a:schemeClr val="bg1"/>
              </a:solidFill>
            </a:endParaRPr>
          </a:p>
        </p:txBody>
      </p:sp>
      <p:pic>
        <p:nvPicPr>
          <p:cNvPr id="555" name="Google Shape;555;p74" descr="screenshot of General Description of Scoring Guidelines for Mathematics Open-Ended Questions"/>
          <p:cNvPicPr preferRelativeResize="0"/>
          <p:nvPr/>
        </p:nvPicPr>
        <p:blipFill rotWithShape="1">
          <a:blip r:embed="rId4">
            <a:alphaModFix/>
          </a:blip>
          <a:srcRect/>
          <a:stretch/>
        </p:blipFill>
        <p:spPr>
          <a:xfrm>
            <a:off x="1992212" y="1013494"/>
            <a:ext cx="5329284" cy="5342642"/>
          </a:xfrm>
          <a:prstGeom prst="rect">
            <a:avLst/>
          </a:prstGeom>
          <a:noFill/>
          <a:ln>
            <a:noFill/>
          </a:ln>
        </p:spPr>
      </p:pic>
      <p:sp>
        <p:nvSpPr>
          <p:cNvPr id="2" name="Slide Number Placeholder 1">
            <a:extLst>
              <a:ext uri="{FF2B5EF4-FFF2-40B4-BE49-F238E27FC236}">
                <a16:creationId xmlns:a16="http://schemas.microsoft.com/office/drawing/2014/main" id="{1A7F60AE-53C8-4B26-A18F-20764094D3E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23</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53000"/>
    </mc:Choice>
    <mc:Fallback xmlns="">
      <p:transition spd="slow" advClick="0" advTm="15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marR="0" lvl="0" indent="0" algn="l" rtl="0">
              <a:lnSpc>
                <a:spcPct val="100000"/>
              </a:lnSpc>
              <a:spcBef>
                <a:spcPts val="0"/>
              </a:spcBef>
              <a:spcAft>
                <a:spcPts val="0"/>
              </a:spcAft>
              <a:buClr>
                <a:schemeClr val="lt1"/>
              </a:buClr>
              <a:buSzPts val="3200"/>
              <a:buFont typeface="Arial"/>
              <a:buNone/>
            </a:pPr>
            <a:r>
              <a:rPr lang="en-US" sz="3200" b="1" dirty="0">
                <a:solidFill>
                  <a:schemeClr val="lt1"/>
                </a:solidFill>
                <a:latin typeface="Arial"/>
                <a:ea typeface="Arial"/>
                <a:cs typeface="Arial"/>
                <a:sym typeface="Arial"/>
              </a:rPr>
              <a:t>PSSA Mathematics Tools</a:t>
            </a:r>
            <a:endParaRPr sz="800" b="1" dirty="0"/>
          </a:p>
        </p:txBody>
      </p:sp>
      <p:sp>
        <p:nvSpPr>
          <p:cNvPr id="3" name="TextBox 2">
            <a:extLst>
              <a:ext uri="{FF2B5EF4-FFF2-40B4-BE49-F238E27FC236}">
                <a16:creationId xmlns:a16="http://schemas.microsoft.com/office/drawing/2014/main" id="{8D844E9D-25D0-4872-A3E1-413753D510D0}"/>
              </a:ext>
            </a:extLst>
          </p:cNvPr>
          <p:cNvSpPr txBox="1"/>
          <p:nvPr/>
        </p:nvSpPr>
        <p:spPr>
          <a:xfrm>
            <a:off x="457200" y="1226120"/>
            <a:ext cx="8229600" cy="5196294"/>
          </a:xfrm>
          <a:prstGeom prst="rect">
            <a:avLst/>
          </a:prstGeom>
          <a:noFill/>
        </p:spPr>
        <p:txBody>
          <a:bodyPr wrap="square" rtlCol="0">
            <a:spAutoFit/>
          </a:bodyPr>
          <a:lstStyle/>
          <a:p>
            <a:pPr lvl="0">
              <a:buClr>
                <a:srgbClr val="244061"/>
              </a:buClr>
              <a:buSzPts val="2600"/>
            </a:pPr>
            <a:r>
              <a:rPr lang="en-US" sz="2600" b="1" dirty="0">
                <a:solidFill>
                  <a:srgbClr val="4F81BD">
                    <a:lumMod val="50000"/>
                  </a:srgbClr>
                </a:solidFill>
              </a:rPr>
              <a:t>Rulers and Protractors</a:t>
            </a:r>
            <a:endParaRPr lang="en-US" sz="3200" dirty="0">
              <a:solidFill>
                <a:srgbClr val="4F81BD">
                  <a:lumMod val="50000"/>
                </a:srgbClr>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Rulers are provided for grade 3 students. Rulers are scaled to the ⅛</a:t>
            </a:r>
            <a:r>
              <a:rPr lang="en-US" sz="2600" baseline="30000" dirty="0">
                <a:solidFill>
                  <a:srgbClr val="4F81BD">
                    <a:lumMod val="50000"/>
                  </a:srgbClr>
                </a:solidFill>
              </a:rPr>
              <a:t> </a:t>
            </a:r>
            <a:r>
              <a:rPr lang="en-US" sz="2600" dirty="0">
                <a:solidFill>
                  <a:srgbClr val="4F81BD">
                    <a:lumMod val="50000"/>
                  </a:srgbClr>
                </a:solidFill>
              </a:rPr>
              <a:t>inch and millimeter.  Students will measure to the ¼ inch and centimeter.</a:t>
            </a:r>
          </a:p>
          <a:p>
            <a:pPr marL="742950" lvl="1" indent="-285750">
              <a:spcBef>
                <a:spcPts val="520"/>
              </a:spcBef>
              <a:buClr>
                <a:srgbClr val="244061"/>
              </a:buClr>
              <a:buSzPts val="2600"/>
              <a:buFont typeface="Arial"/>
              <a:buChar char="•"/>
            </a:pPr>
            <a:r>
              <a:rPr lang="en-US" sz="2600" dirty="0">
                <a:solidFill>
                  <a:srgbClr val="4F81BD">
                    <a:lumMod val="50000"/>
                  </a:srgbClr>
                </a:solidFill>
              </a:rPr>
              <a:t>Protractors are provided for grade 4 students. </a:t>
            </a:r>
          </a:p>
          <a:p>
            <a:pPr lvl="0">
              <a:spcBef>
                <a:spcPts val="520"/>
              </a:spcBef>
              <a:buClr>
                <a:srgbClr val="244061"/>
              </a:buClr>
              <a:buSzPts val="2600"/>
            </a:pPr>
            <a:r>
              <a:rPr lang="en-US" sz="2600" b="1" dirty="0">
                <a:solidFill>
                  <a:srgbClr val="4F81BD">
                    <a:lumMod val="50000"/>
                  </a:srgbClr>
                </a:solidFill>
              </a:rPr>
              <a:t>Calculators</a:t>
            </a:r>
            <a:endParaRPr lang="en-US" sz="3200" dirty="0">
              <a:solidFill>
                <a:srgbClr val="4F81BD">
                  <a:lumMod val="50000"/>
                </a:srgbClr>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See attached </a:t>
            </a:r>
            <a:r>
              <a:rPr lang="en-US" sz="2600" u="sng" dirty="0">
                <a:solidFill>
                  <a:srgbClr val="00B0F0"/>
                </a:solidFill>
                <a:hlinkClick r:id="rId3">
                  <a:extLst>
                    <a:ext uri="{A12FA001-AC4F-418D-AE19-62706E023703}">
                      <ahyp:hlinkClr xmlns:ahyp="http://schemas.microsoft.com/office/drawing/2018/hyperlinkcolor" val="tx"/>
                    </a:ext>
                  </a:extLst>
                </a:hlinkClick>
              </a:rPr>
              <a:t>Pennsylvania Calculator Policy</a:t>
            </a:r>
            <a:endParaRPr lang="en-US" sz="2600" dirty="0">
              <a:solidFill>
                <a:srgbClr val="00B0F0"/>
              </a:solidFill>
            </a:endParaRPr>
          </a:p>
          <a:p>
            <a:pPr marL="742950" lvl="1" indent="-285750">
              <a:spcBef>
                <a:spcPts val="520"/>
              </a:spcBef>
              <a:buClr>
                <a:srgbClr val="244061"/>
              </a:buClr>
              <a:buSzPts val="2600"/>
              <a:buFont typeface="Arial"/>
              <a:buChar char="•"/>
            </a:pPr>
            <a:r>
              <a:rPr lang="en-US" sz="2600" dirty="0">
                <a:solidFill>
                  <a:srgbClr val="4F81BD">
                    <a:lumMod val="50000"/>
                  </a:srgbClr>
                </a:solidFill>
              </a:rPr>
              <a:t>Grade 3</a:t>
            </a:r>
          </a:p>
          <a:p>
            <a:pPr marL="1143000" lvl="2" indent="-228600">
              <a:spcBef>
                <a:spcPts val="440"/>
              </a:spcBef>
              <a:buClr>
                <a:srgbClr val="244061"/>
              </a:buClr>
              <a:buSzPts val="2200"/>
              <a:buFont typeface="Arial"/>
              <a:buChar char="•"/>
            </a:pPr>
            <a:r>
              <a:rPr lang="en-US" sz="2200" dirty="0">
                <a:solidFill>
                  <a:srgbClr val="4F81BD">
                    <a:lumMod val="50000"/>
                  </a:srgbClr>
                </a:solidFill>
              </a:rPr>
              <a:t>may not use calculators for any part of the test</a:t>
            </a:r>
          </a:p>
          <a:p>
            <a:pPr marL="742950" lvl="1" indent="-285750">
              <a:spcBef>
                <a:spcPts val="520"/>
              </a:spcBef>
              <a:buClr>
                <a:srgbClr val="244061"/>
              </a:buClr>
              <a:buSzPts val="2600"/>
              <a:buFont typeface="Arial"/>
              <a:buChar char="•"/>
            </a:pPr>
            <a:r>
              <a:rPr lang="en-US" sz="2600" dirty="0">
                <a:solidFill>
                  <a:srgbClr val="4F81BD">
                    <a:lumMod val="50000"/>
                  </a:srgbClr>
                </a:solidFill>
              </a:rPr>
              <a:t>Grades 4 - 8</a:t>
            </a:r>
          </a:p>
          <a:p>
            <a:pPr marL="1143000" lvl="2" indent="-228600">
              <a:spcBef>
                <a:spcPts val="440"/>
              </a:spcBef>
              <a:buClr>
                <a:srgbClr val="244061"/>
              </a:buClr>
              <a:buSzPts val="2200"/>
              <a:buFont typeface="Arial"/>
              <a:buChar char="•"/>
            </a:pPr>
            <a:r>
              <a:rPr lang="en-US" sz="2200" dirty="0">
                <a:solidFill>
                  <a:srgbClr val="4F81BD">
                    <a:lumMod val="50000"/>
                  </a:srgbClr>
                </a:solidFill>
              </a:rPr>
              <a:t>may not use calculators during the non-calculator portion of the assessment </a:t>
            </a:r>
            <a:endParaRPr lang="en-US" sz="2400" dirty="0">
              <a:solidFill>
                <a:srgbClr val="4F81BD">
                  <a:lumMod val="50000"/>
                </a:srgbClr>
              </a:solidFill>
            </a:endParaRPr>
          </a:p>
        </p:txBody>
      </p:sp>
      <p:sp>
        <p:nvSpPr>
          <p:cNvPr id="569" name="Google Shape;569;p7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1000"/>
    </mc:Choice>
    <mc:Fallback xmlns="">
      <p:transition spd="slow" advClick="0" advTm="9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Resources and Tools</a:t>
            </a:r>
            <a:endParaRPr b="1" dirty="0"/>
          </a:p>
        </p:txBody>
      </p:sp>
      <p:sp>
        <p:nvSpPr>
          <p:cNvPr id="3" name="TextBox 2">
            <a:extLst>
              <a:ext uri="{FF2B5EF4-FFF2-40B4-BE49-F238E27FC236}">
                <a16:creationId xmlns:a16="http://schemas.microsoft.com/office/drawing/2014/main" id="{9CE156DD-5B14-4F7E-9A00-C92AB0C20E96}"/>
              </a:ext>
            </a:extLst>
          </p:cNvPr>
          <p:cNvSpPr txBox="1"/>
          <p:nvPr/>
        </p:nvSpPr>
        <p:spPr>
          <a:xfrm>
            <a:off x="457200" y="1635872"/>
            <a:ext cx="5230919" cy="2790187"/>
          </a:xfrm>
          <a:prstGeom prst="rect">
            <a:avLst/>
          </a:prstGeom>
          <a:noFill/>
        </p:spPr>
        <p:txBody>
          <a:bodyPr wrap="none" rtlCol="0">
            <a:spAutoFit/>
          </a:bodyPr>
          <a:lstStyle/>
          <a:p>
            <a:pPr marL="342900" lvl="0" indent="-342900">
              <a:lnSpc>
                <a:spcPct val="150000"/>
              </a:lnSpc>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Science Test Design</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Scoring Guidelines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Science</a:t>
            </a:r>
            <a:r>
              <a:rPr lang="en-US" sz="2800" u="sng" dirty="0">
                <a:solidFill>
                  <a:srgbClr val="00B0F0"/>
                </a:solidFill>
              </a:rPr>
              <a:t> Resources</a:t>
            </a:r>
            <a:endParaRPr lang="en-US" sz="2800" dirty="0">
              <a:solidFill>
                <a:srgbClr val="00B0F0"/>
              </a:solidFill>
            </a:endParaRPr>
          </a:p>
          <a:p>
            <a:pPr marL="342900" lvl="0" indent="-342900">
              <a:lnSpc>
                <a:spcPct val="150000"/>
              </a:lnSpc>
              <a:spcBef>
                <a:spcPts val="480"/>
              </a:spcBef>
              <a:buClr>
                <a:srgbClr val="244061"/>
              </a:buClr>
              <a:buSzPts val="24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Science Learning Community</a:t>
            </a:r>
            <a:endParaRPr lang="en-US" sz="2800" dirty="0">
              <a:solidFill>
                <a:srgbClr val="00B0F0"/>
              </a:solidFill>
            </a:endParaRPr>
          </a:p>
        </p:txBody>
      </p:sp>
      <p:sp>
        <p:nvSpPr>
          <p:cNvPr id="579" name="Google Shape;579;p7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Test Design</a:t>
            </a:r>
            <a:r>
              <a:rPr lang="en-US" dirty="0"/>
              <a:t>			</a:t>
            </a:r>
            <a:endParaRPr sz="800" dirty="0"/>
          </a:p>
        </p:txBody>
      </p:sp>
      <p:sp>
        <p:nvSpPr>
          <p:cNvPr id="5" name="TextBox 4">
            <a:extLst>
              <a:ext uri="{FF2B5EF4-FFF2-40B4-BE49-F238E27FC236}">
                <a16:creationId xmlns:a16="http://schemas.microsoft.com/office/drawing/2014/main" id="{13680DC1-26EC-462B-A302-B9102E90EE91}"/>
              </a:ext>
            </a:extLst>
          </p:cNvPr>
          <p:cNvSpPr txBox="1"/>
          <p:nvPr/>
        </p:nvSpPr>
        <p:spPr>
          <a:xfrm>
            <a:off x="457200" y="1337713"/>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Science Test Design</a:t>
            </a:r>
            <a:endParaRPr lang="en-US" sz="2400" dirty="0">
              <a:solidFill>
                <a:srgbClr val="00B0F0"/>
              </a:solidFill>
            </a:endParaRPr>
          </a:p>
        </p:txBody>
      </p:sp>
      <p:pic>
        <p:nvPicPr>
          <p:cNvPr id="590" name="Google Shape;590;p77" descr="screenshot of Science test design"/>
          <p:cNvPicPr preferRelativeResize="0"/>
          <p:nvPr/>
        </p:nvPicPr>
        <p:blipFill rotWithShape="1">
          <a:blip r:embed="rId4">
            <a:alphaModFix/>
          </a:blip>
          <a:srcRect/>
          <a:stretch/>
        </p:blipFill>
        <p:spPr>
          <a:xfrm>
            <a:off x="990600" y="1800963"/>
            <a:ext cx="7391400" cy="1924050"/>
          </a:xfrm>
          <a:prstGeom prst="rect">
            <a:avLst/>
          </a:prstGeom>
          <a:noFill/>
          <a:ln>
            <a:noFill/>
          </a:ln>
        </p:spPr>
      </p:pic>
      <p:pic>
        <p:nvPicPr>
          <p:cNvPr id="4" name="Picture 3" descr="screenshot of science operational section layout plan for grades 4 and 8">
            <a:extLst>
              <a:ext uri="{FF2B5EF4-FFF2-40B4-BE49-F238E27FC236}">
                <a16:creationId xmlns:a16="http://schemas.microsoft.com/office/drawing/2014/main" id="{0B4D5496-E2D6-4F65-BD73-C4D480C28276}"/>
              </a:ext>
            </a:extLst>
          </p:cNvPr>
          <p:cNvPicPr>
            <a:picLocks noChangeAspect="1"/>
          </p:cNvPicPr>
          <p:nvPr/>
        </p:nvPicPr>
        <p:blipFill>
          <a:blip r:embed="rId5"/>
          <a:stretch>
            <a:fillRect/>
          </a:stretch>
        </p:blipFill>
        <p:spPr>
          <a:xfrm>
            <a:off x="930640" y="3864328"/>
            <a:ext cx="7523813" cy="1912594"/>
          </a:xfrm>
          <a:prstGeom prst="rect">
            <a:avLst/>
          </a:prstGeom>
        </p:spPr>
      </p:pic>
      <p:sp>
        <p:nvSpPr>
          <p:cNvPr id="589" name="Google Shape;589;p77">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Google Shape;599;p78">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0" name="Google Shape;600;p78">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1" name="Google Shape;601;p78">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2" name="Google Shape;602;p78">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4" name="Google Shape;604;p78"/>
          <p:cNvSpPr txBox="1">
            <a:spLocks noGrp="1"/>
          </p:cNvSpPr>
          <p:nvPr>
            <p:ph type="title"/>
          </p:nvPr>
        </p:nvSpPr>
        <p:spPr>
          <a:xfrm>
            <a:off x="456913" y="-79296"/>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PSSA Science Scoring Guidelines</a:t>
            </a:r>
            <a:endParaRPr b="1" dirty="0">
              <a:solidFill>
                <a:schemeClr val="bg1"/>
              </a:solidFill>
            </a:endParaRPr>
          </a:p>
        </p:txBody>
      </p:sp>
      <p:pic>
        <p:nvPicPr>
          <p:cNvPr id="603" name="Google Shape;603;p78" descr="screenshot of general description of scoring guidelines for science open-ended items"/>
          <p:cNvPicPr preferRelativeResize="0"/>
          <p:nvPr/>
        </p:nvPicPr>
        <p:blipFill rotWithShape="1">
          <a:blip r:embed="rId4">
            <a:alphaModFix/>
          </a:blip>
          <a:srcRect/>
          <a:stretch/>
        </p:blipFill>
        <p:spPr>
          <a:xfrm>
            <a:off x="1219200" y="833453"/>
            <a:ext cx="6807482" cy="5636595"/>
          </a:xfrm>
          <a:prstGeom prst="rect">
            <a:avLst/>
          </a:prstGeom>
          <a:noFill/>
          <a:ln>
            <a:noFill/>
          </a:ln>
        </p:spPr>
      </p:pic>
      <p:sp>
        <p:nvSpPr>
          <p:cNvPr id="2" name="Slide Number Placeholder 1">
            <a:extLst>
              <a:ext uri="{FF2B5EF4-FFF2-40B4-BE49-F238E27FC236}">
                <a16:creationId xmlns:a16="http://schemas.microsoft.com/office/drawing/2014/main" id="{99C9AE92-589B-4C0B-8A23-3937D9C531E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27</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0"/>
    </mc:Choice>
    <mc:Fallback xmlns="">
      <p:transition spd="slow" advClick="0" advTm="10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PSSA Science Tools and Scenarios</a:t>
            </a:r>
            <a:endParaRPr b="1" dirty="0"/>
          </a:p>
        </p:txBody>
      </p:sp>
      <p:sp>
        <p:nvSpPr>
          <p:cNvPr id="3" name="TextBox 2">
            <a:extLst>
              <a:ext uri="{FF2B5EF4-FFF2-40B4-BE49-F238E27FC236}">
                <a16:creationId xmlns:a16="http://schemas.microsoft.com/office/drawing/2014/main" id="{F0338A30-BD77-402A-AD76-E88E8729B359}"/>
              </a:ext>
            </a:extLst>
          </p:cNvPr>
          <p:cNvSpPr txBox="1"/>
          <p:nvPr/>
        </p:nvSpPr>
        <p:spPr>
          <a:xfrm>
            <a:off x="512618" y="1565564"/>
            <a:ext cx="8118763" cy="4170372"/>
          </a:xfrm>
          <a:prstGeom prst="rect">
            <a:avLst/>
          </a:prstGeom>
          <a:noFill/>
        </p:spPr>
        <p:txBody>
          <a:bodyPr wrap="square" rtlCol="0">
            <a:spAutoFit/>
          </a:bodyPr>
          <a:lstStyle/>
          <a:p>
            <a:pPr lvl="0">
              <a:buClr>
                <a:srgbClr val="244061"/>
              </a:buClr>
              <a:buSzPts val="2400"/>
            </a:pPr>
            <a:r>
              <a:rPr lang="en-US" sz="2400" b="1" dirty="0">
                <a:solidFill>
                  <a:srgbClr val="4F81BD">
                    <a:lumMod val="50000"/>
                  </a:srgbClr>
                </a:solidFill>
              </a:rPr>
              <a:t>Calculators </a:t>
            </a:r>
            <a:r>
              <a:rPr lang="en-US" sz="2400" dirty="0">
                <a:solidFill>
                  <a:srgbClr val="4F81BD">
                    <a:lumMod val="50000"/>
                  </a:srgbClr>
                </a:solidFill>
              </a:rPr>
              <a:t>(</a:t>
            </a:r>
            <a:r>
              <a:rPr lang="en-US" sz="2400" u="sng" dirty="0">
                <a:solidFill>
                  <a:srgbClr val="00B0F0"/>
                </a:solidFill>
                <a:hlinkClick r:id="rId3">
                  <a:extLst>
                    <a:ext uri="{A12FA001-AC4F-418D-AE19-62706E023703}">
                      <ahyp:hlinkClr xmlns:ahyp="http://schemas.microsoft.com/office/drawing/2018/hyperlinkcolor" val="tx"/>
                    </a:ext>
                  </a:extLst>
                </a:hlinkClick>
              </a:rPr>
              <a:t>Pennsylvania Calculator Policy</a:t>
            </a:r>
            <a:r>
              <a:rPr lang="en-US" sz="2400" dirty="0">
                <a:solidFill>
                  <a:srgbClr val="4F81BD">
                    <a:lumMod val="50000"/>
                  </a:srgbClr>
                </a:solidFill>
              </a:rPr>
              <a:t>)</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Calculators are permitted though not required</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Memory of the calculators must be cleared prior to assessment and after the assessment by TAs</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Students may not share calculators during the assessment</a:t>
            </a:r>
            <a:endParaRPr lang="en-US" sz="3200" dirty="0">
              <a:solidFill>
                <a:srgbClr val="4F81BD">
                  <a:lumMod val="50000"/>
                </a:srgbClr>
              </a:solidFill>
            </a:endParaRPr>
          </a:p>
          <a:p>
            <a:pPr lvl="0">
              <a:spcBef>
                <a:spcPts val="480"/>
              </a:spcBef>
              <a:buClr>
                <a:srgbClr val="244061"/>
              </a:buClr>
              <a:buSzPts val="2400"/>
            </a:pPr>
            <a:r>
              <a:rPr lang="en-US" sz="2400" b="1" dirty="0">
                <a:solidFill>
                  <a:srgbClr val="4F81BD">
                    <a:lumMod val="50000"/>
                  </a:srgbClr>
                </a:solidFill>
              </a:rPr>
              <a:t>Science Scenarios</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Contains text, graphics, charts, and/or tables </a:t>
            </a:r>
            <a:endParaRPr lang="en-US" sz="3200" dirty="0">
              <a:solidFill>
                <a:srgbClr val="4F81BD">
                  <a:lumMod val="50000"/>
                </a:srgbClr>
              </a:solidFill>
            </a:endParaRPr>
          </a:p>
          <a:p>
            <a:pPr marL="342900" lvl="0" indent="-342900">
              <a:spcBef>
                <a:spcPts val="480"/>
              </a:spcBef>
              <a:buClr>
                <a:srgbClr val="244061"/>
              </a:buClr>
              <a:buSzPts val="2400"/>
              <a:buFont typeface="Arial"/>
              <a:buChar char="•"/>
            </a:pPr>
            <a:r>
              <a:rPr lang="en-US" sz="2400" dirty="0">
                <a:solidFill>
                  <a:srgbClr val="4F81BD">
                    <a:lumMod val="50000"/>
                  </a:srgbClr>
                </a:solidFill>
              </a:rPr>
              <a:t>Describes the results of a project, an experiment, or similar research to answer MC questions</a:t>
            </a:r>
          </a:p>
        </p:txBody>
      </p:sp>
      <p:sp>
        <p:nvSpPr>
          <p:cNvPr id="614" name="Google Shape;614;p7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173038" lvl="0" indent="0" rtl="0">
              <a:spcBef>
                <a:spcPts val="0"/>
              </a:spcBef>
              <a:spcAft>
                <a:spcPts val="0"/>
              </a:spcAft>
              <a:buClr>
                <a:srgbClr val="244061"/>
              </a:buClr>
              <a:buSzPts val="3200"/>
              <a:buFont typeface="Arial"/>
              <a:buNone/>
            </a:pPr>
            <a:r>
              <a:rPr lang="en-US" b="1" dirty="0">
                <a:solidFill>
                  <a:srgbClr val="244061"/>
                </a:solidFill>
              </a:rPr>
              <a:t>Keystone Exams</a:t>
            </a:r>
            <a:endParaRPr dirty="0"/>
          </a:p>
        </p:txBody>
      </p:sp>
      <p:sp>
        <p:nvSpPr>
          <p:cNvPr id="623" name="Google Shape;623;p80">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3"/>
          <p:cNvSpPr txBox="1">
            <a:spLocks noGrp="1"/>
          </p:cNvSpPr>
          <p:nvPr>
            <p:ph type="title"/>
          </p:nvPr>
        </p:nvSpPr>
        <p:spPr>
          <a:xfrm>
            <a:off x="457200" y="536077"/>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Contact Information	</a:t>
            </a:r>
            <a:r>
              <a:rPr lang="en-US" dirty="0"/>
              <a:t>				</a:t>
            </a:r>
            <a:endParaRPr sz="800" dirty="0"/>
          </a:p>
        </p:txBody>
      </p:sp>
      <p:sp>
        <p:nvSpPr>
          <p:cNvPr id="5" name="TextBox 4">
            <a:extLst>
              <a:ext uri="{FF2B5EF4-FFF2-40B4-BE49-F238E27FC236}">
                <a16:creationId xmlns:a16="http://schemas.microsoft.com/office/drawing/2014/main" id="{41D4052E-F1AD-43D7-B899-61FB01A6CE94}"/>
              </a:ext>
            </a:extLst>
          </p:cNvPr>
          <p:cNvSpPr txBox="1"/>
          <p:nvPr/>
        </p:nvSpPr>
        <p:spPr>
          <a:xfrm>
            <a:off x="152400" y="1819831"/>
            <a:ext cx="8534400" cy="4255011"/>
          </a:xfrm>
          <a:prstGeom prst="rect">
            <a:avLst/>
          </a:prstGeom>
          <a:noFill/>
        </p:spPr>
        <p:txBody>
          <a:bodyPr wrap="square" rtlCol="0">
            <a:spAutoFit/>
          </a:bodyPr>
          <a:lstStyle/>
          <a:p>
            <a:pPr marL="742950" lvl="1" indent="-285750">
              <a:buClr>
                <a:srgbClr val="244061"/>
              </a:buClr>
              <a:buSzPts val="1600"/>
              <a:buFont typeface="Arial"/>
              <a:buChar char="•"/>
            </a:pPr>
            <a:r>
              <a:rPr lang="en-US" sz="1200" dirty="0">
                <a:solidFill>
                  <a:schemeClr val="tx1"/>
                </a:solidFill>
              </a:rPr>
              <a:t>Brian Truesdale, Chief, Division of Assessment and Accountability, </a:t>
            </a:r>
            <a:r>
              <a:rPr lang="en-US" sz="1200" u="sng" dirty="0">
                <a:solidFill>
                  <a:srgbClr val="00B0F0"/>
                </a:solidFill>
                <a:hlinkClick r:id="rId3">
                  <a:extLst>
                    <a:ext uri="{A12FA001-AC4F-418D-AE19-62706E023703}">
                      <ahyp:hlinkClr xmlns:ahyp="http://schemas.microsoft.com/office/drawing/2018/hyperlinkcolor" val="tx"/>
                    </a:ext>
                  </a:extLst>
                </a:hlinkClick>
              </a:rPr>
              <a:t>btruesdale@pa.gov</a:t>
            </a:r>
            <a:endParaRPr lang="en-US" sz="1200" dirty="0">
              <a:solidFill>
                <a:schemeClr val="tx1"/>
              </a:solidFill>
            </a:endParaRPr>
          </a:p>
          <a:p>
            <a:pPr marL="457200" lvl="1">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 Megan Clementi, PSSA Mathematics, Keystone Algebra I, General Testing Questions, </a:t>
            </a:r>
            <a:r>
              <a:rPr lang="en-US" sz="1200" dirty="0">
                <a:solidFill>
                  <a:srgbClr val="00B0F0"/>
                </a:solidFill>
                <a:hlinkClick r:id="rId4">
                  <a:extLst>
                    <a:ext uri="{A12FA001-AC4F-418D-AE19-62706E023703}">
                      <ahyp:hlinkClr xmlns:ahyp="http://schemas.microsoft.com/office/drawing/2018/hyperlinkcolor" val="tx"/>
                    </a:ext>
                  </a:extLst>
                </a:hlinkClick>
              </a:rPr>
              <a:t>mclementi@pa.gov</a:t>
            </a:r>
            <a:endParaRPr lang="en-US" sz="1200"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 Beth Gannon, PSSA ELA, Keystone Literature, Accommodations, </a:t>
            </a:r>
            <a:r>
              <a:rPr lang="en-US" sz="1200" dirty="0">
                <a:solidFill>
                  <a:srgbClr val="00B0F0"/>
                </a:solidFill>
                <a:hlinkClick r:id="rId5">
                  <a:extLst>
                    <a:ext uri="{A12FA001-AC4F-418D-AE19-62706E023703}">
                      <ahyp:hlinkClr xmlns:ahyp="http://schemas.microsoft.com/office/drawing/2018/hyperlinkcolor" val="tx"/>
                    </a:ext>
                  </a:extLst>
                </a:hlinkClick>
              </a:rPr>
              <a:t>egannonrit@pa.gov</a:t>
            </a:r>
            <a:r>
              <a:rPr lang="en-US" sz="1200" dirty="0">
                <a:solidFill>
                  <a:srgbClr val="00B0F0"/>
                </a:solidFill>
              </a:rPr>
              <a:t> </a:t>
            </a: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Craig Weller, PSSA Science, Keystone Biology, </a:t>
            </a:r>
            <a:r>
              <a:rPr lang="en-US" sz="1200" u="sng" dirty="0">
                <a:solidFill>
                  <a:srgbClr val="00B0F0"/>
                </a:solidFill>
                <a:hlinkClick r:id="rId6">
                  <a:extLst>
                    <a:ext uri="{A12FA001-AC4F-418D-AE19-62706E023703}">
                      <ahyp:hlinkClr xmlns:ahyp="http://schemas.microsoft.com/office/drawing/2018/hyperlinkcolor" val="tx"/>
                    </a:ext>
                  </a:extLst>
                </a:hlinkClick>
              </a:rPr>
              <a:t>crweller@pa.gov</a:t>
            </a:r>
            <a:endParaRPr lang="en-US" sz="1200" u="sng" dirty="0">
              <a:solidFill>
                <a:srgbClr val="00B0F0"/>
              </a:solidFill>
            </a:endParaRP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Lynda Lupp, Special Education Assessment Lead, </a:t>
            </a:r>
            <a:r>
              <a:rPr lang="en-US" sz="1200" u="sng" dirty="0">
                <a:solidFill>
                  <a:srgbClr val="00B0F0"/>
                </a:solidFill>
                <a:hlinkClick r:id="rId7">
                  <a:extLst>
                    <a:ext uri="{A12FA001-AC4F-418D-AE19-62706E023703}">
                      <ahyp:hlinkClr xmlns:ahyp="http://schemas.microsoft.com/office/drawing/2018/hyperlinkcolor" val="tx"/>
                    </a:ext>
                  </a:extLst>
                </a:hlinkClick>
              </a:rPr>
              <a:t>llupp@pattan.net</a:t>
            </a:r>
            <a:endParaRPr lang="en-US" sz="1200"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Lisa Hampe, Special Education Advisor, </a:t>
            </a:r>
            <a:r>
              <a:rPr lang="en-US" sz="1200" u="sng" dirty="0">
                <a:solidFill>
                  <a:srgbClr val="00B0F0"/>
                </a:solidFill>
                <a:hlinkClick r:id="rId8">
                  <a:extLst>
                    <a:ext uri="{A12FA001-AC4F-418D-AE19-62706E023703}">
                      <ahyp:hlinkClr xmlns:ahyp="http://schemas.microsoft.com/office/drawing/2018/hyperlinkcolor" val="tx"/>
                    </a:ext>
                  </a:extLst>
                </a:hlinkClick>
              </a:rPr>
              <a:t>lihampe@pa.gov</a:t>
            </a:r>
            <a:endParaRPr lang="en-US" sz="1200" u="sng" dirty="0">
              <a:solidFill>
                <a:srgbClr val="00B0F0"/>
              </a:solidFill>
            </a:endParaRPr>
          </a:p>
          <a:p>
            <a:pPr marL="457200" lvl="1">
              <a:spcBef>
                <a:spcPts val="320"/>
              </a:spcBef>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Drew Schuckman, NAEP, </a:t>
            </a:r>
            <a:r>
              <a:rPr lang="en-US" sz="1200" u="sng" dirty="0">
                <a:solidFill>
                  <a:srgbClr val="00B0F0"/>
                </a:solidFill>
                <a:hlinkClick r:id="rId9">
                  <a:extLst>
                    <a:ext uri="{A12FA001-AC4F-418D-AE19-62706E023703}">
                      <ahyp:hlinkClr xmlns:ahyp="http://schemas.microsoft.com/office/drawing/2018/hyperlinkcolor" val="tx"/>
                    </a:ext>
                  </a:extLst>
                </a:hlinkClick>
              </a:rPr>
              <a:t>dschuckman@pa.gov</a:t>
            </a:r>
            <a:endParaRPr lang="en-US" sz="1200" u="sng" dirty="0">
              <a:solidFill>
                <a:srgbClr val="00B0F0"/>
              </a:solidFill>
            </a:endParaRPr>
          </a:p>
          <a:p>
            <a:pPr marL="457200" lvl="1">
              <a:spcBef>
                <a:spcPts val="320"/>
              </a:spcBef>
              <a:buClr>
                <a:srgbClr val="244061"/>
              </a:buClr>
              <a:buSzPts val="1600"/>
            </a:pPr>
            <a:endParaRPr lang="en-US" sz="1200" u="sng"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Jay Gift, Testing Irregularities and General Testing Questions, </a:t>
            </a:r>
            <a:r>
              <a:rPr lang="en-US" sz="1200" u="sng" dirty="0">
                <a:solidFill>
                  <a:srgbClr val="00B0F0"/>
                </a:solidFill>
                <a:hlinkClick r:id="rId10">
                  <a:extLst>
                    <a:ext uri="{A12FA001-AC4F-418D-AE19-62706E023703}">
                      <ahyp:hlinkClr xmlns:ahyp="http://schemas.microsoft.com/office/drawing/2018/hyperlinkcolor" val="tx"/>
                    </a:ext>
                  </a:extLst>
                </a:hlinkClick>
              </a:rPr>
              <a:t>rgift@pa.gov</a:t>
            </a:r>
            <a:endParaRPr lang="en-US" sz="1200" u="sng" dirty="0">
              <a:solidFill>
                <a:srgbClr val="00B0F0"/>
              </a:solidFill>
            </a:endParaRPr>
          </a:p>
          <a:p>
            <a:pPr marL="457200" lvl="1">
              <a:spcBef>
                <a:spcPts val="320"/>
              </a:spcBef>
              <a:buClr>
                <a:srgbClr val="244061"/>
              </a:buClr>
              <a:buSzPts val="1600"/>
            </a:pPr>
            <a:endParaRPr lang="en-US" sz="1200" u="sng"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General PSSA and Keystone Exam Testing Questions, </a:t>
            </a:r>
            <a:r>
              <a:rPr lang="en-US" sz="1200" dirty="0">
                <a:solidFill>
                  <a:srgbClr val="00B0F0"/>
                </a:solidFill>
                <a:hlinkClick r:id="rId11">
                  <a:extLst>
                    <a:ext uri="{A12FA001-AC4F-418D-AE19-62706E023703}">
                      <ahyp:hlinkClr xmlns:ahyp="http://schemas.microsoft.com/office/drawing/2018/hyperlinkcolor" val="tx"/>
                    </a:ext>
                  </a:extLst>
                </a:hlinkClick>
              </a:rPr>
              <a:t>ra-ed-pssa-keystone@pa.gov</a:t>
            </a:r>
            <a:endParaRPr lang="en-US" sz="1200" dirty="0">
              <a:solidFill>
                <a:srgbClr val="00B0F0"/>
              </a:solidFill>
            </a:endParaRPr>
          </a:p>
          <a:p>
            <a:pPr marL="457200" lvl="1">
              <a:spcBef>
                <a:spcPts val="320"/>
              </a:spcBef>
              <a:buClr>
                <a:srgbClr val="244061"/>
              </a:buClr>
              <a:buSzPts val="1600"/>
            </a:pPr>
            <a:endParaRPr lang="en-US" sz="1200" dirty="0">
              <a:solidFill>
                <a:schemeClr val="tx1"/>
              </a:solidFill>
            </a:endParaRPr>
          </a:p>
          <a:p>
            <a:pPr marL="742950" lvl="1" indent="-285750">
              <a:spcBef>
                <a:spcPts val="320"/>
              </a:spcBef>
              <a:buClr>
                <a:srgbClr val="244061"/>
              </a:buClr>
              <a:buSzPts val="1600"/>
              <a:buFont typeface="Arial"/>
              <a:buChar char="•"/>
            </a:pPr>
            <a:r>
              <a:rPr lang="en-US" sz="1200" dirty="0">
                <a:solidFill>
                  <a:schemeClr val="tx1"/>
                </a:solidFill>
              </a:rPr>
              <a:t>Test Security/Irregularities, </a:t>
            </a:r>
            <a:r>
              <a:rPr lang="en-US" sz="1200" u="sng" dirty="0">
                <a:solidFill>
                  <a:srgbClr val="00B0F0"/>
                </a:solidFill>
                <a:hlinkClick r:id="rId12">
                  <a:extLst>
                    <a:ext uri="{A12FA001-AC4F-418D-AE19-62706E023703}">
                      <ahyp:hlinkClr xmlns:ahyp="http://schemas.microsoft.com/office/drawing/2018/hyperlinkcolor" val="tx"/>
                    </a:ext>
                  </a:extLst>
                </a:hlinkClick>
              </a:rPr>
              <a:t>RA-edirregularities@pa.gov</a:t>
            </a:r>
            <a:endParaRPr lang="en-US" sz="1200" dirty="0">
              <a:solidFill>
                <a:srgbClr val="00B0F0"/>
              </a:solidFill>
            </a:endParaRPr>
          </a:p>
        </p:txBody>
      </p:sp>
      <p:sp>
        <p:nvSpPr>
          <p:cNvPr id="339" name="Google Shape;339;p5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126003262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1" name="Google Shape;631;p81"/>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Exams                                          2</a:t>
            </a:r>
            <a:endParaRPr b="1" dirty="0"/>
          </a:p>
        </p:txBody>
      </p:sp>
      <p:sp>
        <p:nvSpPr>
          <p:cNvPr id="3" name="TextBox 2">
            <a:extLst>
              <a:ext uri="{FF2B5EF4-FFF2-40B4-BE49-F238E27FC236}">
                <a16:creationId xmlns:a16="http://schemas.microsoft.com/office/drawing/2014/main" id="{5EFE3488-1940-4834-BEAA-696C654E9BF9}"/>
              </a:ext>
            </a:extLst>
          </p:cNvPr>
          <p:cNvSpPr txBox="1"/>
          <p:nvPr/>
        </p:nvSpPr>
        <p:spPr>
          <a:xfrm>
            <a:off x="457200" y="1408248"/>
            <a:ext cx="8229600" cy="461665"/>
          </a:xfrm>
          <a:prstGeom prst="rect">
            <a:avLst/>
          </a:prstGeom>
          <a:noFill/>
        </p:spPr>
        <p:txBody>
          <a:bodyPr wrap="square" rtlCol="0">
            <a:spAutoFit/>
          </a:bodyPr>
          <a:lstStyle/>
          <a:p>
            <a:pPr lvl="0" algn="ctr">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Keystone Exams</a:t>
            </a:r>
            <a:endParaRPr lang="en-US" sz="2400" dirty="0">
              <a:solidFill>
                <a:srgbClr val="00B0F0"/>
              </a:solidFill>
            </a:endParaRPr>
          </a:p>
        </p:txBody>
      </p:sp>
      <p:pic>
        <p:nvPicPr>
          <p:cNvPr id="632" name="Google Shape;632;p81" descr="screenshot of PDE webpage explaining the Keystone Exams"/>
          <p:cNvPicPr preferRelativeResize="0"/>
          <p:nvPr/>
        </p:nvPicPr>
        <p:blipFill rotWithShape="1">
          <a:blip r:embed="rId4">
            <a:alphaModFix/>
          </a:blip>
          <a:srcRect/>
          <a:stretch/>
        </p:blipFill>
        <p:spPr>
          <a:xfrm>
            <a:off x="1488372" y="1830361"/>
            <a:ext cx="4798127" cy="4891114"/>
          </a:xfrm>
          <a:prstGeom prst="rect">
            <a:avLst/>
          </a:prstGeom>
          <a:noFill/>
          <a:ln>
            <a:noFill/>
          </a:ln>
        </p:spPr>
      </p:pic>
      <p:sp>
        <p:nvSpPr>
          <p:cNvPr id="629" name="Google Shape;629;p81">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8000"/>
    </mc:Choice>
    <mc:Fallback xmlns="">
      <p:transition spd="slow" advClick="0" advTm="68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Exams Resources and Tools</a:t>
            </a:r>
            <a:endParaRPr b="1" dirty="0"/>
          </a:p>
        </p:txBody>
      </p:sp>
      <p:sp>
        <p:nvSpPr>
          <p:cNvPr id="3" name="TextBox 2">
            <a:extLst>
              <a:ext uri="{FF2B5EF4-FFF2-40B4-BE49-F238E27FC236}">
                <a16:creationId xmlns:a16="http://schemas.microsoft.com/office/drawing/2014/main" id="{C9A878B3-2B4C-4D53-A51A-F36E4113563F}"/>
              </a:ext>
            </a:extLst>
          </p:cNvPr>
          <p:cNvSpPr txBox="1"/>
          <p:nvPr/>
        </p:nvSpPr>
        <p:spPr>
          <a:xfrm>
            <a:off x="540287" y="1448361"/>
            <a:ext cx="8063426" cy="3961277"/>
          </a:xfrm>
          <a:prstGeom prst="rect">
            <a:avLst/>
          </a:prstGeom>
          <a:noFill/>
        </p:spPr>
        <p:txBody>
          <a:bodyPr wrap="none" rtlCol="0">
            <a:spAutoFit/>
          </a:bodyPr>
          <a:lstStyle/>
          <a:p>
            <a:pPr marL="342900" lvl="0" indent="-342900">
              <a:lnSpc>
                <a:spcPct val="170000"/>
              </a:lnSpc>
              <a:buClr>
                <a:srgbClr val="244061"/>
              </a:buClr>
              <a:buSzPts val="2800"/>
              <a:buFont typeface="Arial"/>
              <a:buChar char="•"/>
            </a:pPr>
            <a:r>
              <a:rPr lang="en-US" sz="2800" u="sng" dirty="0">
                <a:solidFill>
                  <a:srgbClr val="00B0F0"/>
                </a:solidFill>
                <a:hlinkClick r:id="rId3">
                  <a:extLst>
                    <a:ext uri="{A12FA001-AC4F-418D-AE19-62706E023703}">
                      <ahyp:hlinkClr xmlns:ahyp="http://schemas.microsoft.com/office/drawing/2018/hyperlinkcolor" val="tx"/>
                    </a:ext>
                  </a:extLst>
                </a:hlinkClick>
              </a:rPr>
              <a:t>Keystone Exams</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4">
                  <a:extLst>
                    <a:ext uri="{A12FA001-AC4F-418D-AE19-62706E023703}">
                      <ahyp:hlinkClr xmlns:ahyp="http://schemas.microsoft.com/office/drawing/2018/hyperlinkcolor" val="tx"/>
                    </a:ext>
                  </a:extLst>
                </a:hlinkClick>
              </a:rPr>
              <a:t>Keystone Testing Window</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5">
                  <a:extLst>
                    <a:ext uri="{A12FA001-AC4F-418D-AE19-62706E023703}">
                      <ahyp:hlinkClr xmlns:ahyp="http://schemas.microsoft.com/office/drawing/2018/hyperlinkcolor" val="tx"/>
                    </a:ext>
                  </a:extLst>
                </a:hlinkClick>
              </a:rPr>
              <a:t>Assessment Anchors/Eligible Content</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6">
                  <a:extLst>
                    <a:ext uri="{A12FA001-AC4F-418D-AE19-62706E023703}">
                      <ahyp:hlinkClr xmlns:ahyp="http://schemas.microsoft.com/office/drawing/2018/hyperlinkcolor" val="tx"/>
                    </a:ext>
                  </a:extLst>
                </a:hlinkClick>
              </a:rPr>
              <a:t>Item and Scoring Samplers</a:t>
            </a:r>
            <a:endParaRPr lang="en-US" sz="2800" dirty="0">
              <a:solidFill>
                <a:srgbClr val="00B0F0"/>
              </a:solidFill>
            </a:endParaRPr>
          </a:p>
          <a:p>
            <a:pPr marL="342900" lvl="0" indent="-342900">
              <a:lnSpc>
                <a:spcPct val="170000"/>
              </a:lnSpc>
              <a:spcBef>
                <a:spcPts val="560"/>
              </a:spcBef>
              <a:buClr>
                <a:srgbClr val="244061"/>
              </a:buClr>
              <a:buSzPts val="2800"/>
              <a:buFont typeface="Arial"/>
              <a:buChar char="•"/>
            </a:pPr>
            <a:r>
              <a:rPr lang="en-US" sz="2800" u="sng" dirty="0">
                <a:solidFill>
                  <a:srgbClr val="00B0F0"/>
                </a:solidFill>
                <a:hlinkClick r:id="rId7">
                  <a:extLst>
                    <a:ext uri="{A12FA001-AC4F-418D-AE19-62706E023703}">
                      <ahyp:hlinkClr xmlns:ahyp="http://schemas.microsoft.com/office/drawing/2018/hyperlinkcolor" val="tx"/>
                    </a:ext>
                  </a:extLst>
                </a:hlinkClick>
              </a:rPr>
              <a:t>Pennsylvania Standards Aligned System (SAS)</a:t>
            </a:r>
            <a:endParaRPr lang="en-US" sz="2800" dirty="0">
              <a:solidFill>
                <a:srgbClr val="00B0F0"/>
              </a:solidFill>
            </a:endParaRPr>
          </a:p>
        </p:txBody>
      </p:sp>
      <p:sp>
        <p:nvSpPr>
          <p:cNvPr id="642" name="Google Shape;642;p8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3" name="Title 2">
            <a:extLst>
              <a:ext uri="{FF2B5EF4-FFF2-40B4-BE49-F238E27FC236}">
                <a16:creationId xmlns:a16="http://schemas.microsoft.com/office/drawing/2014/main" id="{E6512494-B2C1-416E-B39C-6A0B6E184E8B}"/>
              </a:ext>
            </a:extLst>
          </p:cNvPr>
          <p:cNvSpPr>
            <a:spLocks noGrp="1"/>
          </p:cNvSpPr>
          <p:nvPr>
            <p:ph type="ctrTitle"/>
          </p:nvPr>
        </p:nvSpPr>
        <p:spPr>
          <a:xfrm>
            <a:off x="457199" y="537153"/>
            <a:ext cx="8229599" cy="723611"/>
          </a:xfrm>
        </p:spPr>
        <p:txBody>
          <a:bodyPr>
            <a:normAutofit fontScale="90000"/>
          </a:bodyPr>
          <a:lstStyle/>
          <a:p>
            <a:pPr algn="l" rtl="0"/>
            <a:r>
              <a:rPr lang="en-US" sz="25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 Keystone Exams Assessment Anchors and Glossary</a:t>
            </a:r>
            <a:endParaRPr lang="en-US" dirty="0">
              <a:effectLst/>
            </a:endParaRPr>
          </a:p>
        </p:txBody>
      </p:sp>
      <p:sp>
        <p:nvSpPr>
          <p:cNvPr id="650" name="Google Shape;650;p83"/>
          <p:cNvSpPr txBox="1"/>
          <p:nvPr/>
        </p:nvSpPr>
        <p:spPr>
          <a:xfrm>
            <a:off x="457200" y="1371600"/>
            <a:ext cx="8343900" cy="723611"/>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Anchors and Glossary</a:t>
            </a:r>
            <a:endParaRPr sz="2400" b="0" i="0" u="none" strike="noStrike" cap="none" dirty="0">
              <a:solidFill>
                <a:srgbClr val="00B0F0"/>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chemeClr val="accent1">
                  <a:lumMod val="50000"/>
                </a:schemeClr>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651" name="Google Shape;651;p83" descr="screenshot of assessment anchors and eligible content documents for the Keystone Exams"/>
          <p:cNvPicPr preferRelativeResize="0"/>
          <p:nvPr/>
        </p:nvPicPr>
        <p:blipFill rotWithShape="1">
          <a:blip r:embed="rId4">
            <a:alphaModFix/>
          </a:blip>
          <a:srcRect/>
          <a:stretch/>
        </p:blipFill>
        <p:spPr>
          <a:xfrm>
            <a:off x="457199" y="2095211"/>
            <a:ext cx="5103988" cy="3357563"/>
          </a:xfrm>
          <a:prstGeom prst="rect">
            <a:avLst/>
          </a:prstGeom>
          <a:noFill/>
          <a:ln>
            <a:noFill/>
          </a:ln>
        </p:spPr>
      </p:pic>
      <p:sp>
        <p:nvSpPr>
          <p:cNvPr id="649" name="Google Shape;649;p83">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32</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3" name="Title 2">
            <a:extLst>
              <a:ext uri="{FF2B5EF4-FFF2-40B4-BE49-F238E27FC236}">
                <a16:creationId xmlns:a16="http://schemas.microsoft.com/office/drawing/2014/main" id="{42A41923-88F7-47A4-9B22-94DE9C7FF71C}"/>
              </a:ext>
            </a:extLst>
          </p:cNvPr>
          <p:cNvSpPr>
            <a:spLocks noGrp="1"/>
          </p:cNvSpPr>
          <p:nvPr>
            <p:ph type="ctrTitle"/>
          </p:nvPr>
        </p:nvSpPr>
        <p:spPr>
          <a:xfrm>
            <a:off x="457199" y="415637"/>
            <a:ext cx="8229599" cy="879764"/>
          </a:xfrm>
        </p:spPr>
        <p:txBody>
          <a:bodyPr>
            <a:normAutofit fontScale="90000"/>
          </a:bodyPr>
          <a:lstStyle/>
          <a:p>
            <a:pPr algn="l"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 Keystone Exams Item and Scoring Samplers</a:t>
            </a:r>
            <a:endParaRPr lang="en-US" b="1" dirty="0">
              <a:effectLst/>
            </a:endParaRPr>
          </a:p>
        </p:txBody>
      </p:sp>
      <p:sp>
        <p:nvSpPr>
          <p:cNvPr id="660" name="Google Shape;660;p84"/>
          <p:cNvSpPr txBox="1"/>
          <p:nvPr/>
        </p:nvSpPr>
        <p:spPr>
          <a:xfrm>
            <a:off x="457200" y="1295400"/>
            <a:ext cx="8229600" cy="762000"/>
          </a:xfrm>
          <a:prstGeom prst="rect">
            <a:avLst/>
          </a:prstGeom>
          <a:noFill/>
          <a:ln>
            <a:noFill/>
          </a:ln>
        </p:spPr>
        <p:txBody>
          <a:bodyPr spcFirstLastPara="1" wrap="square" lIns="91425" tIns="45700" rIns="91425" bIns="45700" anchor="t" anchorCtr="0">
            <a:normAutofit/>
          </a:bodyPr>
          <a:lstStyle/>
          <a:p>
            <a:pPr marL="0" marR="0" lvl="0" indent="0" rtl="0">
              <a:lnSpc>
                <a:spcPct val="150000"/>
              </a:lnSpc>
              <a:spcBef>
                <a:spcPts val="0"/>
              </a:spcBef>
              <a:spcAft>
                <a:spcPts val="0"/>
              </a:spcAft>
              <a:buClr>
                <a:srgbClr val="244061"/>
              </a:buClr>
              <a:buSzPts val="2400"/>
              <a:buFont typeface="Arial"/>
              <a:buNone/>
            </a:pPr>
            <a:r>
              <a:rPr lang="en-US" sz="28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Item and Scoring Samplers</a:t>
            </a:r>
            <a:endParaRPr sz="28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50000"/>
              </a:lnSpc>
              <a:spcBef>
                <a:spcPts val="480"/>
              </a:spcBef>
              <a:spcAft>
                <a:spcPts val="0"/>
              </a:spcAft>
              <a:buClr>
                <a:schemeClr val="dk1"/>
              </a:buClr>
              <a:buSzPts val="2200"/>
              <a:buFont typeface="Arial"/>
              <a:buNone/>
            </a:pPr>
            <a:endParaRPr sz="2200" b="0" i="0" u="none" strike="noStrike" cap="none" dirty="0">
              <a:solidFill>
                <a:srgbClr val="244061"/>
              </a:solidFill>
              <a:latin typeface="Arial"/>
              <a:ea typeface="Arial"/>
              <a:cs typeface="Arial"/>
              <a:sym typeface="Arial"/>
            </a:endParaRPr>
          </a:p>
          <a:p>
            <a:pPr marL="0" marR="0" lvl="0" indent="0" algn="l" rtl="0">
              <a:lnSpc>
                <a:spcPct val="150000"/>
              </a:lnSpc>
              <a:spcBef>
                <a:spcPts val="400"/>
              </a:spcBef>
              <a:spcAft>
                <a:spcPts val="0"/>
              </a:spcAft>
              <a:buClr>
                <a:srgbClr val="000000"/>
              </a:buClr>
              <a:buSzPts val="2000"/>
              <a:buFont typeface="Arial"/>
              <a:buNone/>
            </a:pPr>
            <a:endParaRPr sz="2000" b="0" i="0" u="none" strike="noStrike" cap="none" dirty="0">
              <a:solidFill>
                <a:srgbClr val="0000FF"/>
              </a:solidFill>
              <a:latin typeface="Arial"/>
              <a:ea typeface="Arial"/>
              <a:cs typeface="Arial"/>
              <a:sym typeface="Arial"/>
            </a:endParaRPr>
          </a:p>
          <a:p>
            <a:pPr marL="0" marR="0" lvl="0" indent="0"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347472" marR="0" lvl="0" indent="-220472" algn="l" rtl="0">
              <a:lnSpc>
                <a:spcPct val="150000"/>
              </a:lnSpc>
              <a:spcBef>
                <a:spcPts val="48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659" name="Google Shape;659;p8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33</a:t>
            </a:fld>
            <a:endParaRPr sz="1200" b="0" i="0" u="none" strike="noStrike" cap="none">
              <a:solidFill>
                <a:srgbClr val="898989"/>
              </a:solidFill>
              <a:latin typeface="Arial"/>
              <a:ea typeface="Arial"/>
              <a:cs typeface="Arial"/>
              <a:sym typeface="Arial"/>
            </a:endParaRPr>
          </a:p>
        </p:txBody>
      </p:sp>
      <p:pic>
        <p:nvPicPr>
          <p:cNvPr id="8" name="Picture 7">
            <a:extLst>
              <a:ext uri="{FF2B5EF4-FFF2-40B4-BE49-F238E27FC236}">
                <a16:creationId xmlns:a16="http://schemas.microsoft.com/office/drawing/2014/main" id="{802CC595-1EBB-2418-16B6-24C2DE71257D}"/>
              </a:ext>
            </a:extLst>
          </p:cNvPr>
          <p:cNvPicPr>
            <a:picLocks noChangeAspect="1"/>
          </p:cNvPicPr>
          <p:nvPr/>
        </p:nvPicPr>
        <p:blipFill>
          <a:blip r:embed="rId5"/>
          <a:stretch>
            <a:fillRect/>
          </a:stretch>
        </p:blipFill>
        <p:spPr>
          <a:xfrm>
            <a:off x="457199" y="2057400"/>
            <a:ext cx="3032548" cy="2109355"/>
          </a:xfrm>
          <a:prstGeom prst="rect">
            <a:avLst/>
          </a:prstGeom>
        </p:spPr>
      </p:pic>
      <p:pic>
        <p:nvPicPr>
          <p:cNvPr id="10" name="Picture 9">
            <a:extLst>
              <a:ext uri="{FF2B5EF4-FFF2-40B4-BE49-F238E27FC236}">
                <a16:creationId xmlns:a16="http://schemas.microsoft.com/office/drawing/2014/main" id="{FDCA018F-1D9B-4D9B-FF70-89685376585E}"/>
              </a:ext>
            </a:extLst>
          </p:cNvPr>
          <p:cNvPicPr>
            <a:picLocks noChangeAspect="1"/>
          </p:cNvPicPr>
          <p:nvPr/>
        </p:nvPicPr>
        <p:blipFill>
          <a:blip r:embed="rId6"/>
          <a:stretch>
            <a:fillRect/>
          </a:stretch>
        </p:blipFill>
        <p:spPr>
          <a:xfrm>
            <a:off x="3770062" y="2057400"/>
            <a:ext cx="2857472" cy="2109354"/>
          </a:xfrm>
          <a:prstGeom prst="rect">
            <a:avLst/>
          </a:prstGeom>
        </p:spPr>
      </p:pic>
      <p:pic>
        <p:nvPicPr>
          <p:cNvPr id="12" name="Picture 11">
            <a:extLst>
              <a:ext uri="{FF2B5EF4-FFF2-40B4-BE49-F238E27FC236}">
                <a16:creationId xmlns:a16="http://schemas.microsoft.com/office/drawing/2014/main" id="{963A4464-ABDE-A2BF-C640-6DFB0077D7ED}"/>
              </a:ext>
            </a:extLst>
          </p:cNvPr>
          <p:cNvPicPr>
            <a:picLocks noChangeAspect="1"/>
          </p:cNvPicPr>
          <p:nvPr/>
        </p:nvPicPr>
        <p:blipFill>
          <a:blip r:embed="rId7"/>
          <a:stretch>
            <a:fillRect/>
          </a:stretch>
        </p:blipFill>
        <p:spPr>
          <a:xfrm>
            <a:off x="457199" y="4246996"/>
            <a:ext cx="2974301" cy="2109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4000"/>
    </mc:Choice>
    <mc:Fallback xmlns="">
      <p:transition spd="slow" advClick="0" advTm="10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80" name="Google Shape;680;p8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Literature Test Definition</a:t>
            </a:r>
            <a:endParaRPr b="1" dirty="0"/>
          </a:p>
        </p:txBody>
      </p:sp>
      <p:sp>
        <p:nvSpPr>
          <p:cNvPr id="3" name="TextBox 2">
            <a:extLst>
              <a:ext uri="{FF2B5EF4-FFF2-40B4-BE49-F238E27FC236}">
                <a16:creationId xmlns:a16="http://schemas.microsoft.com/office/drawing/2014/main" id="{793B3114-7379-481D-9BDA-9788454A4A40}"/>
              </a:ext>
            </a:extLst>
          </p:cNvPr>
          <p:cNvSpPr txBox="1"/>
          <p:nvPr/>
        </p:nvSpPr>
        <p:spPr>
          <a:xfrm>
            <a:off x="457200" y="1576897"/>
            <a:ext cx="6487880" cy="677108"/>
          </a:xfrm>
          <a:prstGeom prst="rect">
            <a:avLst/>
          </a:prstGeom>
          <a:noFill/>
        </p:spPr>
        <p:txBody>
          <a:bodyPr wrap="square" rtlCol="0">
            <a:spAutoFit/>
          </a:bodyPr>
          <a:lstStyle/>
          <a:p>
            <a:r>
              <a:rPr lang="en-US" sz="2400" u="sng" dirty="0">
                <a:solidFill>
                  <a:srgbClr val="00B0F0"/>
                </a:solidFill>
                <a:hlinkClick r:id="rId3">
                  <a:extLst>
                    <a:ext uri="{A12FA001-AC4F-418D-AE19-62706E023703}">
                      <ahyp:hlinkClr xmlns:ahyp="http://schemas.microsoft.com/office/drawing/2018/hyperlinkcolor" val="tx"/>
                    </a:ext>
                  </a:extLst>
                </a:hlinkClick>
              </a:rPr>
              <a:t>Keystone Literature Test Definition</a:t>
            </a:r>
            <a:endParaRPr lang="en-US" sz="2400" dirty="0">
              <a:solidFill>
                <a:srgbClr val="00B0F0"/>
              </a:solidFill>
            </a:endParaRPr>
          </a:p>
          <a:p>
            <a:endParaRPr lang="en-US" dirty="0"/>
          </a:p>
        </p:txBody>
      </p:sp>
      <p:pic>
        <p:nvPicPr>
          <p:cNvPr id="678" name="Google Shape;678;p86" descr="Keystone Literature Test Definition"/>
          <p:cNvPicPr preferRelativeResize="0"/>
          <p:nvPr/>
        </p:nvPicPr>
        <p:blipFill rotWithShape="1">
          <a:blip r:embed="rId4">
            <a:alphaModFix/>
          </a:blip>
          <a:srcRect/>
          <a:stretch/>
        </p:blipFill>
        <p:spPr>
          <a:xfrm>
            <a:off x="685800" y="2254005"/>
            <a:ext cx="8001000" cy="3218351"/>
          </a:xfrm>
          <a:prstGeom prst="rect">
            <a:avLst/>
          </a:prstGeom>
          <a:noFill/>
          <a:ln>
            <a:noFill/>
          </a:ln>
        </p:spPr>
      </p:pic>
      <p:sp>
        <p:nvSpPr>
          <p:cNvPr id="677" name="Google Shape;677;p8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4000"/>
    </mc:Choice>
    <mc:Fallback xmlns="">
      <p:transition spd="slow" advClick="0" advTm="5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3" name="Title 2">
            <a:extLst>
              <a:ext uri="{FF2B5EF4-FFF2-40B4-BE49-F238E27FC236}">
                <a16:creationId xmlns:a16="http://schemas.microsoft.com/office/drawing/2014/main" id="{26A0B62D-B95E-44A3-945C-6D86A66822FF}"/>
              </a:ext>
            </a:extLst>
          </p:cNvPr>
          <p:cNvSpPr>
            <a:spLocks noGrp="1"/>
          </p:cNvSpPr>
          <p:nvPr>
            <p:ph type="ctrTitle"/>
          </p:nvPr>
        </p:nvSpPr>
        <p:spPr>
          <a:xfrm>
            <a:off x="457200" y="136525"/>
            <a:ext cx="8229598" cy="1429039"/>
          </a:xfrm>
        </p:spPr>
        <p:txBody>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Literature Resources and Tools</a:t>
            </a:r>
            <a:endParaRPr lang="en-US" dirty="0">
              <a:effectLst/>
            </a:endParaRPr>
          </a:p>
        </p:txBody>
      </p:sp>
      <p:sp>
        <p:nvSpPr>
          <p:cNvPr id="669" name="Google Shape;669;p85"/>
          <p:cNvSpPr txBox="1"/>
          <p:nvPr/>
        </p:nvSpPr>
        <p:spPr>
          <a:xfrm>
            <a:off x="457201" y="1371600"/>
            <a:ext cx="8229599" cy="4339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rgbClr val="244061"/>
              </a:solidFill>
              <a:latin typeface="Arial"/>
              <a:ea typeface="Arial"/>
              <a:cs typeface="Arial"/>
              <a:sym typeface="Arial"/>
            </a:endParaRPr>
          </a:p>
          <a:p>
            <a:pPr marL="457200" marR="0" lvl="0" indent="-457200" algn="l" rtl="0">
              <a:lnSpc>
                <a:spcPct val="150000"/>
              </a:lnSpc>
              <a:spcBef>
                <a:spcPts val="0"/>
              </a:spcBef>
              <a:spcAft>
                <a:spcPts val="0"/>
              </a:spcAft>
              <a:buClr>
                <a:srgbClr val="244061"/>
              </a:buClr>
              <a:buSzPts val="2000"/>
              <a:buFont typeface="Arial"/>
              <a:buChar char="•"/>
            </a:pPr>
            <a:r>
              <a:rPr lang="en-US" sz="2400"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Keystone Literature Test Definition</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rgbClr val="244061"/>
              </a:buClr>
              <a:buSzPts val="2000"/>
              <a:buFont typeface="Arial"/>
              <a:buChar char="•"/>
            </a:pPr>
            <a:r>
              <a:rPr lang="en-US" sz="2400" u="sng"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Literature Constructed-Response Scoring Guidelines</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ELA Curriculum, Assessment, &amp; Instruction (CAI) Community</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English Language Arts</a:t>
            </a:r>
            <a:r>
              <a:rPr lang="en-US" sz="2400" u="sng" dirty="0">
                <a:solidFill>
                  <a:srgbClr val="00B0F0"/>
                </a:solidFill>
                <a:latin typeface="Arial"/>
                <a:ea typeface="Arial"/>
                <a:cs typeface="Arial"/>
                <a:sym typeface="Arial"/>
              </a:rPr>
              <a:t> Resources</a:t>
            </a:r>
            <a:endParaRPr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8">
                  <a:extLst>
                    <a:ext uri="{A12FA001-AC4F-418D-AE19-62706E023703}">
                      <ahyp:hlinkClr xmlns:ahyp="http://schemas.microsoft.com/office/drawing/2018/hyperlinkcolor" val="tx"/>
                    </a:ext>
                  </a:extLst>
                </a:hlinkClick>
              </a:rPr>
              <a:t>Pennsylvania State Literacy Plan (PaSLP) Toolkit</a:t>
            </a:r>
            <a:endParaRPr sz="2400" dirty="0">
              <a:solidFill>
                <a:srgbClr val="00B0F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0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Text Dependent Analysis (TDA) Toolkit</a:t>
            </a:r>
            <a:endParaRPr sz="2400" dirty="0">
              <a:solidFill>
                <a:srgbClr val="00B0F0"/>
              </a:solidFill>
              <a:latin typeface="Arial"/>
              <a:ea typeface="Arial"/>
              <a:cs typeface="Arial"/>
              <a:sym typeface="Arial"/>
            </a:endParaRPr>
          </a:p>
        </p:txBody>
      </p:sp>
      <p:sp>
        <p:nvSpPr>
          <p:cNvPr id="668" name="Google Shape;668;p8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35</a:t>
            </a:fld>
            <a:endParaRPr sz="1200">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6"/>
        <p:cNvGrpSpPr/>
        <p:nvPr/>
      </p:nvGrpSpPr>
      <p:grpSpPr>
        <a:xfrm>
          <a:off x="0" y="0"/>
          <a:ext cx="0" cy="0"/>
          <a:chOff x="0" y="0"/>
          <a:chExt cx="0" cy="0"/>
        </a:xfrm>
      </p:grpSpPr>
      <p:sp>
        <p:nvSpPr>
          <p:cNvPr id="687" name="Google Shape;687;p87">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8" name="Google Shape;688;p87">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9" name="Google Shape;689;p87">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0" name="Google Shape;690;p87">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2" name="Google Shape;692;p87"/>
          <p:cNvSpPr txBox="1">
            <a:spLocks noGrp="1"/>
          </p:cNvSpPr>
          <p:nvPr>
            <p:ph type="title"/>
          </p:nvPr>
        </p:nvSpPr>
        <p:spPr>
          <a:xfrm>
            <a:off x="457200" y="-856"/>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Literature Scoring Guidelines</a:t>
            </a:r>
            <a:endParaRPr b="1" dirty="0">
              <a:solidFill>
                <a:schemeClr val="bg1"/>
              </a:solidFill>
            </a:endParaRPr>
          </a:p>
        </p:txBody>
      </p:sp>
      <p:pic>
        <p:nvPicPr>
          <p:cNvPr id="691" name="Google Shape;691;p87" descr="screenshot of general description of scoring guidelines for the Keystone  Literature constructed-response questions"/>
          <p:cNvPicPr preferRelativeResize="0"/>
          <p:nvPr/>
        </p:nvPicPr>
        <p:blipFill rotWithShape="1">
          <a:blip r:embed="rId4">
            <a:alphaModFix/>
          </a:blip>
          <a:srcRect/>
          <a:stretch/>
        </p:blipFill>
        <p:spPr>
          <a:xfrm>
            <a:off x="863600" y="1061407"/>
            <a:ext cx="7559040" cy="4734757"/>
          </a:xfrm>
          <a:prstGeom prst="rect">
            <a:avLst/>
          </a:prstGeom>
          <a:noFill/>
          <a:ln>
            <a:noFill/>
          </a:ln>
        </p:spPr>
      </p:pic>
      <p:sp>
        <p:nvSpPr>
          <p:cNvPr id="2" name="Slide Number Placeholder 1">
            <a:extLst>
              <a:ext uri="{FF2B5EF4-FFF2-40B4-BE49-F238E27FC236}">
                <a16:creationId xmlns:a16="http://schemas.microsoft.com/office/drawing/2014/main" id="{E5945B27-AC6F-4896-997B-AF9FB272DBF3}"/>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3" name="Title 2">
            <a:extLst>
              <a:ext uri="{FF2B5EF4-FFF2-40B4-BE49-F238E27FC236}">
                <a16:creationId xmlns:a16="http://schemas.microsoft.com/office/drawing/2014/main" id="{B36A0EE9-35BD-4D89-AEBB-862A5F937881}"/>
              </a:ext>
            </a:extLst>
          </p:cNvPr>
          <p:cNvSpPr>
            <a:spLocks noGrp="1"/>
          </p:cNvSpPr>
          <p:nvPr>
            <p:ph type="ctrTitle"/>
          </p:nvPr>
        </p:nvSpPr>
        <p:spPr>
          <a:xfrm>
            <a:off x="574964" y="384753"/>
            <a:ext cx="7772400" cy="986847"/>
          </a:xfrm>
        </p:spPr>
        <p:txBody>
          <a:bodyPr>
            <a:normAutofit fontScale="90000"/>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Algebra I Resources and Tools</a:t>
            </a:r>
            <a:endParaRPr lang="en-US" dirty="0">
              <a:effectLst/>
            </a:endParaRPr>
          </a:p>
        </p:txBody>
      </p:sp>
      <p:sp>
        <p:nvSpPr>
          <p:cNvPr id="700" name="Google Shape;700;p88"/>
          <p:cNvSpPr txBox="1"/>
          <p:nvPr/>
        </p:nvSpPr>
        <p:spPr>
          <a:xfrm>
            <a:off x="457201" y="1371600"/>
            <a:ext cx="8229599"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Keystone Algebra I Test Definition</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Algebra I Constructed-Response Scoring Guidelines</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Calculator Policy</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Mathematics</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Mathematics Learning Community</a:t>
            </a:r>
            <a:endParaRPr sz="2400" dirty="0">
              <a:solidFill>
                <a:srgbClr val="00B0F0"/>
              </a:solidFill>
              <a:latin typeface="Arial"/>
              <a:ea typeface="Arial"/>
              <a:cs typeface="Arial"/>
              <a:sym typeface="Arial"/>
            </a:endParaRPr>
          </a:p>
        </p:txBody>
      </p:sp>
      <p:sp>
        <p:nvSpPr>
          <p:cNvPr id="699" name="Google Shape;699;p88">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37</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10" name="Google Shape;710;p8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Algebra I Test Definition</a:t>
            </a:r>
            <a:endParaRPr b="1" dirty="0"/>
          </a:p>
        </p:txBody>
      </p:sp>
      <p:sp>
        <p:nvSpPr>
          <p:cNvPr id="4" name="TextBox 3">
            <a:extLst>
              <a:ext uri="{FF2B5EF4-FFF2-40B4-BE49-F238E27FC236}">
                <a16:creationId xmlns:a16="http://schemas.microsoft.com/office/drawing/2014/main" id="{2DCF77D0-0F3A-4A6A-9280-53974FA604C2}"/>
              </a:ext>
            </a:extLst>
          </p:cNvPr>
          <p:cNvSpPr txBox="1"/>
          <p:nvPr/>
        </p:nvSpPr>
        <p:spPr>
          <a:xfrm>
            <a:off x="457200" y="1443197"/>
            <a:ext cx="8229600" cy="461665"/>
          </a:xfrm>
          <a:prstGeom prst="rect">
            <a:avLst/>
          </a:prstGeom>
          <a:noFill/>
        </p:spPr>
        <p:txBody>
          <a:bodyPr wrap="square" rtlCol="0">
            <a:spAutoFit/>
          </a:bodyPr>
          <a:lstStyle/>
          <a:p>
            <a:pPr lvl="0">
              <a:buClr>
                <a:srgbClr val="244061"/>
              </a:buClr>
              <a:buSzPts val="2400"/>
            </a:pPr>
            <a:r>
              <a:rPr lang="en-US" sz="2400" u="sng" dirty="0">
                <a:solidFill>
                  <a:srgbClr val="00B0F0"/>
                </a:solidFill>
                <a:hlinkClick r:id="rId3">
                  <a:extLst>
                    <a:ext uri="{A12FA001-AC4F-418D-AE19-62706E023703}">
                      <ahyp:hlinkClr xmlns:ahyp="http://schemas.microsoft.com/office/drawing/2018/hyperlinkcolor" val="tx"/>
                    </a:ext>
                  </a:extLst>
                </a:hlinkClick>
              </a:rPr>
              <a:t>Keystone Algebra I Test Definition</a:t>
            </a:r>
            <a:endParaRPr lang="en-US" sz="2400" dirty="0">
              <a:solidFill>
                <a:srgbClr val="00B0F0"/>
              </a:solidFill>
            </a:endParaRPr>
          </a:p>
        </p:txBody>
      </p:sp>
      <p:pic>
        <p:nvPicPr>
          <p:cNvPr id="711" name="Google Shape;711;p89" descr="screenshot of Algebra I Module design"/>
          <p:cNvPicPr preferRelativeResize="0"/>
          <p:nvPr/>
        </p:nvPicPr>
        <p:blipFill rotWithShape="1">
          <a:blip r:embed="rId4">
            <a:alphaModFix/>
          </a:blip>
          <a:srcRect/>
          <a:stretch/>
        </p:blipFill>
        <p:spPr>
          <a:xfrm>
            <a:off x="438462" y="2286000"/>
            <a:ext cx="8077200" cy="2846408"/>
          </a:xfrm>
          <a:prstGeom prst="rect">
            <a:avLst/>
          </a:prstGeom>
          <a:noFill/>
          <a:ln>
            <a:noFill/>
          </a:ln>
        </p:spPr>
      </p:pic>
      <p:sp>
        <p:nvSpPr>
          <p:cNvPr id="708" name="Google Shape;708;p89">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38</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Google Shape;718;p90">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9" name="Google Shape;719;p90">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0" name="Google Shape;720;p90">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1" name="Google Shape;721;p90">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23" name="Google Shape;723;p90"/>
          <p:cNvSpPr txBox="1">
            <a:spLocks noGrp="1"/>
          </p:cNvSpPr>
          <p:nvPr>
            <p:ph type="title"/>
          </p:nvPr>
        </p:nvSpPr>
        <p:spPr>
          <a:xfrm>
            <a:off x="456913" y="136525"/>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Algebra I Scoring Guidelines</a:t>
            </a:r>
            <a:endParaRPr b="1" dirty="0">
              <a:solidFill>
                <a:schemeClr val="bg1"/>
              </a:solidFill>
            </a:endParaRPr>
          </a:p>
        </p:txBody>
      </p:sp>
      <p:pic>
        <p:nvPicPr>
          <p:cNvPr id="722" name="Google Shape;722;p90" descr="screenshot of the general description of scoring guidelines for Algebra I constructed-response questions"/>
          <p:cNvPicPr preferRelativeResize="0"/>
          <p:nvPr/>
        </p:nvPicPr>
        <p:blipFill rotWithShape="1">
          <a:blip r:embed="rId4">
            <a:alphaModFix/>
          </a:blip>
          <a:srcRect/>
          <a:stretch/>
        </p:blipFill>
        <p:spPr>
          <a:xfrm>
            <a:off x="1689829" y="1308032"/>
            <a:ext cx="5763768" cy="5368539"/>
          </a:xfrm>
          <a:prstGeom prst="rect">
            <a:avLst/>
          </a:prstGeom>
          <a:noFill/>
          <a:ln>
            <a:noFill/>
          </a:ln>
        </p:spPr>
      </p:pic>
      <p:sp>
        <p:nvSpPr>
          <p:cNvPr id="2" name="Slide Number Placeholder 1">
            <a:extLst>
              <a:ext uri="{FF2B5EF4-FFF2-40B4-BE49-F238E27FC236}">
                <a16:creationId xmlns:a16="http://schemas.microsoft.com/office/drawing/2014/main" id="{0A9044B3-4F36-4C6B-B216-033E091A2F9B}"/>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39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8000"/>
    </mc:Choice>
    <mc:Fallback xmlns="">
      <p:transition spd="slow" advClick="0" advTm="5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ctrTitle"/>
          </p:nvPr>
        </p:nvSpPr>
        <p:spPr>
          <a:xfrm>
            <a:off x="685800" y="1726164"/>
            <a:ext cx="7772400" cy="1873684"/>
          </a:xfrm>
          <a:prstGeom prst="rect">
            <a:avLst/>
          </a:prstGeom>
          <a:noFill/>
          <a:ln>
            <a:noFill/>
          </a:ln>
        </p:spPr>
        <p:txBody>
          <a:bodyPr spcFirstLastPara="1" wrap="square" lIns="91425" tIns="45700" rIns="91425" bIns="45700" anchor="ctr" anchorCtr="0">
            <a:noAutofit/>
          </a:bodyPr>
          <a:lstStyle/>
          <a:p>
            <a:pPr marL="173038">
              <a:buClr>
                <a:srgbClr val="244061"/>
              </a:buClr>
            </a:pPr>
            <a:r>
              <a:rPr lang="en-US" sz="3200" b="1" i="0" u="none" strike="noStrike" cap="none" dirty="0">
                <a:solidFill>
                  <a:schemeClr val="accent1">
                    <a:lumMod val="50000"/>
                  </a:schemeClr>
                </a:solidFill>
                <a:effectLst/>
                <a:sym typeface="Arial"/>
              </a:rPr>
              <a:t>PA Alternate System of Assessment</a:t>
            </a:r>
            <a:br>
              <a:rPr lang="en-US" sz="3200" b="1" i="0" u="none" strike="noStrike" cap="none" dirty="0">
                <a:solidFill>
                  <a:schemeClr val="accent1">
                    <a:lumMod val="50000"/>
                  </a:schemeClr>
                </a:solidFill>
                <a:effectLst/>
                <a:sym typeface="Arial"/>
              </a:rPr>
            </a:br>
            <a:r>
              <a:rPr lang="en-US" sz="3200" b="1" i="0" u="none" strike="noStrike" cap="none" dirty="0">
                <a:solidFill>
                  <a:schemeClr val="accent1">
                    <a:lumMod val="50000"/>
                  </a:schemeClr>
                </a:solidFill>
                <a:effectLst/>
                <a:sym typeface="Arial"/>
              </a:rPr>
              <a:t>Dynamic Learning Maps</a:t>
            </a:r>
            <a:br>
              <a:rPr lang="en-US" sz="3200" b="1" i="0" u="none" strike="noStrike" cap="none" dirty="0">
                <a:solidFill>
                  <a:schemeClr val="accent1">
                    <a:lumMod val="50000"/>
                  </a:schemeClr>
                </a:solidFill>
                <a:effectLst/>
                <a:sym typeface="Arial"/>
              </a:rPr>
            </a:br>
            <a:br>
              <a:rPr lang="en-US" sz="3200" b="1" i="0" u="none" strike="noStrike" cap="none" dirty="0">
                <a:solidFill>
                  <a:schemeClr val="accent1">
                    <a:lumMod val="50000"/>
                  </a:schemeClr>
                </a:solidFill>
                <a:effectLst/>
                <a:sym typeface="Arial"/>
              </a:rPr>
            </a:br>
            <a:r>
              <a:rPr lang="en-US" sz="3200" b="1" i="0" u="none" strike="noStrike" cap="none" dirty="0">
                <a:solidFill>
                  <a:schemeClr val="accent1">
                    <a:lumMod val="50000"/>
                  </a:schemeClr>
                </a:solidFill>
                <a:effectLst/>
                <a:sym typeface="Arial"/>
              </a:rPr>
              <a:t>PASA DLM</a:t>
            </a:r>
            <a:endParaRPr dirty="0">
              <a:solidFill>
                <a:schemeClr val="accent1">
                  <a:lumMod val="50000"/>
                </a:schemeClr>
              </a:solidFill>
            </a:endParaRPr>
          </a:p>
        </p:txBody>
      </p:sp>
      <p:sp>
        <p:nvSpPr>
          <p:cNvPr id="350" name="Google Shape;350;p5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4" name="Google Shape;370;p56" descr="Dynamic Learning Maps logo">
            <a:extLst>
              <a:ext uri="{FF2B5EF4-FFF2-40B4-BE49-F238E27FC236}">
                <a16:creationId xmlns:a16="http://schemas.microsoft.com/office/drawing/2014/main" id="{CAC1389C-159A-C5C7-FF2E-6E780D1BB5DD}"/>
              </a:ext>
            </a:extLst>
          </p:cNvPr>
          <p:cNvPicPr preferRelativeResize="0"/>
          <p:nvPr/>
        </p:nvPicPr>
        <p:blipFill rotWithShape="1">
          <a:blip r:embed="rId3">
            <a:alphaModFix/>
          </a:blip>
          <a:srcRect/>
          <a:stretch/>
        </p:blipFill>
        <p:spPr>
          <a:xfrm>
            <a:off x="2978567" y="3902075"/>
            <a:ext cx="3186861"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3" name="Title 2">
            <a:extLst>
              <a:ext uri="{FF2B5EF4-FFF2-40B4-BE49-F238E27FC236}">
                <a16:creationId xmlns:a16="http://schemas.microsoft.com/office/drawing/2014/main" id="{F5458F67-D701-44F5-8B8F-D8CF5FE1ADB2}"/>
              </a:ext>
            </a:extLst>
          </p:cNvPr>
          <p:cNvSpPr>
            <a:spLocks noGrp="1"/>
          </p:cNvSpPr>
          <p:nvPr>
            <p:ph type="ctrTitle"/>
          </p:nvPr>
        </p:nvSpPr>
        <p:spPr>
          <a:xfrm>
            <a:off x="235527" y="374072"/>
            <a:ext cx="8451272" cy="1025236"/>
          </a:xfrm>
        </p:spPr>
        <p:txBody>
          <a:bodyPr/>
          <a:lstStyle/>
          <a:p>
            <a:pPr rtl="0"/>
            <a:r>
              <a:rPr lang="en-US" sz="32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Keystone Biology Resources and Tools</a:t>
            </a:r>
            <a:endParaRPr lang="en-US" dirty="0">
              <a:effectLst/>
            </a:endParaRPr>
          </a:p>
        </p:txBody>
      </p:sp>
      <p:sp>
        <p:nvSpPr>
          <p:cNvPr id="731" name="Google Shape;731;p91"/>
          <p:cNvSpPr txBox="1"/>
          <p:nvPr/>
        </p:nvSpPr>
        <p:spPr>
          <a:xfrm>
            <a:off x="457200" y="1515066"/>
            <a:ext cx="8229599"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hlinkClick r:id="rId3">
                  <a:extLst>
                    <a:ext uri="{A12FA001-AC4F-418D-AE19-62706E023703}">
                      <ahyp:hlinkClr xmlns:ahyp="http://schemas.microsoft.com/office/drawing/2018/hyperlinkcolor" val="tx"/>
                    </a:ext>
                  </a:extLst>
                </a:hlinkClick>
              </a:rPr>
              <a:t>Keystone Biology Test Definition</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Biology Constructed-Response Scoring Guidelines</a:t>
            </a:r>
            <a:endParaRPr sz="2400" b="0" i="0" u="none" strike="noStrike" cap="none"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Science</a:t>
            </a:r>
            <a:r>
              <a:rPr lang="en-US" sz="2400" u="sng" dirty="0">
                <a:solidFill>
                  <a:srgbClr val="00B0F0"/>
                </a:solidFill>
                <a:latin typeface="Arial"/>
                <a:ea typeface="Arial"/>
                <a:cs typeface="Arial"/>
                <a:sym typeface="Arial"/>
              </a:rPr>
              <a:t> Resources</a:t>
            </a:r>
            <a:endParaRPr sz="2400" dirty="0">
              <a:solidFill>
                <a:srgbClr val="00B0F0"/>
              </a:solidFill>
              <a:latin typeface="Arial"/>
              <a:ea typeface="Arial"/>
              <a:cs typeface="Arial"/>
              <a:sym typeface="Arial"/>
            </a:endParaRPr>
          </a:p>
          <a:p>
            <a:pPr marL="342900" marR="0" lvl="0" indent="-342900" algn="l" rtl="0">
              <a:lnSpc>
                <a:spcPct val="150000"/>
              </a:lnSpc>
              <a:spcBef>
                <a:spcPts val="0"/>
              </a:spcBef>
              <a:spcAft>
                <a:spcPts val="0"/>
              </a:spcAft>
              <a:buClr>
                <a:srgbClr val="244061"/>
              </a:buClr>
              <a:buSzPts val="2400"/>
              <a:buFont typeface="Arial"/>
              <a:buChar char="•"/>
            </a:pPr>
            <a:r>
              <a:rPr lang="en-US" sz="24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Science Learning Community</a:t>
            </a:r>
            <a:endParaRPr sz="2400" i="0" dirty="0">
              <a:solidFill>
                <a:srgbClr val="00B0F0"/>
              </a:solidFill>
              <a:latin typeface="Arial"/>
              <a:ea typeface="Arial"/>
              <a:cs typeface="Arial"/>
              <a:sym typeface="Arial"/>
            </a:endParaRPr>
          </a:p>
        </p:txBody>
      </p:sp>
      <p:sp>
        <p:nvSpPr>
          <p:cNvPr id="730" name="Google Shape;730;p91">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40</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41" name="Google Shape;741;p92"/>
          <p:cNvSpPr txBox="1">
            <a:spLocks noGrp="1"/>
          </p:cNvSpPr>
          <p:nvPr>
            <p:ph type="title"/>
          </p:nvPr>
        </p:nvSpPr>
        <p:spPr>
          <a:xfrm>
            <a:off x="457200" y="334946"/>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Keystone Biology Test Definition</a:t>
            </a:r>
            <a:endParaRPr b="1" dirty="0"/>
          </a:p>
        </p:txBody>
      </p:sp>
      <p:sp>
        <p:nvSpPr>
          <p:cNvPr id="10" name="TextBox 9">
            <a:extLst>
              <a:ext uri="{FF2B5EF4-FFF2-40B4-BE49-F238E27FC236}">
                <a16:creationId xmlns:a16="http://schemas.microsoft.com/office/drawing/2014/main" id="{D41F8A2E-A5B5-41F7-9753-72E4745BE1D3}"/>
              </a:ext>
            </a:extLst>
          </p:cNvPr>
          <p:cNvSpPr txBox="1"/>
          <p:nvPr/>
        </p:nvSpPr>
        <p:spPr>
          <a:xfrm>
            <a:off x="457200" y="1542674"/>
            <a:ext cx="82296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244061"/>
              </a:buClr>
              <a:buSzPts val="2400"/>
              <a:buFont typeface="Arial"/>
              <a:buNone/>
              <a:tabLst/>
              <a:defRPr/>
            </a:pPr>
            <a:r>
              <a:rPr kumimoji="0" lang="en-US" sz="2400" b="0" i="0" u="sng" strike="noStrike" kern="0" cap="none" spc="0" normalizeH="0" baseline="0" noProof="0" dirty="0">
                <a:ln>
                  <a:noFill/>
                </a:ln>
                <a:solidFill>
                  <a:srgbClr val="00B0F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Keystone Biology Test Definition</a:t>
            </a:r>
            <a:endParaRPr kumimoji="0" lang="en-US" sz="2400" b="0" i="0" u="none" strike="noStrike" kern="0" cap="none" spc="0" normalizeH="0" baseline="0" noProof="0" dirty="0">
              <a:ln>
                <a:noFill/>
              </a:ln>
              <a:solidFill>
                <a:srgbClr val="00B0F0"/>
              </a:solidFill>
              <a:effectLst/>
              <a:uLnTx/>
              <a:uFillTx/>
              <a:latin typeface="Arial"/>
              <a:cs typeface="Arial"/>
              <a:sym typeface="Arial"/>
            </a:endParaRPr>
          </a:p>
        </p:txBody>
      </p:sp>
      <p:pic>
        <p:nvPicPr>
          <p:cNvPr id="742" name="Google Shape;742;p92" descr="screenshot of Biology Module design"/>
          <p:cNvPicPr preferRelativeResize="0"/>
          <p:nvPr/>
        </p:nvPicPr>
        <p:blipFill rotWithShape="1">
          <a:blip r:embed="rId4">
            <a:alphaModFix/>
          </a:blip>
          <a:srcRect/>
          <a:stretch/>
        </p:blipFill>
        <p:spPr>
          <a:xfrm>
            <a:off x="569626" y="2438400"/>
            <a:ext cx="7696200" cy="2664370"/>
          </a:xfrm>
          <a:prstGeom prst="rect">
            <a:avLst/>
          </a:prstGeom>
          <a:noFill/>
          <a:ln>
            <a:noFill/>
          </a:ln>
        </p:spPr>
      </p:pic>
      <p:sp>
        <p:nvSpPr>
          <p:cNvPr id="739" name="Google Shape;739;p92">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41</a:t>
            </a:fld>
            <a:endParaRPr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8"/>
        <p:cNvGrpSpPr/>
        <p:nvPr/>
      </p:nvGrpSpPr>
      <p:grpSpPr>
        <a:xfrm>
          <a:off x="0" y="0"/>
          <a:ext cx="0" cy="0"/>
          <a:chOff x="0" y="0"/>
          <a:chExt cx="0" cy="0"/>
        </a:xfrm>
      </p:grpSpPr>
      <p:sp>
        <p:nvSpPr>
          <p:cNvPr id="749" name="Google Shape;749;p93">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0" name="Google Shape;750;p93">
            <a:extLst>
              <a:ext uri="{C183D7F6-B498-43B3-948B-1728B52AA6E4}">
                <adec:decorative xmlns:adec="http://schemas.microsoft.com/office/drawing/2017/decorative" val="1"/>
              </a:ext>
            </a:extLst>
          </p:cNvPr>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1" name="Google Shape;751;p93">
            <a:extLst>
              <a:ext uri="{C183D7F6-B498-43B3-948B-1728B52AA6E4}">
                <adec:decorative xmlns:adec="http://schemas.microsoft.com/office/drawing/2017/decorative" val="1"/>
              </a:ext>
            </a:extLst>
          </p:cNvPr>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2" name="Google Shape;752;p93">
            <a:extLst>
              <a:ext uri="{C183D7F6-B498-43B3-948B-1728B52AA6E4}">
                <adec:decorative xmlns:adec="http://schemas.microsoft.com/office/drawing/2017/decorative" val="1"/>
              </a:ext>
            </a:extLst>
          </p:cNvPr>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3" name="Google Shape;753;p93"/>
          <p:cNvSpPr txBox="1">
            <a:spLocks noGrp="1"/>
          </p:cNvSpPr>
          <p:nvPr>
            <p:ph type="title"/>
          </p:nvPr>
        </p:nvSpPr>
        <p:spPr>
          <a:xfrm>
            <a:off x="457200" y="92523"/>
            <a:ext cx="8229600" cy="1143000"/>
          </a:xfrm>
          <a:prstGeom prst="rect">
            <a:avLst/>
          </a:prstGeom>
          <a:noFill/>
          <a:ln>
            <a:noFill/>
          </a:ln>
        </p:spPr>
        <p:txBody>
          <a:bodyPr spcFirstLastPara="1" wrap="square" lIns="91425" tIns="45700" rIns="91425" bIns="45700" anchor="ctr" anchorCtr="0">
            <a:normAutofit/>
          </a:bodyPr>
          <a:lstStyle/>
          <a:p>
            <a:pPr marL="173038" lvl="0" indent="0" algn="ctr" rtl="0">
              <a:spcBef>
                <a:spcPts val="0"/>
              </a:spcBef>
              <a:spcAft>
                <a:spcPts val="0"/>
              </a:spcAft>
              <a:buClr>
                <a:schemeClr val="lt1"/>
              </a:buClr>
              <a:buSzPts val="3200"/>
              <a:buFont typeface="Arial"/>
              <a:buNone/>
            </a:pPr>
            <a:r>
              <a:rPr lang="en-US" b="1" u="sng" dirty="0">
                <a:solidFill>
                  <a:schemeClr val="bg1"/>
                </a:solidFill>
                <a:hlinkClick r:id="rId3">
                  <a:extLst>
                    <a:ext uri="{A12FA001-AC4F-418D-AE19-62706E023703}">
                      <ahyp:hlinkClr xmlns:ahyp="http://schemas.microsoft.com/office/drawing/2018/hyperlinkcolor" val="tx"/>
                    </a:ext>
                  </a:extLst>
                </a:hlinkClick>
              </a:rPr>
              <a:t>Keystone Biology Scoring Guidelines</a:t>
            </a:r>
            <a:endParaRPr b="1" dirty="0">
              <a:solidFill>
                <a:schemeClr val="bg1"/>
              </a:solidFill>
            </a:endParaRPr>
          </a:p>
        </p:txBody>
      </p:sp>
      <p:pic>
        <p:nvPicPr>
          <p:cNvPr id="754" name="Google Shape;754;p93" descr="screenshot of the general description of scoring guidelines for the Biology constructed-response questions"/>
          <p:cNvPicPr preferRelativeResize="0"/>
          <p:nvPr/>
        </p:nvPicPr>
        <p:blipFill rotWithShape="1">
          <a:blip r:embed="rId4">
            <a:alphaModFix/>
          </a:blip>
          <a:srcRect/>
          <a:stretch/>
        </p:blipFill>
        <p:spPr>
          <a:xfrm>
            <a:off x="1772762" y="1107335"/>
            <a:ext cx="5829451" cy="5395065"/>
          </a:xfrm>
          <a:prstGeom prst="rect">
            <a:avLst/>
          </a:prstGeom>
          <a:noFill/>
          <a:ln>
            <a:noFill/>
          </a:ln>
        </p:spPr>
      </p:pic>
      <p:sp>
        <p:nvSpPr>
          <p:cNvPr id="2" name="Slide Number Placeholder 1">
            <a:extLst>
              <a:ext uri="{FF2B5EF4-FFF2-40B4-BE49-F238E27FC236}">
                <a16:creationId xmlns:a16="http://schemas.microsoft.com/office/drawing/2014/main" id="{3CFE3CEA-06C0-4605-93CB-1019C99EB02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chemeClr val="bg1"/>
                </a:solidFill>
              </a:rPr>
              <a:t>42</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4" name="Google Shape;764;p9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Accommodations</a:t>
            </a:r>
            <a:endParaRPr b="1" dirty="0">
              <a:solidFill>
                <a:srgbClr val="003399"/>
              </a:solidFill>
            </a:endParaRPr>
          </a:p>
        </p:txBody>
      </p:sp>
      <p:sp>
        <p:nvSpPr>
          <p:cNvPr id="762" name="Google Shape;762;p94"/>
          <p:cNvSpPr txBox="1"/>
          <p:nvPr/>
        </p:nvSpPr>
        <p:spPr>
          <a:xfrm>
            <a:off x="453189" y="1479884"/>
            <a:ext cx="8229600" cy="4341796"/>
          </a:xfrm>
          <a:prstGeom prst="rect">
            <a:avLst/>
          </a:prstGeom>
          <a:noFill/>
          <a:ln>
            <a:noFill/>
          </a:ln>
        </p:spPr>
        <p:txBody>
          <a:bodyPr spcFirstLastPara="1" wrap="square" lIns="91425" tIns="45700" rIns="91425" bIns="45700" anchor="t" anchorCtr="0">
            <a:normAutofit/>
          </a:bodyPr>
          <a:lstStyle/>
          <a:p>
            <a:pPr lvl="1">
              <a:spcBef>
                <a:spcPts val="400"/>
              </a:spcBef>
              <a:buClr>
                <a:srgbClr val="244061"/>
              </a:buClr>
              <a:buSzPts val="2000"/>
            </a:pPr>
            <a:r>
              <a:rPr lang="en-US" sz="2400" dirty="0">
                <a:solidFill>
                  <a:srgbClr val="00B0F0"/>
                </a:solidFill>
                <a:effectLst/>
                <a:hlinkClick r:id="rId3">
                  <a:extLst>
                    <a:ext uri="{A12FA001-AC4F-418D-AE19-62706E023703}">
                      <ahyp:hlinkClr xmlns:ahyp="http://schemas.microsoft.com/office/drawing/2018/hyperlinkcolor" val="tx"/>
                    </a:ext>
                  </a:extLst>
                </a:hlinkClick>
              </a:rPr>
              <a:t>Accommodations Webpage</a:t>
            </a:r>
          </a:p>
          <a:p>
            <a:pPr lvl="1" algn="ctr">
              <a:spcBef>
                <a:spcPts val="400"/>
              </a:spcBef>
              <a:buClr>
                <a:srgbClr val="244061"/>
              </a:buClr>
              <a:buSzPts val="2000"/>
            </a:pPr>
            <a:r>
              <a:rPr lang="en-US" sz="2000" dirty="0">
                <a:solidFill>
                  <a:srgbClr val="00B0F0"/>
                </a:solidFill>
                <a:effectLst/>
                <a:hlinkClick r:id="rId3">
                  <a:extLst>
                    <a:ext uri="{A12FA001-AC4F-418D-AE19-62706E023703}">
                      <ahyp:hlinkClr xmlns:ahyp="http://schemas.microsoft.com/office/drawing/2018/hyperlinkcolor" val="tx"/>
                    </a:ext>
                  </a:extLst>
                </a:hlinkClick>
              </a:rPr>
              <a:t> </a:t>
            </a:r>
            <a:r>
              <a:rPr lang="en-US" sz="2000" dirty="0">
                <a:solidFill>
                  <a:srgbClr val="00B0F0"/>
                </a:solidFill>
                <a:effectLst/>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Accommodations PowerPoint</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Webinar Link</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Accommodations Guidelines</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latin typeface="+mj-lt"/>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Accommodations Guidelines for ELs</a:t>
            </a:r>
            <a:r>
              <a:rPr lang="en-US" sz="2400" dirty="0">
                <a:solidFill>
                  <a:srgbClr val="00B0F0"/>
                </a:solidFill>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Read Aloud and Scribing Guidelines</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Supplemental Guidelines for ASL in VSL </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effectLst/>
                <a:latin typeface="+mj-lt"/>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Unique Accommodations Assurance Form</a:t>
            </a:r>
            <a:r>
              <a:rPr lang="en-US" sz="2400" dirty="0">
                <a:solidFill>
                  <a:srgbClr val="00B0F0"/>
                </a:solidFill>
                <a:effectLst/>
                <a:latin typeface="+mj-lt"/>
                <a:ea typeface="Aptos" panose="020B0004020202020204" pitchFamily="34" charset="0"/>
                <a:cs typeface="Aptos" panose="020B0004020202020204" pitchFamily="34" charset="0"/>
              </a:rPr>
              <a:t> </a:t>
            </a:r>
          </a:p>
          <a:p>
            <a:pPr marL="285750" marR="0" indent="-285750">
              <a:spcBef>
                <a:spcPts val="0"/>
              </a:spcBef>
              <a:spcAft>
                <a:spcPts val="0"/>
              </a:spcAft>
              <a:buFont typeface="Arial" panose="020B0604020202020204" pitchFamily="34" charset="0"/>
              <a:buChar char="•"/>
            </a:pPr>
            <a:r>
              <a:rPr lang="en-US" sz="2400" dirty="0">
                <a:solidFill>
                  <a:srgbClr val="00B0F0"/>
                </a:solidFill>
                <a:latin typeface="+mj-lt"/>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Confidentiality Form</a:t>
            </a:r>
            <a:r>
              <a:rPr lang="en-US" sz="2400" dirty="0">
                <a:solidFill>
                  <a:srgbClr val="00B0F0"/>
                </a:solidFill>
                <a:latin typeface="+mj-lt"/>
                <a:ea typeface="Aptos" panose="020B0004020202020204" pitchFamily="34" charset="0"/>
                <a:cs typeface="Aptos" panose="020B0004020202020204" pitchFamily="34" charset="0"/>
              </a:rPr>
              <a:t>  </a:t>
            </a:r>
            <a:endParaRPr lang="en-US" sz="2400" dirty="0">
              <a:solidFill>
                <a:srgbClr val="00B0F0"/>
              </a:solidFill>
              <a:effectLst/>
              <a:latin typeface="+mj-l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761" name="Google Shape;761;p9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44000"/>
    </mc:Choice>
    <mc:Fallback xmlns="">
      <p:transition spd="slow" advClick="0" advTm="144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4" name="Google Shape;764;p9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English Learner Assessments</a:t>
            </a:r>
            <a:endParaRPr b="1" dirty="0">
              <a:solidFill>
                <a:srgbClr val="003399"/>
              </a:solidFill>
            </a:endParaRPr>
          </a:p>
        </p:txBody>
      </p:sp>
      <p:sp>
        <p:nvSpPr>
          <p:cNvPr id="762" name="Google Shape;762;p94"/>
          <p:cNvSpPr txBox="1"/>
          <p:nvPr/>
        </p:nvSpPr>
        <p:spPr>
          <a:xfrm>
            <a:off x="453189" y="1479884"/>
            <a:ext cx="8229600" cy="2643428"/>
          </a:xfrm>
          <a:prstGeom prst="rect">
            <a:avLst/>
          </a:prstGeom>
          <a:noFill/>
          <a:ln>
            <a:noFill/>
          </a:ln>
        </p:spPr>
        <p:txBody>
          <a:bodyPr spcFirstLastPara="1" wrap="square" lIns="91425" tIns="45700" rIns="91425" bIns="45700" anchor="t" anchorCtr="0">
            <a:normAutofit/>
          </a:bodyPr>
          <a:lstStyle/>
          <a:p>
            <a:pPr marL="0" marR="0" lvl="0" indent="0" rtl="0">
              <a:spcBef>
                <a:spcPts val="0"/>
              </a:spcBef>
              <a:spcAft>
                <a:spcPts val="0"/>
              </a:spcAft>
              <a:buClr>
                <a:srgbClr val="244061"/>
              </a:buClr>
              <a:buSzPts val="2400"/>
              <a:buFont typeface="Arial"/>
              <a:buNone/>
            </a:pPr>
            <a:r>
              <a:rPr lang="en-US" sz="2400" b="1" dirty="0">
                <a:solidFill>
                  <a:srgbClr val="244061"/>
                </a:solidFill>
                <a:latin typeface="Arial"/>
                <a:ea typeface="Arial"/>
                <a:cs typeface="Arial"/>
                <a:sym typeface="Arial"/>
              </a:rPr>
              <a:t>Academic Assessments</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in their first total 12 months of enrollment in U.S. schools are not required to take the ELA</a:t>
            </a:r>
            <a:r>
              <a:rPr lang="en-US" sz="2000" dirty="0">
                <a:solidFill>
                  <a:srgbClr val="244061"/>
                </a:solidFill>
              </a:rPr>
              <a:t> PSSA or </a:t>
            </a:r>
            <a:r>
              <a:rPr lang="en-US" sz="2000" b="0" i="0" u="none" strike="noStrike" cap="none" dirty="0">
                <a:solidFill>
                  <a:srgbClr val="244061"/>
                </a:solidFill>
                <a:latin typeface="Arial"/>
                <a:ea typeface="Arial"/>
                <a:cs typeface="Arial"/>
                <a:sym typeface="Arial"/>
              </a:rPr>
              <a:t>Literature Keystone Exam</a:t>
            </a:r>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who meet the eligibility criteria to take the PASA follow the same requirements for Mathematics, Algebra I, Science, and Biology.</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For more information on EL participation in state assessments, please see the current </a:t>
            </a:r>
            <a:r>
              <a:rPr lang="en-US" sz="2000" b="0" i="0" u="sng" strike="noStrike" cap="none"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Accommodations Guidelines for ELs</a:t>
            </a:r>
            <a:endParaRPr sz="2000" b="0" i="0" u="none" strike="noStrike" cap="none" dirty="0">
              <a:solidFill>
                <a:srgbClr val="00B0F0"/>
              </a:solidFill>
              <a:latin typeface="Arial"/>
              <a:ea typeface="Arial"/>
              <a:cs typeface="Arial"/>
              <a:sym typeface="Arial"/>
            </a:endParaRPr>
          </a:p>
        </p:txBody>
      </p:sp>
      <p:sp>
        <p:nvSpPr>
          <p:cNvPr id="763" name="Google Shape;763;p94"/>
          <p:cNvSpPr txBox="1"/>
          <p:nvPr/>
        </p:nvSpPr>
        <p:spPr>
          <a:xfrm>
            <a:off x="574842" y="4222593"/>
            <a:ext cx="8229600" cy="1805228"/>
          </a:xfrm>
          <a:prstGeom prst="rect">
            <a:avLst/>
          </a:prstGeom>
          <a:noFill/>
          <a:ln>
            <a:noFill/>
          </a:ln>
        </p:spPr>
        <p:txBody>
          <a:bodyPr spcFirstLastPara="1" wrap="square" lIns="91425" tIns="45700" rIns="91425" bIns="45700" anchor="t" anchorCtr="0">
            <a:normAutofit/>
          </a:bodyPr>
          <a:lstStyle/>
          <a:p>
            <a:pPr marL="0" marR="0" lvl="0" indent="0" rtl="0">
              <a:spcBef>
                <a:spcPts val="0"/>
              </a:spcBef>
              <a:spcAft>
                <a:spcPts val="0"/>
              </a:spcAft>
              <a:buClr>
                <a:srgbClr val="244061"/>
              </a:buClr>
              <a:buSzPts val="2400"/>
              <a:buFont typeface="Arial"/>
              <a:buNone/>
            </a:pPr>
            <a:r>
              <a:rPr lang="en-US" sz="2400" b="1" dirty="0">
                <a:solidFill>
                  <a:srgbClr val="244061"/>
                </a:solidFill>
                <a:latin typeface="Arial"/>
                <a:ea typeface="Arial"/>
                <a:cs typeface="Arial"/>
                <a:sym typeface="Arial"/>
              </a:rPr>
              <a:t>English Language Proficiency Assessment</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All ELs, K-12, are required to take the </a:t>
            </a:r>
            <a:r>
              <a:rPr lang="en-US" sz="20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ACCESS for ELLs®</a:t>
            </a:r>
            <a:r>
              <a:rPr lang="en-US" sz="2000" b="0" i="0" u="none" strike="noStrike" cap="none" dirty="0">
                <a:solidFill>
                  <a:srgbClr val="00B0F0"/>
                </a:solidFill>
                <a:latin typeface="Arial"/>
                <a:ea typeface="Arial"/>
                <a:cs typeface="Arial"/>
                <a:sym typeface="Arial"/>
              </a:rPr>
              <a:t> </a:t>
            </a:r>
            <a:r>
              <a:rPr lang="en-US" sz="2000" b="0" i="0" u="none" strike="noStrike" cap="none" dirty="0">
                <a:solidFill>
                  <a:srgbClr val="244061"/>
                </a:solidFill>
                <a:latin typeface="Arial"/>
                <a:ea typeface="Arial"/>
                <a:cs typeface="Arial"/>
                <a:sym typeface="Arial"/>
              </a:rPr>
              <a:t>English Language Proficiency Test</a:t>
            </a:r>
            <a:endParaRPr dirty="0"/>
          </a:p>
          <a:p>
            <a:pPr marL="285750" marR="0" lvl="1" indent="-285750" algn="l" rtl="0">
              <a:spcBef>
                <a:spcPts val="400"/>
              </a:spcBef>
              <a:spcAft>
                <a:spcPts val="0"/>
              </a:spcAft>
              <a:buClr>
                <a:srgbClr val="244061"/>
              </a:buClr>
              <a:buSzPts val="2000"/>
              <a:buFont typeface="Arial"/>
              <a:buChar char="•"/>
            </a:pPr>
            <a:r>
              <a:rPr lang="en-US" sz="2000" b="0" i="0" u="none" strike="noStrike" cap="none" dirty="0">
                <a:solidFill>
                  <a:srgbClr val="244061"/>
                </a:solidFill>
                <a:latin typeface="Arial"/>
                <a:ea typeface="Arial"/>
                <a:cs typeface="Arial"/>
                <a:sym typeface="Arial"/>
              </a:rPr>
              <a:t>ELs who meet the eligibility criteria to take the PASA participate in the </a:t>
            </a:r>
            <a:r>
              <a:rPr lang="en-US" sz="2000" b="0" i="0" u="sng" strike="noStrike" cap="none"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Alternate ACCESS for ELLs®</a:t>
            </a:r>
            <a:r>
              <a:rPr lang="en-US" sz="2000" b="0" i="0" u="sng" strike="noStrike" cap="none" dirty="0">
                <a:solidFill>
                  <a:srgbClr val="00B0F0"/>
                </a:solidFill>
                <a:latin typeface="Arial"/>
                <a:ea typeface="Arial"/>
                <a:cs typeface="Arial"/>
                <a:sym typeface="Arial"/>
              </a:rPr>
              <a:t> </a:t>
            </a:r>
            <a:r>
              <a:rPr lang="en-US" sz="2000" dirty="0">
                <a:solidFill>
                  <a:schemeClr val="tx1"/>
                </a:solidFill>
              </a:rPr>
              <a:t> </a:t>
            </a:r>
            <a:endParaRPr sz="2000" b="0" i="0" u="none" strike="noStrike" cap="none" dirty="0">
              <a:solidFill>
                <a:srgbClr val="00B0F0"/>
              </a:solidFill>
              <a:latin typeface="Arial"/>
              <a:ea typeface="Arial"/>
              <a:cs typeface="Arial"/>
              <a:sym typeface="Arial"/>
            </a:endParaRPr>
          </a:p>
        </p:txBody>
      </p:sp>
      <p:sp>
        <p:nvSpPr>
          <p:cNvPr id="761" name="Google Shape;761;p94">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504487058"/>
      </p:ext>
    </p:extLst>
  </p:cSld>
  <p:clrMapOvr>
    <a:masterClrMapping/>
  </p:clrMapOvr>
  <mc:AlternateContent xmlns:mc="http://schemas.openxmlformats.org/markup-compatibility/2006" xmlns:p14="http://schemas.microsoft.com/office/powerpoint/2010/main">
    <mc:Choice Requires="p14">
      <p:transition spd="slow" p14:dur="2000" advClick="0" advTm="144000"/>
    </mc:Choice>
    <mc:Fallback xmlns="">
      <p:transition spd="slow" advClick="0" advTm="14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2" name="Google Shape;772;p9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English Learner Accommodations</a:t>
            </a:r>
            <a:endParaRPr b="1" dirty="0"/>
          </a:p>
        </p:txBody>
      </p:sp>
      <p:sp>
        <p:nvSpPr>
          <p:cNvPr id="773" name="Google Shape;773;p95"/>
          <p:cNvSpPr txBox="1"/>
          <p:nvPr/>
        </p:nvSpPr>
        <p:spPr>
          <a:xfrm>
            <a:off x="457200" y="1460460"/>
            <a:ext cx="8229600" cy="4431942"/>
          </a:xfrm>
          <a:prstGeom prst="rect">
            <a:avLst/>
          </a:prstGeom>
          <a:noFill/>
          <a:ln>
            <a:noFill/>
          </a:ln>
        </p:spPr>
        <p:txBody>
          <a:bodyPr spcFirstLastPara="1" wrap="square" lIns="91425" tIns="45700" rIns="91425" bIns="45700" anchor="t" anchorCtr="0">
            <a:spAutoFit/>
          </a:bodyPr>
          <a:lstStyle/>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Word-to-word translation dictionaries, without definitions </a:t>
            </a:r>
            <a:r>
              <a:rPr lang="en-US" sz="2200" b="1" i="0" u="none" strike="noStrike" cap="none" dirty="0">
                <a:solidFill>
                  <a:srgbClr val="244061"/>
                </a:solidFill>
                <a:latin typeface="Arial"/>
                <a:ea typeface="Arial"/>
                <a:cs typeface="Arial"/>
                <a:sym typeface="Arial"/>
              </a:rPr>
              <a:t>and without pictures </a:t>
            </a:r>
            <a:r>
              <a:rPr lang="en-US" sz="2200" i="0" u="none" strike="noStrike" cap="none" dirty="0">
                <a:solidFill>
                  <a:srgbClr val="244061"/>
                </a:solidFill>
                <a:latin typeface="Arial"/>
                <a:ea typeface="Arial"/>
                <a:cs typeface="Arial"/>
                <a:sym typeface="Arial"/>
              </a:rPr>
              <a:t>may be used </a:t>
            </a:r>
            <a:r>
              <a:rPr lang="en-US" sz="2200" b="0" i="0" u="none" strike="noStrike" cap="none" dirty="0">
                <a:solidFill>
                  <a:srgbClr val="244061"/>
                </a:solidFill>
                <a:latin typeface="Arial"/>
                <a:ea typeface="Arial"/>
                <a:cs typeface="Arial"/>
                <a:sym typeface="Arial"/>
              </a:rPr>
              <a:t>for PSSA Mathematics, Keystone Algebra I, PSSA Science, and Keystone Biology; </a:t>
            </a:r>
            <a:r>
              <a:rPr lang="en-US" sz="2200" b="1" i="0" u="none" strike="noStrike" cap="none" dirty="0">
                <a:solidFill>
                  <a:srgbClr val="244061"/>
                </a:solidFill>
                <a:latin typeface="Arial"/>
                <a:ea typeface="Arial"/>
                <a:cs typeface="Arial"/>
                <a:sym typeface="Arial"/>
              </a:rPr>
              <a:t>not for any part </a:t>
            </a:r>
            <a:r>
              <a:rPr lang="en-US" sz="2200" b="0" i="0" u="none" strike="noStrike" cap="none" dirty="0">
                <a:solidFill>
                  <a:srgbClr val="244061"/>
                </a:solidFill>
                <a:latin typeface="Arial"/>
                <a:ea typeface="Arial"/>
                <a:cs typeface="Arial"/>
                <a:sym typeface="Arial"/>
              </a:rPr>
              <a:t>of the PSSA ELA </a:t>
            </a:r>
            <a:r>
              <a:rPr lang="en-US" sz="2200" dirty="0">
                <a:solidFill>
                  <a:srgbClr val="244061"/>
                </a:solidFill>
              </a:rPr>
              <a:t>or</a:t>
            </a:r>
            <a:r>
              <a:rPr lang="en-US" sz="2200" b="0" i="0" u="none" strike="noStrike" cap="none" dirty="0">
                <a:solidFill>
                  <a:srgbClr val="244061"/>
                </a:solidFill>
                <a:latin typeface="Arial"/>
                <a:ea typeface="Arial"/>
                <a:cs typeface="Arial"/>
                <a:sym typeface="Arial"/>
              </a:rPr>
              <a:t> Keystone Literature</a:t>
            </a:r>
            <a:endParaRPr sz="2200" dirty="0"/>
          </a:p>
          <a:p>
            <a:pPr marL="552450" marR="0" lvl="2" indent="-457200" algn="l" rtl="0">
              <a:spcBef>
                <a:spcPts val="0"/>
              </a:spcBef>
              <a:spcAft>
                <a:spcPts val="0"/>
              </a:spcAft>
              <a:buClr>
                <a:schemeClr val="dk1"/>
              </a:buClr>
              <a:buSzPts val="1500"/>
              <a:buFont typeface="+mj-lt"/>
              <a:buAutoNum type="arabicPeriod"/>
            </a:pPr>
            <a:endParaRPr sz="2200" b="0" i="0" u="none" strike="noStrike" cap="none" dirty="0">
              <a:solidFill>
                <a:srgbClr val="244061"/>
              </a:solidFill>
              <a:latin typeface="Arial"/>
              <a:ea typeface="Arial"/>
              <a:cs typeface="Arial"/>
              <a:sym typeface="Arial"/>
            </a:endParaRPr>
          </a:p>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Qualified interpreters/sight translators for PSSA Mathematics, Keystone Algebra I, PSSA Science, and Keystone Biology; </a:t>
            </a:r>
            <a:r>
              <a:rPr lang="en-US" sz="2200" b="1" i="0" u="none" strike="noStrike" cap="none" dirty="0">
                <a:solidFill>
                  <a:srgbClr val="244061"/>
                </a:solidFill>
                <a:latin typeface="Arial"/>
                <a:ea typeface="Arial"/>
                <a:cs typeface="Arial"/>
                <a:sym typeface="Arial"/>
              </a:rPr>
              <a:t>not for any part </a:t>
            </a:r>
            <a:r>
              <a:rPr lang="en-US" sz="2200" b="0" i="0" u="none" strike="noStrike" cap="none" dirty="0">
                <a:solidFill>
                  <a:srgbClr val="244061"/>
                </a:solidFill>
                <a:latin typeface="Arial"/>
                <a:ea typeface="Arial"/>
                <a:cs typeface="Arial"/>
                <a:sym typeface="Arial"/>
              </a:rPr>
              <a:t>of the PSSA ELA test (</a:t>
            </a:r>
            <a:r>
              <a:rPr lang="en-US" sz="2200" b="0" i="1" u="none" strike="noStrike" cap="none" dirty="0">
                <a:solidFill>
                  <a:srgbClr val="244061"/>
                </a:solidFill>
                <a:latin typeface="Arial"/>
                <a:ea typeface="Arial"/>
                <a:cs typeface="Arial"/>
                <a:sym typeface="Arial"/>
              </a:rPr>
              <a:t>except for the TDA prompts</a:t>
            </a:r>
            <a:r>
              <a:rPr lang="en-US" sz="2200" b="0" i="0" u="none" strike="noStrike" cap="none" dirty="0">
                <a:solidFill>
                  <a:srgbClr val="244061"/>
                </a:solidFill>
                <a:latin typeface="Arial"/>
                <a:ea typeface="Arial"/>
                <a:cs typeface="Arial"/>
                <a:sym typeface="Arial"/>
              </a:rPr>
              <a:t>) or Keystone Literature</a:t>
            </a:r>
            <a:endParaRPr sz="2200" dirty="0"/>
          </a:p>
          <a:p>
            <a:pPr marL="552450" marR="0" lvl="2" indent="-457200" algn="l" rtl="0">
              <a:spcBef>
                <a:spcPts val="0"/>
              </a:spcBef>
              <a:spcAft>
                <a:spcPts val="0"/>
              </a:spcAft>
              <a:buClr>
                <a:schemeClr val="dk1"/>
              </a:buClr>
              <a:buSzPts val="1500"/>
              <a:buFont typeface="+mj-lt"/>
              <a:buAutoNum type="arabicPeriod"/>
            </a:pPr>
            <a:endParaRPr sz="2200" b="0" i="0" u="none" strike="noStrike" cap="none" dirty="0">
              <a:solidFill>
                <a:srgbClr val="244061"/>
              </a:solidFill>
              <a:latin typeface="Arial"/>
              <a:ea typeface="Arial"/>
              <a:cs typeface="Arial"/>
              <a:sym typeface="Arial"/>
            </a:endParaRPr>
          </a:p>
          <a:p>
            <a:pPr marL="457200" marR="0" lvl="2" indent="-457200" algn="l" rtl="0">
              <a:spcBef>
                <a:spcPts val="0"/>
              </a:spcBef>
              <a:spcAft>
                <a:spcPts val="0"/>
              </a:spcAft>
              <a:buClr>
                <a:srgbClr val="244061"/>
              </a:buClr>
              <a:buSzPts val="1500"/>
              <a:buFont typeface="+mj-lt"/>
              <a:buAutoNum type="arabicPeriod"/>
            </a:pPr>
            <a:r>
              <a:rPr lang="en-US" sz="2200" b="0" i="0" u="none" strike="noStrike" cap="none" dirty="0">
                <a:solidFill>
                  <a:srgbClr val="244061"/>
                </a:solidFill>
                <a:latin typeface="Arial"/>
                <a:ea typeface="Arial"/>
                <a:cs typeface="Arial"/>
                <a:sym typeface="Arial"/>
              </a:rPr>
              <a:t>Spanish versions PSSA Mathematics, Keystone Algebra I, PSSA Science, and Keystone Biology </a:t>
            </a:r>
            <a:endParaRPr sz="2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71" name="Google Shape;771;p95">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5" name="Google Shape;785;p9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Getting Ready: 2023-2024</a:t>
            </a:r>
            <a:endParaRPr b="1" dirty="0"/>
          </a:p>
        </p:txBody>
      </p:sp>
      <p:sp>
        <p:nvSpPr>
          <p:cNvPr id="781" name="Google Shape;781;p96"/>
          <p:cNvSpPr txBox="1"/>
          <p:nvPr/>
        </p:nvSpPr>
        <p:spPr>
          <a:xfrm>
            <a:off x="476250" y="2430463"/>
            <a:ext cx="8229600" cy="101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44061"/>
              </a:buClr>
              <a:buSzPts val="2000"/>
              <a:buFont typeface="Arial"/>
              <a:buNone/>
            </a:pPr>
            <a:r>
              <a:rPr lang="en-US" sz="2000" dirty="0">
                <a:solidFill>
                  <a:schemeClr val="accent1">
                    <a:lumMod val="50000"/>
                  </a:schemeClr>
                </a:solidFill>
                <a:latin typeface="Verdana"/>
                <a:ea typeface="Verdana"/>
                <a:cs typeface="Verdana"/>
                <a:sym typeface="Verdana"/>
              </a:rPr>
              <a:t>For more information on </a:t>
            </a:r>
            <a:r>
              <a:rPr lang="en-US" sz="2000" i="1" dirty="0">
                <a:solidFill>
                  <a:schemeClr val="accent1">
                    <a:lumMod val="50000"/>
                  </a:schemeClr>
                </a:solidFill>
                <a:latin typeface="Verdana"/>
                <a:ea typeface="Verdana"/>
                <a:cs typeface="Verdana"/>
                <a:sym typeface="Verdana"/>
              </a:rPr>
              <a:t>Getting Ready for the 2023-24 </a:t>
            </a:r>
          </a:p>
          <a:p>
            <a:pPr marL="0" marR="0" lvl="0" indent="0" algn="ctr" rtl="0">
              <a:spcBef>
                <a:spcPts val="0"/>
              </a:spcBef>
              <a:spcAft>
                <a:spcPts val="0"/>
              </a:spcAft>
              <a:buClr>
                <a:srgbClr val="244061"/>
              </a:buClr>
              <a:buSzPts val="2000"/>
              <a:buFont typeface="Arial"/>
              <a:buNone/>
            </a:pPr>
            <a:r>
              <a:rPr lang="en-US" sz="2000" i="1" dirty="0">
                <a:solidFill>
                  <a:schemeClr val="accent1">
                    <a:lumMod val="50000"/>
                  </a:schemeClr>
                </a:solidFill>
                <a:latin typeface="Verdana"/>
                <a:ea typeface="Verdana"/>
                <a:cs typeface="Verdana"/>
                <a:sym typeface="Verdana"/>
              </a:rPr>
              <a:t>State Assessments</a:t>
            </a:r>
            <a:r>
              <a:rPr lang="en-US" sz="2000" dirty="0">
                <a:solidFill>
                  <a:schemeClr val="accent1">
                    <a:lumMod val="50000"/>
                  </a:schemeClr>
                </a:solidFill>
                <a:latin typeface="Verdana"/>
                <a:ea typeface="Verdana"/>
                <a:cs typeface="Verdana"/>
                <a:sym typeface="Verdana"/>
              </a:rPr>
              <a:t> please visit </a:t>
            </a:r>
          </a:p>
          <a:p>
            <a:pPr marL="0" marR="0" lvl="0" indent="0" algn="ctr" rtl="0">
              <a:spcBef>
                <a:spcPts val="0"/>
              </a:spcBef>
              <a:spcAft>
                <a:spcPts val="0"/>
              </a:spcAft>
              <a:buClr>
                <a:srgbClr val="244061"/>
              </a:buClr>
              <a:buSzPts val="2000"/>
              <a:buFont typeface="Arial"/>
              <a:buNone/>
            </a:pPr>
            <a:r>
              <a:rPr lang="en-US" sz="2000" dirty="0">
                <a:solidFill>
                  <a:schemeClr val="accent1">
                    <a:lumMod val="50000"/>
                  </a:schemeClr>
                </a:solidFill>
                <a:latin typeface="Verdana"/>
                <a:ea typeface="Verdana"/>
                <a:cs typeface="Verdana"/>
                <a:sym typeface="Verdana"/>
              </a:rPr>
              <a:t>PDE’s </a:t>
            </a:r>
            <a:r>
              <a:rPr lang="en-US" sz="2000" u="sng" dirty="0">
                <a:solidFill>
                  <a:srgbClr val="00B0F0"/>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Assessment and Accountability </a:t>
            </a:r>
            <a:r>
              <a:rPr lang="en-US" sz="2000" dirty="0">
                <a:solidFill>
                  <a:schemeClr val="accent1">
                    <a:lumMod val="50000"/>
                  </a:schemeClr>
                </a:solidFill>
                <a:latin typeface="Verdana"/>
                <a:ea typeface="Verdana"/>
                <a:cs typeface="Verdana"/>
                <a:sym typeface="Verdana"/>
              </a:rPr>
              <a:t>webpages.</a:t>
            </a:r>
            <a:endParaRPr sz="1800" dirty="0">
              <a:solidFill>
                <a:schemeClr val="accent1">
                  <a:lumMod val="50000"/>
                </a:schemeClr>
              </a:solidFill>
              <a:latin typeface="Verdana"/>
              <a:ea typeface="Verdana"/>
              <a:cs typeface="Verdana"/>
              <a:sym typeface="Verdana"/>
            </a:endParaRPr>
          </a:p>
        </p:txBody>
      </p:sp>
      <p:sp>
        <p:nvSpPr>
          <p:cNvPr id="782" name="Google Shape;782;p96"/>
          <p:cNvSpPr txBox="1"/>
          <p:nvPr/>
        </p:nvSpPr>
        <p:spPr>
          <a:xfrm>
            <a:off x="457200" y="4724400"/>
            <a:ext cx="8229600" cy="10779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44061"/>
              </a:buClr>
              <a:buSzPts val="1600"/>
              <a:buFont typeface="Arial"/>
              <a:buNone/>
            </a:pPr>
            <a:r>
              <a:rPr lang="en-US" sz="1600" i="1" dirty="0">
                <a:solidFill>
                  <a:srgbClr val="244061"/>
                </a:solidFill>
                <a:latin typeface="Verdana"/>
                <a:ea typeface="Verdana"/>
                <a:cs typeface="Verdana"/>
                <a:sym typeface="Verdana"/>
              </a:rPr>
              <a:t>The mission of the department is to academically prepare children and adults to succeed as productive citizens. The department seeks to ensure that the technical support, resources and opportunities are in place for all students, whether children or adults, to receive a high-quality education.</a:t>
            </a:r>
            <a:endParaRPr sz="1400" i="1" dirty="0">
              <a:solidFill>
                <a:srgbClr val="244061"/>
              </a:solidFill>
              <a:latin typeface="Verdana"/>
              <a:ea typeface="Verdana"/>
              <a:cs typeface="Verdana"/>
              <a:sym typeface="Verdana"/>
            </a:endParaRPr>
          </a:p>
        </p:txBody>
      </p:sp>
      <p:sp>
        <p:nvSpPr>
          <p:cNvPr id="784" name="Google Shape;784;p96">
            <a:extLst>
              <a:ext uri="{C183D7F6-B498-43B3-948B-1728B52AA6E4}">
                <adec:decorative xmlns:adec="http://schemas.microsoft.com/office/drawing/2017/decorative" val="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9" name="Google Shape;359;p55"/>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rmAutofit/>
          </a:bodyPr>
          <a:lstStyle/>
          <a:p>
            <a:pPr marL="173038" lvl="0" indent="0" algn="l" rtl="0">
              <a:spcBef>
                <a:spcPts val="0"/>
              </a:spcBef>
              <a:spcAft>
                <a:spcPts val="0"/>
              </a:spcAft>
              <a:buClr>
                <a:schemeClr val="lt1"/>
              </a:buClr>
              <a:buSzPts val="3200"/>
              <a:buFont typeface="Arial"/>
              <a:buNone/>
            </a:pPr>
            <a:r>
              <a:rPr lang="en-US" b="1" dirty="0"/>
              <a:t>PASA DLM     </a:t>
            </a:r>
            <a:endParaRPr sz="800" b="1" dirty="0">
              <a:solidFill>
                <a:srgbClr val="003399"/>
              </a:solidFill>
            </a:endParaRPr>
          </a:p>
        </p:txBody>
      </p:sp>
      <p:pic>
        <p:nvPicPr>
          <p:cNvPr id="360" name="Google Shape;360;p55" descr="A picture containing person, child, indoor, child&#10;&#10;"/>
          <p:cNvPicPr preferRelativeResize="0"/>
          <p:nvPr/>
        </p:nvPicPr>
        <p:blipFill rotWithShape="1">
          <a:blip r:embed="rId3">
            <a:alphaModFix/>
          </a:blip>
          <a:srcRect/>
          <a:stretch/>
        </p:blipFill>
        <p:spPr>
          <a:xfrm>
            <a:off x="6029660" y="1671637"/>
            <a:ext cx="2357103" cy="2001909"/>
          </a:xfrm>
          <a:prstGeom prst="rect">
            <a:avLst/>
          </a:prstGeom>
          <a:noFill/>
          <a:ln>
            <a:noFill/>
          </a:ln>
        </p:spPr>
      </p:pic>
      <p:sp>
        <p:nvSpPr>
          <p:cNvPr id="5" name="TextBox 4">
            <a:extLst>
              <a:ext uri="{FF2B5EF4-FFF2-40B4-BE49-F238E27FC236}">
                <a16:creationId xmlns:a16="http://schemas.microsoft.com/office/drawing/2014/main" id="{3FDD91AD-039F-498E-BE00-7288B06A5223}"/>
              </a:ext>
            </a:extLst>
          </p:cNvPr>
          <p:cNvSpPr txBox="1"/>
          <p:nvPr/>
        </p:nvSpPr>
        <p:spPr>
          <a:xfrm>
            <a:off x="457200" y="1521936"/>
            <a:ext cx="8035637" cy="4760278"/>
          </a:xfrm>
          <a:prstGeom prst="rect">
            <a:avLst/>
          </a:prstGeom>
          <a:noFill/>
        </p:spPr>
        <p:txBody>
          <a:bodyPr wrap="square" lIns="91440" tIns="45720" rIns="91440" bIns="45720" rtlCol="0" anchor="t">
            <a:spAutoFit/>
          </a:bodyPr>
          <a:lstStyle/>
          <a:p>
            <a:pPr lvl="0">
              <a:buSzPts val="2400"/>
            </a:pPr>
            <a:r>
              <a:rPr lang="en-US" sz="2400" b="1" dirty="0">
                <a:solidFill>
                  <a:srgbClr val="4F81BD">
                    <a:lumMod val="50000"/>
                  </a:srgbClr>
                </a:solidFill>
              </a:rPr>
              <a:t>Who Participates in the PASA DLM?</a:t>
            </a:r>
          </a:p>
          <a:p>
            <a:pPr lvl="0">
              <a:buSzPts val="2400"/>
            </a:pPr>
            <a:endParaRPr lang="en-US" sz="2600" dirty="0">
              <a:solidFill>
                <a:srgbClr val="4F81BD">
                  <a:lumMod val="50000"/>
                </a:srgbClr>
              </a:solidFill>
            </a:endParaRPr>
          </a:p>
          <a:p>
            <a:pPr marL="342900" lvl="0" indent="-342900">
              <a:spcBef>
                <a:spcPts val="520"/>
              </a:spcBef>
              <a:buSzPts val="2600"/>
              <a:buFont typeface="Arial"/>
              <a:buChar char="•"/>
            </a:pPr>
            <a:r>
              <a:rPr lang="en-US" sz="2200" dirty="0">
                <a:solidFill>
                  <a:srgbClr val="4F81BD">
                    <a:lumMod val="50000"/>
                  </a:srgbClr>
                </a:solidFill>
              </a:rPr>
              <a:t>Only students with the </a:t>
            </a:r>
            <a:r>
              <a:rPr lang="en-US" sz="2200" i="1" dirty="0">
                <a:solidFill>
                  <a:srgbClr val="4F81BD">
                    <a:lumMod val="50000"/>
                  </a:srgbClr>
                </a:solidFill>
              </a:rPr>
              <a:t>most significant </a:t>
            </a:r>
          </a:p>
          <a:p>
            <a:pPr lvl="0">
              <a:spcBef>
                <a:spcPts val="520"/>
              </a:spcBef>
              <a:buSzPts val="2600"/>
            </a:pPr>
            <a:r>
              <a:rPr lang="en-US" sz="2200" i="1" dirty="0">
                <a:solidFill>
                  <a:srgbClr val="4F81BD">
                    <a:lumMod val="50000"/>
                  </a:srgbClr>
                </a:solidFill>
              </a:rPr>
              <a:t>     cognitive disabilities </a:t>
            </a:r>
            <a:r>
              <a:rPr lang="en-US" sz="2200" dirty="0">
                <a:solidFill>
                  <a:srgbClr val="4F81BD">
                    <a:lumMod val="50000"/>
                  </a:srgbClr>
                </a:solidFill>
              </a:rPr>
              <a:t>who meet all six </a:t>
            </a:r>
          </a:p>
          <a:p>
            <a:pPr lvl="0">
              <a:spcBef>
                <a:spcPts val="520"/>
              </a:spcBef>
              <a:buSzPts val="2600"/>
            </a:pPr>
            <a:r>
              <a:rPr lang="en-US" sz="2200" dirty="0">
                <a:solidFill>
                  <a:srgbClr val="4F81BD">
                    <a:lumMod val="50000"/>
                  </a:srgbClr>
                </a:solidFill>
              </a:rPr>
              <a:t>     of the state’s eligibility criteria.</a:t>
            </a:r>
          </a:p>
          <a:p>
            <a:pPr lvl="0">
              <a:spcBef>
                <a:spcPts val="520"/>
              </a:spcBef>
              <a:buSzPts val="2600"/>
            </a:pPr>
            <a:endParaRPr lang="en-US" sz="1000" dirty="0">
              <a:solidFill>
                <a:srgbClr val="4F81BD">
                  <a:lumMod val="50000"/>
                </a:srgbClr>
              </a:solidFill>
            </a:endParaRPr>
          </a:p>
          <a:p>
            <a:pPr marL="342900" lvl="0" indent="-342900">
              <a:spcBef>
                <a:spcPts val="520"/>
              </a:spcBef>
              <a:buSzPts val="2600"/>
              <a:buFont typeface="Arial"/>
              <a:buChar char="•"/>
            </a:pPr>
            <a:r>
              <a:rPr lang="en-US" sz="2200" dirty="0">
                <a:solidFill>
                  <a:srgbClr val="4F81BD">
                    <a:lumMod val="50000"/>
                  </a:srgbClr>
                </a:solidFill>
              </a:rPr>
              <a:t>Participation determination is made by the student’s IEP team. </a:t>
            </a:r>
          </a:p>
          <a:p>
            <a:pPr lvl="0">
              <a:spcBef>
                <a:spcPts val="520"/>
              </a:spcBef>
              <a:buSzPts val="2600"/>
            </a:pPr>
            <a:endParaRPr lang="en-US" sz="1000" dirty="0">
              <a:solidFill>
                <a:srgbClr val="4F81BD">
                  <a:lumMod val="50000"/>
                </a:srgbClr>
              </a:solidFill>
            </a:endParaRPr>
          </a:p>
          <a:p>
            <a:pPr marL="342900" indent="-342900">
              <a:spcBef>
                <a:spcPts val="520"/>
              </a:spcBef>
              <a:buSzPts val="2600"/>
              <a:buFont typeface="Arial"/>
              <a:buChar char="•"/>
            </a:pPr>
            <a:r>
              <a:rPr lang="en-US" sz="2200" dirty="0">
                <a:solidFill>
                  <a:schemeClr val="tx1"/>
                </a:solidFill>
              </a:rPr>
              <a:t>ESSA regulations continue to stipulate no more than 1% of the total tested population should participate in the state alternate assessment.</a:t>
            </a:r>
          </a:p>
          <a:p>
            <a:pPr marL="342900" indent="-342900">
              <a:spcBef>
                <a:spcPts val="520"/>
              </a:spcBef>
              <a:buSzPts val="2600"/>
              <a:buFont typeface="Arial"/>
              <a:buChar char="•"/>
            </a:pPr>
            <a:r>
              <a:rPr lang="en-US" sz="2400" u="sng" dirty="0">
                <a:solidFill>
                  <a:srgbClr val="00B0F0"/>
                </a:solidFill>
                <a:hlinkClick r:id="rId4">
                  <a:extLst>
                    <a:ext uri="{A12FA001-AC4F-418D-AE19-62706E023703}">
                      <ahyp:hlinkClr xmlns:ahyp="http://schemas.microsoft.com/office/drawing/2018/hyperlinkcolor" val="tx"/>
                    </a:ext>
                  </a:extLst>
                </a:hlinkClick>
              </a:rPr>
              <a:t>PASA Eligibility Criteria</a:t>
            </a:r>
            <a:endParaRPr lang="en-US" sz="2400" dirty="0">
              <a:solidFill>
                <a:srgbClr val="00B0F0"/>
              </a:solidFill>
            </a:endParaRPr>
          </a:p>
        </p:txBody>
      </p:sp>
      <p:sp>
        <p:nvSpPr>
          <p:cNvPr id="358" name="Google Shape;358;p55">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latin typeface="Calibri"/>
                <a:ea typeface="Calibri"/>
                <a:cs typeface="Calibri"/>
                <a:sym typeface="Calibri"/>
              </a:rPr>
              <a:t>5</a:t>
            </a:fld>
            <a:endParaRPr>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6000"/>
    </mc:Choice>
    <mc:Fallback xmlns="">
      <p:transition spd="slow" advClick="0" advTm="4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5CC2-C6FC-6B7E-D1D2-F7D6870B87B0}"/>
              </a:ext>
            </a:extLst>
          </p:cNvPr>
          <p:cNvSpPr>
            <a:spLocks noGrp="1"/>
          </p:cNvSpPr>
          <p:nvPr>
            <p:ph type="title"/>
          </p:nvPr>
        </p:nvSpPr>
        <p:spPr>
          <a:xfrm>
            <a:off x="621322" y="304800"/>
            <a:ext cx="8065477" cy="1143000"/>
          </a:xfrm>
        </p:spPr>
        <p:txBody>
          <a:bodyPr/>
          <a:lstStyle/>
          <a:p>
            <a:r>
              <a:rPr lang="en-US" sz="3300" b="1" dirty="0"/>
              <a:t>PA 1% Compliance</a:t>
            </a:r>
            <a:endParaRPr lang="en-US" b="1" dirty="0"/>
          </a:p>
        </p:txBody>
      </p:sp>
      <p:sp>
        <p:nvSpPr>
          <p:cNvPr id="3" name="Content Placeholder 2">
            <a:extLst>
              <a:ext uri="{FF2B5EF4-FFF2-40B4-BE49-F238E27FC236}">
                <a16:creationId xmlns:a16="http://schemas.microsoft.com/office/drawing/2014/main" id="{D58E1932-A3CB-9B51-3070-438284C00009}"/>
              </a:ext>
            </a:extLst>
          </p:cNvPr>
          <p:cNvSpPr>
            <a:spLocks noGrp="1"/>
          </p:cNvSpPr>
          <p:nvPr>
            <p:ph idx="1"/>
          </p:nvPr>
        </p:nvSpPr>
        <p:spPr/>
        <p:txBody>
          <a:bodyPr>
            <a:normAutofit lnSpcReduction="10000"/>
          </a:bodyPr>
          <a:lstStyle/>
          <a:p>
            <a:pPr marL="171450" indent="-171450">
              <a:lnSpc>
                <a:spcPct val="90000"/>
              </a:lnSpc>
              <a:spcBef>
                <a:spcPts val="0"/>
              </a:spcBef>
              <a:buSzPts val="2400"/>
            </a:pPr>
            <a:r>
              <a:rPr lang="en-US" sz="2100" dirty="0"/>
              <a:t>PDE received a letter from USDE in October 2023 placing the state in ‘high risk’ status for continuing not to meet the 1% compliance federal regulation. A required improvement plan has been submitted.</a:t>
            </a:r>
          </a:p>
          <a:p>
            <a:pPr marL="171450" indent="-171450">
              <a:lnSpc>
                <a:spcPct val="90000"/>
              </a:lnSpc>
              <a:spcBef>
                <a:spcPts val="750"/>
              </a:spcBef>
              <a:buSzPts val="2400"/>
            </a:pPr>
            <a:r>
              <a:rPr lang="en-US" sz="2100" dirty="0"/>
              <a:t>PA has not been able to secure a state 1% waiver with USDE because the state also does not meet the federal requirement to assess at least 95% of all students and SWD.  </a:t>
            </a:r>
          </a:p>
          <a:p>
            <a:pPr marL="171450" indent="-171450">
              <a:buSzPts val="2400"/>
            </a:pPr>
            <a:r>
              <a:rPr lang="en-US" sz="2100" dirty="0"/>
              <a:t>LEAs who continue to exceed the 1% threshold can expect additional measures of oversight and monitoring by the BSE as required by the submitted improvement plan since PA is expected to not exceed 1% of students taking an alternate statewide assessment.</a:t>
            </a:r>
          </a:p>
          <a:p>
            <a:pPr marL="171450" indent="-171450">
              <a:lnSpc>
                <a:spcPct val="90000"/>
              </a:lnSpc>
              <a:spcBef>
                <a:spcPts val="750"/>
              </a:spcBef>
              <a:buSzPts val="2400"/>
            </a:pPr>
            <a:r>
              <a:rPr lang="en-US" sz="2400" dirty="0">
                <a:solidFill>
                  <a:srgbClr val="00B0F0"/>
                </a:solidFill>
                <a:hlinkClick r:id="rId3">
                  <a:extLst>
                    <a:ext uri="{A12FA001-AC4F-418D-AE19-62706E023703}">
                      <ahyp:hlinkClr xmlns:ahyp="http://schemas.microsoft.com/office/drawing/2018/hyperlinkcolor" val="tx"/>
                    </a:ext>
                  </a:extLst>
                </a:hlinkClick>
              </a:rPr>
              <a:t>ESSA 1.0 Percent Threshold Justification Requirements (pa.gov)</a:t>
            </a:r>
            <a:endParaRPr lang="en-US" sz="2400" dirty="0">
              <a:solidFill>
                <a:srgbClr val="00B0F0"/>
              </a:solidFill>
            </a:endParaRPr>
          </a:p>
          <a:p>
            <a:endParaRPr lang="en-US" dirty="0"/>
          </a:p>
        </p:txBody>
      </p:sp>
      <p:sp>
        <p:nvSpPr>
          <p:cNvPr id="5" name="Slide Number Placeholder 4">
            <a:extLst>
              <a:ext uri="{FF2B5EF4-FFF2-40B4-BE49-F238E27FC236}">
                <a16:creationId xmlns:a16="http://schemas.microsoft.com/office/drawing/2014/main" id="{1449F8CF-D417-8BF1-1232-387D666248CB}"/>
              </a:ext>
            </a:extLst>
          </p:cNvPr>
          <p:cNvSpPr>
            <a:spLocks noGrp="1"/>
          </p:cNvSpPr>
          <p:nvPr>
            <p:ph type="sldNum" sz="quarter" idx="12"/>
          </p:nvPr>
        </p:nvSpPr>
        <p:spPr/>
        <p:txBody>
          <a:bodyPr/>
          <a:lstStyle/>
          <a:p>
            <a:fld id="{21BA5351-C004-6E44-B836-3AE785966E6F}" type="slidenum">
              <a:rPr lang="en-US" smtClean="0"/>
              <a:t>6</a:t>
            </a:fld>
            <a:endParaRPr lang="en-US" dirty="0"/>
          </a:p>
        </p:txBody>
      </p:sp>
    </p:spTree>
    <p:extLst>
      <p:ext uri="{BB962C8B-B14F-4D97-AF65-F5344CB8AC3E}">
        <p14:creationId xmlns:p14="http://schemas.microsoft.com/office/powerpoint/2010/main" val="141949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A211-905D-651C-2368-457A2F7114BF}"/>
              </a:ext>
            </a:extLst>
          </p:cNvPr>
          <p:cNvSpPr>
            <a:spLocks noGrp="1"/>
          </p:cNvSpPr>
          <p:nvPr>
            <p:ph type="title"/>
          </p:nvPr>
        </p:nvSpPr>
        <p:spPr>
          <a:xfrm>
            <a:off x="633046" y="304800"/>
            <a:ext cx="8053754" cy="1143000"/>
          </a:xfrm>
        </p:spPr>
        <p:txBody>
          <a:bodyPr/>
          <a:lstStyle/>
          <a:p>
            <a:r>
              <a:rPr lang="en-US" b="1" dirty="0"/>
              <a:t>PASA DLM 2023-24 Important Dates</a:t>
            </a:r>
          </a:p>
        </p:txBody>
      </p:sp>
      <p:sp>
        <p:nvSpPr>
          <p:cNvPr id="14" name="Text Placeholder 13">
            <a:extLst>
              <a:ext uri="{FF2B5EF4-FFF2-40B4-BE49-F238E27FC236}">
                <a16:creationId xmlns:a16="http://schemas.microsoft.com/office/drawing/2014/main" id="{35E78ECA-536E-185C-F83C-C866AEF63349}"/>
              </a:ext>
            </a:extLst>
          </p:cNvPr>
          <p:cNvSpPr>
            <a:spLocks noGrp="1"/>
          </p:cNvSpPr>
          <p:nvPr>
            <p:ph type="body" idx="1"/>
          </p:nvPr>
        </p:nvSpPr>
        <p:spPr>
          <a:xfrm>
            <a:off x="457200" y="1600202"/>
            <a:ext cx="6742589" cy="3222270"/>
          </a:xfrm>
        </p:spPr>
        <p:txBody>
          <a:bodyPr/>
          <a:lstStyle/>
          <a:p>
            <a:endParaRPr lang="en-US" dirty="0"/>
          </a:p>
        </p:txBody>
      </p:sp>
      <p:sp>
        <p:nvSpPr>
          <p:cNvPr id="5" name="Slide Number Placeholder 4">
            <a:extLst>
              <a:ext uri="{FF2B5EF4-FFF2-40B4-BE49-F238E27FC236}">
                <a16:creationId xmlns:a16="http://schemas.microsoft.com/office/drawing/2014/main" id="{B8B69B69-C32F-A5AB-7672-FE0281A06E1C}"/>
              </a:ext>
            </a:extLst>
          </p:cNvPr>
          <p:cNvSpPr>
            <a:spLocks noGrp="1"/>
          </p:cNvSpPr>
          <p:nvPr>
            <p:ph type="sldNum" idx="12"/>
          </p:nvPr>
        </p:nvSpPr>
        <p:spPr/>
        <p:txBody>
          <a:bodyPr/>
          <a:lstStyle/>
          <a:p>
            <a:fld id="{21BA5351-C004-6E44-B836-3AE785966E6F}" type="slidenum">
              <a:rPr lang="en-US" smtClean="0"/>
              <a:t>7</a:t>
            </a:fld>
            <a:endParaRPr lang="en-US" dirty="0"/>
          </a:p>
        </p:txBody>
      </p:sp>
      <p:pic>
        <p:nvPicPr>
          <p:cNvPr id="11" name="Picture 10">
            <a:extLst>
              <a:ext uri="{FF2B5EF4-FFF2-40B4-BE49-F238E27FC236}">
                <a16:creationId xmlns:a16="http://schemas.microsoft.com/office/drawing/2014/main" id="{D6777A7E-D074-97D0-A827-B217DF96DB25}"/>
              </a:ext>
            </a:extLst>
          </p:cNvPr>
          <p:cNvPicPr>
            <a:picLocks noChangeAspect="1"/>
          </p:cNvPicPr>
          <p:nvPr/>
        </p:nvPicPr>
        <p:blipFill>
          <a:blip r:embed="rId3"/>
          <a:stretch>
            <a:fillRect/>
          </a:stretch>
        </p:blipFill>
        <p:spPr>
          <a:xfrm>
            <a:off x="270768" y="1386012"/>
            <a:ext cx="6929021" cy="3420390"/>
          </a:xfrm>
          <a:prstGeom prst="rect">
            <a:avLst/>
          </a:prstGeom>
        </p:spPr>
      </p:pic>
      <p:sp>
        <p:nvSpPr>
          <p:cNvPr id="15" name="TextBox 14">
            <a:extLst>
              <a:ext uri="{FF2B5EF4-FFF2-40B4-BE49-F238E27FC236}">
                <a16:creationId xmlns:a16="http://schemas.microsoft.com/office/drawing/2014/main" id="{BEC05B7C-3F60-00C8-EC26-8F2151B5A8A0}"/>
              </a:ext>
            </a:extLst>
          </p:cNvPr>
          <p:cNvSpPr txBox="1"/>
          <p:nvPr/>
        </p:nvSpPr>
        <p:spPr>
          <a:xfrm>
            <a:off x="457200" y="4592211"/>
            <a:ext cx="7082419" cy="1169551"/>
          </a:xfrm>
          <a:prstGeom prst="rect">
            <a:avLst/>
          </a:prstGeom>
          <a:noFill/>
        </p:spPr>
        <p:txBody>
          <a:bodyPr wrap="square" rtlCol="0">
            <a:spAutoFit/>
          </a:bodyPr>
          <a:lstStyle/>
          <a:p>
            <a:endParaRPr lang="en-US" dirty="0">
              <a:hlinkClick r:id="rId4"/>
            </a:endParaRPr>
          </a:p>
          <a:p>
            <a:pPr algn="l"/>
            <a:r>
              <a:rPr lang="en-US" b="0" i="0" u="none" strike="noStrike" dirty="0">
                <a:solidFill>
                  <a:srgbClr val="00B0F0"/>
                </a:solidFill>
                <a:effectLst/>
                <a:latin typeface="Open Sans" panose="020B0606030504020204" pitchFamily="34" charset="0"/>
                <a:hlinkClick r:id="rId5" tooltip="Parent Notification Letter YE">
                  <a:extLst>
                    <a:ext uri="{A12FA001-AC4F-418D-AE19-62706E023703}">
                      <ahyp:hlinkClr xmlns:ahyp="http://schemas.microsoft.com/office/drawing/2018/hyperlinkcolor" val="tx"/>
                    </a:ext>
                  </a:extLst>
                </a:hlinkClick>
              </a:rPr>
              <a:t>Parent Notification Letter for Year-End Model States (docx)</a:t>
            </a:r>
            <a:endParaRPr lang="en-US" b="0" i="0" dirty="0">
              <a:solidFill>
                <a:srgbClr val="00B0F0"/>
              </a:solidFill>
              <a:effectLst/>
              <a:latin typeface="Open Sans" panose="020B0606030504020204" pitchFamily="34" charset="0"/>
            </a:endParaRPr>
          </a:p>
          <a:p>
            <a:pPr algn="l"/>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Parent Notification Letter (</a:t>
            </a:r>
            <a:r>
              <a:rPr lang="en-US" b="0" i="0" u="none" strike="noStrike" dirty="0" err="1">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en</a:t>
            </a:r>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 </a:t>
            </a:r>
            <a:r>
              <a:rPr lang="en-US" b="0" i="0" u="none" strike="noStrike" dirty="0" err="1">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Español</a:t>
            </a:r>
            <a:r>
              <a:rPr lang="en-US" b="0" i="0" u="none" strike="noStrike" dirty="0">
                <a:solidFill>
                  <a:srgbClr val="00B0F0"/>
                </a:solidFill>
                <a:effectLst/>
                <a:latin typeface="Open Sans" panose="020B0606030504020204" pitchFamily="34" charset="0"/>
                <a:hlinkClick r:id="rId6" tooltip="Parent Notification Letter in Spanish for Year-End Model">
                  <a:extLst>
                    <a:ext uri="{A12FA001-AC4F-418D-AE19-62706E023703}">
                      <ahyp:hlinkClr xmlns:ahyp="http://schemas.microsoft.com/office/drawing/2018/hyperlinkcolor" val="tx"/>
                    </a:ext>
                  </a:extLst>
                </a:hlinkClick>
              </a:rPr>
              <a:t>) for Year-End Model States (docx)</a:t>
            </a:r>
            <a:endParaRPr lang="en-US" b="0" i="0" u="none" strike="noStrike" dirty="0">
              <a:solidFill>
                <a:srgbClr val="00B0F0"/>
              </a:solidFill>
              <a:effectLst/>
              <a:latin typeface="Open Sans" panose="020B0606030504020204" pitchFamily="34" charset="0"/>
            </a:endParaRPr>
          </a:p>
          <a:p>
            <a:pPr algn="l"/>
            <a:br>
              <a:rPr lang="en-US" b="0" i="0" dirty="0">
                <a:solidFill>
                  <a:srgbClr val="00B0F0"/>
                </a:solidFill>
                <a:effectLst/>
                <a:latin typeface="Open Sans" panose="020B0606030504020204" pitchFamily="34" charset="0"/>
              </a:rPr>
            </a:br>
            <a:r>
              <a:rPr lang="en-US" dirty="0">
                <a:solidFill>
                  <a:srgbClr val="00B0F0"/>
                </a:solidFill>
                <a:hlinkClick r:id="rId4">
                  <a:extLst>
                    <a:ext uri="{A12FA001-AC4F-418D-AE19-62706E023703}">
                      <ahyp:hlinkClr xmlns:ahyp="http://schemas.microsoft.com/office/drawing/2018/hyperlinkcolor" val="tx"/>
                    </a:ext>
                  </a:extLst>
                </a:hlinkClick>
              </a:rPr>
              <a:t>2023-24 PASA DLM Instruction and Assessment Calendar (dynamiclearningmaps.org)</a:t>
            </a:r>
            <a:endParaRPr lang="en-US" dirty="0">
              <a:solidFill>
                <a:srgbClr val="00B0F0"/>
              </a:solidFill>
            </a:endParaRPr>
          </a:p>
        </p:txBody>
      </p:sp>
      <p:sp>
        <p:nvSpPr>
          <p:cNvPr id="4" name="Oval 3">
            <a:extLst>
              <a:ext uri="{FF2B5EF4-FFF2-40B4-BE49-F238E27FC236}">
                <a16:creationId xmlns:a16="http://schemas.microsoft.com/office/drawing/2014/main" id="{D5C34E13-9BEE-0530-ABD5-1C0A3FD650EA}"/>
              </a:ext>
            </a:extLst>
          </p:cNvPr>
          <p:cNvSpPr/>
          <p:nvPr/>
        </p:nvSpPr>
        <p:spPr>
          <a:xfrm>
            <a:off x="3533149" y="3239314"/>
            <a:ext cx="2722345" cy="4341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1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0"/>
          <p:cNvSpPr txBox="1">
            <a:spLocks noGrp="1"/>
          </p:cNvSpPr>
          <p:nvPr>
            <p:ph type="title"/>
          </p:nvPr>
        </p:nvSpPr>
        <p:spPr>
          <a:xfrm>
            <a:off x="363415" y="294056"/>
            <a:ext cx="8686800" cy="1143000"/>
          </a:xfrm>
          <a:prstGeom prst="rect">
            <a:avLst/>
          </a:prstGeom>
          <a:noFill/>
          <a:ln>
            <a:noFill/>
          </a:ln>
        </p:spPr>
        <p:txBody>
          <a:bodyPr spcFirstLastPara="1" wrap="square" lIns="91425" tIns="45700" rIns="91425" bIns="45700" anchor="ctr" anchorCtr="0">
            <a:noAutofit/>
          </a:bodyPr>
          <a:lstStyle/>
          <a:p>
            <a:pPr marL="173038" lvl="0" indent="0" algn="l" rtl="0">
              <a:spcBef>
                <a:spcPts val="0"/>
              </a:spcBef>
              <a:spcAft>
                <a:spcPts val="0"/>
              </a:spcAft>
              <a:buNone/>
            </a:pPr>
            <a:r>
              <a:rPr lang="en-US" b="1" dirty="0"/>
              <a:t>PASA DLM Blueprints and Scoring</a:t>
            </a:r>
            <a:endParaRPr b="1" dirty="0"/>
          </a:p>
        </p:txBody>
      </p:sp>
      <p:sp>
        <p:nvSpPr>
          <p:cNvPr id="4" name="TextBox 3">
            <a:extLst>
              <a:ext uri="{FF2B5EF4-FFF2-40B4-BE49-F238E27FC236}">
                <a16:creationId xmlns:a16="http://schemas.microsoft.com/office/drawing/2014/main" id="{4000A433-15FF-4618-81C8-F6BE26C2DDDB}"/>
              </a:ext>
            </a:extLst>
          </p:cNvPr>
          <p:cNvSpPr txBox="1"/>
          <p:nvPr/>
        </p:nvSpPr>
        <p:spPr>
          <a:xfrm>
            <a:off x="457200" y="1437056"/>
            <a:ext cx="8229600" cy="4688463"/>
          </a:xfrm>
          <a:prstGeom prst="rect">
            <a:avLst/>
          </a:prstGeom>
          <a:noFill/>
        </p:spPr>
        <p:txBody>
          <a:bodyPr wrap="square" rtlCol="0">
            <a:spAutoFit/>
          </a:bodyPr>
          <a:lstStyle/>
          <a:p>
            <a:pPr lvl="0">
              <a:buSzPts val="3200"/>
            </a:pPr>
            <a:r>
              <a:rPr lang="en-US" sz="2200" b="1" u="sng" dirty="0">
                <a:solidFill>
                  <a:srgbClr val="4F81BD">
                    <a:lumMod val="50000"/>
                  </a:srgbClr>
                </a:solidFill>
              </a:rPr>
              <a:t>PASA DLM Blueprints</a:t>
            </a:r>
          </a:p>
          <a:p>
            <a:pPr marL="342900" lvl="0" indent="-330200">
              <a:spcBef>
                <a:spcPts val="480"/>
              </a:spcBef>
              <a:buSzPts val="2200"/>
              <a:buFont typeface="Arial"/>
              <a:buChar char="•"/>
            </a:pPr>
            <a:r>
              <a:rPr lang="en-US" sz="2200" u="sng" dirty="0">
                <a:solidFill>
                  <a:srgbClr val="00B0F0"/>
                </a:solidFill>
                <a:hlinkClick r:id="rId3">
                  <a:extLst>
                    <a:ext uri="{A12FA001-AC4F-418D-AE19-62706E023703}">
                      <ahyp:hlinkClr xmlns:ahyp="http://schemas.microsoft.com/office/drawing/2018/hyperlinkcolor" val="tx"/>
                    </a:ext>
                  </a:extLst>
                </a:hlinkClick>
              </a:rPr>
              <a:t>Blueprint for English Language Arts</a:t>
            </a:r>
            <a:r>
              <a:rPr lang="en-US" sz="2200" u="sng" dirty="0">
                <a:solidFill>
                  <a:srgbClr val="00B0F0"/>
                </a:solidFill>
              </a:rPr>
              <a:t>   </a:t>
            </a:r>
            <a:endParaRPr lang="en-US" sz="2200" dirty="0">
              <a:solidFill>
                <a:srgbClr val="00B0F0"/>
              </a:solidFill>
            </a:endParaRPr>
          </a:p>
          <a:p>
            <a:pPr marL="342900" lvl="0" indent="-330200">
              <a:spcBef>
                <a:spcPts val="480"/>
              </a:spcBef>
              <a:buSzPts val="2200"/>
              <a:buFont typeface="Arial"/>
              <a:buChar char="•"/>
            </a:pPr>
            <a:r>
              <a:rPr lang="en-US" sz="2200" u="sng" dirty="0">
                <a:solidFill>
                  <a:srgbClr val="00B0F0"/>
                </a:solidFill>
                <a:hlinkClick r:id="rId4">
                  <a:extLst>
                    <a:ext uri="{A12FA001-AC4F-418D-AE19-62706E023703}">
                      <ahyp:hlinkClr xmlns:ahyp="http://schemas.microsoft.com/office/drawing/2018/hyperlinkcolor" val="tx"/>
                    </a:ext>
                  </a:extLst>
                </a:hlinkClick>
              </a:rPr>
              <a:t>Blueprint for Math</a:t>
            </a:r>
            <a:r>
              <a:rPr lang="en-US" sz="2200" u="sng" dirty="0">
                <a:solidFill>
                  <a:srgbClr val="00B0F0"/>
                </a:solidFill>
              </a:rPr>
              <a:t>ematics</a:t>
            </a:r>
          </a:p>
          <a:p>
            <a:pPr marL="342900" lvl="0" indent="-330200">
              <a:spcBef>
                <a:spcPts val="480"/>
              </a:spcBef>
              <a:buSzPts val="2200"/>
              <a:buFont typeface="Arial"/>
              <a:buChar char="•"/>
            </a:pPr>
            <a:r>
              <a:rPr lang="en-US" sz="2200" u="sng" dirty="0">
                <a:solidFill>
                  <a:srgbClr val="00B0F0"/>
                </a:solidFill>
                <a:hlinkClick r:id="rId5">
                  <a:extLst>
                    <a:ext uri="{A12FA001-AC4F-418D-AE19-62706E023703}">
                      <ahyp:hlinkClr xmlns:ahyp="http://schemas.microsoft.com/office/drawing/2018/hyperlinkcolor" val="tx"/>
                    </a:ext>
                  </a:extLst>
                </a:hlinkClick>
              </a:rPr>
              <a:t>Blueprint for Science</a:t>
            </a:r>
            <a:endParaRPr lang="en-US" sz="2200" u="sng" dirty="0">
              <a:solidFill>
                <a:srgbClr val="00B0F0"/>
              </a:solidFill>
            </a:endParaRPr>
          </a:p>
          <a:p>
            <a:pPr marL="342900" lvl="0">
              <a:spcBef>
                <a:spcPts val="480"/>
              </a:spcBef>
              <a:buSzPts val="1800"/>
            </a:pPr>
            <a:endParaRPr lang="en-US" sz="1000" u="sng" dirty="0">
              <a:solidFill>
                <a:srgbClr val="4F81BD">
                  <a:lumMod val="50000"/>
                </a:srgbClr>
              </a:solidFill>
            </a:endParaRPr>
          </a:p>
          <a:p>
            <a:pPr lvl="0">
              <a:buSzPts val="3200"/>
            </a:pPr>
            <a:r>
              <a:rPr lang="en-US" sz="2200" b="1" u="sng" dirty="0">
                <a:solidFill>
                  <a:srgbClr val="4F81BD">
                    <a:lumMod val="50000"/>
                  </a:srgbClr>
                </a:solidFill>
              </a:rPr>
              <a:t>Score Report Information</a:t>
            </a:r>
            <a:endParaRPr lang="en-US" sz="2200" u="sng" dirty="0">
              <a:solidFill>
                <a:srgbClr val="4F81BD">
                  <a:lumMod val="50000"/>
                </a:srgbClr>
              </a:solidFill>
            </a:endParaRPr>
          </a:p>
          <a:p>
            <a:pPr lvl="1" indent="339725">
              <a:spcBef>
                <a:spcPts val="640"/>
              </a:spcBef>
              <a:buSzPts val="2200"/>
              <a:buFont typeface="Arial"/>
              <a:buChar char="•"/>
            </a:pPr>
            <a:r>
              <a:rPr lang="en-US" sz="2200" dirty="0">
                <a:solidFill>
                  <a:srgbClr val="4F81BD">
                    <a:lumMod val="50000"/>
                  </a:srgbClr>
                </a:solidFill>
              </a:rPr>
              <a:t>Sample score reports for </a:t>
            </a:r>
            <a:r>
              <a:rPr lang="en-US" sz="2200" dirty="0">
                <a:solidFill>
                  <a:srgbClr val="00B0F0"/>
                </a:solidFill>
                <a:hlinkClick r:id="rId6">
                  <a:extLst>
                    <a:ext uri="{A12FA001-AC4F-418D-AE19-62706E023703}">
                      <ahyp:hlinkClr xmlns:ahyp="http://schemas.microsoft.com/office/drawing/2018/hyperlinkcolor" val="tx"/>
                    </a:ext>
                  </a:extLst>
                </a:hlinkClick>
              </a:rPr>
              <a:t>ELA</a:t>
            </a:r>
            <a:r>
              <a:rPr lang="en-US" sz="2200" dirty="0">
                <a:solidFill>
                  <a:srgbClr val="00B0F0"/>
                </a:solidFill>
              </a:rPr>
              <a:t>, </a:t>
            </a:r>
            <a:r>
              <a:rPr lang="en-US" sz="2200" dirty="0">
                <a:solidFill>
                  <a:srgbClr val="00B0F0"/>
                </a:solidFill>
                <a:hlinkClick r:id="rId7">
                  <a:extLst>
                    <a:ext uri="{A12FA001-AC4F-418D-AE19-62706E023703}">
                      <ahyp:hlinkClr xmlns:ahyp="http://schemas.microsoft.com/office/drawing/2018/hyperlinkcolor" val="tx"/>
                    </a:ext>
                  </a:extLst>
                </a:hlinkClick>
              </a:rPr>
              <a:t>Math</a:t>
            </a:r>
            <a:r>
              <a:rPr lang="en-US" sz="2200" dirty="0">
                <a:solidFill>
                  <a:srgbClr val="00B0F0"/>
                </a:solidFill>
              </a:rPr>
              <a:t>,</a:t>
            </a:r>
            <a:r>
              <a:rPr lang="en-US" sz="2200" dirty="0">
                <a:solidFill>
                  <a:srgbClr val="4F81BD">
                    <a:lumMod val="50000"/>
                  </a:srgbClr>
                </a:solidFill>
              </a:rPr>
              <a:t> and </a:t>
            </a:r>
            <a:r>
              <a:rPr lang="en-US" sz="2200" dirty="0">
                <a:solidFill>
                  <a:srgbClr val="00B0F0"/>
                </a:solidFill>
                <a:hlinkClick r:id="rId8">
                  <a:extLst>
                    <a:ext uri="{A12FA001-AC4F-418D-AE19-62706E023703}">
                      <ahyp:hlinkClr xmlns:ahyp="http://schemas.microsoft.com/office/drawing/2018/hyperlinkcolor" val="tx"/>
                    </a:ext>
                  </a:extLst>
                </a:hlinkClick>
              </a:rPr>
              <a:t>Science</a:t>
            </a:r>
            <a:endParaRPr lang="en-US" sz="2200" dirty="0">
              <a:solidFill>
                <a:srgbClr val="00B0F0"/>
              </a:solidFill>
            </a:endParaRPr>
          </a:p>
          <a:p>
            <a:pPr lvl="1" indent="339725">
              <a:spcBef>
                <a:spcPts val="640"/>
              </a:spcBef>
              <a:buSzPts val="2200"/>
              <a:buFont typeface="Arial"/>
              <a:buChar char="•"/>
            </a:pPr>
            <a:r>
              <a:rPr lang="en-US" sz="2200" dirty="0">
                <a:solidFill>
                  <a:srgbClr val="00B0F0"/>
                </a:solidFill>
                <a:hlinkClick r:id="rId9">
                  <a:extLst>
                    <a:ext uri="{A12FA001-AC4F-418D-AE19-62706E023703}">
                      <ahyp:hlinkClr xmlns:ahyp="http://schemas.microsoft.com/office/drawing/2018/hyperlinkcolor" val="tx"/>
                    </a:ext>
                  </a:extLst>
                </a:hlinkClick>
              </a:rPr>
              <a:t>Parent Interpretive Guide (English)</a:t>
            </a:r>
            <a:r>
              <a:rPr lang="en-US" sz="2200" dirty="0">
                <a:solidFill>
                  <a:srgbClr val="00B0F0"/>
                </a:solidFill>
              </a:rPr>
              <a:t> </a:t>
            </a:r>
          </a:p>
          <a:p>
            <a:pPr lvl="1" indent="339725">
              <a:spcBef>
                <a:spcPts val="640"/>
              </a:spcBef>
              <a:buSzPts val="2200"/>
              <a:buFont typeface="Arial"/>
              <a:buChar char="•"/>
            </a:pPr>
            <a:r>
              <a:rPr lang="en-US" sz="2200" dirty="0">
                <a:solidFill>
                  <a:srgbClr val="00B0F0"/>
                </a:solidFill>
                <a:hlinkClick r:id="rId10">
                  <a:extLst>
                    <a:ext uri="{A12FA001-AC4F-418D-AE19-62706E023703}">
                      <ahyp:hlinkClr xmlns:ahyp="http://schemas.microsoft.com/office/drawing/2018/hyperlinkcolor" val="tx"/>
                    </a:ext>
                  </a:extLst>
                </a:hlinkClick>
              </a:rPr>
              <a:t>Parent Interpretive Guide (</a:t>
            </a:r>
            <a:r>
              <a:rPr lang="en-US" sz="2200" dirty="0" err="1">
                <a:solidFill>
                  <a:srgbClr val="00B0F0"/>
                </a:solidFill>
                <a:hlinkClick r:id="rId10">
                  <a:extLst>
                    <a:ext uri="{A12FA001-AC4F-418D-AE19-62706E023703}">
                      <ahyp:hlinkClr xmlns:ahyp="http://schemas.microsoft.com/office/drawing/2018/hyperlinkcolor" val="tx"/>
                    </a:ext>
                  </a:extLst>
                </a:hlinkClick>
              </a:rPr>
              <a:t>en</a:t>
            </a:r>
            <a:r>
              <a:rPr lang="en-US" sz="2200" dirty="0">
                <a:solidFill>
                  <a:srgbClr val="00B0F0"/>
                </a:solidFill>
                <a:hlinkClick r:id="rId10">
                  <a:extLst>
                    <a:ext uri="{A12FA001-AC4F-418D-AE19-62706E023703}">
                      <ahyp:hlinkClr xmlns:ahyp="http://schemas.microsoft.com/office/drawing/2018/hyperlinkcolor" val="tx"/>
                    </a:ext>
                  </a:extLst>
                </a:hlinkClick>
              </a:rPr>
              <a:t> Espanol)</a:t>
            </a:r>
            <a:endParaRPr lang="en-US" sz="2200" dirty="0">
              <a:solidFill>
                <a:srgbClr val="00B0F0"/>
              </a:solidFill>
            </a:endParaRPr>
          </a:p>
          <a:p>
            <a:pPr lvl="1" indent="339725">
              <a:spcBef>
                <a:spcPts val="640"/>
              </a:spcBef>
              <a:buSzPts val="2200"/>
              <a:buFont typeface="Arial"/>
              <a:buChar char="•"/>
            </a:pPr>
            <a:r>
              <a:rPr lang="en-US" sz="2200" dirty="0">
                <a:solidFill>
                  <a:srgbClr val="00B0F0"/>
                </a:solidFill>
                <a:hlinkClick r:id="rId11">
                  <a:extLst>
                    <a:ext uri="{A12FA001-AC4F-418D-AE19-62706E023703}">
                      <ahyp:hlinkClr xmlns:ahyp="http://schemas.microsoft.com/office/drawing/2018/hyperlinkcolor" val="tx"/>
                    </a:ext>
                  </a:extLst>
                </a:hlinkClick>
              </a:rPr>
              <a:t>Parent Cover Letter</a:t>
            </a:r>
            <a:r>
              <a:rPr lang="en-US" sz="2200" dirty="0">
                <a:solidFill>
                  <a:srgbClr val="00B0F0"/>
                </a:solidFill>
              </a:rPr>
              <a:t> </a:t>
            </a:r>
            <a:endParaRPr lang="en-US" sz="2200" dirty="0">
              <a:solidFill>
                <a:srgbClr val="00B0F0"/>
              </a:solidFill>
              <a:hlinkClick r:id="rId12">
                <a:extLst>
                  <a:ext uri="{A12FA001-AC4F-418D-AE19-62706E023703}">
                    <ahyp:hlinkClr xmlns:ahyp="http://schemas.microsoft.com/office/drawing/2018/hyperlinkcolor" val="tx"/>
                  </a:ext>
                </a:extLst>
              </a:hlinkClick>
            </a:endParaRPr>
          </a:p>
          <a:p>
            <a:pPr lvl="5" indent="339725">
              <a:spcBef>
                <a:spcPts val="640"/>
              </a:spcBef>
              <a:buSzPts val="2200"/>
              <a:buFont typeface="Arial"/>
              <a:buChar char="•"/>
            </a:pPr>
            <a:r>
              <a:rPr lang="en-US" sz="2200" u="sng" dirty="0">
                <a:solidFill>
                  <a:srgbClr val="00B0F0"/>
                </a:solidFill>
                <a:hlinkClick r:id="rId12">
                  <a:extLst>
                    <a:ext uri="{A12FA001-AC4F-418D-AE19-62706E023703}">
                      <ahyp:hlinkClr xmlns:ahyp="http://schemas.microsoft.com/office/drawing/2018/hyperlinkcolor" val="tx"/>
                    </a:ext>
                  </a:extLst>
                </a:hlinkClick>
              </a:rPr>
              <a:t>Talking with Parents About Score Reports</a:t>
            </a:r>
            <a:r>
              <a:rPr lang="en-US" sz="2200" u="sng" dirty="0">
                <a:solidFill>
                  <a:srgbClr val="00B0F0"/>
                </a:solidFill>
              </a:rPr>
              <a:t> </a:t>
            </a:r>
            <a:endParaRPr lang="en-US" sz="2200" dirty="0">
              <a:solidFill>
                <a:srgbClr val="00B0F0"/>
              </a:solidFill>
            </a:endParaRPr>
          </a:p>
          <a:p>
            <a:pPr lvl="2" indent="339725">
              <a:spcBef>
                <a:spcPts val="640"/>
              </a:spcBef>
              <a:buSzPts val="2200"/>
              <a:buFont typeface="Arial"/>
              <a:buChar char="•"/>
            </a:pPr>
            <a:r>
              <a:rPr lang="en-US" sz="2200" u="sng" dirty="0">
                <a:solidFill>
                  <a:srgbClr val="00B0F0"/>
                </a:solidFill>
                <a:hlinkClick r:id="rId13">
                  <a:extLst>
                    <a:ext uri="{A12FA001-AC4F-418D-AE19-62706E023703}">
                      <ahyp:hlinkClr xmlns:ahyp="http://schemas.microsoft.com/office/drawing/2018/hyperlinkcolor" val="tx"/>
                    </a:ext>
                  </a:extLst>
                </a:hlinkClick>
              </a:rPr>
              <a:t>Video About Score Reports</a:t>
            </a:r>
            <a:endParaRPr lang="en-US" sz="2200" u="sng" dirty="0">
              <a:solidFill>
                <a:srgbClr val="00B0F0"/>
              </a:solidFill>
            </a:endParaRPr>
          </a:p>
        </p:txBody>
      </p:sp>
      <p:sp>
        <p:nvSpPr>
          <p:cNvPr id="407" name="Google Shape;407;p60">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8</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5946"/>
    </mc:Choice>
    <mc:Fallback xmlns="">
      <p:transition spd="slow" advClick="0" advTm="259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title"/>
          </p:nvPr>
        </p:nvSpPr>
        <p:spPr>
          <a:xfrm>
            <a:off x="457200" y="304800"/>
            <a:ext cx="8686800" cy="1143000"/>
          </a:xfrm>
          <a:prstGeom prst="rect">
            <a:avLst/>
          </a:prstGeom>
          <a:noFill/>
          <a:ln>
            <a:noFill/>
          </a:ln>
        </p:spPr>
        <p:txBody>
          <a:bodyPr spcFirstLastPara="1" wrap="square" lIns="91425" tIns="45700" rIns="91425" bIns="45700" anchor="ctr" anchorCtr="0">
            <a:noAutofit/>
          </a:bodyPr>
          <a:lstStyle/>
          <a:p>
            <a:pPr marL="173038" lvl="0" indent="0" algn="l" rtl="0">
              <a:spcBef>
                <a:spcPts val="0"/>
              </a:spcBef>
              <a:spcAft>
                <a:spcPts val="0"/>
              </a:spcAft>
              <a:buNone/>
            </a:pPr>
            <a:r>
              <a:rPr lang="en-US" b="1" dirty="0"/>
              <a:t>PASA DLM </a:t>
            </a:r>
            <a:endParaRPr b="1" dirty="0"/>
          </a:p>
        </p:txBody>
      </p:sp>
      <p:sp>
        <p:nvSpPr>
          <p:cNvPr id="2" name="TextBox 1">
            <a:extLst>
              <a:ext uri="{FF2B5EF4-FFF2-40B4-BE49-F238E27FC236}">
                <a16:creationId xmlns:a16="http://schemas.microsoft.com/office/drawing/2014/main" id="{2F0ABFEC-7BDF-440D-99C2-60746CC86600}"/>
              </a:ext>
            </a:extLst>
          </p:cNvPr>
          <p:cNvSpPr txBox="1"/>
          <p:nvPr/>
        </p:nvSpPr>
        <p:spPr>
          <a:xfrm>
            <a:off x="457200" y="1368049"/>
            <a:ext cx="8229600" cy="5006499"/>
          </a:xfrm>
          <a:prstGeom prst="rect">
            <a:avLst/>
          </a:prstGeom>
          <a:noFill/>
        </p:spPr>
        <p:txBody>
          <a:bodyPr wrap="square" rtlCol="0">
            <a:spAutoFit/>
          </a:bodyPr>
          <a:lstStyle/>
          <a:p>
            <a:pPr lvl="0">
              <a:buSzPts val="3200"/>
            </a:pPr>
            <a:r>
              <a:rPr lang="en-US" sz="2800" b="1" dirty="0">
                <a:solidFill>
                  <a:srgbClr val="4F81BD">
                    <a:lumMod val="50000"/>
                  </a:srgbClr>
                </a:solidFill>
              </a:rPr>
              <a:t>Important Websites</a:t>
            </a:r>
            <a:endParaRPr lang="en-US" sz="2800" dirty="0">
              <a:solidFill>
                <a:srgbClr val="4F81BD">
                  <a:lumMod val="50000"/>
                </a:srgbClr>
              </a:solidFill>
            </a:endParaRPr>
          </a:p>
          <a:p>
            <a:pPr lvl="0">
              <a:buSzPts val="3200"/>
            </a:pPr>
            <a:endParaRPr lang="en-US" sz="1000" b="1" u="sng" dirty="0"/>
          </a:p>
          <a:p>
            <a:pPr marL="342900" lvl="0" indent="-342900">
              <a:spcBef>
                <a:spcPts val="480"/>
              </a:spcBef>
              <a:buSzPts val="2400"/>
              <a:buFont typeface="Arial"/>
              <a:buChar char="•"/>
            </a:pPr>
            <a:r>
              <a:rPr lang="en-US" sz="2000" u="sng" dirty="0">
                <a:solidFill>
                  <a:srgbClr val="00B0F0"/>
                </a:solidFill>
                <a:hlinkClick r:id="rId3">
                  <a:extLst>
                    <a:ext uri="{A12FA001-AC4F-418D-AE19-62706E023703}">
                      <ahyp:hlinkClr xmlns:ahyp="http://schemas.microsoft.com/office/drawing/2018/hyperlinkcolor" val="tx"/>
                    </a:ext>
                  </a:extLst>
                </a:hlinkClick>
              </a:rPr>
              <a:t>PaTTAN PASA DLM Instruction and Assessment Resource Hub</a:t>
            </a:r>
            <a:r>
              <a:rPr lang="en-US" sz="2000" dirty="0">
                <a:solidFill>
                  <a:srgbClr val="00B0F0"/>
                </a:solidFill>
              </a:rPr>
              <a:t>  </a:t>
            </a:r>
          </a:p>
          <a:p>
            <a:pPr marL="800100" lvl="1" indent="-342900">
              <a:spcBef>
                <a:spcPts val="480"/>
              </a:spcBef>
              <a:buSzPts val="2400"/>
              <a:buFont typeface="Arial"/>
              <a:buChar char="•"/>
            </a:pPr>
            <a:r>
              <a:rPr lang="en-US" sz="2000" dirty="0">
                <a:solidFill>
                  <a:srgbClr val="4F81BD">
                    <a:lumMod val="50000"/>
                  </a:srgbClr>
                </a:solidFill>
              </a:rPr>
              <a:t>Provides all PA Alternate Assessment Team emails to PASA Assessment Coordinators, PA instruction and assessment calendar, and other resources</a:t>
            </a:r>
          </a:p>
          <a:p>
            <a:pPr marL="457200" lvl="1">
              <a:spcBef>
                <a:spcPts val="480"/>
              </a:spcBef>
              <a:buSzPts val="2400"/>
            </a:pPr>
            <a:endParaRPr lang="en-US" sz="1000" u="sng" dirty="0">
              <a:solidFill>
                <a:srgbClr val="4F81BD">
                  <a:lumMod val="50000"/>
                </a:srgbClr>
              </a:solidFill>
            </a:endParaRPr>
          </a:p>
          <a:p>
            <a:pPr marL="342900" lvl="0" indent="-342900">
              <a:spcBef>
                <a:spcPts val="480"/>
              </a:spcBef>
              <a:buSzPts val="2400"/>
              <a:buFont typeface="Arial"/>
              <a:buChar char="•"/>
            </a:pPr>
            <a:r>
              <a:rPr lang="en-US" sz="2000" u="sng" dirty="0">
                <a:solidFill>
                  <a:srgbClr val="00B0F0"/>
                </a:solidFill>
                <a:hlinkClick r:id="rId4">
                  <a:extLst>
                    <a:ext uri="{A12FA001-AC4F-418D-AE19-62706E023703}">
                      <ahyp:hlinkClr xmlns:ahyp="http://schemas.microsoft.com/office/drawing/2018/hyperlinkcolor" val="tx"/>
                    </a:ext>
                  </a:extLst>
                </a:hlinkClick>
              </a:rPr>
              <a:t>Pennsylvania DLM homepage</a:t>
            </a:r>
            <a:r>
              <a:rPr lang="en-US" sz="2000" dirty="0">
                <a:solidFill>
                  <a:srgbClr val="0404BC"/>
                </a:solidFill>
              </a:rPr>
              <a:t> </a:t>
            </a:r>
          </a:p>
          <a:p>
            <a:pPr marL="800100" lvl="1" indent="-342900">
              <a:spcBef>
                <a:spcPts val="480"/>
              </a:spcBef>
              <a:buSzPts val="2400"/>
              <a:buFont typeface="Arial"/>
              <a:buChar char="•"/>
            </a:pPr>
            <a:r>
              <a:rPr lang="en-US" sz="2000" dirty="0">
                <a:solidFill>
                  <a:srgbClr val="4F81BD">
                    <a:lumMod val="50000"/>
                  </a:srgbClr>
                </a:solidFill>
              </a:rPr>
              <a:t>Provides access to all PASA DLM specific information including link to manuals, calendar, score reports, instructional resources, and annual Required Test Administrator Training</a:t>
            </a:r>
          </a:p>
          <a:p>
            <a:pPr marL="457200" lvl="1">
              <a:spcBef>
                <a:spcPts val="480"/>
              </a:spcBef>
              <a:buSzPts val="2400"/>
            </a:pPr>
            <a:endParaRPr lang="en-US" sz="1000" u="sng" dirty="0">
              <a:solidFill>
                <a:srgbClr val="4F81BD">
                  <a:lumMod val="50000"/>
                </a:srgbClr>
              </a:solidFill>
            </a:endParaRPr>
          </a:p>
          <a:p>
            <a:pPr marL="342900" lvl="0" indent="-342900">
              <a:spcBef>
                <a:spcPts val="480"/>
              </a:spcBef>
              <a:buSzPts val="2400"/>
              <a:buFont typeface="Arial"/>
              <a:buChar char="•"/>
            </a:pPr>
            <a:r>
              <a:rPr lang="en-US" sz="2000" u="sng" dirty="0">
                <a:solidFill>
                  <a:srgbClr val="00B0F0"/>
                </a:solidFill>
                <a:hlinkClick r:id="rId5">
                  <a:extLst>
                    <a:ext uri="{A12FA001-AC4F-418D-AE19-62706E023703}">
                      <ahyp:hlinkClr xmlns:ahyp="http://schemas.microsoft.com/office/drawing/2018/hyperlinkcolor" val="tx"/>
                    </a:ext>
                  </a:extLst>
                </a:hlinkClick>
              </a:rPr>
              <a:t>BSE Assessment</a:t>
            </a:r>
            <a:r>
              <a:rPr lang="en-US" sz="2000" dirty="0">
                <a:solidFill>
                  <a:srgbClr val="00B0F0"/>
                </a:solidFill>
              </a:rPr>
              <a:t> </a:t>
            </a:r>
          </a:p>
          <a:p>
            <a:pPr marL="800100" lvl="1" indent="-342900">
              <a:spcBef>
                <a:spcPts val="480"/>
              </a:spcBef>
              <a:buSzPts val="2400"/>
              <a:buFont typeface="Arial"/>
              <a:buChar char="•"/>
            </a:pPr>
            <a:r>
              <a:rPr lang="en-US" sz="2000" dirty="0">
                <a:solidFill>
                  <a:srgbClr val="4F81BD">
                    <a:lumMod val="50000"/>
                  </a:srgbClr>
                </a:solidFill>
              </a:rPr>
              <a:t>Provides PASA information including 1% threshold requirement information</a:t>
            </a:r>
            <a:endParaRPr lang="en-US" sz="2000" u="sng" dirty="0">
              <a:solidFill>
                <a:srgbClr val="4F81BD">
                  <a:lumMod val="50000"/>
                </a:srgbClr>
              </a:solidFill>
            </a:endParaRPr>
          </a:p>
        </p:txBody>
      </p:sp>
      <p:sp>
        <p:nvSpPr>
          <p:cNvPr id="379" name="Google Shape;379;p57">
            <a:extLst>
              <a:ext uri="{C183D7F6-B498-43B3-948B-1728B52AA6E4}">
                <adec:decorative xmlns:adec="http://schemas.microsoft.com/office/drawing/2017/decorative" val="1"/>
              </a:ext>
            </a:extLst>
          </p:cNvPr>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9</a:t>
            </a:fld>
            <a:endParaRPr sz="1200" b="0" i="0" u="none" strike="noStrike" cap="none">
              <a:solidFill>
                <a:srgbClr val="89898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4386"/>
    </mc:Choice>
    <mc:Fallback xmlns="">
      <p:transition spd="slow" advClick="0" advTm="44386"/>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A3169E-A686-4B52-9AF7-A04D4BA7A955}">
  <ds:schemaRefs>
    <ds:schemaRef ds:uri="http://schemas.microsoft.com/sharepoint/v3/contenttype/forms"/>
  </ds:schemaRefs>
</ds:datastoreItem>
</file>

<file path=customXml/itemProps2.xml><?xml version="1.0" encoding="utf-8"?>
<ds:datastoreItem xmlns:ds="http://schemas.openxmlformats.org/officeDocument/2006/customXml" ds:itemID="{908D6EA2-7BF3-4AFE-866A-0846CF723CE4}">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43097A-DC9C-4140-A7EB-817967DD6DEC}"/>
</file>

<file path=docProps/app.xml><?xml version="1.0" encoding="utf-8"?>
<Properties xmlns="http://schemas.openxmlformats.org/officeDocument/2006/extended-properties" xmlns:vt="http://schemas.openxmlformats.org/officeDocument/2006/docPropsVTypes">
  <TotalTime>2366</TotalTime>
  <Words>2277</Words>
  <Application>Microsoft Office PowerPoint</Application>
  <PresentationFormat>On-screen Show (4:3)</PresentationFormat>
  <Paragraphs>379</Paragraphs>
  <Slides>46</Slides>
  <Notes>46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Aptos</vt:lpstr>
      <vt:lpstr>Arial</vt:lpstr>
      <vt:lpstr>Calibri</vt:lpstr>
      <vt:lpstr>Montserrat</vt:lpstr>
      <vt:lpstr>Noto Sans Symbols</vt:lpstr>
      <vt:lpstr>Open Sans</vt:lpstr>
      <vt:lpstr>Verdana</vt:lpstr>
      <vt:lpstr>Office Theme</vt:lpstr>
      <vt:lpstr>1_Office Theme</vt:lpstr>
      <vt:lpstr>3_Office Theme</vt:lpstr>
      <vt:lpstr>2_Office Theme</vt:lpstr>
      <vt:lpstr>Getting Ready for the  Pennsylvania State Assessments 2023-2024</vt:lpstr>
      <vt:lpstr>Agenda      </vt:lpstr>
      <vt:lpstr>Contact Information     </vt:lpstr>
      <vt:lpstr>PA Alternate System of Assessment Dynamic Learning Maps  PASA DLM</vt:lpstr>
      <vt:lpstr>PASA DLM     </vt:lpstr>
      <vt:lpstr>PA 1% Compliance</vt:lpstr>
      <vt:lpstr>PASA DLM 2023-24 Important Dates</vt:lpstr>
      <vt:lpstr>PASA DLM Blueprints and Scoring</vt:lpstr>
      <vt:lpstr>PASA DLM </vt:lpstr>
      <vt:lpstr> PASA DLM-Assessment Coordinator (AC)</vt:lpstr>
      <vt:lpstr>PASA DLM – Assessment Coordinator – Con’t</vt:lpstr>
      <vt:lpstr>Pennsylvania System  of School Assessment  PSSA</vt:lpstr>
      <vt:lpstr>Pennsylvania System of School Assessment </vt:lpstr>
      <vt:lpstr> PSSA Resources and Tools</vt:lpstr>
      <vt:lpstr>PSSA Assessment Anchors and Glossary</vt:lpstr>
      <vt:lpstr> PSSA Item and Scoring Samplers </vt:lpstr>
      <vt:lpstr>PSSA ELA Resources and Tools</vt:lpstr>
      <vt:lpstr>PSSA ELA Test Design</vt:lpstr>
      <vt:lpstr>PSSA ELA  Grade 3 Scoring Guidelines</vt:lpstr>
      <vt:lpstr>PSSA ELA TDA Scoring Guidelines</vt:lpstr>
      <vt:lpstr>PSSA Mathematics Resources and Tools </vt:lpstr>
      <vt:lpstr>PSSA Mathematics Test Design</vt:lpstr>
      <vt:lpstr>PSSA Mathematics Scoring Guidelines</vt:lpstr>
      <vt:lpstr>PSSA Mathematics Tools</vt:lpstr>
      <vt:lpstr>PSSA Science Resources and Tools</vt:lpstr>
      <vt:lpstr>PSSA Science Test Design   </vt:lpstr>
      <vt:lpstr>PSSA Science Scoring Guidelines</vt:lpstr>
      <vt:lpstr>PSSA Science Tools and Scenarios</vt:lpstr>
      <vt:lpstr>Keystone Exams</vt:lpstr>
      <vt:lpstr>Keystone Exams                                          2</vt:lpstr>
      <vt:lpstr>Keystone Exams Resources and Tools</vt:lpstr>
      <vt:lpstr> Keystone Exams Assessment Anchors and Glossary</vt:lpstr>
      <vt:lpstr> Keystone Exams Item and Scoring Samplers</vt:lpstr>
      <vt:lpstr>Keystone Literature Test Definition</vt:lpstr>
      <vt:lpstr>Keystone Literature Resources and Tools</vt:lpstr>
      <vt:lpstr>Keystone Literature Scoring Guidelines</vt:lpstr>
      <vt:lpstr>Keystone Algebra I Resources and Tools</vt:lpstr>
      <vt:lpstr>Keystone Algebra I Test Definition</vt:lpstr>
      <vt:lpstr>Keystone Algebra I Scoring Guidelines</vt:lpstr>
      <vt:lpstr>Keystone Biology Resources and Tools</vt:lpstr>
      <vt:lpstr>Keystone Biology Test Definition</vt:lpstr>
      <vt:lpstr>Keystone Biology Scoring Guidelines</vt:lpstr>
      <vt:lpstr>Accommodations</vt:lpstr>
      <vt:lpstr>English Learner Assessments</vt:lpstr>
      <vt:lpstr>English Learner Accommodations</vt:lpstr>
      <vt:lpstr>Getting Ready: 2023-2024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the Pennsylvania State Assessments</dc:title>
  <dc:creator>Baum-Leaman, Rebekah</dc:creator>
  <cp:lastModifiedBy>Clementi, Megan</cp:lastModifiedBy>
  <cp:revision>20</cp:revision>
  <cp:lastPrinted>2021-10-22T19:59:19Z</cp:lastPrinted>
  <dcterms:modified xsi:type="dcterms:W3CDTF">2024-01-24T16:11:47Z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1384400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_SharedFileIndex">
    <vt:lpwstr/>
  </property>
  <property fmtid="{D5CDD505-2E9C-101B-9397-08002B2CF9AE}" pid="10" name="_SourceUrl">
    <vt:lpwstr/>
  </property>
</Properties>
</file>