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0"/>
  </p:notesMasterIdLst>
  <p:sldIdLst>
    <p:sldId id="256" r:id="rId5"/>
    <p:sldId id="361" r:id="rId6"/>
    <p:sldId id="309" r:id="rId7"/>
    <p:sldId id="269" r:id="rId8"/>
    <p:sldId id="356" r:id="rId9"/>
    <p:sldId id="357" r:id="rId10"/>
    <p:sldId id="326" r:id="rId11"/>
    <p:sldId id="353" r:id="rId12"/>
    <p:sldId id="358" r:id="rId13"/>
    <p:sldId id="305" r:id="rId14"/>
    <p:sldId id="310" r:id="rId15"/>
    <p:sldId id="257" r:id="rId16"/>
    <p:sldId id="274" r:id="rId17"/>
    <p:sldId id="366" r:id="rId18"/>
    <p:sldId id="374" r:id="rId19"/>
    <p:sldId id="375" r:id="rId20"/>
    <p:sldId id="376" r:id="rId21"/>
    <p:sldId id="377" r:id="rId22"/>
    <p:sldId id="371" r:id="rId23"/>
    <p:sldId id="378" r:id="rId24"/>
    <p:sldId id="385" r:id="rId25"/>
    <p:sldId id="382" r:id="rId26"/>
    <p:sldId id="381" r:id="rId27"/>
    <p:sldId id="349" r:id="rId28"/>
    <p:sldId id="347" r:id="rId29"/>
    <p:sldId id="348" r:id="rId30"/>
    <p:sldId id="311" r:id="rId31"/>
    <p:sldId id="355" r:id="rId32"/>
    <p:sldId id="354" r:id="rId33"/>
    <p:sldId id="290" r:id="rId34"/>
    <p:sldId id="312" r:id="rId35"/>
    <p:sldId id="335" r:id="rId36"/>
    <p:sldId id="346" r:id="rId37"/>
    <p:sldId id="334" r:id="rId38"/>
    <p:sldId id="337" r:id="rId39"/>
    <p:sldId id="338" r:id="rId40"/>
    <p:sldId id="340" r:id="rId41"/>
    <p:sldId id="339" r:id="rId42"/>
    <p:sldId id="341" r:id="rId43"/>
    <p:sldId id="331" r:id="rId44"/>
    <p:sldId id="342" r:id="rId45"/>
    <p:sldId id="343" r:id="rId46"/>
    <p:sldId id="332" r:id="rId47"/>
    <p:sldId id="333" r:id="rId48"/>
    <p:sldId id="344" r:id="rId49"/>
    <p:sldId id="352" r:id="rId50"/>
    <p:sldId id="351" r:id="rId51"/>
    <p:sldId id="327" r:id="rId52"/>
    <p:sldId id="360" r:id="rId53"/>
    <p:sldId id="359" r:id="rId54"/>
    <p:sldId id="328" r:id="rId55"/>
    <p:sldId id="298" r:id="rId56"/>
    <p:sldId id="317" r:id="rId57"/>
    <p:sldId id="300" r:id="rId58"/>
    <p:sldId id="372" r:id="rId59"/>
    <p:sldId id="380" r:id="rId60"/>
    <p:sldId id="318" r:id="rId61"/>
    <p:sldId id="299" r:id="rId62"/>
    <p:sldId id="330" r:id="rId63"/>
    <p:sldId id="329" r:id="rId64"/>
    <p:sldId id="350" r:id="rId65"/>
    <p:sldId id="297" r:id="rId66"/>
    <p:sldId id="323" r:id="rId67"/>
    <p:sldId id="275" r:id="rId68"/>
    <p:sldId id="313" r:id="rId69"/>
    <p:sldId id="276" r:id="rId70"/>
    <p:sldId id="289" r:id="rId71"/>
    <p:sldId id="306" r:id="rId72"/>
    <p:sldId id="314" r:id="rId73"/>
    <p:sldId id="263" r:id="rId74"/>
    <p:sldId id="291" r:id="rId75"/>
    <p:sldId id="292" r:id="rId76"/>
    <p:sldId id="293" r:id="rId77"/>
    <p:sldId id="362" r:id="rId78"/>
    <p:sldId id="315" r:id="rId79"/>
    <p:sldId id="294" r:id="rId80"/>
    <p:sldId id="295" r:id="rId81"/>
    <p:sldId id="363" r:id="rId82"/>
    <p:sldId id="320" r:id="rId83"/>
    <p:sldId id="273" r:id="rId84"/>
    <p:sldId id="321" r:id="rId85"/>
    <p:sldId id="302" r:id="rId86"/>
    <p:sldId id="345" r:id="rId87"/>
    <p:sldId id="324" r:id="rId88"/>
    <p:sldId id="259" r:id="rId8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5083CA-549A-C494-BB3C-3B98F206E9C9}" name="Gannon, Beth" initials="EG" userId="S::egannonrit@pa.gov::724ebcc3-9fa2-41a9-bab7-62b863f63db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0FBFA6-E6E9-4183-8F77-E56E9ED557E6}" v="2" dt="2024-02-15T14:57:28.0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3" autoAdjust="0"/>
    <p:restoredTop sz="81434" autoAdjust="0"/>
  </p:normalViewPr>
  <p:slideViewPr>
    <p:cSldViewPr snapToGrid="0">
      <p:cViewPr varScale="1">
        <p:scale>
          <a:sx n="62" d="100"/>
          <a:sy n="62" d="100"/>
        </p:scale>
        <p:origin x="1200" y="6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slide" Target="slides/slide85.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notesMaster" Target="notesMasters/notesMaster1.xml"/><Relationship Id="rId95" Type="http://schemas.microsoft.com/office/2015/10/relationships/revisionInfo" Target="revisionInfo.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presProps" Target="presProps.xml"/><Relationship Id="rId9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94993-336E-4449-87F7-E5B567E39011}" type="datetimeFigureOut">
              <a:rPr lang="en-US" smtClean="0"/>
              <a:t>2/16/2024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012C48-CBE3-4456-858D-2A38C9D9ED43}" type="slidenum">
              <a:rPr lang="en-US" smtClean="0"/>
              <a:t>‹#›</a:t>
            </a:fld>
            <a:endParaRPr lang="en-US"/>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How to use this PowerPoint document:  Add school-specific information in the areas highlighted in blue. You may delete or skip slides irrelevant to your testing situation (i.e. if your school only administers Keystone Exams, delete the PSSA slides before presenting).  </a:t>
            </a:r>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a:p>
        </p:txBody>
      </p:sp>
    </p:spTree>
    <p:extLst>
      <p:ext uri="{BB962C8B-B14F-4D97-AF65-F5344CB8AC3E}">
        <p14:creationId xmlns:p14="http://schemas.microsoft.com/office/powerpoint/2010/main" val="1040502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DFA for details</a:t>
            </a:r>
          </a:p>
        </p:txBody>
      </p:sp>
      <p:sp>
        <p:nvSpPr>
          <p:cNvPr id="4" name="Slide Number Placeholder 3"/>
          <p:cNvSpPr>
            <a:spLocks noGrp="1"/>
          </p:cNvSpPr>
          <p:nvPr>
            <p:ph type="sldNum" sz="quarter" idx="5"/>
          </p:nvPr>
        </p:nvSpPr>
        <p:spPr/>
        <p:txBody>
          <a:bodyPr/>
          <a:lstStyle/>
          <a:p>
            <a:fld id="{5B012C48-CBE3-4456-858D-2A38C9D9ED43}" type="slidenum">
              <a:rPr lang="en-US" smtClean="0"/>
              <a:t>35</a:t>
            </a:fld>
            <a:endParaRPr lang="en-US"/>
          </a:p>
        </p:txBody>
      </p:sp>
    </p:spTree>
    <p:extLst>
      <p:ext uri="{BB962C8B-B14F-4D97-AF65-F5344CB8AC3E}">
        <p14:creationId xmlns:p14="http://schemas.microsoft.com/office/powerpoint/2010/main" val="2116576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DFA for details</a:t>
            </a:r>
          </a:p>
        </p:txBody>
      </p:sp>
      <p:sp>
        <p:nvSpPr>
          <p:cNvPr id="4" name="Slide Number Placeholder 3"/>
          <p:cNvSpPr>
            <a:spLocks noGrp="1"/>
          </p:cNvSpPr>
          <p:nvPr>
            <p:ph type="sldNum" sz="quarter" idx="5"/>
          </p:nvPr>
        </p:nvSpPr>
        <p:spPr/>
        <p:txBody>
          <a:bodyPr/>
          <a:lstStyle/>
          <a:p>
            <a:fld id="{5B012C48-CBE3-4456-858D-2A38C9D9ED43}" type="slidenum">
              <a:rPr lang="en-US" smtClean="0"/>
              <a:t>36</a:t>
            </a:fld>
            <a:endParaRPr lang="en-US"/>
          </a:p>
        </p:txBody>
      </p:sp>
    </p:spTree>
    <p:extLst>
      <p:ext uri="{BB962C8B-B14F-4D97-AF65-F5344CB8AC3E}">
        <p14:creationId xmlns:p14="http://schemas.microsoft.com/office/powerpoint/2010/main" val="3307643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DFA for details</a:t>
            </a:r>
          </a:p>
        </p:txBody>
      </p:sp>
      <p:sp>
        <p:nvSpPr>
          <p:cNvPr id="4" name="Slide Number Placeholder 3"/>
          <p:cNvSpPr>
            <a:spLocks noGrp="1"/>
          </p:cNvSpPr>
          <p:nvPr>
            <p:ph type="sldNum" sz="quarter" idx="5"/>
          </p:nvPr>
        </p:nvSpPr>
        <p:spPr/>
        <p:txBody>
          <a:bodyPr/>
          <a:lstStyle/>
          <a:p>
            <a:fld id="{5B012C48-CBE3-4456-858D-2A38C9D9ED43}" type="slidenum">
              <a:rPr lang="en-US" smtClean="0"/>
              <a:t>37</a:t>
            </a:fld>
            <a:endParaRPr lang="en-US"/>
          </a:p>
        </p:txBody>
      </p:sp>
    </p:spTree>
    <p:extLst>
      <p:ext uri="{BB962C8B-B14F-4D97-AF65-F5344CB8AC3E}">
        <p14:creationId xmlns:p14="http://schemas.microsoft.com/office/powerpoint/2010/main" val="574891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Consult DFA for details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38</a:t>
            </a:fld>
            <a:endParaRPr lang="en-US"/>
          </a:p>
        </p:txBody>
      </p:sp>
    </p:spTree>
    <p:extLst>
      <p:ext uri="{BB962C8B-B14F-4D97-AF65-F5344CB8AC3E}">
        <p14:creationId xmlns:p14="http://schemas.microsoft.com/office/powerpoint/2010/main" val="21231823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Consult DFA for details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39</a:t>
            </a:fld>
            <a:endParaRPr lang="en-US"/>
          </a:p>
        </p:txBody>
      </p:sp>
    </p:spTree>
    <p:extLst>
      <p:ext uri="{BB962C8B-B14F-4D97-AF65-F5344CB8AC3E}">
        <p14:creationId xmlns:p14="http://schemas.microsoft.com/office/powerpoint/2010/main" val="37603099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may also receive a copy of the General Description of Scoring Guidelines and Writer’s Checklist. These guidelines are printed in the answer booklet for paper administration and available for online administration within the test engine as well, so students do not actually need a separate copy.</a:t>
            </a:r>
          </a:p>
        </p:txBody>
      </p:sp>
      <p:sp>
        <p:nvSpPr>
          <p:cNvPr id="4" name="Slide Number Placeholder 3"/>
          <p:cNvSpPr>
            <a:spLocks noGrp="1"/>
          </p:cNvSpPr>
          <p:nvPr>
            <p:ph type="sldNum" sz="quarter" idx="5"/>
          </p:nvPr>
        </p:nvSpPr>
        <p:spPr/>
        <p:txBody>
          <a:bodyPr/>
          <a:lstStyle/>
          <a:p>
            <a:fld id="{5B012C48-CBE3-4456-858D-2A38C9D9ED43}" type="slidenum">
              <a:rPr lang="en-US" smtClean="0"/>
              <a:t>41</a:t>
            </a:fld>
            <a:endParaRPr lang="en-US"/>
          </a:p>
        </p:txBody>
      </p:sp>
    </p:spTree>
    <p:extLst>
      <p:ext uri="{BB962C8B-B14F-4D97-AF65-F5344CB8AC3E}">
        <p14:creationId xmlns:p14="http://schemas.microsoft.com/office/powerpoint/2010/main" val="2583636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may also receive a copy of the General Description of Scoring Guidelines and Writer’s Checklist. These guidelines are printed in the answer booklet for paper administration and available for online administration within the test engine as well, so students do not actually need a separate copy.</a:t>
            </a:r>
          </a:p>
        </p:txBody>
      </p:sp>
      <p:sp>
        <p:nvSpPr>
          <p:cNvPr id="4" name="Slide Number Placeholder 3"/>
          <p:cNvSpPr>
            <a:spLocks noGrp="1"/>
          </p:cNvSpPr>
          <p:nvPr>
            <p:ph type="sldNum" sz="quarter" idx="5"/>
          </p:nvPr>
        </p:nvSpPr>
        <p:spPr/>
        <p:txBody>
          <a:bodyPr/>
          <a:lstStyle/>
          <a:p>
            <a:fld id="{5B012C48-CBE3-4456-858D-2A38C9D9ED43}" type="slidenum">
              <a:rPr lang="en-US" smtClean="0"/>
              <a:t>42</a:t>
            </a:fld>
            <a:endParaRPr lang="en-US"/>
          </a:p>
        </p:txBody>
      </p:sp>
    </p:spTree>
    <p:extLst>
      <p:ext uri="{BB962C8B-B14F-4D97-AF65-F5344CB8AC3E}">
        <p14:creationId xmlns:p14="http://schemas.microsoft.com/office/powerpoint/2010/main" val="2923275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may also receive a copy of the General Description of Scoring Guidelines.  The guidelines are printed in the answer booklet for paper administration and available for online administration within the test engine as well, so students do not actually need a separate copy. Students taking the paper administration should receive grade level formula sheets.  Students taking online have access to the formula sheets through the test engine; however they may receive a copy and will likely benefit by having their own copy. </a:t>
            </a:r>
          </a:p>
        </p:txBody>
      </p:sp>
      <p:sp>
        <p:nvSpPr>
          <p:cNvPr id="4" name="Slide Number Placeholder 3"/>
          <p:cNvSpPr>
            <a:spLocks noGrp="1"/>
          </p:cNvSpPr>
          <p:nvPr>
            <p:ph type="sldNum" sz="quarter" idx="5"/>
          </p:nvPr>
        </p:nvSpPr>
        <p:spPr/>
        <p:txBody>
          <a:bodyPr/>
          <a:lstStyle/>
          <a:p>
            <a:fld id="{5B012C48-CBE3-4456-858D-2A38C9D9ED43}" type="slidenum">
              <a:rPr lang="en-US" smtClean="0"/>
              <a:t>43</a:t>
            </a:fld>
            <a:endParaRPr lang="en-US"/>
          </a:p>
        </p:txBody>
      </p:sp>
    </p:spTree>
    <p:extLst>
      <p:ext uri="{BB962C8B-B14F-4D97-AF65-F5344CB8AC3E}">
        <p14:creationId xmlns:p14="http://schemas.microsoft.com/office/powerpoint/2010/main" val="8507888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44</a:t>
            </a:fld>
            <a:endParaRPr lang="en-US"/>
          </a:p>
        </p:txBody>
      </p:sp>
    </p:spTree>
    <p:extLst>
      <p:ext uri="{BB962C8B-B14F-4D97-AF65-F5344CB8AC3E}">
        <p14:creationId xmlns:p14="http://schemas.microsoft.com/office/powerpoint/2010/main" val="1650364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may also receive a copy of the General Description of Scoring Guidelines.  The guidelines are printed in the answer booklet for paper administration and available for online administration within the test engine as well, so students do not actually need a separate copy. Students taking the paper administration should receive grade level formula sheets.  Students taking online have access to the formula sheets through the test engine; however they may receive a copy and will likely benefit by having their own copy. </a:t>
            </a:r>
          </a:p>
        </p:txBody>
      </p:sp>
      <p:sp>
        <p:nvSpPr>
          <p:cNvPr id="4" name="Slide Number Placeholder 3"/>
          <p:cNvSpPr>
            <a:spLocks noGrp="1"/>
          </p:cNvSpPr>
          <p:nvPr>
            <p:ph type="sldNum" sz="quarter" idx="5"/>
          </p:nvPr>
        </p:nvSpPr>
        <p:spPr/>
        <p:txBody>
          <a:bodyPr/>
          <a:lstStyle/>
          <a:p>
            <a:fld id="{5B012C48-CBE3-4456-858D-2A38C9D9ED43}" type="slidenum">
              <a:rPr lang="en-US" smtClean="0"/>
              <a:t>45</a:t>
            </a:fld>
            <a:endParaRPr lang="en-US"/>
          </a:p>
        </p:txBody>
      </p:sp>
    </p:spTree>
    <p:extLst>
      <p:ext uri="{BB962C8B-B14F-4D97-AF65-F5344CB8AC3E}">
        <p14:creationId xmlns:p14="http://schemas.microsoft.com/office/powerpoint/2010/main" val="1505311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Receive dates from DAC; consult PDE website for state administration dates for PSSA administration</a:t>
            </a:r>
          </a:p>
        </p:txBody>
      </p:sp>
      <p:sp>
        <p:nvSpPr>
          <p:cNvPr id="4" name="Slide Number Placeholder 3"/>
          <p:cNvSpPr>
            <a:spLocks noGrp="1"/>
          </p:cNvSpPr>
          <p:nvPr>
            <p:ph type="sldNum" sz="quarter" idx="5"/>
          </p:nvPr>
        </p:nvSpPr>
        <p:spPr/>
        <p:txBody>
          <a:bodyPr/>
          <a:lstStyle/>
          <a:p>
            <a:fld id="{5B012C48-CBE3-4456-858D-2A38C9D9ED43}" type="slidenum">
              <a:rPr lang="en-US" smtClean="0"/>
              <a:t>12</a:t>
            </a:fld>
            <a:endParaRPr lang="en-US"/>
          </a:p>
        </p:txBody>
      </p:sp>
    </p:spTree>
    <p:extLst>
      <p:ext uri="{BB962C8B-B14F-4D97-AF65-F5344CB8AC3E}">
        <p14:creationId xmlns:p14="http://schemas.microsoft.com/office/powerpoint/2010/main" val="20316625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46</a:t>
            </a:fld>
            <a:endParaRPr lang="en-US"/>
          </a:p>
        </p:txBody>
      </p:sp>
    </p:spTree>
    <p:extLst>
      <p:ext uri="{BB962C8B-B14F-4D97-AF65-F5344CB8AC3E}">
        <p14:creationId xmlns:p14="http://schemas.microsoft.com/office/powerpoint/2010/main" val="39134778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list of students and their accommodations to TAs of students receiving accommodations, outline locations and extended time procedures </a:t>
            </a:r>
          </a:p>
        </p:txBody>
      </p:sp>
      <p:sp>
        <p:nvSpPr>
          <p:cNvPr id="4" name="Slide Number Placeholder 3"/>
          <p:cNvSpPr>
            <a:spLocks noGrp="1"/>
          </p:cNvSpPr>
          <p:nvPr>
            <p:ph type="sldNum" sz="quarter" idx="5"/>
          </p:nvPr>
        </p:nvSpPr>
        <p:spPr/>
        <p:txBody>
          <a:bodyPr/>
          <a:lstStyle/>
          <a:p>
            <a:fld id="{5B012C48-CBE3-4456-858D-2A38C9D9ED43}" type="slidenum">
              <a:rPr lang="en-US" smtClean="0"/>
              <a:t>48</a:t>
            </a:fld>
            <a:endParaRPr lang="en-US"/>
          </a:p>
        </p:txBody>
      </p:sp>
    </p:spTree>
    <p:extLst>
      <p:ext uri="{BB962C8B-B14F-4D97-AF65-F5344CB8AC3E}">
        <p14:creationId xmlns:p14="http://schemas.microsoft.com/office/powerpoint/2010/main" val="42755867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list of students and their accommodations to TAs of students receiving accommodations, outline locations and extended time procedures </a:t>
            </a:r>
          </a:p>
        </p:txBody>
      </p:sp>
      <p:sp>
        <p:nvSpPr>
          <p:cNvPr id="4" name="Slide Number Placeholder 3"/>
          <p:cNvSpPr>
            <a:spLocks noGrp="1"/>
          </p:cNvSpPr>
          <p:nvPr>
            <p:ph type="sldNum" sz="quarter" idx="5"/>
          </p:nvPr>
        </p:nvSpPr>
        <p:spPr/>
        <p:txBody>
          <a:bodyPr/>
          <a:lstStyle/>
          <a:p>
            <a:fld id="{5B012C48-CBE3-4456-858D-2A38C9D9ED43}" type="slidenum">
              <a:rPr lang="en-US" smtClean="0"/>
              <a:t>49</a:t>
            </a:fld>
            <a:endParaRPr lang="en-US"/>
          </a:p>
        </p:txBody>
      </p:sp>
    </p:spTree>
    <p:extLst>
      <p:ext uri="{BB962C8B-B14F-4D97-AF65-F5344CB8AC3E}">
        <p14:creationId xmlns:p14="http://schemas.microsoft.com/office/powerpoint/2010/main" val="39340925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list of students and their accommodations to TAs of students receiving accommodations, outline locations and extended time procedures </a:t>
            </a:r>
          </a:p>
        </p:txBody>
      </p:sp>
      <p:sp>
        <p:nvSpPr>
          <p:cNvPr id="4" name="Slide Number Placeholder 3"/>
          <p:cNvSpPr>
            <a:spLocks noGrp="1"/>
          </p:cNvSpPr>
          <p:nvPr>
            <p:ph type="sldNum" sz="quarter" idx="5"/>
          </p:nvPr>
        </p:nvSpPr>
        <p:spPr/>
        <p:txBody>
          <a:bodyPr/>
          <a:lstStyle/>
          <a:p>
            <a:fld id="{5B012C48-CBE3-4456-858D-2A38C9D9ED43}" type="slidenum">
              <a:rPr lang="en-US" smtClean="0"/>
              <a:t>50</a:t>
            </a:fld>
            <a:endParaRPr lang="en-US"/>
          </a:p>
        </p:txBody>
      </p:sp>
    </p:spTree>
    <p:extLst>
      <p:ext uri="{BB962C8B-B14F-4D97-AF65-F5344CB8AC3E}">
        <p14:creationId xmlns:p14="http://schemas.microsoft.com/office/powerpoint/2010/main" val="16557530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52</a:t>
            </a:fld>
            <a:endParaRPr lang="en-US"/>
          </a:p>
        </p:txBody>
      </p:sp>
    </p:spTree>
    <p:extLst>
      <p:ext uri="{BB962C8B-B14F-4D97-AF65-F5344CB8AC3E}">
        <p14:creationId xmlns:p14="http://schemas.microsoft.com/office/powerpoint/2010/main" val="41125106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60</a:t>
            </a:fld>
            <a:endParaRPr lang="en-US"/>
          </a:p>
        </p:txBody>
      </p:sp>
    </p:spTree>
    <p:extLst>
      <p:ext uri="{BB962C8B-B14F-4D97-AF65-F5344CB8AC3E}">
        <p14:creationId xmlns:p14="http://schemas.microsoft.com/office/powerpoint/2010/main" val="40306711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Email the name(s) of anyone who refuses to sign the Test Security Certificate to PDE </a:t>
            </a:r>
            <a:r>
              <a:rPr lang="en-US" sz="1200" dirty="0">
                <a:latin typeface="Arial" panose="020B0604020202020204" pitchFamily="34" charset="0"/>
                <a:cs typeface="Arial" panose="020B0604020202020204" pitchFamily="34" charset="0"/>
                <a:hlinkClick r:id="rId3"/>
              </a:rPr>
              <a:t>ra-edirregularities@pa.gov</a:t>
            </a: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62</a:t>
            </a:fld>
            <a:endParaRPr lang="en-US"/>
          </a:p>
        </p:txBody>
      </p:sp>
    </p:spTree>
    <p:extLst>
      <p:ext uri="{BB962C8B-B14F-4D97-AF65-F5344CB8AC3E}">
        <p14:creationId xmlns:p14="http://schemas.microsoft.com/office/powerpoint/2010/main" val="25457415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TAs or Proctors should review the Code of Conduct with all students prior to test administration. </a:t>
            </a:r>
          </a:p>
        </p:txBody>
      </p:sp>
      <p:sp>
        <p:nvSpPr>
          <p:cNvPr id="4" name="Slide Number Placeholder 3"/>
          <p:cNvSpPr>
            <a:spLocks noGrp="1"/>
          </p:cNvSpPr>
          <p:nvPr>
            <p:ph type="sldNum" sz="quarter" idx="5"/>
          </p:nvPr>
        </p:nvSpPr>
        <p:spPr/>
        <p:txBody>
          <a:bodyPr/>
          <a:lstStyle/>
          <a:p>
            <a:fld id="{5B012C48-CBE3-4456-858D-2A38C9D9ED43}" type="slidenum">
              <a:rPr lang="en-US" smtClean="0"/>
              <a:t>66</a:t>
            </a:fld>
            <a:endParaRPr lang="en-US"/>
          </a:p>
        </p:txBody>
      </p:sp>
    </p:spTree>
    <p:extLst>
      <p:ext uri="{BB962C8B-B14F-4D97-AF65-F5344CB8AC3E}">
        <p14:creationId xmlns:p14="http://schemas.microsoft.com/office/powerpoint/2010/main" val="1960836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students must take the Algebra I, Biology and Literature Keystone Exam by spring of grade 11.  </a:t>
            </a:r>
          </a:p>
        </p:txBody>
      </p:sp>
      <p:sp>
        <p:nvSpPr>
          <p:cNvPr id="4" name="Slide Number Placeholder 3"/>
          <p:cNvSpPr>
            <a:spLocks noGrp="1"/>
          </p:cNvSpPr>
          <p:nvPr>
            <p:ph type="sldNum" sz="quarter" idx="5"/>
          </p:nvPr>
        </p:nvSpPr>
        <p:spPr/>
        <p:txBody>
          <a:bodyPr/>
          <a:lstStyle/>
          <a:p>
            <a:fld id="{5B012C48-CBE3-4456-858D-2A38C9D9ED43}" type="slidenum">
              <a:rPr lang="en-US" smtClean="0"/>
              <a:t>67</a:t>
            </a:fld>
            <a:endParaRPr lang="en-US"/>
          </a:p>
        </p:txBody>
      </p:sp>
    </p:spTree>
    <p:extLst>
      <p:ext uri="{BB962C8B-B14F-4D97-AF65-F5344CB8AC3E}">
        <p14:creationId xmlns:p14="http://schemas.microsoft.com/office/powerpoint/2010/main" val="15832278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68</a:t>
            </a:fld>
            <a:endParaRPr lang="en-US"/>
          </a:p>
        </p:txBody>
      </p:sp>
    </p:spTree>
    <p:extLst>
      <p:ext uri="{BB962C8B-B14F-4D97-AF65-F5344CB8AC3E}">
        <p14:creationId xmlns:p14="http://schemas.microsoft.com/office/powerpoint/2010/main" val="1773993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Receive dates from DAC; consult PDE website for state administration dates for Keystone Exam administration</a:t>
            </a:r>
          </a:p>
        </p:txBody>
      </p:sp>
      <p:sp>
        <p:nvSpPr>
          <p:cNvPr id="4" name="Slide Number Placeholder 3"/>
          <p:cNvSpPr>
            <a:spLocks noGrp="1"/>
          </p:cNvSpPr>
          <p:nvPr>
            <p:ph type="sldNum" sz="quarter" idx="5"/>
          </p:nvPr>
        </p:nvSpPr>
        <p:spPr/>
        <p:txBody>
          <a:bodyPr/>
          <a:lstStyle/>
          <a:p>
            <a:fld id="{5B012C48-CBE3-4456-858D-2A38C9D9ED43}" type="slidenum">
              <a:rPr lang="en-US" smtClean="0"/>
              <a:t>13</a:t>
            </a:fld>
            <a:endParaRPr lang="en-US"/>
          </a:p>
        </p:txBody>
      </p:sp>
    </p:spTree>
    <p:extLst>
      <p:ext uri="{BB962C8B-B14F-4D97-AF65-F5344CB8AC3E}">
        <p14:creationId xmlns:p14="http://schemas.microsoft.com/office/powerpoint/2010/main" val="27231985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 in PIMS can be corrected and updated until the DRC </a:t>
            </a:r>
            <a:r>
              <a:rPr lang="en-US" dirty="0" err="1"/>
              <a:t>precode</a:t>
            </a:r>
            <a:r>
              <a:rPr lang="en-US" dirty="0"/>
              <a:t> label window closes. </a:t>
            </a:r>
          </a:p>
        </p:txBody>
      </p:sp>
      <p:sp>
        <p:nvSpPr>
          <p:cNvPr id="4" name="Slide Number Placeholder 3"/>
          <p:cNvSpPr>
            <a:spLocks noGrp="1"/>
          </p:cNvSpPr>
          <p:nvPr>
            <p:ph type="sldNum" sz="quarter" idx="5"/>
          </p:nvPr>
        </p:nvSpPr>
        <p:spPr/>
        <p:txBody>
          <a:bodyPr/>
          <a:lstStyle/>
          <a:p>
            <a:fld id="{5B012C48-CBE3-4456-858D-2A38C9D9ED43}" type="slidenum">
              <a:rPr lang="en-US" smtClean="0"/>
              <a:t>70</a:t>
            </a:fld>
            <a:endParaRPr lang="en-US"/>
          </a:p>
        </p:txBody>
      </p:sp>
    </p:spTree>
    <p:extLst>
      <p:ext uri="{BB962C8B-B14F-4D97-AF65-F5344CB8AC3E}">
        <p14:creationId xmlns:p14="http://schemas.microsoft.com/office/powerpoint/2010/main" val="10680858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Spring, 2023 administration, this information is found on Page 11 for all DFAs. </a:t>
            </a:r>
          </a:p>
        </p:txBody>
      </p:sp>
      <p:sp>
        <p:nvSpPr>
          <p:cNvPr id="4" name="Slide Number Placeholder 3"/>
          <p:cNvSpPr>
            <a:spLocks noGrp="1"/>
          </p:cNvSpPr>
          <p:nvPr>
            <p:ph type="sldNum" sz="quarter" idx="5"/>
          </p:nvPr>
        </p:nvSpPr>
        <p:spPr/>
        <p:txBody>
          <a:bodyPr/>
          <a:lstStyle/>
          <a:p>
            <a:fld id="{5B012C48-CBE3-4456-858D-2A38C9D9ED43}" type="slidenum">
              <a:rPr lang="en-US" smtClean="0"/>
              <a:t>74</a:t>
            </a:fld>
            <a:endParaRPr lang="en-US"/>
          </a:p>
        </p:txBody>
      </p:sp>
    </p:spTree>
    <p:extLst>
      <p:ext uri="{BB962C8B-B14F-4D97-AF65-F5344CB8AC3E}">
        <p14:creationId xmlns:p14="http://schemas.microsoft.com/office/powerpoint/2010/main" val="21249165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HAC for additional details </a:t>
            </a:r>
          </a:p>
        </p:txBody>
      </p:sp>
      <p:sp>
        <p:nvSpPr>
          <p:cNvPr id="4" name="Slide Number Placeholder 3"/>
          <p:cNvSpPr>
            <a:spLocks noGrp="1"/>
          </p:cNvSpPr>
          <p:nvPr>
            <p:ph type="sldNum" sz="quarter" idx="5"/>
          </p:nvPr>
        </p:nvSpPr>
        <p:spPr/>
        <p:txBody>
          <a:bodyPr/>
          <a:lstStyle/>
          <a:p>
            <a:fld id="{5B012C48-CBE3-4456-858D-2A38C9D9ED43}" type="slidenum">
              <a:rPr lang="en-US" smtClean="0"/>
              <a:t>77</a:t>
            </a:fld>
            <a:endParaRPr lang="en-US"/>
          </a:p>
        </p:txBody>
      </p:sp>
    </p:spTree>
    <p:extLst>
      <p:ext uri="{BB962C8B-B14F-4D97-AF65-F5344CB8AC3E}">
        <p14:creationId xmlns:p14="http://schemas.microsoft.com/office/powerpoint/2010/main" val="25586050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Spring, 2023 administration, the information for the ELA assessment is found on page 10 of the DFA. For Mathematics and Science, the information is found on page 11 of the DFA. </a:t>
            </a:r>
          </a:p>
        </p:txBody>
      </p:sp>
      <p:sp>
        <p:nvSpPr>
          <p:cNvPr id="4" name="Slide Number Placeholder 3"/>
          <p:cNvSpPr>
            <a:spLocks noGrp="1"/>
          </p:cNvSpPr>
          <p:nvPr>
            <p:ph type="sldNum" sz="quarter" idx="5"/>
          </p:nvPr>
        </p:nvSpPr>
        <p:spPr/>
        <p:txBody>
          <a:bodyPr/>
          <a:lstStyle/>
          <a:p>
            <a:fld id="{5B012C48-CBE3-4456-858D-2A38C9D9ED43}" type="slidenum">
              <a:rPr lang="en-US" smtClean="0"/>
              <a:t>78</a:t>
            </a:fld>
            <a:endParaRPr lang="en-US"/>
          </a:p>
        </p:txBody>
      </p:sp>
    </p:spTree>
    <p:extLst>
      <p:ext uri="{BB962C8B-B14F-4D97-AF65-F5344CB8AC3E}">
        <p14:creationId xmlns:p14="http://schemas.microsoft.com/office/powerpoint/2010/main" val="35128181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Directions for Administration booklets vary by grade level, subject and mode of administration (paper or online).  Directions for Administration for Keystone Exams vary by mode of administration only.  All content areas are located in the same booklet. </a:t>
            </a:r>
          </a:p>
        </p:txBody>
      </p:sp>
      <p:sp>
        <p:nvSpPr>
          <p:cNvPr id="4" name="Slide Number Placeholder 3"/>
          <p:cNvSpPr>
            <a:spLocks noGrp="1"/>
          </p:cNvSpPr>
          <p:nvPr>
            <p:ph type="sldNum" sz="quarter" idx="5"/>
          </p:nvPr>
        </p:nvSpPr>
        <p:spPr/>
        <p:txBody>
          <a:bodyPr/>
          <a:lstStyle/>
          <a:p>
            <a:fld id="{5B012C48-CBE3-4456-858D-2A38C9D9ED43}" type="slidenum">
              <a:rPr lang="en-US" smtClean="0"/>
              <a:t>80</a:t>
            </a:fld>
            <a:endParaRPr lang="en-US"/>
          </a:p>
        </p:txBody>
      </p:sp>
    </p:spTree>
    <p:extLst>
      <p:ext uri="{BB962C8B-B14F-4D97-AF65-F5344CB8AC3E}">
        <p14:creationId xmlns:p14="http://schemas.microsoft.com/office/powerpoint/2010/main" val="13662103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Handbook for Secure Test Administration is found in the Appendix of the HAC</a:t>
            </a:r>
          </a:p>
        </p:txBody>
      </p:sp>
      <p:sp>
        <p:nvSpPr>
          <p:cNvPr id="4" name="Slide Number Placeholder 3"/>
          <p:cNvSpPr>
            <a:spLocks noGrp="1"/>
          </p:cNvSpPr>
          <p:nvPr>
            <p:ph type="sldNum" sz="quarter" idx="5"/>
          </p:nvPr>
        </p:nvSpPr>
        <p:spPr/>
        <p:txBody>
          <a:bodyPr/>
          <a:lstStyle/>
          <a:p>
            <a:fld id="{5B012C48-CBE3-4456-858D-2A38C9D9ED43}" type="slidenum">
              <a:rPr lang="en-US" smtClean="0"/>
              <a:t>83</a:t>
            </a:fld>
            <a:endParaRPr lang="en-US" dirty="0"/>
          </a:p>
        </p:txBody>
      </p:sp>
    </p:spTree>
    <p:extLst>
      <p:ext uri="{BB962C8B-B14F-4D97-AF65-F5344CB8AC3E}">
        <p14:creationId xmlns:p14="http://schemas.microsoft.com/office/powerpoint/2010/main" val="4112510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25</a:t>
            </a:fld>
            <a:endParaRPr lang="en-US"/>
          </a:p>
        </p:txBody>
      </p:sp>
    </p:spTree>
    <p:extLst>
      <p:ext uri="{BB962C8B-B14F-4D97-AF65-F5344CB8AC3E}">
        <p14:creationId xmlns:p14="http://schemas.microsoft.com/office/powerpoint/2010/main" val="1984144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26</a:t>
            </a:fld>
            <a:endParaRPr lang="en-US"/>
          </a:p>
        </p:txBody>
      </p:sp>
    </p:spTree>
    <p:extLst>
      <p:ext uri="{BB962C8B-B14F-4D97-AF65-F5344CB8AC3E}">
        <p14:creationId xmlns:p14="http://schemas.microsoft.com/office/powerpoint/2010/main" val="2525170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28</a:t>
            </a:fld>
            <a:endParaRPr lang="en-US"/>
          </a:p>
        </p:txBody>
      </p:sp>
    </p:spTree>
    <p:extLst>
      <p:ext uri="{BB962C8B-B14F-4D97-AF65-F5344CB8AC3E}">
        <p14:creationId xmlns:p14="http://schemas.microsoft.com/office/powerpoint/2010/main" val="3651086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Handbook for Secure Test Administration is located in the HAC Appendix </a:t>
            </a:r>
          </a:p>
        </p:txBody>
      </p:sp>
      <p:sp>
        <p:nvSpPr>
          <p:cNvPr id="4" name="Slide Number Placeholder 3"/>
          <p:cNvSpPr>
            <a:spLocks noGrp="1"/>
          </p:cNvSpPr>
          <p:nvPr>
            <p:ph type="sldNum" sz="quarter" idx="5"/>
          </p:nvPr>
        </p:nvSpPr>
        <p:spPr/>
        <p:txBody>
          <a:bodyPr/>
          <a:lstStyle/>
          <a:p>
            <a:fld id="{5B012C48-CBE3-4456-858D-2A38C9D9ED43}" type="slidenum">
              <a:rPr lang="en-US" smtClean="0"/>
              <a:t>30</a:t>
            </a:fld>
            <a:endParaRPr lang="en-US"/>
          </a:p>
        </p:txBody>
      </p:sp>
    </p:spTree>
    <p:extLst>
      <p:ext uri="{BB962C8B-B14F-4D97-AF65-F5344CB8AC3E}">
        <p14:creationId xmlns:p14="http://schemas.microsoft.com/office/powerpoint/2010/main" val="1616461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32</a:t>
            </a:fld>
            <a:endParaRPr lang="en-US"/>
          </a:p>
        </p:txBody>
      </p:sp>
    </p:spTree>
    <p:extLst>
      <p:ext uri="{BB962C8B-B14F-4D97-AF65-F5344CB8AC3E}">
        <p14:creationId xmlns:p14="http://schemas.microsoft.com/office/powerpoint/2010/main" val="3716967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33</a:t>
            </a:fld>
            <a:endParaRPr lang="en-US"/>
          </a:p>
        </p:txBody>
      </p:sp>
    </p:spTree>
    <p:extLst>
      <p:ext uri="{BB962C8B-B14F-4D97-AF65-F5344CB8AC3E}">
        <p14:creationId xmlns:p14="http://schemas.microsoft.com/office/powerpoint/2010/main" val="28362724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E406486C-7D77-4EE3-A303-A18C4C0BEED5}" type="datetime1">
              <a:rPr lang="en-US" smtClean="0"/>
              <a:t>2/16/2024</a:t>
            </a:fld>
            <a:endParaRPr lang="en-US"/>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3EA795A8-8EEE-4E45-B8B1-01683563603C}" type="datetime1">
              <a:rPr lang="en-US" smtClean="0"/>
              <a:t>2/16/2024</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143AEB-D729-04FF-7CA8-FEBE5A69B881}"/>
              </a:ext>
            </a:extLst>
          </p:cNvPr>
          <p:cNvSpPr>
            <a:spLocks noGrp="1"/>
          </p:cNvSpPr>
          <p:nvPr>
            <p:ph type="dt" sz="half" idx="10"/>
          </p:nvPr>
        </p:nvSpPr>
        <p:spPr/>
        <p:txBody>
          <a:bodyPr/>
          <a:lstStyle/>
          <a:p>
            <a:fld id="{CCE6727E-4CF2-49A8-B5D6-B04585F2CC0E}" type="datetime1">
              <a:rPr lang="en-US" smtClean="0"/>
              <a:t>2/16/2024</a:t>
            </a:fld>
            <a:endParaRPr lang="en-US"/>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54305-D8FA-18F1-7D1C-0323602500FA}"/>
              </a:ext>
            </a:extLst>
          </p:cNvPr>
          <p:cNvSpPr>
            <a:spLocks noGrp="1"/>
          </p:cNvSpPr>
          <p:nvPr>
            <p:ph type="dt" sz="half" idx="10"/>
          </p:nvPr>
        </p:nvSpPr>
        <p:spPr/>
        <p:txBody>
          <a:bodyPr/>
          <a:lstStyle/>
          <a:p>
            <a:fld id="{7A264754-4ADD-49E4-9657-2D042D02AAB8}" type="datetime1">
              <a:rPr lang="en-US" smtClean="0"/>
              <a:t>2/16/2024</a:t>
            </a:fld>
            <a:endParaRPr lang="en-US"/>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lstStyle>
            <a:lvl1pPr>
              <a:defRPr/>
            </a:lvl1pPr>
          </a:lstStyle>
          <a:p>
            <a:r>
              <a:rPr lang="en-US" dirty="0"/>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4DB8D61-9786-4A4D-B53B-332C749EB351}" type="datetime1">
              <a:rPr lang="en-US" smtClean="0"/>
              <a:t>2/16/2024</a:t>
            </a:fld>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6004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dirty="0">
                <a:latin typeface="Arial" panose="020B0604020202020204" pitchFamily="34" charset="0"/>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25997EB6-29AB-44CB-B617-03B67B0591D6}" type="datetime1">
              <a:rPr lang="en-US" smtClean="0"/>
              <a:t>2/16/2024</a:t>
            </a:fld>
            <a:endParaRPr lang="en-US"/>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27391793-60E1-4876-97CF-D6C10F5C3F57}" type="datetime1">
              <a:rPr lang="en-US" smtClean="0"/>
              <a:t>2/16/2024</a:t>
            </a:fld>
            <a:endParaRPr lang="en-US"/>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A659ECBF-743B-407C-85BE-C403042C7A09}" type="datetime1">
              <a:rPr lang="en-US" smtClean="0"/>
              <a:t>2/16/2024</a:t>
            </a:fld>
            <a:endParaRPr lang="en-US"/>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55EEF64A-473B-42C6-94F9-8F5C981D6356}" type="datetime1">
              <a:rPr lang="en-US" smtClean="0"/>
              <a:t>2/16/2024</a:t>
            </a:fld>
            <a:endParaRPr lang="en-US"/>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8374C966-735F-47FF-9770-F7D3E5BF4E6F}" type="datetime1">
              <a:rPr lang="en-US" smtClean="0"/>
              <a:t>2/16/2024</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72C9136-5416-4D95-B11C-8B31AB6A4741}" type="datetime1">
              <a:rPr lang="en-US" smtClean="0"/>
              <a:t>2/16/2024</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D59D6BAD-4B36-464B-86DF-E19C2E2861FD}" type="datetime1">
              <a:rPr lang="en-US" smtClean="0"/>
              <a:t>2/16/2024</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B1FAA264-22A6-457C-99B0-5C796ADC2667}" type="datetime1">
              <a:rPr lang="en-US" smtClean="0"/>
              <a:t>2/16/2024</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160C7-812D-4EB8-9F47-8332FC9C225E}" type="datetime1">
              <a:rPr lang="en-US" smtClean="0"/>
              <a:t>2/16/2024</a:t>
            </a:fld>
            <a:endParaRPr lang="en-US" dirty="0"/>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dirty="0"/>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education.pa.gov/Documents/K-12/Assessment%20and%20Accountability/PSSA/Pennsylvania%20Calculator%20Policy.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education.pa.gov/K-12/Assessment%20and%20Accountability/PSSA/Pages/Mathematics.aspx" TargetMode="External"/><Relationship Id="rId2" Type="http://schemas.openxmlformats.org/officeDocument/2006/relationships/hyperlink" Target="https://www.education.pa.gov/K-12/Assessment%20and%20Accountability/PSSA/Pages/Test-Administrators-Materials.asp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ducation.pa.gov/K-12/Assessment%20and%20Accountability/Keystones/Pages/ItemScoringSamples.aspx" TargetMode="External"/><Relationship Id="rId2" Type="http://schemas.openxmlformats.org/officeDocument/2006/relationships/hyperlink" Target="https://www.education.pa.gov/K-12/Assessment%20and%20Accountability/Keystones/Pages/AdministrationMaterials.asp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www.education.pa.gov/Documents/K-12/Assessment%20and%20Accountability/PSSA/Accommodations/Supplemental%20Guidelines%20for%20ASL%20in%20the%20VSL.pdf" TargetMode="External"/><Relationship Id="rId3" Type="http://schemas.openxmlformats.org/officeDocument/2006/relationships/hyperlink" Target="https://www.education.pa.gov/Documents/K-12/Assessment%20and%20Accountability/PSSA/Accommodations/Accommodations%20for%20Keystone%20and%20PSSA%20webinar.pptx" TargetMode="External"/><Relationship Id="rId7" Type="http://schemas.openxmlformats.org/officeDocument/2006/relationships/hyperlink" Target="https://www.education.pa.gov/Documents/K-12/Assessment%20and%20Accountability/PSSA/Accommodations/Read%20Aloud%20and%20Scribing%20Guidelines.pdf" TargetMode="External"/><Relationship Id="rId2" Type="http://schemas.openxmlformats.org/officeDocument/2006/relationships/hyperlink" Target="https://www.education.pa.gov/K-12/Assessment%20and%20Accountability/PSSA/Pages/TestingInformation.aspx" TargetMode="External"/><Relationship Id="rId1" Type="http://schemas.openxmlformats.org/officeDocument/2006/relationships/slideLayout" Target="../slideLayouts/slideLayout2.xml"/><Relationship Id="rId6" Type="http://schemas.openxmlformats.org/officeDocument/2006/relationships/hyperlink" Target="https://www.education.pa.gov/Documents/K-12/Assessment%20and%20Accountability/PSSA/Accommodations/Accommodations%20Guidelines%20for%20ELs.pdf" TargetMode="External"/><Relationship Id="rId5" Type="http://schemas.openxmlformats.org/officeDocument/2006/relationships/hyperlink" Target="https://www.education.pa.gov/Documents/K-12/Assessment%20and%20Accountability/PSSA/Accommodations/Accommodations%20Guidelines%20for%20PSSA%20and%20Keystone%20Exams.pdf" TargetMode="External"/><Relationship Id="rId10" Type="http://schemas.openxmlformats.org/officeDocument/2006/relationships/hyperlink" Target="https://www.education.pa.gov/Documents/K-12/Assessment%20and%20Accountability/PSSA/Accommodations/Confidentiality%20Agreement%20for%20Language%20Interpreters%20Form.pdf" TargetMode="External"/><Relationship Id="rId4" Type="http://schemas.openxmlformats.org/officeDocument/2006/relationships/hyperlink" Target="https://youtu.be/WVUpsExkCic" TargetMode="External"/><Relationship Id="rId9" Type="http://schemas.openxmlformats.org/officeDocument/2006/relationships/hyperlink" Target="https://www.education.pa.gov/Documents/K-12/Assessment%20and%20Accountability/PSSA/Accommodations/Unique%20Accommodation%20Assurance.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education.pa.gov/Documents/K-12/Assessment%20and%20Accountability/PSSA/Pennsylvania%20Calculator%20Policy.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desmos.com/state-pdfs/PA_Desmos_Calculators.pdf"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education.pa.gov/Documents/K-12/Assessment%20and%20Accountability/PSSA/Pennsylvania%20Calculator%20Policy.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desmos.com/state-pdfs/PA_Desmos_Calculators.pdf"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education.pa.gov/Documents/K-12/Assessment%20and%20Accountability/PSSA/Pennsylvania%20Calculator%20Policy.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desmos.com/state-pdfs/PA_Desmos_Calculators.pdf"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education.pa.gov/Documents/K-12/Assessment%20and%20Accountability/PSSA/Pennsylvania%20Calculator%20Policy.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desmos.com/state-pdfs/PA_Desmos_Calculators.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hyperlink" Target="https://www.education.pa.gov/K-12/Assessment%20and%20Accountability/PSSA/Pages/TestingInformation.asp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hyperlink" Target="http://www.pstattraining.net/"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3" Type="http://schemas.openxmlformats.org/officeDocument/2006/relationships/hyperlink" Target="mailto:pacustomerservice@datarecognitioncorp.com" TargetMode="External"/><Relationship Id="rId2" Type="http://schemas.openxmlformats.org/officeDocument/2006/relationships/hyperlink" Target="mailto:Ra-ed-pssa-keystone@pa.gov" TargetMode="External"/><Relationship Id="rId1" Type="http://schemas.openxmlformats.org/officeDocument/2006/relationships/slideLayout" Target="../slideLayouts/slideLayout13.xml"/><Relationship Id="rId4" Type="http://schemas.openxmlformats.org/officeDocument/2006/relationships/hyperlink" Target="http://www.education.pa.gov/"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463615" y="2068285"/>
            <a:ext cx="9182614" cy="3004457"/>
          </a:xfrm>
        </p:spPr>
        <p:txBody>
          <a:bodyPr>
            <a:normAutofit/>
          </a:bodyPr>
          <a:lstStyle/>
          <a:p>
            <a:r>
              <a:rPr lang="en-US" sz="4800" dirty="0"/>
              <a:t>School Assessment Coordinator Training Session for </a:t>
            </a:r>
            <a:br>
              <a:rPr lang="en-US" sz="4800" dirty="0"/>
            </a:br>
            <a:r>
              <a:rPr lang="en-US" sz="4800" dirty="0"/>
              <a:t>Test Administration and Security </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a:xfrm>
            <a:off x="1524000" y="5301342"/>
            <a:ext cx="9144000" cy="655197"/>
          </a:xfrm>
        </p:spPr>
        <p:txBody>
          <a:bodyPr/>
          <a:lstStyle/>
          <a:p>
            <a:r>
              <a:rPr lang="en-US" dirty="0">
                <a:highlight>
                  <a:srgbClr val="00FFFF"/>
                </a:highlight>
              </a:rPr>
              <a:t>Enter the Date Presentation is Given</a:t>
            </a:r>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a:p>
        </p:txBody>
      </p:sp>
    </p:spTree>
    <p:extLst>
      <p:ext uri="{BB962C8B-B14F-4D97-AF65-F5344CB8AC3E}">
        <p14:creationId xmlns:p14="http://schemas.microsoft.com/office/powerpoint/2010/main" val="224280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Frequently Used Acronyms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85000" lnSpcReduction="2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PDE – Pennsylvania Department of Education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DAC – District Assessment Coordinator </a:t>
            </a:r>
          </a:p>
          <a:p>
            <a:pPr marL="285750" indent="-285750">
              <a:buFont typeface="Arial" panose="020B0604020202020204" pitchFamily="34" charset="0"/>
              <a:buChar char="•"/>
            </a:pPr>
            <a:r>
              <a:rPr lang="en-US" sz="3600" dirty="0"/>
              <a:t>SAC – School Assessment Coordinator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TA – Test Administrator </a:t>
            </a:r>
          </a:p>
          <a:p>
            <a:pPr marL="285750" indent="-285750">
              <a:buFont typeface="Arial" panose="020B0604020202020204" pitchFamily="34" charset="0"/>
              <a:buChar char="•"/>
            </a:pPr>
            <a:r>
              <a:rPr lang="en-US" sz="3600" dirty="0"/>
              <a:t>HAC – Handbook for Assessment Coordinators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DFA – Directions for Administration </a:t>
            </a:r>
          </a:p>
          <a:p>
            <a:pPr marL="742950" lvl="1" indent="-285750"/>
            <a:r>
              <a:rPr lang="en-US" sz="3200" dirty="0"/>
              <a:t>Paper</a:t>
            </a:r>
          </a:p>
          <a:p>
            <a:pPr marL="742950" lvl="1" indent="-285750"/>
            <a:r>
              <a:rPr lang="en-US" sz="3200" dirty="0">
                <a:latin typeface="Arial" panose="020B0604020202020204" pitchFamily="34" charset="0"/>
                <a:cs typeface="Arial" panose="020B0604020202020204" pitchFamily="34" charset="0"/>
              </a:rPr>
              <a:t>Online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DRC – Data Recognition Corporation </a:t>
            </a:r>
          </a:p>
          <a:p>
            <a:pPr marL="285750" indent="-285750">
              <a:buFont typeface="Arial" panose="020B0604020202020204" pitchFamily="34" charset="0"/>
              <a:buChar char="•"/>
            </a:pPr>
            <a:r>
              <a:rPr lang="en-US" sz="3600" dirty="0"/>
              <a:t>PSTAT – Pennsylvania State Test Administration Training </a:t>
            </a:r>
            <a:endParaRPr lang="en-US" sz="36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10</a:t>
            </a:fld>
            <a:endParaRPr lang="en-US"/>
          </a:p>
        </p:txBody>
      </p:sp>
    </p:spTree>
    <p:extLst>
      <p:ext uri="{BB962C8B-B14F-4D97-AF65-F5344CB8AC3E}">
        <p14:creationId xmlns:p14="http://schemas.microsoft.com/office/powerpoint/2010/main" val="3507252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School Assessment Schedule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11</a:t>
            </a:fld>
            <a:endParaRPr lang="en-US"/>
          </a:p>
        </p:txBody>
      </p:sp>
    </p:spTree>
    <p:extLst>
      <p:ext uri="{BB962C8B-B14F-4D97-AF65-F5344CB8AC3E}">
        <p14:creationId xmlns:p14="http://schemas.microsoft.com/office/powerpoint/2010/main" val="744219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4000" dirty="0"/>
              <a:t>School </a:t>
            </a:r>
            <a:r>
              <a:rPr lang="en-US" sz="4000"/>
              <a:t>Assessment Schedule</a:t>
            </a:r>
            <a:br>
              <a:rPr lang="en-US" sz="4000"/>
            </a:br>
            <a:r>
              <a:rPr lang="en-US" sz="4000"/>
              <a:t>PSSA</a:t>
            </a:r>
            <a:endParaRPr lang="en-US" sz="4000" dirty="0"/>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77500" lnSpcReduction="20000"/>
          </a:bodyPr>
          <a:lstStyle/>
          <a:p>
            <a:pPr marL="285750" indent="-285750">
              <a:buFont typeface="Arial" panose="020B0604020202020204" pitchFamily="34" charset="0"/>
              <a:buChar char="•"/>
            </a:pPr>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PSSA testing dates, including make up dates, for:</a:t>
            </a:r>
          </a:p>
          <a:p>
            <a:pPr marL="742950" lvl="1" indent="-285750"/>
            <a:r>
              <a:rPr lang="en-US" sz="3200" dirty="0"/>
              <a:t>ELA</a:t>
            </a:r>
          </a:p>
          <a:p>
            <a:pPr marL="742950" lvl="1" indent="-285750"/>
            <a:r>
              <a:rPr lang="en-US" sz="3200" dirty="0"/>
              <a:t>Mathematics</a:t>
            </a:r>
          </a:p>
          <a:p>
            <a:pPr marL="742950" lvl="1" indent="-285750"/>
            <a:r>
              <a:rPr lang="en-US" sz="3200" dirty="0"/>
              <a:t>Science</a:t>
            </a:r>
          </a:p>
          <a:p>
            <a:pPr marL="285750" indent="-285750"/>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distribution and collection of secure materials procedures </a:t>
            </a:r>
          </a:p>
          <a:p>
            <a:pPr marL="285750" indent="-285750"/>
            <a:r>
              <a:rPr lang="en-US" sz="3600" dirty="0">
                <a:highlight>
                  <a:srgbClr val="00FFFF"/>
                </a:highlight>
              </a:rPr>
              <a:t>Enter</a:t>
            </a:r>
            <a:r>
              <a:rPr lang="en-US" sz="3600" dirty="0"/>
              <a:t> your </a:t>
            </a:r>
            <a:r>
              <a:rPr lang="en-US" sz="3600" dirty="0">
                <a:latin typeface="Arial" panose="020B0604020202020204" pitchFamily="34" charset="0"/>
                <a:cs typeface="Arial" panose="020B0604020202020204" pitchFamily="34" charset="0"/>
              </a:rPr>
              <a:t>testing locations</a:t>
            </a:r>
          </a:p>
          <a:p>
            <a:pPr marL="285750" indent="-285750"/>
            <a:r>
              <a:rPr lang="en-US" sz="3600" dirty="0">
                <a:highlight>
                  <a:srgbClr val="00FFFF"/>
                </a:highlight>
              </a:rPr>
              <a:t>Enter</a:t>
            </a:r>
            <a:r>
              <a:rPr lang="en-US" sz="3600" dirty="0"/>
              <a:t> your attendance procedures</a:t>
            </a:r>
          </a:p>
          <a:p>
            <a:pPr marL="285750" indent="-285750"/>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extended time procedures</a:t>
            </a:r>
          </a:p>
          <a:p>
            <a:pPr marL="285750" indent="-285750"/>
            <a:r>
              <a:rPr lang="en-US" sz="3600" dirty="0">
                <a:highlight>
                  <a:srgbClr val="00FFFF"/>
                </a:highlight>
              </a:rPr>
              <a:t>Enter</a:t>
            </a:r>
            <a:r>
              <a:rPr lang="en-US" sz="3600" dirty="0"/>
              <a:t> your restroom and emergency procedures</a:t>
            </a:r>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12</a:t>
            </a:fld>
            <a:endParaRPr lang="en-US"/>
          </a:p>
        </p:txBody>
      </p:sp>
    </p:spTree>
    <p:extLst>
      <p:ext uri="{BB962C8B-B14F-4D97-AF65-F5344CB8AC3E}">
        <p14:creationId xmlns:p14="http://schemas.microsoft.com/office/powerpoint/2010/main" val="1141317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4000" dirty="0"/>
              <a:t>School Assessment Schedule </a:t>
            </a:r>
            <a:br>
              <a:rPr lang="en-US" sz="4000" dirty="0"/>
            </a:br>
            <a:r>
              <a:rPr lang="en-US" sz="4000" dirty="0"/>
              <a:t>Keystone Exams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77500" lnSpcReduction="20000"/>
          </a:bodyPr>
          <a:lstStyle/>
          <a:p>
            <a:pPr marL="285750" indent="-285750">
              <a:buFont typeface="Arial" panose="020B0604020202020204" pitchFamily="34" charset="0"/>
              <a:buChar char="•"/>
            </a:pPr>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Keystone Exam testing dates, including make up dates, for:</a:t>
            </a:r>
          </a:p>
          <a:p>
            <a:pPr marL="742950" lvl="1" indent="-285750"/>
            <a:r>
              <a:rPr lang="en-US" sz="3200" dirty="0">
                <a:latin typeface="Arial" panose="020B0604020202020204" pitchFamily="34" charset="0"/>
                <a:cs typeface="Arial" panose="020B0604020202020204" pitchFamily="34" charset="0"/>
              </a:rPr>
              <a:t>Algebra I</a:t>
            </a:r>
          </a:p>
          <a:p>
            <a:pPr marL="742950" lvl="1" indent="-285750"/>
            <a:r>
              <a:rPr lang="en-US" sz="3200" dirty="0"/>
              <a:t>Biology</a:t>
            </a:r>
          </a:p>
          <a:p>
            <a:pPr marL="742950" lvl="1" indent="-285750"/>
            <a:r>
              <a:rPr lang="en-US" sz="3200" dirty="0"/>
              <a:t>Literature</a:t>
            </a:r>
          </a:p>
          <a:p>
            <a:pPr marL="285750" indent="-285750"/>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distribution and collection of secure materials procedures </a:t>
            </a:r>
          </a:p>
          <a:p>
            <a:pPr marL="285750" indent="-285750"/>
            <a:r>
              <a:rPr lang="en-US" sz="3600" dirty="0">
                <a:highlight>
                  <a:srgbClr val="00FFFF"/>
                </a:highlight>
              </a:rPr>
              <a:t>Enter</a:t>
            </a:r>
            <a:r>
              <a:rPr lang="en-US" sz="3600" dirty="0"/>
              <a:t> your </a:t>
            </a:r>
            <a:r>
              <a:rPr lang="en-US" sz="3600" dirty="0">
                <a:latin typeface="Arial" panose="020B0604020202020204" pitchFamily="34" charset="0"/>
                <a:cs typeface="Arial" panose="020B0604020202020204" pitchFamily="34" charset="0"/>
              </a:rPr>
              <a:t>testing locations</a:t>
            </a:r>
          </a:p>
          <a:p>
            <a:pPr marL="285750" indent="-285750"/>
            <a:r>
              <a:rPr lang="en-US" sz="3600" dirty="0">
                <a:highlight>
                  <a:srgbClr val="00FFFF"/>
                </a:highlight>
              </a:rPr>
              <a:t>Enter</a:t>
            </a:r>
            <a:r>
              <a:rPr lang="en-US" sz="3600" dirty="0"/>
              <a:t> your attendance procedures</a:t>
            </a:r>
          </a:p>
          <a:p>
            <a:pPr marL="285750" indent="-285750"/>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extended time procedures</a:t>
            </a:r>
          </a:p>
          <a:p>
            <a:pPr marL="285750" indent="-285750"/>
            <a:r>
              <a:rPr lang="en-US" sz="3600" dirty="0">
                <a:highlight>
                  <a:srgbClr val="00FFFF"/>
                </a:highlight>
              </a:rPr>
              <a:t>Enter</a:t>
            </a:r>
            <a:r>
              <a:rPr lang="en-US" sz="3600" dirty="0"/>
              <a:t> your restroom and emergency procedures</a:t>
            </a:r>
            <a:endParaRPr lang="en-US" sz="3600" dirty="0">
              <a:latin typeface="Arial" panose="020B0604020202020204" pitchFamily="34" charset="0"/>
              <a:cs typeface="Arial" panose="020B0604020202020204" pitchFamily="34" charset="0"/>
            </a:endParaRPr>
          </a:p>
          <a:p>
            <a:pPr marL="457200" lvl="1" indent="0">
              <a:buNone/>
            </a:pPr>
            <a:endParaRPr lang="en-US" sz="32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13</a:t>
            </a:fld>
            <a:endParaRPr lang="en-US"/>
          </a:p>
        </p:txBody>
      </p:sp>
    </p:spTree>
    <p:extLst>
      <p:ext uri="{BB962C8B-B14F-4D97-AF65-F5344CB8AC3E}">
        <p14:creationId xmlns:p14="http://schemas.microsoft.com/office/powerpoint/2010/main" val="4288737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Changes for 2023 – 2024</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14</a:t>
            </a:fld>
            <a:endParaRPr lang="en-US" dirty="0"/>
          </a:p>
        </p:txBody>
      </p:sp>
    </p:spTree>
    <p:extLst>
      <p:ext uri="{BB962C8B-B14F-4D97-AF65-F5344CB8AC3E}">
        <p14:creationId xmlns:p14="http://schemas.microsoft.com/office/powerpoint/2010/main" val="2129215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Changes for 2023-2024: </a:t>
            </a:r>
            <a:br>
              <a:rPr lang="en-US" dirty="0"/>
            </a:br>
            <a:r>
              <a:rPr lang="en-US" dirty="0"/>
              <a:t>Code of Conduct</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pPr lvl="1"/>
            <a:r>
              <a:rPr lang="en-US" sz="2800" dirty="0"/>
              <a:t>For online testing, students will complete the Code of Conduct as part of each Keystone module or PSSA section rather than a separate section. Students will not log out after completing the Code of Conduct. </a:t>
            </a:r>
          </a:p>
          <a:p>
            <a:pPr marL="457200" lvl="1" indent="0">
              <a:buNone/>
            </a:pPr>
            <a:endParaRPr lang="en-US" sz="2800" dirty="0"/>
          </a:p>
          <a:p>
            <a:pPr lvl="1"/>
            <a:r>
              <a:rPr lang="en-US" sz="2800" dirty="0"/>
              <a:t>For paper testing, students will continue to bubble their agreement on the front cover of the answer booklet or combined test/answer booklet. </a:t>
            </a:r>
          </a:p>
          <a:p>
            <a:pPr marL="457200" lvl="1" indent="0">
              <a:buNone/>
            </a:pPr>
            <a:r>
              <a:rPr lang="en-US" sz="2800" dirty="0"/>
              <a:t> </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15</a:t>
            </a:fld>
            <a:endParaRPr lang="en-US" dirty="0"/>
          </a:p>
        </p:txBody>
      </p:sp>
    </p:spTree>
    <p:extLst>
      <p:ext uri="{BB962C8B-B14F-4D97-AF65-F5344CB8AC3E}">
        <p14:creationId xmlns:p14="http://schemas.microsoft.com/office/powerpoint/2010/main" val="1930224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lstStyle/>
          <a:p>
            <a:r>
              <a:rPr lang="en-US" dirty="0"/>
              <a:t>Changes for 2023-2024: </a:t>
            </a:r>
            <a:br>
              <a:rPr lang="en-US" dirty="0"/>
            </a:br>
            <a:r>
              <a:rPr lang="en-US" dirty="0"/>
              <a:t>Booklets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Spring PSSA and Keystone Exams: </a:t>
            </a:r>
          </a:p>
          <a:p>
            <a:pPr lvl="1"/>
            <a:r>
              <a:rPr lang="en-US" sz="2800" dirty="0"/>
              <a:t>Combined test/answer booklets for PSSA Mathematics and Science, Keystone Algebra I and Biology. Answer choices for multiple choice items will appear directly under each item.</a:t>
            </a:r>
          </a:p>
          <a:p>
            <a:pPr marL="457200" lvl="1" indent="0">
              <a:buNone/>
            </a:pPr>
            <a:endParaRPr lang="en-US" sz="2800" dirty="0"/>
          </a:p>
          <a:p>
            <a:pPr lvl="1"/>
            <a:r>
              <a:rPr lang="en-US" sz="2800" dirty="0"/>
              <a:t>Separate test and answer booklets for PSSA ELA and Keystone Literature.  </a:t>
            </a:r>
          </a:p>
          <a:p>
            <a:pPr marL="457200" lvl="1" indent="0">
              <a:buNone/>
            </a:pPr>
            <a:endParaRPr lang="en-US" sz="2800" dirty="0"/>
          </a:p>
          <a:p>
            <a:r>
              <a:rPr lang="en-US" dirty="0"/>
              <a:t>Instruct students NOT to cross out </a:t>
            </a:r>
            <a:r>
              <a:rPr lang="en-US" b="1" dirty="0"/>
              <a:t>bubbles</a:t>
            </a:r>
            <a:r>
              <a:rPr lang="en-US" dirty="0"/>
              <a:t> as they eliminate answer choices. They may cross out the text of answer choices.</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16</a:t>
            </a:fld>
            <a:endParaRPr lang="en-US" dirty="0"/>
          </a:p>
        </p:txBody>
      </p:sp>
    </p:spTree>
    <p:extLst>
      <p:ext uri="{BB962C8B-B14F-4D97-AF65-F5344CB8AC3E}">
        <p14:creationId xmlns:p14="http://schemas.microsoft.com/office/powerpoint/2010/main" val="2194389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fontScale="90000"/>
          </a:bodyPr>
          <a:lstStyle/>
          <a:p>
            <a:r>
              <a:rPr lang="en-US" dirty="0"/>
              <a:t>Changes for 2023-2024: </a:t>
            </a:r>
            <a:br>
              <a:rPr lang="en-US" dirty="0"/>
            </a:br>
            <a:r>
              <a:rPr lang="en-US" dirty="0"/>
              <a:t>PSSA Mathematics Non-calculator Section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Non-calculator sections</a:t>
            </a:r>
          </a:p>
          <a:p>
            <a:pPr lvl="1"/>
            <a:r>
              <a:rPr lang="en-US" sz="2800" dirty="0"/>
              <a:t>Grade 3: entire assessment</a:t>
            </a:r>
          </a:p>
          <a:p>
            <a:pPr lvl="1"/>
            <a:r>
              <a:rPr lang="en-US" sz="2800" dirty="0"/>
              <a:t>Grades 4-8: questions 1 through 4 on pages 6 and 7  </a:t>
            </a:r>
          </a:p>
          <a:p>
            <a:pPr lvl="1"/>
            <a:r>
              <a:rPr lang="en-US" sz="2800" dirty="0"/>
              <a:t>Stripes along the left and right page</a:t>
            </a:r>
            <a:r>
              <a:rPr lang="en-US" sz="2800" dirty="0">
                <a:solidFill>
                  <a:srgbClr val="FF0000"/>
                </a:solidFill>
              </a:rPr>
              <a:t> </a:t>
            </a:r>
            <a:r>
              <a:rPr lang="en-US" sz="2800" dirty="0"/>
              <a:t>edges indicate the </a:t>
            </a:r>
          </a:p>
          <a:p>
            <a:pPr marL="457200" lvl="1" indent="0">
              <a:buNone/>
            </a:pPr>
            <a:r>
              <a:rPr lang="en-US" sz="2800" dirty="0"/>
              <a:t>  non-calculator pages </a:t>
            </a:r>
          </a:p>
          <a:p>
            <a:pPr lvl="1"/>
            <a:r>
              <a:rPr lang="en-US" sz="2800" dirty="0"/>
              <a:t>No red stickers</a:t>
            </a:r>
          </a:p>
          <a:p>
            <a:pPr marL="457200" lvl="1" indent="0">
              <a:buNone/>
            </a:pPr>
            <a:endParaRPr lang="en-US" dirty="0"/>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17</a:t>
            </a:fld>
            <a:endParaRPr lang="en-US" dirty="0"/>
          </a:p>
        </p:txBody>
      </p:sp>
    </p:spTree>
    <p:extLst>
      <p:ext uri="{BB962C8B-B14F-4D97-AF65-F5344CB8AC3E}">
        <p14:creationId xmlns:p14="http://schemas.microsoft.com/office/powerpoint/2010/main" val="1651958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fontScale="90000"/>
          </a:bodyPr>
          <a:lstStyle/>
          <a:p>
            <a:r>
              <a:rPr lang="en-US" dirty="0"/>
              <a:t>Changes for 2023-2024: </a:t>
            </a:r>
            <a:br>
              <a:rPr lang="en-US" dirty="0"/>
            </a:br>
            <a:r>
              <a:rPr lang="en-US" dirty="0"/>
              <a:t>PSSA Mathematics Non-calculator Section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fontScale="92500" lnSpcReduction="10000"/>
          </a:bodyPr>
          <a:lstStyle/>
          <a:p>
            <a:r>
              <a:rPr lang="en-US" dirty="0"/>
              <a:t>TAs and proctors must carefully monitor to ensure students do not use a calculator to complete these problems and do not return to this section once they have a calculator.  </a:t>
            </a:r>
          </a:p>
          <a:p>
            <a:r>
              <a:rPr lang="en-US" dirty="0"/>
              <a:t>Calculators should be under the student’s desk or on the TAs desk when testing begins.</a:t>
            </a:r>
          </a:p>
          <a:p>
            <a:r>
              <a:rPr lang="en-US" dirty="0"/>
              <a:t>Students should raise their hand so TA can collect used scratch/grid paper and distribute new scratch/grid paper or verify scratch/grid paper has not been used.</a:t>
            </a:r>
          </a:p>
          <a:p>
            <a:r>
              <a:rPr lang="en-US" dirty="0"/>
              <a:t>TA should then indicate the student may retrieve a calculator from underneath the desk or provide a calculator to the student.</a:t>
            </a:r>
          </a:p>
          <a:p>
            <a:r>
              <a:rPr lang="en-US" dirty="0"/>
              <a:t>Report test security violations to the DAC and PDE immediately.</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18</a:t>
            </a:fld>
            <a:endParaRPr lang="en-US" dirty="0"/>
          </a:p>
        </p:txBody>
      </p:sp>
    </p:spTree>
    <p:extLst>
      <p:ext uri="{BB962C8B-B14F-4D97-AF65-F5344CB8AC3E}">
        <p14:creationId xmlns:p14="http://schemas.microsoft.com/office/powerpoint/2010/main" val="1576881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Changes for 2023-2024: </a:t>
            </a:r>
            <a:br>
              <a:rPr lang="en-US" dirty="0"/>
            </a:br>
            <a:r>
              <a:rPr lang="en-US" dirty="0"/>
              <a:t>Calculator Policy</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solidFill>
                  <a:srgbClr val="00B0F0"/>
                </a:solidFill>
                <a:hlinkClick r:id="rId2">
                  <a:extLst>
                    <a:ext uri="{A12FA001-AC4F-418D-AE19-62706E023703}">
                      <ahyp:hlinkClr xmlns:ahyp="http://schemas.microsoft.com/office/drawing/2018/hyperlinkcolor" val="tx"/>
                    </a:ext>
                  </a:extLst>
                </a:hlinkClick>
              </a:rPr>
              <a:t>Calculator Policy</a:t>
            </a:r>
            <a:r>
              <a:rPr lang="en-US" dirty="0">
                <a:solidFill>
                  <a:srgbClr val="00B0F0"/>
                </a:solidFill>
              </a:rPr>
              <a:t> </a:t>
            </a:r>
            <a:r>
              <a:rPr lang="en-US" dirty="0"/>
              <a:t>updated October 2023.</a:t>
            </a:r>
          </a:p>
          <a:p>
            <a:r>
              <a:rPr lang="en-US" dirty="0"/>
              <a:t>Exam mode or Testing mode must be activated by the TA or proctor prior to each test session for devices with this capability.</a:t>
            </a:r>
          </a:p>
          <a:p>
            <a:r>
              <a:rPr lang="en-US" dirty="0"/>
              <a:t>TAs must clear the memory of every device before and after each test session.  </a:t>
            </a:r>
          </a:p>
          <a:p>
            <a:r>
              <a:rPr lang="en-US" dirty="0"/>
              <a:t>Students are not to be assigned either task.</a:t>
            </a:r>
          </a:p>
          <a:p>
            <a:pPr marL="0" indent="0">
              <a:buNone/>
            </a:pPr>
            <a:endParaRPr lang="en-US" dirty="0"/>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19</a:t>
            </a:fld>
            <a:endParaRPr lang="en-US" dirty="0"/>
          </a:p>
        </p:txBody>
      </p:sp>
    </p:spTree>
    <p:extLst>
      <p:ext uri="{BB962C8B-B14F-4D97-AF65-F5344CB8AC3E}">
        <p14:creationId xmlns:p14="http://schemas.microsoft.com/office/powerpoint/2010/main" val="3514097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E9801-F17D-3025-E769-C1AC50974CB8}"/>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99D90213-6B9F-C53B-5451-60609C213D8E}"/>
              </a:ext>
            </a:extLst>
          </p:cNvPr>
          <p:cNvSpPr>
            <a:spLocks noGrp="1"/>
          </p:cNvSpPr>
          <p:nvPr>
            <p:ph idx="1"/>
          </p:nvPr>
        </p:nvSpPr>
        <p:spPr/>
        <p:txBody>
          <a:bodyPr/>
          <a:lstStyle/>
          <a:p>
            <a:r>
              <a:rPr lang="en-US" dirty="0"/>
              <a:t>Since this document contains the PDE logo, please adhere to the following guidelines as you use this document:</a:t>
            </a:r>
          </a:p>
          <a:p>
            <a:r>
              <a:rPr lang="en-US" dirty="0"/>
              <a:t>You may edit the slides on pages </a:t>
            </a:r>
            <a:r>
              <a:rPr lang="en-US" dirty="0">
                <a:highlight>
                  <a:srgbClr val="00FFFF"/>
                </a:highlight>
              </a:rPr>
              <a:t>1, 12, 13, 24, 25, and 27</a:t>
            </a:r>
            <a:r>
              <a:rPr lang="en-US" dirty="0"/>
              <a:t>.  These slides contain information specific to your LEA.  </a:t>
            </a:r>
          </a:p>
          <a:p>
            <a:r>
              <a:rPr lang="en-US" dirty="0"/>
              <a:t>If you are only administering the PSSA assessments, you may delete the slides for the Keystone Exams, and vice-versa. </a:t>
            </a:r>
          </a:p>
          <a:p>
            <a:r>
              <a:rPr lang="en-US" dirty="0"/>
              <a:t>The content of other slides should not be edited. </a:t>
            </a:r>
          </a:p>
          <a:p>
            <a:r>
              <a:rPr lang="en-US" dirty="0"/>
              <a:t>You may edit the order of the slides.</a:t>
            </a:r>
          </a:p>
        </p:txBody>
      </p:sp>
      <p:sp>
        <p:nvSpPr>
          <p:cNvPr id="4" name="Slide Number Placeholder 3">
            <a:extLst>
              <a:ext uri="{FF2B5EF4-FFF2-40B4-BE49-F238E27FC236}">
                <a16:creationId xmlns:a16="http://schemas.microsoft.com/office/drawing/2014/main" id="{408F12F3-A79B-789D-1A5B-826CFB53674D}"/>
              </a:ext>
            </a:extLst>
          </p:cNvPr>
          <p:cNvSpPr>
            <a:spLocks noGrp="1"/>
          </p:cNvSpPr>
          <p:nvPr>
            <p:ph type="sldNum" sz="quarter" idx="12"/>
          </p:nvPr>
        </p:nvSpPr>
        <p:spPr/>
        <p:txBody>
          <a:bodyPr/>
          <a:lstStyle/>
          <a:p>
            <a:fld id="{B24F5015-3417-4B27-A586-E4CCF4D77832}" type="slidenum">
              <a:rPr lang="en-US" smtClean="0"/>
              <a:t>2</a:t>
            </a:fld>
            <a:endParaRPr lang="en-US"/>
          </a:p>
        </p:txBody>
      </p:sp>
    </p:spTree>
    <p:extLst>
      <p:ext uri="{BB962C8B-B14F-4D97-AF65-F5344CB8AC3E}">
        <p14:creationId xmlns:p14="http://schemas.microsoft.com/office/powerpoint/2010/main" val="2978004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Changes for 2023-2024: </a:t>
            </a:r>
            <a:br>
              <a:rPr lang="en-US" dirty="0"/>
            </a:br>
            <a:r>
              <a:rPr lang="en-US" dirty="0"/>
              <a:t>PSSA Mathematics Reference Sheets</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Updated </a:t>
            </a:r>
            <a:r>
              <a:rPr lang="en-US" dirty="0">
                <a:solidFill>
                  <a:srgbClr val="00B0F0"/>
                </a:solidFill>
                <a:hlinkClick r:id="rId2">
                  <a:extLst>
                    <a:ext uri="{A12FA001-AC4F-418D-AE19-62706E023703}">
                      <ahyp:hlinkClr xmlns:ahyp="http://schemas.microsoft.com/office/drawing/2018/hyperlinkcolor" val="tx"/>
                    </a:ext>
                  </a:extLst>
                </a:hlinkClick>
              </a:rPr>
              <a:t>Reference Sheets</a:t>
            </a:r>
            <a:r>
              <a:rPr lang="en-US" dirty="0">
                <a:solidFill>
                  <a:srgbClr val="00B0F0"/>
                </a:solidFill>
              </a:rPr>
              <a:t> </a:t>
            </a:r>
            <a:r>
              <a:rPr lang="en-US" dirty="0"/>
              <a:t>for PSSA Mathematics are posted </a:t>
            </a:r>
            <a:r>
              <a:rPr lang="en-US"/>
              <a:t>on the PDE </a:t>
            </a:r>
            <a:r>
              <a:rPr lang="en-US" dirty="0"/>
              <a:t>website</a:t>
            </a:r>
          </a:p>
          <a:p>
            <a:r>
              <a:rPr lang="en-US" dirty="0"/>
              <a:t>Note: The </a:t>
            </a:r>
            <a:r>
              <a:rPr lang="en-US" dirty="0">
                <a:solidFill>
                  <a:srgbClr val="00B0F0"/>
                </a:solidFill>
                <a:hlinkClick r:id="rId3">
                  <a:extLst>
                    <a:ext uri="{A12FA001-AC4F-418D-AE19-62706E023703}">
                      <ahyp:hlinkClr xmlns:ahyp="http://schemas.microsoft.com/office/drawing/2018/hyperlinkcolor" val="tx"/>
                    </a:ext>
                  </a:extLst>
                </a:hlinkClick>
              </a:rPr>
              <a:t>2023 Item and Scoring Samplers</a:t>
            </a:r>
            <a:r>
              <a:rPr lang="en-US" dirty="0">
                <a:solidFill>
                  <a:srgbClr val="00B0F0"/>
                </a:solidFill>
              </a:rPr>
              <a:t> </a:t>
            </a:r>
            <a:r>
              <a:rPr lang="en-US" dirty="0"/>
              <a:t>contain the previous Reference Sheets, as they were the documents provided to students for the 2023 administration.  When the 2024 Item and Scoring Samplers are posted in September 2024, those documents will contain the updated Reference Sheets. </a:t>
            </a:r>
          </a:p>
          <a:p>
            <a:r>
              <a:rPr lang="en-US" dirty="0"/>
              <a:t>Copies provided for paper testing</a:t>
            </a:r>
          </a:p>
          <a:p>
            <a:r>
              <a:rPr lang="en-US" dirty="0"/>
              <a:t>LEA should provide copies for online testing</a:t>
            </a:r>
          </a:p>
          <a:p>
            <a:endParaRPr lang="en-US" dirty="0"/>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20</a:t>
            </a:fld>
            <a:endParaRPr lang="en-US" dirty="0"/>
          </a:p>
        </p:txBody>
      </p:sp>
    </p:spTree>
    <p:extLst>
      <p:ext uri="{BB962C8B-B14F-4D97-AF65-F5344CB8AC3E}">
        <p14:creationId xmlns:p14="http://schemas.microsoft.com/office/powerpoint/2010/main" val="2918546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Changes for 2023-2024: </a:t>
            </a:r>
            <a:br>
              <a:rPr lang="en-US" dirty="0"/>
            </a:br>
            <a:r>
              <a:rPr lang="en-US" dirty="0"/>
              <a:t>Keystone Algebra I Reference Sheet</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Updated </a:t>
            </a:r>
            <a:r>
              <a:rPr lang="en-US" dirty="0">
                <a:solidFill>
                  <a:srgbClr val="00B0F0"/>
                </a:solidFill>
                <a:hlinkClick r:id="rId2">
                  <a:extLst>
                    <a:ext uri="{A12FA001-AC4F-418D-AE19-62706E023703}">
                      <ahyp:hlinkClr xmlns:ahyp="http://schemas.microsoft.com/office/drawing/2018/hyperlinkcolor" val="tx"/>
                    </a:ext>
                  </a:extLst>
                </a:hlinkClick>
              </a:rPr>
              <a:t>Reference Sheet</a:t>
            </a:r>
            <a:r>
              <a:rPr lang="en-US" dirty="0">
                <a:solidFill>
                  <a:srgbClr val="00B0F0"/>
                </a:solidFill>
              </a:rPr>
              <a:t> </a:t>
            </a:r>
            <a:r>
              <a:rPr lang="en-US" dirty="0"/>
              <a:t>for Keystone Algebra </a:t>
            </a:r>
            <a:r>
              <a:rPr lang="en-US"/>
              <a:t>I is posted </a:t>
            </a:r>
            <a:r>
              <a:rPr lang="en-US" dirty="0"/>
              <a:t>on the PDE website</a:t>
            </a:r>
          </a:p>
          <a:p>
            <a:r>
              <a:rPr lang="en-US" dirty="0"/>
              <a:t>Note: The </a:t>
            </a:r>
            <a:r>
              <a:rPr lang="en-US" dirty="0">
                <a:solidFill>
                  <a:srgbClr val="00B0F0"/>
                </a:solidFill>
                <a:hlinkClick r:id="rId3">
                  <a:extLst>
                    <a:ext uri="{A12FA001-AC4F-418D-AE19-62706E023703}">
                      <ahyp:hlinkClr xmlns:ahyp="http://schemas.microsoft.com/office/drawing/2018/hyperlinkcolor" val="tx"/>
                    </a:ext>
                  </a:extLst>
                </a:hlinkClick>
              </a:rPr>
              <a:t>2023 Item and Scoring Sampler</a:t>
            </a:r>
            <a:r>
              <a:rPr lang="en-US" dirty="0">
                <a:solidFill>
                  <a:srgbClr val="00B0F0"/>
                </a:solidFill>
              </a:rPr>
              <a:t> </a:t>
            </a:r>
            <a:r>
              <a:rPr lang="en-US" dirty="0"/>
              <a:t>contains the previous Reference Sheet, as this was the document provided to students for the 2023 administration.  When the 2024 Item and Scoring Sampler is posted in September 2024, that document will contain the updated Reference Sheet. </a:t>
            </a:r>
          </a:p>
          <a:p>
            <a:r>
              <a:rPr lang="en-US" dirty="0"/>
              <a:t>Copies provided for paper testing</a:t>
            </a:r>
          </a:p>
          <a:p>
            <a:r>
              <a:rPr lang="en-US" dirty="0"/>
              <a:t>LEA should provide copies for online testing</a:t>
            </a:r>
          </a:p>
          <a:p>
            <a:endParaRPr lang="en-US" dirty="0"/>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21</a:t>
            </a:fld>
            <a:endParaRPr lang="en-US" dirty="0"/>
          </a:p>
        </p:txBody>
      </p:sp>
    </p:spTree>
    <p:extLst>
      <p:ext uri="{BB962C8B-B14F-4D97-AF65-F5344CB8AC3E}">
        <p14:creationId xmlns:p14="http://schemas.microsoft.com/office/powerpoint/2010/main" val="1735878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Changes for 2023-2024: </a:t>
            </a:r>
            <a:br>
              <a:rPr lang="en-US" dirty="0"/>
            </a:br>
            <a:r>
              <a:rPr lang="en-US" dirty="0"/>
              <a:t>Accommodations</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fontScale="92500" lnSpcReduction="10000"/>
          </a:bodyPr>
          <a:lstStyle/>
          <a:p>
            <a:r>
              <a:rPr lang="en-US" dirty="0"/>
              <a:t>SACs will submit a Unique Accommodation Assurance Form rather than sending an email for students needing a cell phone in near proximity for medical reasons.</a:t>
            </a:r>
          </a:p>
          <a:p>
            <a:r>
              <a:rPr lang="en-US" dirty="0"/>
              <a:t>The following have been updated and are posted on the PDE website: </a:t>
            </a:r>
            <a:r>
              <a:rPr lang="en-US" dirty="0">
                <a:solidFill>
                  <a:srgbClr val="00B0F0"/>
                </a:solidFill>
                <a:hlinkClick r:id="rId2">
                  <a:extLst>
                    <a:ext uri="{A12FA001-AC4F-418D-AE19-62706E023703}">
                      <ahyp:hlinkClr xmlns:ahyp="http://schemas.microsoft.com/office/drawing/2018/hyperlinkcolor" val="tx"/>
                    </a:ext>
                  </a:extLst>
                </a:hlinkClick>
              </a:rPr>
              <a:t>Accommodations Webpage</a:t>
            </a:r>
          </a:p>
          <a:p>
            <a:pPr marL="457200" lvl="1" indent="0" algn="ctr">
              <a:spcBef>
                <a:spcPts val="400"/>
              </a:spcBef>
              <a:buClr>
                <a:srgbClr val="244061"/>
              </a:buClr>
              <a:buSzPts val="2000"/>
              <a:buNone/>
            </a:pPr>
            <a:r>
              <a:rPr lang="en-US" sz="2000" dirty="0">
                <a:solidFill>
                  <a:srgbClr val="00B0F0"/>
                </a:solidFill>
                <a:hlinkClick r:id="rId2">
                  <a:extLst>
                    <a:ext uri="{A12FA001-AC4F-418D-AE19-62706E023703}">
                      <ahyp:hlinkClr xmlns:ahyp="http://schemas.microsoft.com/office/drawing/2018/hyperlinkcolor" val="tx"/>
                    </a:ext>
                  </a:extLst>
                </a:hlinkClick>
              </a:rPr>
              <a:t> </a:t>
            </a:r>
            <a:r>
              <a:rPr lang="en-US" sz="2000" dirty="0">
                <a:solidFill>
                  <a:srgbClr val="00B0F0"/>
                </a:solidFill>
                <a:effectLst/>
              </a:rPr>
              <a:t> </a:t>
            </a:r>
          </a:p>
          <a:p>
            <a:pPr marL="285750" marR="0" indent="-285750">
              <a:spcBef>
                <a:spcPts val="0"/>
              </a:spcBef>
              <a:spcAft>
                <a:spcPts val="0"/>
              </a:spcAft>
              <a:buFont typeface="Arial" panose="020B0604020202020204" pitchFamily="34" charset="0"/>
              <a:buChar char="•"/>
            </a:pPr>
            <a:r>
              <a:rPr lang="en-US" sz="2400" dirty="0">
                <a:solidFill>
                  <a:srgbClr val="00B0F0"/>
                </a:solidFill>
                <a:effectLst/>
                <a:latin typeface="+mn-lt"/>
                <a:ea typeface="Aptos" panose="020B0004020202020204" pitchFamily="34" charset="0"/>
                <a:cs typeface="Aptos" panose="020B0004020202020204" pitchFamily="34" charset="0"/>
                <a:hlinkClick r:id="rId3">
                  <a:extLst>
                    <a:ext uri="{A12FA001-AC4F-418D-AE19-62706E023703}">
                      <ahyp:hlinkClr xmlns:ahyp="http://schemas.microsoft.com/office/drawing/2018/hyperlinkcolor" val="tx"/>
                    </a:ext>
                  </a:extLst>
                </a:hlinkClick>
              </a:rPr>
              <a:t>Accommodations PowerPoint</a:t>
            </a:r>
            <a:r>
              <a:rPr lang="en-US" sz="2400" dirty="0">
                <a:solidFill>
                  <a:srgbClr val="00B0F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B0F0"/>
                </a:solidFill>
                <a:effectLst/>
                <a:latin typeface="+mn-lt"/>
                <a:ea typeface="Aptos" panose="020B0004020202020204" pitchFamily="34" charset="0"/>
                <a:cs typeface="Aptos" panose="020B0004020202020204" pitchFamily="34" charset="0"/>
                <a:hlinkClick r:id="rId4">
                  <a:extLst>
                    <a:ext uri="{A12FA001-AC4F-418D-AE19-62706E023703}">
                      <ahyp:hlinkClr xmlns:ahyp="http://schemas.microsoft.com/office/drawing/2018/hyperlinkcolor" val="tx"/>
                    </a:ext>
                  </a:extLst>
                </a:hlinkClick>
              </a:rPr>
              <a:t>Webinar Link</a:t>
            </a:r>
            <a:r>
              <a:rPr lang="en-US" sz="2400" dirty="0">
                <a:solidFill>
                  <a:srgbClr val="00B0F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B0F0"/>
                </a:solidFill>
                <a:effectLst/>
                <a:latin typeface="+mn-lt"/>
                <a:ea typeface="Aptos" panose="020B0004020202020204" pitchFamily="34" charset="0"/>
                <a:cs typeface="Aptos" panose="020B0004020202020204" pitchFamily="34" charset="0"/>
                <a:hlinkClick r:id="rId5">
                  <a:extLst>
                    <a:ext uri="{A12FA001-AC4F-418D-AE19-62706E023703}">
                      <ahyp:hlinkClr xmlns:ahyp="http://schemas.microsoft.com/office/drawing/2018/hyperlinkcolor" val="tx"/>
                    </a:ext>
                  </a:extLst>
                </a:hlinkClick>
              </a:rPr>
              <a:t>Accommodations Guidelines</a:t>
            </a:r>
            <a:r>
              <a:rPr lang="en-US" sz="2400" dirty="0">
                <a:solidFill>
                  <a:srgbClr val="00B0F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B0F0"/>
                </a:solidFill>
                <a:latin typeface="+mn-lt"/>
                <a:ea typeface="Aptos" panose="020B0004020202020204" pitchFamily="34" charset="0"/>
                <a:cs typeface="Aptos" panose="020B0004020202020204" pitchFamily="34" charset="0"/>
                <a:hlinkClick r:id="rId6">
                  <a:extLst>
                    <a:ext uri="{A12FA001-AC4F-418D-AE19-62706E023703}">
                      <ahyp:hlinkClr xmlns:ahyp="http://schemas.microsoft.com/office/drawing/2018/hyperlinkcolor" val="tx"/>
                    </a:ext>
                  </a:extLst>
                </a:hlinkClick>
              </a:rPr>
              <a:t>Accommodations Guidelines for ELs</a:t>
            </a:r>
            <a:r>
              <a:rPr lang="en-US" sz="2400" dirty="0">
                <a:solidFill>
                  <a:srgbClr val="00B0F0"/>
                </a:solidFill>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B0F0"/>
                </a:solidFill>
                <a:effectLst/>
                <a:latin typeface="+mn-lt"/>
                <a:ea typeface="Aptos" panose="020B0004020202020204" pitchFamily="34" charset="0"/>
                <a:cs typeface="Aptos" panose="020B0004020202020204" pitchFamily="34" charset="0"/>
                <a:hlinkClick r:id="rId7">
                  <a:extLst>
                    <a:ext uri="{A12FA001-AC4F-418D-AE19-62706E023703}">
                      <ahyp:hlinkClr xmlns:ahyp="http://schemas.microsoft.com/office/drawing/2018/hyperlinkcolor" val="tx"/>
                    </a:ext>
                  </a:extLst>
                </a:hlinkClick>
              </a:rPr>
              <a:t>Read Aloud and Scribing Guidelines</a:t>
            </a:r>
            <a:r>
              <a:rPr lang="en-US" sz="2400" dirty="0">
                <a:solidFill>
                  <a:srgbClr val="00B0F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B0F0"/>
                </a:solidFill>
                <a:effectLst/>
                <a:latin typeface="+mn-lt"/>
                <a:ea typeface="Aptos" panose="020B0004020202020204" pitchFamily="34" charset="0"/>
                <a:cs typeface="Aptos" panose="020B0004020202020204" pitchFamily="34" charset="0"/>
                <a:hlinkClick r:id="rId8">
                  <a:extLst>
                    <a:ext uri="{A12FA001-AC4F-418D-AE19-62706E023703}">
                      <ahyp:hlinkClr xmlns:ahyp="http://schemas.microsoft.com/office/drawing/2018/hyperlinkcolor" val="tx"/>
                    </a:ext>
                  </a:extLst>
                </a:hlinkClick>
              </a:rPr>
              <a:t>Supplemental Guidelines for ASL in VSL </a:t>
            </a:r>
            <a:r>
              <a:rPr lang="en-US" sz="2400" dirty="0">
                <a:solidFill>
                  <a:srgbClr val="00B0F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B0F0"/>
                </a:solidFill>
                <a:effectLst/>
                <a:latin typeface="+mn-lt"/>
                <a:ea typeface="Aptos" panose="020B0004020202020204" pitchFamily="34" charset="0"/>
                <a:cs typeface="Aptos" panose="020B0004020202020204" pitchFamily="34" charset="0"/>
                <a:hlinkClick r:id="rId9">
                  <a:extLst>
                    <a:ext uri="{A12FA001-AC4F-418D-AE19-62706E023703}">
                      <ahyp:hlinkClr xmlns:ahyp="http://schemas.microsoft.com/office/drawing/2018/hyperlinkcolor" val="tx"/>
                    </a:ext>
                  </a:extLst>
                </a:hlinkClick>
              </a:rPr>
              <a:t>Unique Accommodations Assurance Form</a:t>
            </a:r>
            <a:r>
              <a:rPr lang="en-US" sz="2400" dirty="0">
                <a:solidFill>
                  <a:srgbClr val="00B0F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B0F0"/>
                </a:solidFill>
                <a:latin typeface="+mn-lt"/>
                <a:ea typeface="Aptos" panose="020B0004020202020204" pitchFamily="34" charset="0"/>
                <a:cs typeface="Aptos" panose="020B0004020202020204" pitchFamily="34" charset="0"/>
                <a:hlinkClick r:id="rId10">
                  <a:extLst>
                    <a:ext uri="{A12FA001-AC4F-418D-AE19-62706E023703}">
                      <ahyp:hlinkClr xmlns:ahyp="http://schemas.microsoft.com/office/drawing/2018/hyperlinkcolor" val="tx"/>
                    </a:ext>
                  </a:extLst>
                </a:hlinkClick>
              </a:rPr>
              <a:t>Confidentiality Form</a:t>
            </a:r>
            <a:r>
              <a:rPr lang="en-US" sz="2400" dirty="0">
                <a:solidFill>
                  <a:srgbClr val="00B0F0"/>
                </a:solidFill>
                <a:latin typeface="+mn-lt"/>
                <a:ea typeface="Aptos" panose="020B0004020202020204" pitchFamily="34" charset="0"/>
                <a:cs typeface="Aptos" panose="020B0004020202020204" pitchFamily="34" charset="0"/>
              </a:rPr>
              <a:t>  </a:t>
            </a:r>
            <a:endParaRPr lang="en-US" sz="2400" dirty="0">
              <a:solidFill>
                <a:srgbClr val="00B0F0"/>
              </a:solidFill>
              <a:effectLst/>
              <a:latin typeface="+mn-lt"/>
              <a:ea typeface="Aptos" panose="020B0004020202020204" pitchFamily="34" charset="0"/>
              <a:cs typeface="Aptos" panose="020B0004020202020204" pitchFamily="34" charset="0"/>
            </a:endParaRPr>
          </a:p>
          <a:p>
            <a:pPr lvl="1"/>
            <a:endParaRPr lang="en-US" dirty="0"/>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22</a:t>
            </a:fld>
            <a:endParaRPr lang="en-US" dirty="0"/>
          </a:p>
        </p:txBody>
      </p:sp>
    </p:spTree>
    <p:extLst>
      <p:ext uri="{BB962C8B-B14F-4D97-AF65-F5344CB8AC3E}">
        <p14:creationId xmlns:p14="http://schemas.microsoft.com/office/powerpoint/2010/main" val="3723021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Changes for 2023-2024: </a:t>
            </a:r>
            <a:br>
              <a:rPr lang="en-US" dirty="0"/>
            </a:br>
            <a:r>
              <a:rPr lang="en-US" dirty="0"/>
              <a:t>Spanish Translations</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Spanish booklets will arrive as a single shrink-wrapped packet that contains one English and one Spanish booklet. </a:t>
            </a:r>
          </a:p>
          <a:p>
            <a:r>
              <a:rPr lang="en-US" dirty="0"/>
              <a:t>Students needing a Spanish translation for Mathematics, Science, Algebra I, or Biology will be given both booklets.</a:t>
            </a:r>
          </a:p>
          <a:p>
            <a:r>
              <a:rPr lang="en-US" dirty="0"/>
              <a:t>Students will use one booklet for reference and the other booklet for answers. All responses need to be recorded in one of the booklets. That booklet should have the pre-code label.  </a:t>
            </a:r>
          </a:p>
          <a:p>
            <a:pPr marL="0" indent="0">
              <a:buNone/>
            </a:pPr>
            <a:endParaRPr lang="en-US" dirty="0"/>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23</a:t>
            </a:fld>
            <a:endParaRPr lang="en-US" dirty="0"/>
          </a:p>
        </p:txBody>
      </p:sp>
    </p:spTree>
    <p:extLst>
      <p:ext uri="{BB962C8B-B14F-4D97-AF65-F5344CB8AC3E}">
        <p14:creationId xmlns:p14="http://schemas.microsoft.com/office/powerpoint/2010/main" val="3295724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Extended Time and Restroom Procedures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24</a:t>
            </a:fld>
            <a:endParaRPr lang="en-US"/>
          </a:p>
        </p:txBody>
      </p:sp>
    </p:spTree>
    <p:extLst>
      <p:ext uri="{BB962C8B-B14F-4D97-AF65-F5344CB8AC3E}">
        <p14:creationId xmlns:p14="http://schemas.microsoft.com/office/powerpoint/2010/main" val="13020786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Extended Time Procedures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a:bodyPr>
          <a:lstStyle/>
          <a:p>
            <a:pPr marL="285750" indent="-285750"/>
            <a:r>
              <a:rPr lang="en-US" sz="3600" dirty="0"/>
              <a:t>Enter </a:t>
            </a:r>
            <a:r>
              <a:rPr lang="en-US" sz="3600" dirty="0">
                <a:highlight>
                  <a:srgbClr val="00FFFF"/>
                </a:highlight>
              </a:rPr>
              <a:t>extended time procedures.</a:t>
            </a:r>
          </a:p>
          <a:p>
            <a:pPr marL="285750" indent="-285750"/>
            <a:r>
              <a:rPr lang="en-US" sz="3600" dirty="0"/>
              <a:t>Students should receive the time needed to complete the assessment.</a:t>
            </a:r>
          </a:p>
          <a:p>
            <a:pPr marL="285750" indent="-285750"/>
            <a:r>
              <a:rPr lang="en-US" sz="3600" dirty="0"/>
              <a:t>TAs should transport all testing materials and escort students needing additional time to the designated location.</a:t>
            </a:r>
          </a:p>
          <a:p>
            <a:pPr marL="285750" indent="-285750"/>
            <a:r>
              <a:rPr lang="en-US" sz="3600" dirty="0"/>
              <a:t>TA who is supervising extended time location should maintain a record of students and seating chart.</a:t>
            </a:r>
          </a:p>
          <a:p>
            <a:pPr marL="0" indent="0">
              <a:buNone/>
            </a:pPr>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25</a:t>
            </a:fld>
            <a:endParaRPr lang="en-US"/>
          </a:p>
        </p:txBody>
      </p:sp>
    </p:spTree>
    <p:extLst>
      <p:ext uri="{BB962C8B-B14F-4D97-AF65-F5344CB8AC3E}">
        <p14:creationId xmlns:p14="http://schemas.microsoft.com/office/powerpoint/2010/main" val="2756352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Restroom Procedures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600" dirty="0"/>
              <a:t>Enter </a:t>
            </a:r>
            <a:r>
              <a:rPr lang="en-US" sz="3600" dirty="0">
                <a:highlight>
                  <a:srgbClr val="00FFFF"/>
                </a:highlight>
              </a:rPr>
              <a:t>restroom procedures.</a:t>
            </a:r>
          </a:p>
          <a:p>
            <a:pPr marL="285750" indent="-285750"/>
            <a:r>
              <a:rPr lang="en-US" sz="3600" dirty="0"/>
              <a:t>Proctors or hallway monitors should escort students to the restroom one at a time to prevent students from discussing test material. </a:t>
            </a:r>
          </a:p>
          <a:p>
            <a:pPr marL="285750" indent="-285750"/>
            <a:r>
              <a:rPr lang="en-US" sz="3600" dirty="0"/>
              <a:t>Students should close their booklet(s) or log out of testing platform temporarily by using the Pause button. </a:t>
            </a:r>
          </a:p>
          <a:p>
            <a:pPr marL="0" indent="0">
              <a:buNone/>
            </a:pPr>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26</a:t>
            </a:fld>
            <a:endParaRPr lang="en-US"/>
          </a:p>
        </p:txBody>
      </p:sp>
    </p:spTree>
    <p:extLst>
      <p:ext uri="{BB962C8B-B14F-4D97-AF65-F5344CB8AC3E}">
        <p14:creationId xmlns:p14="http://schemas.microsoft.com/office/powerpoint/2010/main" val="34554587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Emergency Procedures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27</a:t>
            </a:fld>
            <a:endParaRPr lang="en-US"/>
          </a:p>
        </p:txBody>
      </p:sp>
    </p:spTree>
    <p:extLst>
      <p:ext uri="{BB962C8B-B14F-4D97-AF65-F5344CB8AC3E}">
        <p14:creationId xmlns:p14="http://schemas.microsoft.com/office/powerpoint/2010/main" val="40471355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Emergency Procedures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600" dirty="0"/>
              <a:t>Enter </a:t>
            </a:r>
            <a:r>
              <a:rPr lang="en-US" sz="3600" dirty="0">
                <a:highlight>
                  <a:srgbClr val="00FFFF"/>
                </a:highlight>
              </a:rPr>
              <a:t>emergency procedures.</a:t>
            </a:r>
          </a:p>
          <a:p>
            <a:pPr marL="285750" indent="-285750"/>
            <a:r>
              <a:rPr lang="en-US" sz="3600" dirty="0"/>
              <a:t>TAs, proctors or hallway monitors should escort students to the designated area and take attendance.</a:t>
            </a:r>
          </a:p>
          <a:p>
            <a:pPr marL="285750" indent="-285750"/>
            <a:r>
              <a:rPr lang="en-US" sz="3600" dirty="0"/>
              <a:t>Do not allow students to discuss test material. </a:t>
            </a:r>
          </a:p>
          <a:p>
            <a:pPr marL="285750" indent="-285750"/>
            <a:r>
              <a:rPr lang="en-US" sz="3600" dirty="0"/>
              <a:t>TAs should secure the testing materials and </a:t>
            </a:r>
            <a:r>
              <a:rPr lang="en-US" sz="3600"/>
              <a:t>lock the classroom </a:t>
            </a:r>
            <a:r>
              <a:rPr lang="en-US" sz="3600" dirty="0"/>
              <a:t>as they leave. </a:t>
            </a:r>
          </a:p>
          <a:p>
            <a:pPr marL="0" indent="0">
              <a:buNone/>
            </a:pPr>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28</a:t>
            </a:fld>
            <a:endParaRPr lang="en-US"/>
          </a:p>
        </p:txBody>
      </p:sp>
    </p:spTree>
    <p:extLst>
      <p:ext uri="{BB962C8B-B14F-4D97-AF65-F5344CB8AC3E}">
        <p14:creationId xmlns:p14="http://schemas.microsoft.com/office/powerpoint/2010/main" val="5695043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Administration Preparation</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29</a:t>
            </a:fld>
            <a:endParaRPr lang="en-US"/>
          </a:p>
        </p:txBody>
      </p:sp>
    </p:spTree>
    <p:extLst>
      <p:ext uri="{BB962C8B-B14F-4D97-AF65-F5344CB8AC3E}">
        <p14:creationId xmlns:p14="http://schemas.microsoft.com/office/powerpoint/2010/main" val="312212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Who Needs to Attend this Training Session?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a:t>
            </a:fld>
            <a:endParaRPr lang="en-US"/>
          </a:p>
        </p:txBody>
      </p:sp>
    </p:spTree>
    <p:extLst>
      <p:ext uri="{BB962C8B-B14F-4D97-AF65-F5344CB8AC3E}">
        <p14:creationId xmlns:p14="http://schemas.microsoft.com/office/powerpoint/2010/main" val="29192353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Administration Preparation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Prior to test administration, TAs must: </a:t>
            </a:r>
          </a:p>
          <a:p>
            <a:pPr marL="742950" lvl="1" indent="-285750"/>
            <a:r>
              <a:rPr lang="en-US" sz="2800" dirty="0">
                <a:latin typeface="Arial" panose="020B0604020202020204" pitchFamily="34" charset="0"/>
                <a:cs typeface="Arial" panose="020B0604020202020204" pitchFamily="34" charset="0"/>
              </a:rPr>
              <a:t>Read the DFA(s) </a:t>
            </a:r>
          </a:p>
          <a:p>
            <a:pPr marL="742950" lvl="1" indent="-285750"/>
            <a:r>
              <a:rPr lang="en-US" sz="2800" dirty="0">
                <a:latin typeface="Arial" panose="020B0604020202020204" pitchFamily="34" charset="0"/>
                <a:cs typeface="Arial" panose="020B0604020202020204" pitchFamily="34" charset="0"/>
              </a:rPr>
              <a:t>Read Handbook for Secure Test Administration</a:t>
            </a:r>
          </a:p>
          <a:p>
            <a:pPr marL="742950" lvl="1" indent="-285750"/>
            <a:r>
              <a:rPr lang="en-US" sz="2800" dirty="0"/>
              <a:t>Complete PSTAT for TAs and Proctors</a:t>
            </a:r>
          </a:p>
          <a:p>
            <a:pPr marL="742950" lvl="1" indent="-285750"/>
            <a:r>
              <a:rPr lang="en-US" sz="2800" dirty="0">
                <a:latin typeface="Arial" panose="020B0604020202020204" pitchFamily="34" charset="0"/>
                <a:cs typeface="Arial" panose="020B0604020202020204" pitchFamily="34" charset="0"/>
              </a:rPr>
              <a:t>Provide copy of PSTAT certificate (electronic or paper</a:t>
            </a:r>
            <a:r>
              <a:rPr lang="en-US" sz="2800" dirty="0"/>
              <a:t>) to SAC</a:t>
            </a:r>
          </a:p>
          <a:p>
            <a:pPr marL="742950" lvl="1" indent="-285750"/>
            <a:r>
              <a:rPr lang="en-US" sz="2800" dirty="0">
                <a:latin typeface="Arial" panose="020B0604020202020204" pitchFamily="34" charset="0"/>
                <a:cs typeface="Arial" panose="020B0604020202020204" pitchFamily="34" charset="0"/>
              </a:rPr>
              <a:t>Receive a list of students with accommodations and become familiar with the accommodations for students in their testing rooms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30</a:t>
            </a:fld>
            <a:endParaRPr lang="en-US"/>
          </a:p>
        </p:txBody>
      </p:sp>
    </p:spTree>
    <p:extLst>
      <p:ext uri="{BB962C8B-B14F-4D97-AF65-F5344CB8AC3E}">
        <p14:creationId xmlns:p14="http://schemas.microsoft.com/office/powerpoint/2010/main" val="42100520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Electronic Devices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31</a:t>
            </a:fld>
            <a:endParaRPr lang="en-US"/>
          </a:p>
        </p:txBody>
      </p:sp>
    </p:spTree>
    <p:extLst>
      <p:ext uri="{BB962C8B-B14F-4D97-AF65-F5344CB8AC3E}">
        <p14:creationId xmlns:p14="http://schemas.microsoft.com/office/powerpoint/2010/main" val="41873708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Electronic Devices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Prior to test administration, TAs must collect All unapproved electronic devices including cell phones, smart phones, smart watches, cameras, etc. </a:t>
            </a:r>
          </a:p>
          <a:p>
            <a:pPr marL="285750" indent="-285750">
              <a:buFont typeface="Arial" panose="020B0604020202020204" pitchFamily="34" charset="0"/>
              <a:buChar char="•"/>
            </a:pPr>
            <a:r>
              <a:rPr lang="en-US" dirty="0"/>
              <a:t>Report students possessing or using an unapproved electronic device to SAC immediately. The SAC will confiscate the device and report test security violation to the DAC. The DAC will report the violation to PDE. The DAC or SAC should obtain parent permission to view the device and determine if any secure material is located on the device.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32</a:t>
            </a:fld>
            <a:endParaRPr lang="en-US"/>
          </a:p>
        </p:txBody>
      </p:sp>
    </p:spTree>
    <p:extLst>
      <p:ext uri="{BB962C8B-B14F-4D97-AF65-F5344CB8AC3E}">
        <p14:creationId xmlns:p14="http://schemas.microsoft.com/office/powerpoint/2010/main" val="4804731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Electronic Devices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t>Students possessing or using an unapproved electronic device during testing must re-take the assessment by the end of the makeup testing window using a different form of the test. </a:t>
            </a:r>
            <a:r>
              <a:rPr lang="en-US" dirty="0">
                <a:latin typeface="Arial" panose="020B0604020202020204" pitchFamily="34" charset="0"/>
                <a:cs typeface="Arial" panose="020B0604020202020204" pitchFamily="34" charset="0"/>
              </a:rPr>
              <a:t>See HAC for additional guidance.</a:t>
            </a:r>
            <a:endParaRPr lang="en-US" dirty="0"/>
          </a:p>
          <a:p>
            <a:pPr marL="285750" indent="-285750"/>
            <a:r>
              <a:rPr lang="en-US" dirty="0">
                <a:effectLst/>
              </a:rPr>
              <a:t>Students who use a cellphone as a medical device (e.g., glucose monitoring) may have the device on their desk and must sit in close proximity to the TA’s desk. TAs must carefully monitor the student to ensure the student does not access the phone. </a:t>
            </a:r>
            <a:r>
              <a:rPr lang="en-US" dirty="0"/>
              <a:t>SAC should complete and submit Unique Assurance Form prior to testing. </a:t>
            </a:r>
            <a:endParaRPr lang="en-US" dirty="0">
              <a:effectLst/>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33</a:t>
            </a:fld>
            <a:endParaRPr lang="en-US"/>
          </a:p>
        </p:txBody>
      </p:sp>
    </p:spTree>
    <p:extLst>
      <p:ext uri="{BB962C8B-B14F-4D97-AF65-F5344CB8AC3E}">
        <p14:creationId xmlns:p14="http://schemas.microsoft.com/office/powerpoint/2010/main" val="18905365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Calculators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34</a:t>
            </a:fld>
            <a:endParaRPr lang="en-US"/>
          </a:p>
        </p:txBody>
      </p:sp>
    </p:spTree>
    <p:extLst>
      <p:ext uri="{BB962C8B-B14F-4D97-AF65-F5344CB8AC3E}">
        <p14:creationId xmlns:p14="http://schemas.microsoft.com/office/powerpoint/2010/main" val="38564584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PSSA Mathematics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r>
              <a:rPr lang="en-US" dirty="0"/>
              <a:t>Non-calculator sections</a:t>
            </a:r>
          </a:p>
          <a:p>
            <a:pPr lvl="1"/>
            <a:r>
              <a:rPr lang="en-US" sz="2800" dirty="0"/>
              <a:t>Grade 3: entire assessment</a:t>
            </a:r>
          </a:p>
          <a:p>
            <a:pPr lvl="1"/>
            <a:r>
              <a:rPr lang="en-US" sz="2800" dirty="0"/>
              <a:t>Grades 4-8: questions 1 through 4 on pages 6 and 7  </a:t>
            </a:r>
          </a:p>
          <a:p>
            <a:pPr lvl="1"/>
            <a:r>
              <a:rPr lang="en-US" sz="2800" dirty="0"/>
              <a:t>Stripes along the left and right page edges indicate non-calculator pages </a:t>
            </a:r>
          </a:p>
          <a:p>
            <a:pPr lvl="1"/>
            <a:r>
              <a:rPr lang="en-US" sz="2800" dirty="0"/>
              <a:t>No red stickers will be used</a:t>
            </a:r>
          </a:p>
          <a:p>
            <a:pPr lvl="1"/>
            <a:r>
              <a:rPr lang="en-US" sz="2800" dirty="0"/>
              <a:t>TAs must carefully monitor to ensure students do not return to the non-calculator section once they have a calculator</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35</a:t>
            </a:fld>
            <a:endParaRPr lang="en-US"/>
          </a:p>
        </p:txBody>
      </p:sp>
    </p:spTree>
    <p:extLst>
      <p:ext uri="{BB962C8B-B14F-4D97-AF65-F5344CB8AC3E}">
        <p14:creationId xmlns:p14="http://schemas.microsoft.com/office/powerpoint/2010/main" val="41136212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PSSA Mathematics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Calculator permitted questions </a:t>
            </a:r>
          </a:p>
          <a:p>
            <a:pPr marL="742950" lvl="1" indent="-285750"/>
            <a:r>
              <a:rPr lang="en-US" dirty="0"/>
              <a:t>Grades 4-8: Once students have completed the non-calculator questions, they may use a device which complies with the </a:t>
            </a:r>
            <a:r>
              <a:rPr lang="en-US" dirty="0">
                <a:solidFill>
                  <a:srgbClr val="0070C0"/>
                </a:solidFill>
                <a:hlinkClick r:id="rId3">
                  <a:extLst>
                    <a:ext uri="{A12FA001-AC4F-418D-AE19-62706E023703}">
                      <ahyp:hlinkClr xmlns:ahyp="http://schemas.microsoft.com/office/drawing/2018/hyperlinkcolor" val="tx"/>
                    </a:ext>
                  </a:extLst>
                </a:hlinkClick>
              </a:rPr>
              <a:t>PDE Calculator Policy</a:t>
            </a:r>
            <a:r>
              <a:rPr lang="en-US" dirty="0">
                <a:solidFill>
                  <a:srgbClr val="0070C0"/>
                </a:solidFill>
              </a:rPr>
              <a:t> </a:t>
            </a:r>
            <a:r>
              <a:rPr lang="en-US" dirty="0"/>
              <a:t>during the assessment.</a:t>
            </a:r>
          </a:p>
          <a:p>
            <a:pPr marL="742950" lvl="1" indent="-285750"/>
            <a:r>
              <a:rPr lang="en-US" dirty="0"/>
              <a:t>Students testing online have access to Desmos calculator </a:t>
            </a:r>
            <a:r>
              <a:rPr lang="en-US" dirty="0">
                <a:hlinkClick r:id="rId4"/>
              </a:rPr>
              <a:t>PA Desmos Calculator</a:t>
            </a:r>
            <a:r>
              <a:rPr lang="en-US" dirty="0"/>
              <a:t>.  They may use a handheld calculator which complies with the PDE Calculator Policy.</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36</a:t>
            </a:fld>
            <a:endParaRPr lang="en-US"/>
          </a:p>
        </p:txBody>
      </p:sp>
    </p:spTree>
    <p:extLst>
      <p:ext uri="{BB962C8B-B14F-4D97-AF65-F5344CB8AC3E}">
        <p14:creationId xmlns:p14="http://schemas.microsoft.com/office/powerpoint/2010/main" val="23647585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PSSA Science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dirty="0">
                <a:latin typeface="Arial" panose="020B0604020202020204" pitchFamily="34" charset="0"/>
                <a:cs typeface="Arial" panose="020B0604020202020204" pitchFamily="34" charset="0"/>
              </a:rPr>
              <a:t>Students in grades 4 and 8 may use a </a:t>
            </a:r>
            <a:r>
              <a:rPr lang="en-US" dirty="0"/>
              <a:t>device which complies with the </a:t>
            </a:r>
            <a:r>
              <a:rPr lang="en-US" dirty="0">
                <a:hlinkClick r:id="rId3"/>
              </a:rPr>
              <a:t>PDE Calculator Policy</a:t>
            </a:r>
            <a:r>
              <a:rPr lang="en-US" dirty="0"/>
              <a:t> during the assessment.</a:t>
            </a:r>
          </a:p>
          <a:p>
            <a:pPr marL="285750" indent="-285750">
              <a:buFont typeface="Arial" panose="020B0604020202020204" pitchFamily="34" charset="0"/>
              <a:buChar char="•"/>
            </a:pPr>
            <a:r>
              <a:rPr lang="en-US" dirty="0"/>
              <a:t>Students testing online have access to Desmos calculator </a:t>
            </a:r>
            <a:r>
              <a:rPr lang="en-US" dirty="0">
                <a:hlinkClick r:id="rId4"/>
              </a:rPr>
              <a:t>PA Desmos Calculator</a:t>
            </a:r>
            <a:r>
              <a:rPr lang="en-US" dirty="0"/>
              <a:t>. Students may use a handheld calculator which complies with the PDE Calculator Policy.</a:t>
            </a:r>
          </a:p>
          <a:p>
            <a:pPr marL="457200" lvl="1" indent="0">
              <a:buNone/>
            </a:pP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37</a:t>
            </a:fld>
            <a:endParaRPr lang="en-US"/>
          </a:p>
        </p:txBody>
      </p:sp>
    </p:spTree>
    <p:extLst>
      <p:ext uri="{BB962C8B-B14F-4D97-AF65-F5344CB8AC3E}">
        <p14:creationId xmlns:p14="http://schemas.microsoft.com/office/powerpoint/2010/main" val="21971273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Keystone Algebra I</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dirty="0">
                <a:latin typeface="Arial" panose="020B0604020202020204" pitchFamily="34" charset="0"/>
                <a:cs typeface="Arial" panose="020B0604020202020204" pitchFamily="34" charset="0"/>
              </a:rPr>
              <a:t>Students </a:t>
            </a:r>
            <a:r>
              <a:rPr lang="en-US" dirty="0"/>
              <a:t>may use a device which complies with the </a:t>
            </a:r>
            <a:r>
              <a:rPr lang="en-US" dirty="0">
                <a:hlinkClick r:id="rId3"/>
              </a:rPr>
              <a:t>PDE Calculator Policy</a:t>
            </a:r>
            <a:r>
              <a:rPr lang="en-US" dirty="0"/>
              <a:t> during the entire exam. </a:t>
            </a:r>
          </a:p>
          <a:p>
            <a:pPr marL="285750" indent="-285750"/>
            <a:r>
              <a:rPr lang="en-US" dirty="0"/>
              <a:t>Students testing online have access to Desmos calculator </a:t>
            </a:r>
            <a:r>
              <a:rPr lang="en-US" dirty="0">
                <a:hlinkClick r:id="rId4"/>
              </a:rPr>
              <a:t>PA Desmos Calculator</a:t>
            </a:r>
            <a:r>
              <a:rPr lang="en-US" dirty="0"/>
              <a:t>. Students may use a handheld calculator which complies with the PDE Calculator Policy.</a:t>
            </a:r>
          </a:p>
          <a:p>
            <a:pPr marL="0" indent="0">
              <a:buNone/>
            </a:pPr>
            <a:endParaRPr lang="en-US" dirty="0"/>
          </a:p>
          <a:p>
            <a:pPr marL="742950" lvl="1" indent="-285750"/>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38</a:t>
            </a:fld>
            <a:endParaRPr lang="en-US"/>
          </a:p>
        </p:txBody>
      </p:sp>
    </p:spTree>
    <p:extLst>
      <p:ext uri="{BB962C8B-B14F-4D97-AF65-F5344CB8AC3E}">
        <p14:creationId xmlns:p14="http://schemas.microsoft.com/office/powerpoint/2010/main" val="31711209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Keystone Biology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dirty="0">
                <a:latin typeface="Arial" panose="020B0604020202020204" pitchFamily="34" charset="0"/>
                <a:cs typeface="Arial" panose="020B0604020202020204" pitchFamily="34" charset="0"/>
              </a:rPr>
              <a:t>Students </a:t>
            </a:r>
            <a:r>
              <a:rPr lang="en-US" dirty="0"/>
              <a:t>may use a device which complies with the </a:t>
            </a:r>
            <a:r>
              <a:rPr lang="en-US" dirty="0">
                <a:hlinkClick r:id="rId3"/>
              </a:rPr>
              <a:t>PDE Calculator Policy</a:t>
            </a:r>
            <a:r>
              <a:rPr lang="en-US" dirty="0"/>
              <a:t> during the entire exam. </a:t>
            </a:r>
          </a:p>
          <a:p>
            <a:pPr marL="285750" indent="-285750"/>
            <a:r>
              <a:rPr lang="en-US" dirty="0"/>
              <a:t>Students testing online have access to Desmos calculator </a:t>
            </a:r>
            <a:r>
              <a:rPr lang="en-US" dirty="0">
                <a:hlinkClick r:id="rId4"/>
              </a:rPr>
              <a:t>PA Desmos Calculator</a:t>
            </a:r>
            <a:r>
              <a:rPr lang="en-US" dirty="0"/>
              <a:t>. Students may use a handheld calculator which complies with the PDE Calculator Policy.</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39</a:t>
            </a:fld>
            <a:endParaRPr lang="en-US"/>
          </a:p>
        </p:txBody>
      </p:sp>
    </p:spTree>
    <p:extLst>
      <p:ext uri="{BB962C8B-B14F-4D97-AF65-F5344CB8AC3E}">
        <p14:creationId xmlns:p14="http://schemas.microsoft.com/office/powerpoint/2010/main" val="3820236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Who Needs This Training?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Test Administrators</a:t>
            </a:r>
          </a:p>
          <a:p>
            <a:pPr marL="285750" indent="-285750">
              <a:buFont typeface="Arial" panose="020B0604020202020204" pitchFamily="34" charset="0"/>
              <a:buChar char="•"/>
            </a:pPr>
            <a:r>
              <a:rPr lang="en-US" dirty="0"/>
              <a:t>Proctors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Student teachers </a:t>
            </a:r>
            <a:r>
              <a:rPr lang="en-US" dirty="0"/>
              <a:t>e</a:t>
            </a:r>
            <a:r>
              <a:rPr lang="en-US" dirty="0">
                <a:latin typeface="Arial" panose="020B0604020202020204" pitchFamily="34" charset="0"/>
                <a:cs typeface="Arial" panose="020B0604020202020204" pitchFamily="34" charset="0"/>
              </a:rPr>
              <a:t>mployed by the LEA serving as TAs or Proctors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Student teachers </a:t>
            </a:r>
            <a:r>
              <a:rPr lang="en-US" dirty="0"/>
              <a:t>n</a:t>
            </a:r>
            <a:r>
              <a:rPr lang="en-US" dirty="0">
                <a:latin typeface="Arial" panose="020B0604020202020204" pitchFamily="34" charset="0"/>
                <a:cs typeface="Arial" panose="020B0604020202020204" pitchFamily="34" charset="0"/>
              </a:rPr>
              <a:t>ot </a:t>
            </a:r>
            <a:r>
              <a:rPr lang="en-US" dirty="0"/>
              <a:t>e</a:t>
            </a:r>
            <a:r>
              <a:rPr lang="en-US" dirty="0">
                <a:latin typeface="Arial" panose="020B0604020202020204" pitchFamily="34" charset="0"/>
                <a:cs typeface="Arial" panose="020B0604020202020204" pitchFamily="34" charset="0"/>
              </a:rPr>
              <a:t>mployed by the LEA who will observe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Therapeutic Support Staff (TSS) who will observe</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Personal Care Attendants (PCAs) who will observe</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Administrative and custodial staff with access to secure materials, including keys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a:t>
            </a:fld>
            <a:endParaRPr lang="en-US"/>
          </a:p>
        </p:txBody>
      </p:sp>
    </p:spTree>
    <p:extLst>
      <p:ext uri="{BB962C8B-B14F-4D97-AF65-F5344CB8AC3E}">
        <p14:creationId xmlns:p14="http://schemas.microsoft.com/office/powerpoint/2010/main" val="25447603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Ancillary Materials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40</a:t>
            </a:fld>
            <a:endParaRPr lang="en-US"/>
          </a:p>
        </p:txBody>
      </p:sp>
    </p:spTree>
    <p:extLst>
      <p:ext uri="{BB962C8B-B14F-4D97-AF65-F5344CB8AC3E}">
        <p14:creationId xmlns:p14="http://schemas.microsoft.com/office/powerpoint/2010/main" val="27409587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3600" dirty="0"/>
              <a:t>Ancillary Materials: PSSA ELA and Science</a:t>
            </a:r>
            <a:r>
              <a:rPr lang="en-US"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For PSSA ELA and Science assessments, all students should receive:</a:t>
            </a:r>
          </a:p>
          <a:p>
            <a:pPr marL="742950" lvl="1" indent="-285750"/>
            <a:r>
              <a:rPr lang="en-US" sz="3200" dirty="0"/>
              <a:t>Scratch paper</a:t>
            </a:r>
          </a:p>
          <a:p>
            <a:pPr marL="742950" lvl="1" indent="-285750"/>
            <a:r>
              <a:rPr lang="en-US" sz="3200" dirty="0"/>
              <a:t>Number 2 pencils (paper/pencil administration)</a:t>
            </a:r>
          </a:p>
          <a:p>
            <a:pPr marL="742950" lvl="1" indent="-285750"/>
            <a:endParaRPr lang="en-US" sz="3200" dirty="0"/>
          </a:p>
          <a:p>
            <a:pPr marL="285750" indent="-285750"/>
            <a:r>
              <a:rPr lang="en-US" sz="3600" dirty="0"/>
              <a:t>Collect all used scratch paper and return to SAC for shredding after administration</a:t>
            </a:r>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endParaRPr lang="en-US" sz="3200" dirty="0"/>
          </a:p>
          <a:p>
            <a:pPr marL="742950" lvl="1" indent="-285750"/>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41</a:t>
            </a:fld>
            <a:endParaRPr lang="en-US"/>
          </a:p>
        </p:txBody>
      </p:sp>
    </p:spTree>
    <p:extLst>
      <p:ext uri="{BB962C8B-B14F-4D97-AF65-F5344CB8AC3E}">
        <p14:creationId xmlns:p14="http://schemas.microsoft.com/office/powerpoint/2010/main" val="22343444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3600" dirty="0"/>
              <a:t>Ancillary Materials – Keystone Literature </a:t>
            </a:r>
            <a:br>
              <a:rPr lang="en-US" sz="3600" dirty="0"/>
            </a:br>
            <a:r>
              <a:rPr lang="en-US" sz="3600" dirty="0"/>
              <a:t>and Biology </a:t>
            </a:r>
            <a:endParaRPr lang="en-US" dirty="0"/>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For Keystone Exam Literature and Biology assessments, all students should receive:</a:t>
            </a:r>
          </a:p>
          <a:p>
            <a:pPr marL="742950" lvl="1" indent="-285750"/>
            <a:r>
              <a:rPr lang="en-US" sz="3200" dirty="0"/>
              <a:t>Scratch paper</a:t>
            </a:r>
          </a:p>
          <a:p>
            <a:pPr marL="742950" lvl="1" indent="-285750"/>
            <a:r>
              <a:rPr lang="en-US" sz="3200" dirty="0"/>
              <a:t>Number 2 pencils (paper/pencil administration)</a:t>
            </a:r>
          </a:p>
          <a:p>
            <a:pPr marL="742950" lvl="1" indent="-285750"/>
            <a:endParaRPr lang="en-US" sz="3200" dirty="0"/>
          </a:p>
          <a:p>
            <a:pPr marL="285750" indent="-285750">
              <a:buFont typeface="Arial" panose="020B0604020202020204" pitchFamily="34" charset="0"/>
              <a:buChar char="•"/>
            </a:pPr>
            <a:r>
              <a:rPr lang="en-US" sz="3600" dirty="0"/>
              <a:t>Collect all used scratch paper and return to SAC for shredding after administration</a:t>
            </a:r>
          </a:p>
          <a:p>
            <a:pPr marL="285750" indent="-285750">
              <a:buFont typeface="Arial" panose="020B0604020202020204" pitchFamily="34" charset="0"/>
              <a:buChar char="•"/>
            </a:pPr>
            <a:endParaRPr lang="en-US" sz="3200" dirty="0"/>
          </a:p>
          <a:p>
            <a:pPr marL="742950" lvl="1" indent="-285750"/>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42</a:t>
            </a:fld>
            <a:endParaRPr lang="en-US"/>
          </a:p>
        </p:txBody>
      </p:sp>
    </p:spTree>
    <p:extLst>
      <p:ext uri="{BB962C8B-B14F-4D97-AF65-F5344CB8AC3E}">
        <p14:creationId xmlns:p14="http://schemas.microsoft.com/office/powerpoint/2010/main" val="41606103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3600" dirty="0"/>
              <a:t>Ancillary Materials – PSSA Mathematics</a:t>
            </a:r>
            <a:endParaRPr lang="en-US" dirty="0"/>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600" dirty="0"/>
              <a:t>For PSSA Mathematics assessments, all students should receive:</a:t>
            </a:r>
          </a:p>
          <a:p>
            <a:pPr marL="742950" lvl="1" indent="-285750"/>
            <a:r>
              <a:rPr lang="en-US" sz="3200" dirty="0"/>
              <a:t>Scratch paper</a:t>
            </a:r>
          </a:p>
          <a:p>
            <a:pPr marL="742950" lvl="1" indent="-285750"/>
            <a:r>
              <a:rPr lang="en-US" sz="3200" dirty="0"/>
              <a:t>Grid paper</a:t>
            </a:r>
          </a:p>
          <a:p>
            <a:pPr marL="742950" lvl="1" indent="-285750"/>
            <a:r>
              <a:rPr lang="en-US" sz="3200" dirty="0"/>
              <a:t>Number 2 pencils (paper/pencil administration)</a:t>
            </a:r>
          </a:p>
          <a:p>
            <a:pPr marL="742950" lvl="1" indent="-285750"/>
            <a:r>
              <a:rPr lang="en-US" sz="3200" dirty="0"/>
              <a:t>Formula sheet (grades 4-8)</a:t>
            </a:r>
          </a:p>
          <a:p>
            <a:pPr marL="1200150" lvl="2" indent="-285750"/>
            <a:r>
              <a:rPr lang="en-US" sz="2800" dirty="0"/>
              <a:t>Available in the test engine for online administration</a:t>
            </a:r>
          </a:p>
          <a:p>
            <a:pPr marL="742950" lvl="1" indent="-285750"/>
            <a:r>
              <a:rPr lang="en-US" sz="3200" dirty="0"/>
              <a:t>Ruler – grade 3 (paper/pencil administration)</a:t>
            </a:r>
          </a:p>
          <a:p>
            <a:pPr marL="742950" lvl="1" indent="-285750"/>
            <a:r>
              <a:rPr lang="en-US" sz="3200" dirty="0"/>
              <a:t>Protractor – grade 4 (paper/pencil administration) </a:t>
            </a:r>
          </a:p>
          <a:p>
            <a:pPr marL="457200" lvl="1" indent="0">
              <a:buNone/>
            </a:pPr>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43</a:t>
            </a:fld>
            <a:endParaRPr lang="en-US"/>
          </a:p>
        </p:txBody>
      </p:sp>
    </p:spTree>
    <p:extLst>
      <p:ext uri="{BB962C8B-B14F-4D97-AF65-F5344CB8AC3E}">
        <p14:creationId xmlns:p14="http://schemas.microsoft.com/office/powerpoint/2010/main" val="9112886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3600" dirty="0"/>
              <a:t>Ancillary Materials – PSSA Mathematics Scratch/Grid Paper</a:t>
            </a:r>
            <a:endParaRPr lang="en-US" dirty="0"/>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TAs should collect all </a:t>
            </a:r>
            <a:r>
              <a:rPr lang="en-US" sz="3600" b="1" dirty="0"/>
              <a:t>used</a:t>
            </a:r>
            <a:r>
              <a:rPr lang="en-US" sz="3600" dirty="0"/>
              <a:t> scratch/grid paper once students in grades 4-8 have completed the non-calculator questions</a:t>
            </a:r>
          </a:p>
          <a:p>
            <a:pPr marL="285750" indent="-285750">
              <a:buFont typeface="Arial" panose="020B0604020202020204" pitchFamily="34" charset="0"/>
              <a:buChar char="•"/>
            </a:pPr>
            <a:r>
              <a:rPr lang="en-US" sz="3600" dirty="0"/>
              <a:t>Provide new scratch/grid paper for students to use during the calculator permitted sections</a:t>
            </a:r>
          </a:p>
          <a:p>
            <a:pPr marL="285750" indent="-285750">
              <a:buFont typeface="Arial" panose="020B0604020202020204" pitchFamily="34" charset="0"/>
              <a:buChar char="•"/>
            </a:pPr>
            <a:r>
              <a:rPr lang="en-US" sz="3600" dirty="0"/>
              <a:t>Return all used scratch/grid paper to SAC to be shredded </a:t>
            </a:r>
            <a:r>
              <a:rPr lang="en-US" sz="3200" dirty="0"/>
              <a:t> </a:t>
            </a:r>
          </a:p>
          <a:p>
            <a:pPr marL="457200" lvl="1" indent="0">
              <a:buNone/>
            </a:pPr>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44</a:t>
            </a:fld>
            <a:endParaRPr lang="en-US"/>
          </a:p>
        </p:txBody>
      </p:sp>
    </p:spTree>
    <p:extLst>
      <p:ext uri="{BB962C8B-B14F-4D97-AF65-F5344CB8AC3E}">
        <p14:creationId xmlns:p14="http://schemas.microsoft.com/office/powerpoint/2010/main" val="26123046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3600" dirty="0"/>
              <a:t>Ancillary Materials – Keystone Algebra I </a:t>
            </a:r>
            <a:endParaRPr lang="en-US" dirty="0"/>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600" dirty="0"/>
              <a:t>For Keystone Exam Algebra I assessments, all students should receive:</a:t>
            </a:r>
          </a:p>
          <a:p>
            <a:pPr marL="742950" lvl="1" indent="-285750"/>
            <a:r>
              <a:rPr lang="en-US" sz="3200" dirty="0"/>
              <a:t>Scratch paper</a:t>
            </a:r>
          </a:p>
          <a:p>
            <a:pPr marL="742950" lvl="1" indent="-285750"/>
            <a:r>
              <a:rPr lang="en-US" sz="3200" dirty="0"/>
              <a:t>Grid paper</a:t>
            </a:r>
          </a:p>
          <a:p>
            <a:pPr marL="742950" lvl="1" indent="-285750"/>
            <a:r>
              <a:rPr lang="en-US" sz="3200" dirty="0"/>
              <a:t>Number 2 pencils (paper/pencil administration)</a:t>
            </a:r>
          </a:p>
          <a:p>
            <a:pPr marL="742950" lvl="1" indent="-285750"/>
            <a:r>
              <a:rPr lang="en-US" sz="3200" dirty="0"/>
              <a:t>Formula sheet</a:t>
            </a:r>
          </a:p>
          <a:p>
            <a:pPr marL="742950" lvl="1" indent="-285750"/>
            <a:endParaRPr lang="en-US" sz="3200" dirty="0"/>
          </a:p>
          <a:p>
            <a:pPr marL="285750" indent="-285750"/>
            <a:r>
              <a:rPr lang="en-US" sz="3600" dirty="0"/>
              <a:t>Collect all used scratch and grid paper and return to SAC for shredding after administration</a:t>
            </a:r>
          </a:p>
          <a:p>
            <a:pPr marL="457200" lvl="1" indent="0">
              <a:buNone/>
            </a:pPr>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45</a:t>
            </a:fld>
            <a:endParaRPr lang="en-US"/>
          </a:p>
        </p:txBody>
      </p:sp>
    </p:spTree>
    <p:extLst>
      <p:ext uri="{BB962C8B-B14F-4D97-AF65-F5344CB8AC3E}">
        <p14:creationId xmlns:p14="http://schemas.microsoft.com/office/powerpoint/2010/main" val="1015916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Dictionaries, Thesauri, </a:t>
            </a:r>
            <a:br>
              <a:rPr lang="en-US" dirty="0"/>
            </a:br>
            <a:r>
              <a:rPr lang="en-US" dirty="0"/>
              <a:t>Spell Checkers, Grammar Checkers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Students may not use dictionaries, thesauri, spellcheckers or grammar checkers</a:t>
            </a:r>
          </a:p>
          <a:p>
            <a:pPr marL="285750" indent="-285750">
              <a:buFont typeface="Arial" panose="020B0604020202020204" pitchFamily="34" charset="0"/>
              <a:buChar char="•"/>
            </a:pPr>
            <a:r>
              <a:rPr lang="en-US" sz="3600" dirty="0"/>
              <a:t>English Learners may use word-to-word dictionaries and translation sheets </a:t>
            </a:r>
            <a:r>
              <a:rPr lang="en-US" sz="3600"/>
              <a:t>without definitions or </a:t>
            </a:r>
            <a:r>
              <a:rPr lang="en-US" sz="3600" dirty="0"/>
              <a:t>pictures for PSSA Mathematics, PSSA Science, Keystone Algebra I and Keystone Biology exams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46</a:t>
            </a:fld>
            <a:endParaRPr lang="en-US"/>
          </a:p>
        </p:txBody>
      </p:sp>
    </p:spTree>
    <p:extLst>
      <p:ext uri="{BB962C8B-B14F-4D97-AF65-F5344CB8AC3E}">
        <p14:creationId xmlns:p14="http://schemas.microsoft.com/office/powerpoint/2010/main" val="28544265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47</a:t>
            </a:fld>
            <a:endParaRPr lang="en-US"/>
          </a:p>
        </p:txBody>
      </p:sp>
    </p:spTree>
    <p:extLst>
      <p:ext uri="{BB962C8B-B14F-4D97-AF65-F5344CB8AC3E}">
        <p14:creationId xmlns:p14="http://schemas.microsoft.com/office/powerpoint/2010/main" val="31395627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sz="3200" dirty="0"/>
              <a:t>SAC records accommodations used on page 3 of answer booklet or combined test/answer booklet for paper/pencil administration.</a:t>
            </a:r>
          </a:p>
          <a:p>
            <a:pPr marL="285750" indent="-285750">
              <a:buFont typeface="Arial" panose="020B0604020202020204" pitchFamily="34" charset="0"/>
              <a:buChar char="•"/>
            </a:pPr>
            <a:r>
              <a:rPr lang="en-US" sz="3200" dirty="0"/>
              <a:t>SAC enters accommodations into DRC Insight Portal prior to issuing test tickets for online administration. </a:t>
            </a:r>
          </a:p>
          <a:p>
            <a:pPr marL="285750" indent="-285750"/>
            <a:r>
              <a:rPr lang="en-US" sz="3200" dirty="0">
                <a:effectLst/>
              </a:rPr>
              <a:t>SAC or designee must submit a Unique Accommodations Assurance Form at least six weeks before testing for any unique accommodations. </a:t>
            </a:r>
          </a:p>
          <a:p>
            <a:pPr marL="285750" indent="-285750">
              <a:buFont typeface="Arial" panose="020B0604020202020204" pitchFamily="34" charset="0"/>
              <a:buChar char="•"/>
            </a:pPr>
            <a:endParaRPr lang="en-US" sz="3200"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48</a:t>
            </a:fld>
            <a:endParaRPr lang="en-US"/>
          </a:p>
        </p:txBody>
      </p:sp>
    </p:spTree>
    <p:extLst>
      <p:ext uri="{BB962C8B-B14F-4D97-AF65-F5344CB8AC3E}">
        <p14:creationId xmlns:p14="http://schemas.microsoft.com/office/powerpoint/2010/main" val="26302679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sz="3200" dirty="0"/>
              <a:t>TAs should receive list of students receiving accommodations from SAC </a:t>
            </a:r>
            <a:r>
              <a:rPr lang="en-US" sz="3200" dirty="0">
                <a:latin typeface="Arial" panose="020B0604020202020204" pitchFamily="34" charset="0"/>
                <a:cs typeface="Arial" panose="020B0604020202020204" pitchFamily="34" charset="0"/>
              </a:rPr>
              <a:t>at least a week in advance. </a:t>
            </a:r>
          </a:p>
          <a:p>
            <a:pPr marL="285750" indent="-285750">
              <a:buFont typeface="Arial" panose="020B0604020202020204" pitchFamily="34" charset="0"/>
              <a:buChar char="•"/>
            </a:pPr>
            <a:r>
              <a:rPr lang="en-US" sz="3200" dirty="0"/>
              <a:t>TAs should ensure proper accommodations are noted in answer booklet or on test ticket and that students receive the proper accommodations.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49</a:t>
            </a:fld>
            <a:endParaRPr lang="en-US"/>
          </a:p>
        </p:txBody>
      </p:sp>
    </p:spTree>
    <p:extLst>
      <p:ext uri="{BB962C8B-B14F-4D97-AF65-F5344CB8AC3E}">
        <p14:creationId xmlns:p14="http://schemas.microsoft.com/office/powerpoint/2010/main" val="2631449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a:t>
            </a:fld>
            <a:endParaRPr lang="en-US"/>
          </a:p>
        </p:txBody>
      </p:sp>
    </p:spTree>
    <p:extLst>
      <p:ext uri="{BB962C8B-B14F-4D97-AF65-F5344CB8AC3E}">
        <p14:creationId xmlns:p14="http://schemas.microsoft.com/office/powerpoint/2010/main" val="42105642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 – 3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200" dirty="0">
                <a:effectLst/>
              </a:rPr>
              <a:t>Any TAs providing read aloud or scribing accommodations to students should read the Read Aloud and Scribing Guidelines for Operational Assessments before administration. </a:t>
            </a:r>
          </a:p>
          <a:p>
            <a:pPr marL="285750" indent="-285750">
              <a:buFont typeface="Arial" panose="020B0604020202020204" pitchFamily="34" charset="0"/>
              <a:buChar char="•"/>
            </a:pPr>
            <a:r>
              <a:rPr lang="en-US" sz="3200" dirty="0">
                <a:effectLst/>
              </a:rPr>
              <a:t>Any approved devices used for accommodations must be in lockdown mode prior to the beginning of test administration.</a:t>
            </a:r>
          </a:p>
          <a:p>
            <a:pPr marL="285750" indent="-285750">
              <a:buFont typeface="Arial" panose="020B0604020202020204" pitchFamily="34" charset="0"/>
              <a:buChar char="•"/>
            </a:pPr>
            <a:r>
              <a:rPr lang="en-US" sz="3200" dirty="0"/>
              <a:t>Consult the </a:t>
            </a:r>
            <a:r>
              <a:rPr lang="en-US" sz="3200" dirty="0">
                <a:effectLst/>
                <a:hlinkClick r:id="rId3"/>
              </a:rPr>
              <a:t>Accommodations Webpage</a:t>
            </a:r>
            <a:r>
              <a:rPr lang="en-US" sz="3200" dirty="0">
                <a:effectLst/>
              </a:rPr>
              <a:t> for additional information.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50</a:t>
            </a:fld>
            <a:endParaRPr lang="en-US"/>
          </a:p>
        </p:txBody>
      </p:sp>
    </p:spTree>
    <p:extLst>
      <p:ext uri="{BB962C8B-B14F-4D97-AF65-F5344CB8AC3E}">
        <p14:creationId xmlns:p14="http://schemas.microsoft.com/office/powerpoint/2010/main" val="1815965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Testing Environment</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51</a:t>
            </a:fld>
            <a:endParaRPr lang="en-US"/>
          </a:p>
        </p:txBody>
      </p:sp>
    </p:spTree>
    <p:extLst>
      <p:ext uri="{BB962C8B-B14F-4D97-AF65-F5344CB8AC3E}">
        <p14:creationId xmlns:p14="http://schemas.microsoft.com/office/powerpoint/2010/main" val="21946062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Testing Environment</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TAs should ensure a quiet environment free of distractions and noise.</a:t>
            </a:r>
          </a:p>
          <a:p>
            <a:pPr marL="285750" indent="-285750">
              <a:buFont typeface="Arial" panose="020B0604020202020204" pitchFamily="34" charset="0"/>
              <a:buChar char="•"/>
            </a:pPr>
            <a:r>
              <a:rPr lang="en-US" sz="3200" dirty="0"/>
              <a:t>Provide a positive approach to the assessments.</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Encourage students to demonstrate what they know.</a:t>
            </a:r>
          </a:p>
          <a:p>
            <a:pPr marL="285750" indent="-285750"/>
            <a:r>
              <a:rPr lang="en-US" sz="3200" dirty="0"/>
              <a:t>Students should answer </a:t>
            </a:r>
            <a:r>
              <a:rPr lang="en-US" sz="3200" b="1" dirty="0"/>
              <a:t>all</a:t>
            </a:r>
            <a:r>
              <a:rPr lang="en-US" sz="3200" dirty="0"/>
              <a:t> multiple-choice questions.</a:t>
            </a:r>
          </a:p>
          <a:p>
            <a:pPr marL="285750" indent="-285750">
              <a:buFont typeface="Arial" panose="020B0604020202020204" pitchFamily="34" charset="0"/>
              <a:buChar char="•"/>
            </a:pPr>
            <a:r>
              <a:rPr lang="en-US" sz="3200" dirty="0"/>
              <a:t>P</a:t>
            </a:r>
            <a:r>
              <a:rPr lang="en-US" sz="3200" dirty="0">
                <a:latin typeface="Arial" panose="020B0604020202020204" pitchFamily="34" charset="0"/>
                <a:cs typeface="Arial" panose="020B0604020202020204" pitchFamily="34" charset="0"/>
              </a:rPr>
              <a:t>artial credit is awarded on open ended items.</a:t>
            </a:r>
          </a:p>
          <a:p>
            <a:pPr marL="285750" indent="-285750">
              <a:buFont typeface="Arial" panose="020B0604020202020204" pitchFamily="34" charset="0"/>
              <a:buChar char="•"/>
            </a:pPr>
            <a:r>
              <a:rPr lang="en-US" sz="3200" dirty="0"/>
              <a:t>Responses for open ended items should be limited to space provided. </a:t>
            </a:r>
            <a:endParaRPr lang="en-US" sz="32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52</a:t>
            </a:fld>
            <a:endParaRPr lang="en-US"/>
          </a:p>
        </p:txBody>
      </p:sp>
    </p:spTree>
    <p:extLst>
      <p:ext uri="{BB962C8B-B14F-4D97-AF65-F5344CB8AC3E}">
        <p14:creationId xmlns:p14="http://schemas.microsoft.com/office/powerpoint/2010/main" val="13506719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Responsibilities of TAs </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53</a:t>
            </a:fld>
            <a:endParaRPr lang="en-US"/>
          </a:p>
        </p:txBody>
      </p:sp>
    </p:spTree>
    <p:extLst>
      <p:ext uri="{BB962C8B-B14F-4D97-AF65-F5344CB8AC3E}">
        <p14:creationId xmlns:p14="http://schemas.microsoft.com/office/powerpoint/2010/main" val="5915953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TAs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buFont typeface="Arial" panose="020B0604020202020204" pitchFamily="34" charset="0"/>
              <a:buChar char="•"/>
            </a:pPr>
            <a:r>
              <a:rPr lang="en-US" sz="3000" dirty="0">
                <a:latin typeface="Arial" panose="020B0604020202020204" pitchFamily="34" charset="0"/>
                <a:cs typeface="Arial" panose="020B0604020202020204" pitchFamily="34" charset="0"/>
              </a:rPr>
              <a:t>Sign the sign out/sign in sheet when receiving and returning secure materials: </a:t>
            </a:r>
            <a:r>
              <a:rPr lang="en-US" sz="3000" dirty="0"/>
              <a:t>all </a:t>
            </a:r>
            <a:r>
              <a:rPr lang="en-US" sz="3000" dirty="0">
                <a:latin typeface="Arial" panose="020B0604020202020204" pitchFamily="34" charset="0"/>
                <a:cs typeface="Arial" panose="020B0604020202020204" pitchFamily="34" charset="0"/>
              </a:rPr>
              <a:t>booklets and test tickets. </a:t>
            </a:r>
          </a:p>
          <a:p>
            <a:pPr marL="285750" indent="-285750">
              <a:buFont typeface="Arial" panose="020B0604020202020204" pitchFamily="34" charset="0"/>
              <a:buChar char="•"/>
            </a:pPr>
            <a:r>
              <a:rPr lang="en-US" sz="3000" dirty="0">
                <a:latin typeface="Arial" panose="020B0604020202020204" pitchFamily="34" charset="0"/>
                <a:cs typeface="Arial" panose="020B0604020202020204" pitchFamily="34" charset="0"/>
              </a:rPr>
              <a:t>Ensure students with the same form of the test are not sitting next to one another. The form number is found on the test and answer booklets or combined test/answer booklet or on the test ticket.</a:t>
            </a:r>
          </a:p>
          <a:p>
            <a:pPr marL="285750" indent="-285750">
              <a:buFont typeface="Arial" panose="020B0604020202020204" pitchFamily="34" charset="0"/>
              <a:buChar char="•"/>
            </a:pPr>
            <a:r>
              <a:rPr lang="en-US" sz="3000" dirty="0">
                <a:latin typeface="Arial" panose="020B0604020202020204" pitchFamily="34" charset="0"/>
                <a:cs typeface="Arial" panose="020B0604020202020204" pitchFamily="34" charset="0"/>
              </a:rPr>
              <a:t>Assign students to seats based upon form </a:t>
            </a:r>
            <a:r>
              <a:rPr lang="en-US" sz="3000" dirty="0"/>
              <a:t>n</a:t>
            </a:r>
            <a:r>
              <a:rPr lang="en-US" sz="3000" dirty="0">
                <a:latin typeface="Arial" panose="020B0604020202020204" pitchFamily="34" charset="0"/>
                <a:cs typeface="Arial" panose="020B0604020202020204" pitchFamily="34" charset="0"/>
              </a:rPr>
              <a:t>umber.</a:t>
            </a:r>
          </a:p>
          <a:p>
            <a:pPr marL="285750" indent="-285750"/>
            <a:r>
              <a:rPr lang="en-US" sz="3000" dirty="0"/>
              <a:t>Maintain a seating chart and return to SAC.</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54</a:t>
            </a:fld>
            <a:endParaRPr lang="en-US"/>
          </a:p>
        </p:txBody>
      </p:sp>
    </p:spTree>
    <p:extLst>
      <p:ext uri="{BB962C8B-B14F-4D97-AF65-F5344CB8AC3E}">
        <p14:creationId xmlns:p14="http://schemas.microsoft.com/office/powerpoint/2010/main" val="17921534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TAs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r>
              <a:rPr lang="en-US" sz="3000" dirty="0"/>
              <a:t>Record information from the DFA on board including pages and questions numbers to answer. </a:t>
            </a:r>
            <a:endParaRPr lang="en-US" sz="3000" dirty="0">
              <a:latin typeface="Arial" panose="020B0604020202020204" pitchFamily="34" charset="0"/>
              <a:cs typeface="Arial" panose="020B0604020202020204" pitchFamily="34" charset="0"/>
            </a:endParaRPr>
          </a:p>
          <a:p>
            <a:pPr marL="285750" indent="-285750"/>
            <a:r>
              <a:rPr lang="en-US" sz="3000" dirty="0"/>
              <a:t>Actively monitor during the test sessions. TAs should not use electronic devices or grade student work while students are testing.</a:t>
            </a:r>
          </a:p>
          <a:p>
            <a:pPr marL="285750" indent="-285750"/>
            <a:r>
              <a:rPr lang="en-US" sz="3000" dirty="0">
                <a:latin typeface="Arial" panose="020B0604020202020204" pitchFamily="34" charset="0"/>
                <a:cs typeface="Arial" panose="020B0604020202020204" pitchFamily="34" charset="0"/>
              </a:rPr>
              <a:t>The responsibility of the TA is to monitor and only to monitor the test session. </a:t>
            </a:r>
          </a:p>
          <a:p>
            <a:pPr marL="0" indent="0">
              <a:buNone/>
            </a:pPr>
            <a:endParaRPr lang="en-US" sz="3000"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55</a:t>
            </a:fld>
            <a:endParaRPr lang="en-US"/>
          </a:p>
        </p:txBody>
      </p:sp>
    </p:spTree>
    <p:extLst>
      <p:ext uri="{BB962C8B-B14F-4D97-AF65-F5344CB8AC3E}">
        <p14:creationId xmlns:p14="http://schemas.microsoft.com/office/powerpoint/2010/main" val="13513173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TAs – 3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r>
              <a:rPr lang="en-US" sz="3000" dirty="0">
                <a:latin typeface="Arial" panose="020B0604020202020204" pitchFamily="34" charset="0"/>
                <a:cs typeface="Arial" panose="020B0604020202020204" pitchFamily="34" charset="0"/>
              </a:rPr>
              <a:t>Ensure students are </a:t>
            </a:r>
            <a:r>
              <a:rPr lang="en-US" sz="3000" dirty="0"/>
              <a:t>working in the correct section by walking around the room and viewing the top bar of the booklet(s) or computer screen. Alert the SAC immediately if the student is working in the incorrect section. </a:t>
            </a:r>
          </a:p>
          <a:p>
            <a:pPr marL="285750" indent="-285750"/>
            <a:r>
              <a:rPr lang="en-US" sz="3000" dirty="0">
                <a:latin typeface="Arial" panose="020B0604020202020204" pitchFamily="34" charset="0"/>
                <a:cs typeface="Arial" panose="020B0604020202020204" pitchFamily="34" charset="0"/>
              </a:rPr>
              <a:t>Ensure students do not return to the non-calculator section for PSSA Math once they have a calculator. </a:t>
            </a:r>
          </a:p>
          <a:p>
            <a:pPr marL="285750" indent="-285750"/>
            <a:r>
              <a:rPr lang="en-US" sz="3000" dirty="0"/>
              <a:t>Remind students who write their TDA response on scratch paper to copy the response in the correct location in the answer booklet.  </a:t>
            </a:r>
            <a:endParaRPr lang="en-US" sz="3000" dirty="0">
              <a:latin typeface="Arial" panose="020B0604020202020204" pitchFamily="34" charset="0"/>
              <a:cs typeface="Arial" panose="020B0604020202020204" pitchFamily="34" charset="0"/>
            </a:endParaRPr>
          </a:p>
          <a:p>
            <a:pPr marL="0" indent="0">
              <a:buNone/>
            </a:pPr>
            <a:endParaRPr lang="en-US" sz="30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56</a:t>
            </a:fld>
            <a:endParaRPr lang="en-US"/>
          </a:p>
        </p:txBody>
      </p:sp>
    </p:spTree>
    <p:extLst>
      <p:ext uri="{BB962C8B-B14F-4D97-AF65-F5344CB8AC3E}">
        <p14:creationId xmlns:p14="http://schemas.microsoft.com/office/powerpoint/2010/main" val="12292993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Qualifications for TAs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57</a:t>
            </a:fld>
            <a:endParaRPr lang="en-US"/>
          </a:p>
        </p:txBody>
      </p:sp>
    </p:spTree>
    <p:extLst>
      <p:ext uri="{BB962C8B-B14F-4D97-AF65-F5344CB8AC3E}">
        <p14:creationId xmlns:p14="http://schemas.microsoft.com/office/powerpoint/2010/main" val="3949817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3600" dirty="0"/>
              <a:t>Qualifications for Test Administrators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Employed or contracted directly or indirectly by LEA including student teachers employed by the LEA </a:t>
            </a:r>
          </a:p>
          <a:p>
            <a:pPr marL="742950" lvl="1" indent="-285750"/>
            <a:r>
              <a:rPr lang="en-US" sz="3200" dirty="0">
                <a:latin typeface="Arial" panose="020B0604020202020204" pitchFamily="34" charset="0"/>
                <a:cs typeface="Arial" panose="020B0604020202020204" pitchFamily="34" charset="0"/>
              </a:rPr>
              <a:t>Student teachers who are not employed by the LEA may observe if they attend SAC training</a:t>
            </a:r>
            <a:endParaRPr lang="en-US" sz="3200" dirty="0">
              <a:highlight>
                <a:srgbClr val="FF00FF"/>
              </a:highlight>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Completes PSTAT annually</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Trained by SAC annually</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Not forbidden from serving as TA by PDE</a:t>
            </a:r>
          </a:p>
          <a:p>
            <a:pPr marL="285750" indent="-285750">
              <a:buFont typeface="Arial" panose="020B0604020202020204" pitchFamily="34" charset="0"/>
              <a:buChar char="•"/>
            </a:pPr>
            <a:r>
              <a:rPr lang="en-US" sz="3600" dirty="0"/>
              <a:t>TSS and PCA may not serve as TA or proctor</a:t>
            </a:r>
            <a:r>
              <a:rPr lang="en-US" sz="3600" dirty="0">
                <a:latin typeface="Arial" panose="020B0604020202020204" pitchFamily="34" charset="0"/>
                <a:cs typeface="Arial" panose="020B0604020202020204" pitchFamily="34" charset="0"/>
              </a:rPr>
              <a:t>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58</a:t>
            </a:fld>
            <a:endParaRPr lang="en-US"/>
          </a:p>
        </p:txBody>
      </p:sp>
    </p:spTree>
    <p:extLst>
      <p:ext uri="{BB962C8B-B14F-4D97-AF65-F5344CB8AC3E}">
        <p14:creationId xmlns:p14="http://schemas.microsoft.com/office/powerpoint/2010/main" val="27428690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Classroom and Hallway Displays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59</a:t>
            </a:fld>
            <a:endParaRPr lang="en-US"/>
          </a:p>
        </p:txBody>
      </p:sp>
    </p:spTree>
    <p:extLst>
      <p:ext uri="{BB962C8B-B14F-4D97-AF65-F5344CB8AC3E}">
        <p14:creationId xmlns:p14="http://schemas.microsoft.com/office/powerpoint/2010/main" val="1564891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Acronyms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School Assessment Schedule</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Changes for 2023 – 2024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Extended Time and Restroom Procedures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Emergency Procedures</a:t>
            </a:r>
          </a:p>
          <a:p>
            <a:pPr marL="285750" indent="-285750">
              <a:buFont typeface="Arial" panose="020B0604020202020204" pitchFamily="34" charset="0"/>
              <a:buChar char="•"/>
            </a:pPr>
            <a:r>
              <a:rPr lang="en-US" sz="3600" dirty="0"/>
              <a:t>Administration Preparation </a:t>
            </a:r>
          </a:p>
          <a:p>
            <a:pPr marL="285750" indent="-285750"/>
            <a:r>
              <a:rPr lang="en-US" sz="3600" dirty="0"/>
              <a:t>Electronic Devices</a:t>
            </a:r>
          </a:p>
          <a:p>
            <a:pPr marL="285750" indent="-285750"/>
            <a:r>
              <a:rPr lang="en-US" sz="3600" dirty="0"/>
              <a:t>Calculators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a:t>
            </a:fld>
            <a:endParaRPr lang="en-US"/>
          </a:p>
        </p:txBody>
      </p:sp>
    </p:spTree>
    <p:extLst>
      <p:ext uri="{BB962C8B-B14F-4D97-AF65-F5344CB8AC3E}">
        <p14:creationId xmlns:p14="http://schemas.microsoft.com/office/powerpoint/2010/main" val="27519086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Classroom and Hallway Displays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Remove or cover all content related materials in testing rooms and hallways.</a:t>
            </a:r>
          </a:p>
          <a:p>
            <a:r>
              <a:rPr lang="en-US" sz="3200" dirty="0"/>
              <a:t>Classroom libraries do not need to be covered. </a:t>
            </a:r>
          </a:p>
          <a:p>
            <a:r>
              <a:rPr lang="en-US" sz="3200" dirty="0"/>
              <a:t>Students may read non-content related material once finished.</a:t>
            </a:r>
            <a:r>
              <a:rPr lang="en-US" sz="3200" dirty="0">
                <a:latin typeface="Arial" panose="020B0604020202020204" pitchFamily="34" charset="0"/>
                <a:cs typeface="Arial" panose="020B0604020202020204" pitchFamily="34" charset="0"/>
              </a:rPr>
              <a:t>  </a:t>
            </a:r>
          </a:p>
          <a:p>
            <a:pPr marL="285750" indent="-285750"/>
            <a:r>
              <a:rPr lang="en-US" sz="3200" dirty="0"/>
              <a:t>General Description of Scoring Guidelines for all content areas may be displayed and distributed.</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Mathematics formula sheets </a:t>
            </a:r>
            <a:r>
              <a:rPr lang="en-US" sz="3200" dirty="0"/>
              <a:t>found on the PDE website or </a:t>
            </a:r>
            <a:r>
              <a:rPr lang="en-US" sz="3200" dirty="0">
                <a:latin typeface="Arial" panose="020B0604020202020204" pitchFamily="34" charset="0"/>
                <a:cs typeface="Arial" panose="020B0604020202020204" pitchFamily="34" charset="0"/>
              </a:rPr>
              <a:t>provided by DRC may be displayed and distributed.</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60</a:t>
            </a:fld>
            <a:endParaRPr lang="en-US"/>
          </a:p>
        </p:txBody>
      </p:sp>
    </p:spTree>
    <p:extLst>
      <p:ext uri="{BB962C8B-B14F-4D97-AF65-F5344CB8AC3E}">
        <p14:creationId xmlns:p14="http://schemas.microsoft.com/office/powerpoint/2010/main" val="17821513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Test Security Certifications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61</a:t>
            </a:fld>
            <a:endParaRPr lang="en-US" dirty="0"/>
          </a:p>
        </p:txBody>
      </p:sp>
    </p:spTree>
    <p:extLst>
      <p:ext uri="{BB962C8B-B14F-4D97-AF65-F5344CB8AC3E}">
        <p14:creationId xmlns:p14="http://schemas.microsoft.com/office/powerpoint/2010/main" val="43735183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Test Security Certifications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600" dirty="0"/>
              <a:t>Signed after administration.</a:t>
            </a:r>
          </a:p>
          <a:p>
            <a:pPr marL="285750" indent="-285750">
              <a:buFont typeface="Arial" panose="020B0604020202020204" pitchFamily="34" charset="0"/>
              <a:buChar char="•"/>
            </a:pPr>
            <a:r>
              <a:rPr lang="en-US" sz="3600" dirty="0"/>
              <a:t>Every Keystone Exam administration requires certificates (winter, spring, summer).</a:t>
            </a:r>
          </a:p>
          <a:p>
            <a:pPr marL="285750" indent="-285750">
              <a:buFont typeface="Arial" panose="020B0604020202020204" pitchFamily="34" charset="0"/>
              <a:buChar char="•"/>
            </a:pPr>
            <a:r>
              <a:rPr lang="en-US" sz="3600" dirty="0"/>
              <a:t>If serving as a TA for PSSA and KE in spring, sign one certificate for PSSA and one for KE.</a:t>
            </a:r>
          </a:p>
          <a:p>
            <a:pPr marL="285750" indent="-285750">
              <a:buFont typeface="Arial" panose="020B0604020202020204" pitchFamily="34" charset="0"/>
              <a:buChar char="•"/>
            </a:pPr>
            <a:r>
              <a:rPr lang="en-US" sz="3600" dirty="0"/>
              <a:t>Anyone who refuses to sign the Test Security Certificate will be reported to the Chief School Administrator and to PDE.</a:t>
            </a:r>
            <a:endParaRPr lang="en-US" sz="3600" dirty="0">
              <a:highlight>
                <a:srgbClr val="FFFF00"/>
              </a:highlight>
            </a:endParaRPr>
          </a:p>
          <a:p>
            <a:pPr marL="0" indent="0">
              <a:buNone/>
            </a:pPr>
            <a:endParaRPr lang="en-US" sz="36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62</a:t>
            </a:fld>
            <a:endParaRPr lang="en-US"/>
          </a:p>
        </p:txBody>
      </p:sp>
    </p:spTree>
    <p:extLst>
      <p:ext uri="{BB962C8B-B14F-4D97-AF65-F5344CB8AC3E}">
        <p14:creationId xmlns:p14="http://schemas.microsoft.com/office/powerpoint/2010/main" val="2908402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PSTAT</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63</a:t>
            </a:fld>
            <a:endParaRPr lang="en-US"/>
          </a:p>
        </p:txBody>
      </p:sp>
    </p:spTree>
    <p:extLst>
      <p:ext uri="{BB962C8B-B14F-4D97-AF65-F5344CB8AC3E}">
        <p14:creationId xmlns:p14="http://schemas.microsoft.com/office/powerpoint/2010/main" val="20304963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PSTAT Requirements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600" dirty="0"/>
              <a:t>TAs, proctors, TSS, PCAs, and student teachers employed by the LEA must complete the TA modules annually and p</a:t>
            </a:r>
            <a:r>
              <a:rPr lang="en-US" sz="3600" dirty="0">
                <a:latin typeface="Arial" panose="020B0604020202020204" pitchFamily="34" charset="0"/>
                <a:cs typeface="Arial" panose="020B0604020202020204" pitchFamily="34" charset="0"/>
              </a:rPr>
              <a:t>rovide a paper or electronic copy of PSTAT certificate to SAC.</a:t>
            </a:r>
            <a:endParaRPr lang="en-US" sz="3600" dirty="0"/>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Student teachers observing testing rooms need to complete the PSTAT. </a:t>
            </a:r>
          </a:p>
          <a:p>
            <a:pPr marL="285750" indent="-285750">
              <a:buFont typeface="Arial" panose="020B0604020202020204" pitchFamily="34" charset="0"/>
              <a:buChar char="•"/>
            </a:pPr>
            <a:r>
              <a:rPr lang="en-US" sz="3600" dirty="0">
                <a:hlinkClick r:id="rId2"/>
              </a:rPr>
              <a:t>www.pstattraining.net</a:t>
            </a:r>
            <a:r>
              <a:rPr lang="en-US" sz="3200" dirty="0"/>
              <a:t>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64</a:t>
            </a:fld>
            <a:endParaRPr lang="en-US"/>
          </a:p>
        </p:txBody>
      </p:sp>
    </p:spTree>
    <p:extLst>
      <p:ext uri="{BB962C8B-B14F-4D97-AF65-F5344CB8AC3E}">
        <p14:creationId xmlns:p14="http://schemas.microsoft.com/office/powerpoint/2010/main" val="25519758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Student Participation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65</a:t>
            </a:fld>
            <a:endParaRPr lang="en-US"/>
          </a:p>
        </p:txBody>
      </p:sp>
    </p:spTree>
    <p:extLst>
      <p:ext uri="{BB962C8B-B14F-4D97-AF65-F5344CB8AC3E}">
        <p14:creationId xmlns:p14="http://schemas.microsoft.com/office/powerpoint/2010/main" val="10392795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3600" dirty="0"/>
              <a:t>Student Participation: Code of Conduct</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All students must acknowledge</a:t>
            </a:r>
          </a:p>
          <a:p>
            <a:pPr marL="742950" lvl="1" indent="-285750"/>
            <a:r>
              <a:rPr lang="en-US" sz="3200" dirty="0">
                <a:latin typeface="Arial" panose="020B0604020202020204" pitchFamily="34" charset="0"/>
                <a:cs typeface="Arial" panose="020B0604020202020204" pitchFamily="34" charset="0"/>
              </a:rPr>
              <a:t>Paper – front of answer booklet or combined test/answer booklet</a:t>
            </a:r>
          </a:p>
          <a:p>
            <a:pPr marL="742950" lvl="1" indent="-285750"/>
            <a:r>
              <a:rPr lang="en-US" sz="3200" dirty="0"/>
              <a:t>Online – prior to entering each section or module. Students do not log out after completing the Code of Conduct, they will proceed directly to the assessment.</a:t>
            </a:r>
            <a:r>
              <a:rPr lang="en-US" sz="32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3600" dirty="0"/>
              <a:t>Code of Conduct found in the DFAs</a:t>
            </a:r>
          </a:p>
          <a:p>
            <a:pPr marL="0" indent="0">
              <a:buNone/>
            </a:pPr>
            <a:r>
              <a:rPr lang="en-US" sz="3600" dirty="0"/>
              <a:t> </a:t>
            </a:r>
            <a:endParaRPr lang="en-US" sz="28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66</a:t>
            </a:fld>
            <a:endParaRPr lang="en-US"/>
          </a:p>
        </p:txBody>
      </p:sp>
    </p:spTree>
    <p:extLst>
      <p:ext uri="{BB962C8B-B14F-4D97-AF65-F5344CB8AC3E}">
        <p14:creationId xmlns:p14="http://schemas.microsoft.com/office/powerpoint/2010/main" val="257949990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General Student Participation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All students in grades 3-8 participate in PSSA  in their enrolled grade level for federal accountability </a:t>
            </a:r>
          </a:p>
          <a:p>
            <a:pPr marL="285750" indent="-285750">
              <a:buFont typeface="Arial" panose="020B0604020202020204" pitchFamily="34" charset="0"/>
              <a:buChar char="•"/>
            </a:pPr>
            <a:r>
              <a:rPr lang="en-US" sz="3600" dirty="0"/>
              <a:t>All students in Keystone Exam trigger courses participate for federal accountability by spring of grade 11</a:t>
            </a:r>
          </a:p>
          <a:p>
            <a:pPr marL="285750" indent="-285750">
              <a:buFont typeface="Arial" panose="020B0604020202020204" pitchFamily="34" charset="0"/>
              <a:buChar char="•"/>
            </a:pPr>
            <a:r>
              <a:rPr lang="en-US" sz="3600" dirty="0"/>
              <a:t>Very limited religious opt out</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PASA used for </a:t>
            </a:r>
            <a:r>
              <a:rPr lang="en-US" sz="3600" dirty="0"/>
              <a:t>maximum 1% of enrollment</a:t>
            </a:r>
            <a:endParaRPr lang="en-US" sz="36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67</a:t>
            </a:fld>
            <a:endParaRPr lang="en-US"/>
          </a:p>
        </p:txBody>
      </p:sp>
    </p:spTree>
    <p:extLst>
      <p:ext uri="{BB962C8B-B14F-4D97-AF65-F5344CB8AC3E}">
        <p14:creationId xmlns:p14="http://schemas.microsoft.com/office/powerpoint/2010/main" val="34187167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3600" dirty="0"/>
              <a:t>Student Participation: Special Cases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See the SAC or HAC for detailed information regarding: </a:t>
            </a:r>
          </a:p>
          <a:p>
            <a:pPr marL="742950" lvl="1" indent="-285750"/>
            <a:r>
              <a:rPr lang="en-US" sz="3200" dirty="0">
                <a:latin typeface="Arial" panose="020B0604020202020204" pitchFamily="34" charset="0"/>
                <a:cs typeface="Arial" panose="020B0604020202020204" pitchFamily="34" charset="0"/>
              </a:rPr>
              <a:t>PASA</a:t>
            </a:r>
          </a:p>
          <a:p>
            <a:pPr marL="742950" lvl="1" indent="-285750"/>
            <a:r>
              <a:rPr lang="en-US" sz="3200" dirty="0">
                <a:latin typeface="Arial" panose="020B0604020202020204" pitchFamily="34" charset="0"/>
                <a:cs typeface="Arial" panose="020B0604020202020204" pitchFamily="34" charset="0"/>
              </a:rPr>
              <a:t>Court/Agency placed student </a:t>
            </a:r>
            <a:r>
              <a:rPr lang="en-US" sz="3200" dirty="0"/>
              <a:t>p</a:t>
            </a:r>
            <a:r>
              <a:rPr lang="en-US" sz="3200" dirty="0">
                <a:latin typeface="Arial" panose="020B0604020202020204" pitchFamily="34" charset="0"/>
                <a:cs typeface="Arial" panose="020B0604020202020204" pitchFamily="34" charset="0"/>
              </a:rPr>
              <a:t>articipation</a:t>
            </a:r>
          </a:p>
          <a:p>
            <a:pPr marL="742950" lvl="1" indent="-285750"/>
            <a:r>
              <a:rPr lang="en-US" sz="3200" dirty="0"/>
              <a:t>Student withdrawal/enrollment during testing window</a:t>
            </a:r>
          </a:p>
          <a:p>
            <a:pPr marL="742950" lvl="1" indent="-285750"/>
            <a:r>
              <a:rPr lang="en-US" sz="3200" dirty="0">
                <a:latin typeface="Arial" panose="020B0604020202020204" pitchFamily="34" charset="0"/>
                <a:cs typeface="Arial" panose="020B0604020202020204" pitchFamily="34" charset="0"/>
              </a:rPr>
              <a:t>Suspended and expelled students </a:t>
            </a:r>
          </a:p>
          <a:p>
            <a:pPr marL="742950" lvl="1" indent="-285750"/>
            <a:r>
              <a:rPr lang="en-US" sz="3200" dirty="0"/>
              <a:t>Home education students</a:t>
            </a:r>
          </a:p>
          <a:p>
            <a:pPr marL="742950" lvl="1" indent="-285750"/>
            <a:r>
              <a:rPr lang="en-US" sz="3200" dirty="0">
                <a:latin typeface="Arial" panose="020B0604020202020204" pitchFamily="34" charset="0"/>
                <a:cs typeface="Arial" panose="020B0604020202020204" pitchFamily="34" charset="0"/>
              </a:rPr>
              <a:t>First year English Learner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68</a:t>
            </a:fld>
            <a:endParaRPr lang="en-US"/>
          </a:p>
        </p:txBody>
      </p:sp>
    </p:spTree>
    <p:extLst>
      <p:ext uri="{BB962C8B-B14F-4D97-AF65-F5344CB8AC3E}">
        <p14:creationId xmlns:p14="http://schemas.microsoft.com/office/powerpoint/2010/main" val="9865963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Paper/Pencil Administration</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69</a:t>
            </a:fld>
            <a:endParaRPr lang="en-US"/>
          </a:p>
        </p:txBody>
      </p:sp>
    </p:spTree>
    <p:extLst>
      <p:ext uri="{BB962C8B-B14F-4D97-AF65-F5344CB8AC3E}">
        <p14:creationId xmlns:p14="http://schemas.microsoft.com/office/powerpoint/2010/main" val="3609908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300" dirty="0"/>
              <a:t>Ancillary Materials</a:t>
            </a:r>
          </a:p>
          <a:p>
            <a:pPr marL="285750" indent="-285750">
              <a:buFont typeface="Arial" panose="020B0604020202020204" pitchFamily="34" charset="0"/>
              <a:buChar char="•"/>
            </a:pPr>
            <a:r>
              <a:rPr lang="en-US" sz="3300" dirty="0"/>
              <a:t>Accommodations </a:t>
            </a:r>
          </a:p>
          <a:p>
            <a:pPr marL="285750" indent="-285750">
              <a:buFont typeface="Arial" panose="020B0604020202020204" pitchFamily="34" charset="0"/>
              <a:buChar char="•"/>
            </a:pPr>
            <a:r>
              <a:rPr lang="en-US" sz="3300" dirty="0"/>
              <a:t>Testing Environment</a:t>
            </a:r>
          </a:p>
          <a:p>
            <a:pPr marL="285750" indent="-285750">
              <a:buFont typeface="Arial" panose="020B0604020202020204" pitchFamily="34" charset="0"/>
              <a:buChar char="•"/>
            </a:pPr>
            <a:r>
              <a:rPr lang="en-US" sz="3300" dirty="0"/>
              <a:t>Responsibilities of TAs</a:t>
            </a:r>
          </a:p>
          <a:p>
            <a:pPr marL="285750" indent="-285750"/>
            <a:r>
              <a:rPr lang="en-US" sz="3300" dirty="0"/>
              <a:t>Qualifications for TAs</a:t>
            </a:r>
          </a:p>
          <a:p>
            <a:pPr marL="285750" indent="-285750"/>
            <a:r>
              <a:rPr lang="en-US" sz="3300" dirty="0"/>
              <a:t>Classroom and Hallway Displays</a:t>
            </a:r>
            <a:endParaRPr lang="en-US" sz="3300" dirty="0">
              <a:highlight>
                <a:srgbClr val="FF00FF"/>
              </a:highlight>
            </a:endParaRPr>
          </a:p>
          <a:p>
            <a:pPr marL="285750" indent="-285750">
              <a:buFont typeface="Arial" panose="020B0604020202020204" pitchFamily="34" charset="0"/>
              <a:buChar char="•"/>
            </a:pPr>
            <a:r>
              <a:rPr lang="en-US" sz="3300" dirty="0"/>
              <a:t>Test Security Certifications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a:t>
            </a:fld>
            <a:endParaRPr lang="en-US"/>
          </a:p>
        </p:txBody>
      </p:sp>
    </p:spTree>
    <p:extLst>
      <p:ext uri="{BB962C8B-B14F-4D97-AF65-F5344CB8AC3E}">
        <p14:creationId xmlns:p14="http://schemas.microsoft.com/office/powerpoint/2010/main" val="308084637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3600" dirty="0"/>
              <a:t>Answer Booklets: Labels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2600" dirty="0"/>
              <a:t>All booklets must have a label</a:t>
            </a:r>
          </a:p>
          <a:p>
            <a:pPr marL="285750" indent="-285750">
              <a:buFont typeface="Arial" panose="020B0604020202020204" pitchFamily="34" charset="0"/>
              <a:buChar char="•"/>
            </a:pPr>
            <a:r>
              <a:rPr lang="en-US" sz="2600" dirty="0"/>
              <a:t>Student </a:t>
            </a:r>
            <a:r>
              <a:rPr lang="en-US" sz="2600" dirty="0" err="1"/>
              <a:t>precode</a:t>
            </a:r>
            <a:r>
              <a:rPr lang="en-US" sz="2600" dirty="0"/>
              <a:t> label – use if all information is correct; students do not bubble any information. </a:t>
            </a:r>
          </a:p>
          <a:p>
            <a:pPr marL="285750" indent="-285750">
              <a:buFont typeface="Arial" panose="020B0604020202020204" pitchFamily="34" charset="0"/>
              <a:buChar char="•"/>
            </a:pPr>
            <a:r>
              <a:rPr lang="en-US" sz="2600" dirty="0">
                <a:latin typeface="Arial" panose="020B0604020202020204" pitchFamily="34" charset="0"/>
                <a:cs typeface="Arial" panose="020B0604020202020204" pitchFamily="34" charset="0"/>
              </a:rPr>
              <a:t>District/School label – use when</a:t>
            </a:r>
          </a:p>
          <a:p>
            <a:pPr marL="742950" lvl="1" indent="-285750"/>
            <a:r>
              <a:rPr lang="en-US" sz="2600" dirty="0" err="1">
                <a:latin typeface="Arial" panose="020B0604020202020204" pitchFamily="34" charset="0"/>
                <a:cs typeface="Arial" panose="020B0604020202020204" pitchFamily="34" charset="0"/>
              </a:rPr>
              <a:t>Precode</a:t>
            </a:r>
            <a:r>
              <a:rPr lang="en-US" sz="2600" dirty="0">
                <a:latin typeface="Arial" panose="020B0604020202020204" pitchFamily="34" charset="0"/>
                <a:cs typeface="Arial" panose="020B0604020202020204" pitchFamily="34" charset="0"/>
              </a:rPr>
              <a:t> label is not correct or was not received by school</a:t>
            </a:r>
          </a:p>
          <a:p>
            <a:pPr marL="742950" lvl="1" indent="-285750"/>
            <a:r>
              <a:rPr lang="en-US" sz="2600" dirty="0"/>
              <a:t>If student needs to retest</a:t>
            </a:r>
          </a:p>
          <a:p>
            <a:pPr marL="742950" lvl="1" indent="-285750"/>
            <a:r>
              <a:rPr lang="en-US" sz="2600" dirty="0"/>
              <a:t>SAC or TA will enter and bubble student’s information on the answer booklet or combined test/answer booklet exactly as it appears in</a:t>
            </a:r>
            <a:r>
              <a:rPr lang="en-US" sz="2600" dirty="0">
                <a:latin typeface="Arial" panose="020B0604020202020204" pitchFamily="34" charset="0"/>
                <a:cs typeface="Arial" panose="020B0604020202020204" pitchFamily="34" charset="0"/>
              </a:rPr>
              <a:t> PIMS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70</a:t>
            </a:fld>
            <a:endParaRPr lang="en-US"/>
          </a:p>
        </p:txBody>
      </p:sp>
    </p:spTree>
    <p:extLst>
      <p:ext uri="{BB962C8B-B14F-4D97-AF65-F5344CB8AC3E}">
        <p14:creationId xmlns:p14="http://schemas.microsoft.com/office/powerpoint/2010/main" val="32423946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3400" dirty="0"/>
              <a:t>Answer Booklets: Demographic Information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lstStyle/>
          <a:p>
            <a:pPr marL="285750" indent="-285750">
              <a:buFont typeface="Arial" panose="020B0604020202020204" pitchFamily="34" charset="0"/>
              <a:buChar char="•"/>
            </a:pPr>
            <a:r>
              <a:rPr lang="en-US" sz="3600" dirty="0"/>
              <a:t>Complete items 1-3 in answer booklet or combined test/answer booklet only if using district/school label</a:t>
            </a:r>
          </a:p>
          <a:p>
            <a:pPr marL="285750" indent="-285750"/>
            <a:r>
              <a:rPr lang="en-US" sz="3600" dirty="0">
                <a:latin typeface="Arial" panose="020B0604020202020204" pitchFamily="34" charset="0"/>
                <a:cs typeface="Arial" panose="020B0604020202020204" pitchFamily="34" charset="0"/>
              </a:rPr>
              <a:t>Consult HAC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71</a:t>
            </a:fld>
            <a:endParaRPr lang="en-US"/>
          </a:p>
        </p:txBody>
      </p:sp>
    </p:spTree>
    <p:extLst>
      <p:ext uri="{BB962C8B-B14F-4D97-AF65-F5344CB8AC3E}">
        <p14:creationId xmlns:p14="http://schemas.microsoft.com/office/powerpoint/2010/main" val="35853442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3400" dirty="0"/>
              <a:t>Answer Booklets: Accommodations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lstStyle/>
          <a:p>
            <a:pPr marL="285750" indent="-285750">
              <a:buFont typeface="Arial" panose="020B0604020202020204" pitchFamily="34" charset="0"/>
              <a:buChar char="•"/>
            </a:pPr>
            <a:r>
              <a:rPr lang="en-US" sz="3600" dirty="0"/>
              <a:t>Complete items 4-7 in answer booklet or combined test/answer booklets for any student receiving Accommodations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HAC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72</a:t>
            </a:fld>
            <a:endParaRPr lang="en-US"/>
          </a:p>
        </p:txBody>
      </p:sp>
    </p:spTree>
    <p:extLst>
      <p:ext uri="{BB962C8B-B14F-4D97-AF65-F5344CB8AC3E}">
        <p14:creationId xmlns:p14="http://schemas.microsoft.com/office/powerpoint/2010/main" val="96727398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Answer Booklets: TA Initials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600" dirty="0"/>
              <a:t>SAC, SAC’s designee, or TA must bubble TA’s initials on back page </a:t>
            </a:r>
          </a:p>
          <a:p>
            <a:pPr marL="285750" indent="-285750">
              <a:buFont typeface="Arial" panose="020B0604020202020204" pitchFamily="34" charset="0"/>
              <a:buChar char="•"/>
            </a:pPr>
            <a:r>
              <a:rPr lang="en-US" sz="3600" dirty="0"/>
              <a:t>Complete this prior to assessment</a:t>
            </a:r>
          </a:p>
          <a:p>
            <a:pPr marL="285750" indent="-285750">
              <a:buFont typeface="Arial" panose="020B0604020202020204" pitchFamily="34" charset="0"/>
              <a:buChar char="•"/>
            </a:pPr>
            <a:r>
              <a:rPr lang="en-US" sz="3600" dirty="0"/>
              <a:t>If there are multiple TAs </a:t>
            </a:r>
          </a:p>
          <a:p>
            <a:pPr marL="742950" lvl="1" indent="-285750"/>
            <a:r>
              <a:rPr lang="en-US" sz="3200" dirty="0"/>
              <a:t>Bubble the lead TA’s initials </a:t>
            </a:r>
          </a:p>
          <a:p>
            <a:pPr marL="742950" lvl="1" indent="-285750"/>
            <a:r>
              <a:rPr lang="en-US" sz="3200" dirty="0"/>
              <a:t>Bubble the Multiple Administrator field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HAC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73</a:t>
            </a:fld>
            <a:endParaRPr lang="en-US"/>
          </a:p>
        </p:txBody>
      </p:sp>
    </p:spTree>
    <p:extLst>
      <p:ext uri="{BB962C8B-B14F-4D97-AF65-F5344CB8AC3E}">
        <p14:creationId xmlns:p14="http://schemas.microsoft.com/office/powerpoint/2010/main" val="173685889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Display Assessment Information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On testing days, TA should prominently display the required information from Part II of the DFA under the heading “Display Assessment Information,” including the statement to students about checking their work.</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74</a:t>
            </a:fld>
            <a:endParaRPr lang="en-US"/>
          </a:p>
        </p:txBody>
      </p:sp>
    </p:spTree>
    <p:extLst>
      <p:ext uri="{BB962C8B-B14F-4D97-AF65-F5344CB8AC3E}">
        <p14:creationId xmlns:p14="http://schemas.microsoft.com/office/powerpoint/2010/main" val="8161387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Online Administration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75</a:t>
            </a:fld>
            <a:endParaRPr lang="en-US"/>
          </a:p>
        </p:txBody>
      </p:sp>
    </p:spTree>
    <p:extLst>
      <p:ext uri="{BB962C8B-B14F-4D97-AF65-F5344CB8AC3E}">
        <p14:creationId xmlns:p14="http://schemas.microsoft.com/office/powerpoint/2010/main" val="37107605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Online Administration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SAC or person creating test sessions should not be listed as the TA unless they are the TA for the session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DRC INSIGHT Portal User Guide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76</a:t>
            </a:fld>
            <a:endParaRPr lang="en-US"/>
          </a:p>
        </p:txBody>
      </p:sp>
    </p:spTree>
    <p:extLst>
      <p:ext uri="{BB962C8B-B14F-4D97-AF65-F5344CB8AC3E}">
        <p14:creationId xmlns:p14="http://schemas.microsoft.com/office/powerpoint/2010/main" val="11012215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Online Administration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Prior to testing, TAs should familiarize students with: </a:t>
            </a:r>
          </a:p>
          <a:p>
            <a:pPr marL="742950" lvl="1" indent="-285750"/>
            <a:r>
              <a:rPr lang="en-US" sz="3400" dirty="0"/>
              <a:t>PA Online Tutorials</a:t>
            </a:r>
          </a:p>
          <a:p>
            <a:pPr marL="742950" lvl="1" indent="-285750"/>
            <a:r>
              <a:rPr lang="en-US" sz="3400" dirty="0"/>
              <a:t>PA Online Tools Training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77</a:t>
            </a:fld>
            <a:endParaRPr lang="en-US"/>
          </a:p>
        </p:txBody>
      </p:sp>
    </p:spTree>
    <p:extLst>
      <p:ext uri="{BB962C8B-B14F-4D97-AF65-F5344CB8AC3E}">
        <p14:creationId xmlns:p14="http://schemas.microsoft.com/office/powerpoint/2010/main" val="168589314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Display Assessment Information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On testing days, TA should prominently display the required information from Part II of the DFA under the heading “Display Assessment Information,” including the statement to students about checking their work.</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78</a:t>
            </a:fld>
            <a:endParaRPr lang="en-US"/>
          </a:p>
        </p:txBody>
      </p:sp>
    </p:spTree>
    <p:extLst>
      <p:ext uri="{BB962C8B-B14F-4D97-AF65-F5344CB8AC3E}">
        <p14:creationId xmlns:p14="http://schemas.microsoft.com/office/powerpoint/2010/main" val="332782496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Directions for Administration</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79</a:t>
            </a:fld>
            <a:endParaRPr lang="en-US"/>
          </a:p>
        </p:txBody>
      </p:sp>
    </p:spTree>
    <p:extLst>
      <p:ext uri="{BB962C8B-B14F-4D97-AF65-F5344CB8AC3E}">
        <p14:creationId xmlns:p14="http://schemas.microsoft.com/office/powerpoint/2010/main" val="328162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3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300" dirty="0">
                <a:latin typeface="Arial" panose="020B0604020202020204" pitchFamily="34" charset="0"/>
                <a:cs typeface="Arial" panose="020B0604020202020204" pitchFamily="34" charset="0"/>
              </a:rPr>
              <a:t>PSTAT</a:t>
            </a:r>
          </a:p>
          <a:p>
            <a:pPr marL="285750" indent="-285750">
              <a:buFont typeface="Arial" panose="020B0604020202020204" pitchFamily="34" charset="0"/>
              <a:buChar char="•"/>
            </a:pPr>
            <a:r>
              <a:rPr lang="en-US" sz="3300" dirty="0"/>
              <a:t>Student Participation</a:t>
            </a:r>
          </a:p>
          <a:p>
            <a:pPr marL="285750" indent="-285750"/>
            <a:r>
              <a:rPr lang="en-US" sz="3300" dirty="0"/>
              <a:t>Paper/Pencil Administration</a:t>
            </a:r>
          </a:p>
          <a:p>
            <a:pPr marL="285750" indent="-285750"/>
            <a:r>
              <a:rPr lang="en-US" sz="3300" dirty="0"/>
              <a:t>Online Administration </a:t>
            </a:r>
          </a:p>
          <a:p>
            <a:pPr marL="285750" indent="-285750">
              <a:buFont typeface="Arial" panose="020B0604020202020204" pitchFamily="34" charset="0"/>
              <a:buChar char="•"/>
            </a:pPr>
            <a:r>
              <a:rPr lang="en-US" sz="3300" dirty="0"/>
              <a:t>Directions for Administration</a:t>
            </a:r>
          </a:p>
          <a:p>
            <a:pPr marL="285750" indent="-285750">
              <a:buFont typeface="Arial" panose="020B0604020202020204" pitchFamily="34" charset="0"/>
              <a:buChar char="•"/>
            </a:pPr>
            <a:r>
              <a:rPr lang="en-US" sz="3300" dirty="0"/>
              <a:t>Secure Materials</a:t>
            </a:r>
          </a:p>
          <a:p>
            <a:pPr marL="285750" indent="-285750">
              <a:buFont typeface="Arial" panose="020B0604020202020204" pitchFamily="34" charset="0"/>
              <a:buChar char="•"/>
            </a:pPr>
            <a:r>
              <a:rPr lang="en-US" sz="3300" dirty="0"/>
              <a:t>Contact Information </a:t>
            </a:r>
          </a:p>
          <a:p>
            <a:pPr marL="285750" indent="-285750">
              <a:buFont typeface="Arial" panose="020B0604020202020204" pitchFamily="34" charset="0"/>
              <a:buChar char="•"/>
            </a:pPr>
            <a:endParaRPr lang="en-US" sz="3600" dirty="0"/>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a:t>
            </a:fld>
            <a:endParaRPr lang="en-US"/>
          </a:p>
        </p:txBody>
      </p:sp>
    </p:spTree>
    <p:extLst>
      <p:ext uri="{BB962C8B-B14F-4D97-AF65-F5344CB8AC3E}">
        <p14:creationId xmlns:p14="http://schemas.microsoft.com/office/powerpoint/2010/main" val="20555884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Directions for Administration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DFAs for specific directions which are read to students </a:t>
            </a:r>
          </a:p>
          <a:p>
            <a:pPr marL="285750" indent="-285750">
              <a:buFont typeface="Arial" panose="020B0604020202020204" pitchFamily="34" charset="0"/>
              <a:buChar char="•"/>
            </a:pPr>
            <a:r>
              <a:rPr lang="en-US" sz="3600" dirty="0"/>
              <a:t>PSSA</a:t>
            </a:r>
          </a:p>
          <a:p>
            <a:pPr marL="742950" lvl="1" indent="-285750"/>
            <a:r>
              <a:rPr lang="en-US" sz="3200" dirty="0"/>
              <a:t>Paper Pencil </a:t>
            </a:r>
          </a:p>
          <a:p>
            <a:pPr marL="742950" lvl="1" indent="-285750"/>
            <a:r>
              <a:rPr lang="en-US" sz="3200" dirty="0">
                <a:latin typeface="Arial" panose="020B0604020202020204" pitchFamily="34" charset="0"/>
                <a:cs typeface="Arial" panose="020B0604020202020204" pitchFamily="34" charset="0"/>
              </a:rPr>
              <a:t>Online </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Keystone</a:t>
            </a:r>
          </a:p>
          <a:p>
            <a:pPr marL="742950" lvl="1" indent="-285750"/>
            <a:r>
              <a:rPr lang="en-US" sz="3200" dirty="0"/>
              <a:t>Paper Pencil</a:t>
            </a:r>
          </a:p>
          <a:p>
            <a:pPr marL="742950" lvl="1" indent="-285750"/>
            <a:r>
              <a:rPr lang="en-US" sz="3200" dirty="0"/>
              <a:t>Online </a:t>
            </a:r>
          </a:p>
          <a:p>
            <a:pPr marL="742950" lvl="1" indent="-285750">
              <a:buFont typeface="Courier New" panose="02070309020205020404" pitchFamily="49" charset="0"/>
              <a:buChar char="o"/>
            </a:pPr>
            <a:endParaRPr lang="en-US" sz="28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80</a:t>
            </a:fld>
            <a:endParaRPr lang="en-US"/>
          </a:p>
        </p:txBody>
      </p:sp>
    </p:spTree>
    <p:extLst>
      <p:ext uri="{BB962C8B-B14F-4D97-AF65-F5344CB8AC3E}">
        <p14:creationId xmlns:p14="http://schemas.microsoft.com/office/powerpoint/2010/main" val="316327791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Secure Materials</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81</a:t>
            </a:fld>
            <a:endParaRPr lang="en-US"/>
          </a:p>
        </p:txBody>
      </p:sp>
    </p:spTree>
    <p:extLst>
      <p:ext uri="{BB962C8B-B14F-4D97-AF65-F5344CB8AC3E}">
        <p14:creationId xmlns:p14="http://schemas.microsoft.com/office/powerpoint/2010/main" val="290238874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Secure Materials: Distribution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500" dirty="0"/>
              <a:t>SACs should have TAs count booklets or test tickets prior to signing the sign out/sign in sheet when distributing AND collecting secure materials</a:t>
            </a:r>
          </a:p>
          <a:p>
            <a:pPr marL="285750" indent="-285750"/>
            <a:r>
              <a:rPr lang="en-US" sz="3500" dirty="0">
                <a:latin typeface="Arial" panose="020B0604020202020204" pitchFamily="34" charset="0"/>
                <a:cs typeface="Arial" panose="020B0604020202020204" pitchFamily="34" charset="0"/>
              </a:rPr>
              <a:t>Test security and accounting of materials is of u</a:t>
            </a:r>
            <a:r>
              <a:rPr lang="en-US" sz="3500" dirty="0"/>
              <a:t>tmost importance</a:t>
            </a:r>
            <a:r>
              <a:rPr lang="en-US" sz="3600" dirty="0"/>
              <a:t> </a:t>
            </a:r>
            <a:endParaRPr lang="en-US" sz="3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3600" dirty="0"/>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82</a:t>
            </a:fld>
            <a:endParaRPr lang="en-US"/>
          </a:p>
        </p:txBody>
      </p:sp>
    </p:spTree>
    <p:extLst>
      <p:ext uri="{BB962C8B-B14F-4D97-AF65-F5344CB8AC3E}">
        <p14:creationId xmlns:p14="http://schemas.microsoft.com/office/powerpoint/2010/main" val="177794922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4000" dirty="0"/>
              <a:t>Test Security</a:t>
            </a:r>
            <a:endParaRPr lang="en-US" dirty="0"/>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TAs should report any test security violation suspicions to the SAC immediately.  If the TA believes the SAC or DAC is involved, the TA should contact PDE </a:t>
            </a:r>
            <a:r>
              <a:rPr lang="en-US" sz="3200" b="1" dirty="0">
                <a:latin typeface="Arial" panose="020B0604020202020204" pitchFamily="34" charset="0"/>
                <a:cs typeface="Arial" panose="020B0604020202020204" pitchFamily="34" charset="0"/>
              </a:rPr>
              <a:t>immediately</a:t>
            </a:r>
            <a:r>
              <a:rPr lang="en-US" sz="32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hlinkClick r:id="rId3"/>
              </a:rPr>
              <a:t>ra-edirregularities@pa.gov</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DACs or SACs should report test security violation suspicions </a:t>
            </a:r>
            <a:r>
              <a:rPr lang="en-US" sz="3200" b="1" dirty="0">
                <a:latin typeface="Arial" panose="020B0604020202020204" pitchFamily="34" charset="0"/>
                <a:cs typeface="Arial" panose="020B0604020202020204" pitchFamily="34" charset="0"/>
              </a:rPr>
              <a:t>immediately </a:t>
            </a:r>
            <a:r>
              <a:rPr lang="en-US" sz="3200" dirty="0">
                <a:latin typeface="Arial" panose="020B0604020202020204" pitchFamily="34" charset="0"/>
                <a:cs typeface="Arial" panose="020B0604020202020204" pitchFamily="34" charset="0"/>
                <a:hlinkClick r:id="rId3"/>
              </a:rPr>
              <a:t>ra-edirregularities@pa.gov</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200" dirty="0"/>
              <a:t>Consult HAC for security examples</a:t>
            </a:r>
          </a:p>
          <a:p>
            <a:pPr marL="285750" indent="-285750">
              <a:buFont typeface="Arial" panose="020B0604020202020204" pitchFamily="34" charset="0"/>
              <a:buChar char="•"/>
            </a:pPr>
            <a:r>
              <a:rPr lang="en-US" sz="3200" dirty="0"/>
              <a:t>Handbook for Secure Test Administration</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PSTAT Training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83</a:t>
            </a:fld>
            <a:endParaRPr lang="en-US" dirty="0"/>
          </a:p>
        </p:txBody>
      </p:sp>
    </p:spTree>
    <p:extLst>
      <p:ext uri="{BB962C8B-B14F-4D97-AF65-F5344CB8AC3E}">
        <p14:creationId xmlns:p14="http://schemas.microsoft.com/office/powerpoint/2010/main" val="5045573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Contact Information/Mission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84</a:t>
            </a:fld>
            <a:endParaRPr lang="en-US"/>
          </a:p>
        </p:txBody>
      </p:sp>
    </p:spTree>
    <p:extLst>
      <p:ext uri="{BB962C8B-B14F-4D97-AF65-F5344CB8AC3E}">
        <p14:creationId xmlns:p14="http://schemas.microsoft.com/office/powerpoint/2010/main" val="91315389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1167A-319B-4747-B9E6-BD9547AA35A7}"/>
              </a:ext>
            </a:extLst>
          </p:cNvPr>
          <p:cNvSpPr>
            <a:spLocks noGrp="1"/>
          </p:cNvSpPr>
          <p:nvPr>
            <p:ph type="title"/>
          </p:nvPr>
        </p:nvSpPr>
        <p:spPr/>
        <p:txBody>
          <a:bodyPr/>
          <a:lstStyle/>
          <a:p>
            <a:r>
              <a:rPr lang="en-US" dirty="0"/>
              <a:t>Contact/Mission</a:t>
            </a:r>
          </a:p>
        </p:txBody>
      </p:sp>
      <p:sp>
        <p:nvSpPr>
          <p:cNvPr id="3" name="Content Placeholder 2">
            <a:extLst>
              <a:ext uri="{FF2B5EF4-FFF2-40B4-BE49-F238E27FC236}">
                <a16:creationId xmlns:a16="http://schemas.microsoft.com/office/drawing/2014/main" id="{9491081C-A9F3-80A2-39FD-D7B0DF8AD679}"/>
              </a:ext>
            </a:extLst>
          </p:cNvPr>
          <p:cNvSpPr>
            <a:spLocks noGrp="1"/>
          </p:cNvSpPr>
          <p:nvPr>
            <p:ph idx="1"/>
          </p:nvPr>
        </p:nvSpPr>
        <p:spPr>
          <a:xfrm>
            <a:off x="838200" y="1825624"/>
            <a:ext cx="10515600" cy="2505075"/>
          </a:xfrm>
        </p:spPr>
        <p:txBody>
          <a:bodyPr>
            <a:normAutofit fontScale="92500"/>
          </a:bodyPr>
          <a:lstStyle/>
          <a:p>
            <a:pPr marL="0" indent="0">
              <a:buNone/>
            </a:pPr>
            <a:r>
              <a:rPr lang="en-US" altLang="en-US" dirty="0">
                <a:solidFill>
                  <a:srgbClr val="000000"/>
                </a:solidFill>
                <a:latin typeface="Arial" panose="020B0604020202020204" pitchFamily="34" charset="0"/>
                <a:ea typeface="Verdana" pitchFamily="34" charset="0"/>
                <a:cs typeface="Arial" panose="020B0604020202020204" pitchFamily="34" charset="0"/>
              </a:rPr>
              <a:t>For more information </a:t>
            </a:r>
            <a:r>
              <a:rPr lang="en-US" altLang="en-US" dirty="0">
                <a:latin typeface="Arial" panose="020B0604020202020204" pitchFamily="34" charset="0"/>
                <a:ea typeface="Verdana" pitchFamily="34" charset="0"/>
                <a:cs typeface="Arial" panose="020B0604020202020204" pitchFamily="34" charset="0"/>
              </a:rPr>
              <a:t>or answers to questions </a:t>
            </a:r>
            <a:r>
              <a:rPr lang="en-US" altLang="en-US" dirty="0">
                <a:solidFill>
                  <a:srgbClr val="000000"/>
                </a:solidFill>
                <a:latin typeface="Arial" panose="020B0604020202020204" pitchFamily="34" charset="0"/>
                <a:ea typeface="Verdana" pitchFamily="34" charset="0"/>
                <a:cs typeface="Arial" panose="020B0604020202020204" pitchFamily="34" charset="0"/>
              </a:rPr>
              <a:t>please </a:t>
            </a:r>
            <a:r>
              <a:rPr lang="en-US" altLang="en-US" dirty="0">
                <a:latin typeface="Arial" panose="020B0604020202020204" pitchFamily="34" charset="0"/>
                <a:ea typeface="Verdana" pitchFamily="34" charset="0"/>
                <a:cs typeface="Arial" panose="020B0604020202020204" pitchFamily="34" charset="0"/>
              </a:rPr>
              <a:t>send questions to </a:t>
            </a:r>
            <a:r>
              <a:rPr lang="en-US" altLang="en-US" u="sng" dirty="0">
                <a:solidFill>
                  <a:srgbClr val="0000FF"/>
                </a:solidFill>
                <a:ea typeface="Verdana" pitchFamily="34" charset="0"/>
              </a:rPr>
              <a:t>r</a:t>
            </a:r>
            <a:r>
              <a:rPr lang="en-US" altLang="en-US" u="sng" dirty="0">
                <a:solidFill>
                  <a:srgbClr val="0000FF"/>
                </a:solidFill>
                <a:latin typeface="Arial" panose="020B0604020202020204" pitchFamily="34" charset="0"/>
                <a:ea typeface="Verdana" pitchFamily="34" charset="0"/>
                <a:cs typeface="Arial" panose="020B0604020202020204" pitchFamily="34" charset="0"/>
                <a:hlinkClick r:id="rId2"/>
              </a:rPr>
              <a:t>a-ed-pssa-keystone@pa.gov</a:t>
            </a:r>
            <a:r>
              <a:rPr lang="en-US" altLang="en-US" dirty="0">
                <a:latin typeface="Arial" panose="020B0604020202020204" pitchFamily="34" charset="0"/>
                <a:ea typeface="Verdana" pitchFamily="34" charset="0"/>
                <a:cs typeface="Arial" panose="020B0604020202020204" pitchFamily="34" charset="0"/>
              </a:rPr>
              <a:t> or to the individuals listed in “Contact Information Concerning Questions” found in the HAC.  </a:t>
            </a:r>
            <a:r>
              <a:rPr lang="en-US" altLang="en-US" dirty="0">
                <a:ea typeface="Verdana" pitchFamily="34" charset="0"/>
              </a:rPr>
              <a:t>DRC Customer Service is available for general questions at 800-451-7849 or </a:t>
            </a:r>
            <a:r>
              <a:rPr lang="en-US" altLang="en-US" dirty="0">
                <a:solidFill>
                  <a:schemeClr val="accent1"/>
                </a:solidFill>
                <a:ea typeface="Verdana" pitchFamily="34" charset="0"/>
                <a:hlinkClick r:id="rId3">
                  <a:extLst>
                    <a:ext uri="{A12FA001-AC4F-418D-AE19-62706E023703}">
                      <ahyp:hlinkClr xmlns:ahyp="http://schemas.microsoft.com/office/drawing/2018/hyperlinkcolor" val="tx"/>
                    </a:ext>
                  </a:extLst>
                </a:hlinkClick>
              </a:rPr>
              <a:t>pacustomerservice@datarecognitioncorp.com</a:t>
            </a:r>
            <a:r>
              <a:rPr lang="en-US" altLang="en-US" dirty="0">
                <a:ea typeface="Verdana" pitchFamily="34" charset="0"/>
              </a:rPr>
              <a:t>. </a:t>
            </a:r>
            <a:endParaRPr lang="en-US" dirty="0"/>
          </a:p>
          <a:p>
            <a:pPr marL="0" indent="0">
              <a:buNone/>
            </a:pPr>
            <a:r>
              <a:rPr lang="en-US" altLang="en-US" dirty="0">
                <a:solidFill>
                  <a:srgbClr val="000000"/>
                </a:solidFill>
                <a:latin typeface="Arial" panose="020B0604020202020204" pitchFamily="34" charset="0"/>
                <a:ea typeface="Verdana" pitchFamily="34" charset="0"/>
                <a:cs typeface="Arial" panose="020B0604020202020204" pitchFamily="34" charset="0"/>
              </a:rPr>
              <a:t>You can also visit PDE’s website at </a:t>
            </a:r>
            <a:r>
              <a:rPr lang="en-US" altLang="en-US" u="sng" dirty="0">
                <a:solidFill>
                  <a:srgbClr val="0000FF"/>
                </a:solidFill>
                <a:latin typeface="Arial" panose="020B0604020202020204" pitchFamily="34" charset="0"/>
                <a:ea typeface="Verdana" pitchFamily="34" charset="0"/>
                <a:cs typeface="Arial" panose="020B0604020202020204" pitchFamily="34" charset="0"/>
                <a:hlinkClick r:id="rId4"/>
              </a:rPr>
              <a:t>www.education.pa.gov</a:t>
            </a:r>
            <a:r>
              <a:rPr lang="en-US" altLang="en-US" u="sng" dirty="0">
                <a:solidFill>
                  <a:srgbClr val="0000FF"/>
                </a:solidFill>
                <a:latin typeface="Arial" panose="020B0604020202020204" pitchFamily="34" charset="0"/>
                <a:ea typeface="Verdana" pitchFamily="34" charset="0"/>
                <a:cs typeface="Arial" panose="020B0604020202020204" pitchFamily="34" charset="0"/>
              </a:rPr>
              <a:t> </a:t>
            </a:r>
          </a:p>
          <a:p>
            <a:pPr marL="0" indent="0">
              <a:buNone/>
            </a:pPr>
            <a:endParaRPr lang="en-US" dirty="0"/>
          </a:p>
        </p:txBody>
      </p:sp>
      <p:sp>
        <p:nvSpPr>
          <p:cNvPr id="5" name="Slide Number Placeholder 4">
            <a:extLst>
              <a:ext uri="{FF2B5EF4-FFF2-40B4-BE49-F238E27FC236}">
                <a16:creationId xmlns:a16="http://schemas.microsoft.com/office/drawing/2014/main" id="{EAFEF462-6E37-636A-3EAC-7B7A58832872}"/>
              </a:ext>
            </a:extLst>
          </p:cNvPr>
          <p:cNvSpPr>
            <a:spLocks noGrp="1"/>
          </p:cNvSpPr>
          <p:nvPr>
            <p:ph type="sldNum" sz="quarter" idx="12"/>
          </p:nvPr>
        </p:nvSpPr>
        <p:spPr/>
        <p:txBody>
          <a:bodyPr/>
          <a:lstStyle/>
          <a:p>
            <a:fld id="{B24F5015-3417-4B27-A586-E4CCF4D77832}" type="slidenum">
              <a:rPr lang="en-US" smtClean="0"/>
              <a:t>85</a:t>
            </a:fld>
            <a:endParaRPr lang="en-US" dirty="0"/>
          </a:p>
        </p:txBody>
      </p:sp>
    </p:spTree>
    <p:extLst>
      <p:ext uri="{BB962C8B-B14F-4D97-AF65-F5344CB8AC3E}">
        <p14:creationId xmlns:p14="http://schemas.microsoft.com/office/powerpoint/2010/main" val="2885167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Acronyms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9</a:t>
            </a:fld>
            <a:endParaRPr lang="en-US"/>
          </a:p>
        </p:txBody>
      </p:sp>
    </p:spTree>
    <p:extLst>
      <p:ext uri="{BB962C8B-B14F-4D97-AF65-F5344CB8AC3E}">
        <p14:creationId xmlns:p14="http://schemas.microsoft.com/office/powerpoint/2010/main" val="3329548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a7af8e22-4aad-4637-bdfe-8881feb25ebc">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2a2d9ea174ca71e18204fe09cb4b5ba8">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1e1d1e180fd2d7c84c724596e328884d"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4C1FC7-4E50-493F-BCB4-8C1A73F486B8}">
  <ds:schemaRefs>
    <ds:schemaRef ds:uri="http://schemas.microsoft.com/sharepoint/v3/contenttype/forms"/>
  </ds:schemaRefs>
</ds:datastoreItem>
</file>

<file path=customXml/itemProps2.xml><?xml version="1.0" encoding="utf-8"?>
<ds:datastoreItem xmlns:ds="http://schemas.openxmlformats.org/officeDocument/2006/customXml" ds:itemID="{B8CB3FC7-B59E-40D5-A9DE-932E9E5BECE3}">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6C21DBEE-EED9-4429-92C9-D2733DE6922F}"/>
</file>

<file path=docProps/app.xml><?xml version="1.0" encoding="utf-8"?>
<Properties xmlns="http://schemas.openxmlformats.org/officeDocument/2006/extended-properties" xmlns:vt="http://schemas.openxmlformats.org/officeDocument/2006/docPropsVTypes">
  <Template/>
  <TotalTime>17237</TotalTime>
  <Words>4202</Words>
  <Application>Microsoft Office PowerPoint</Application>
  <PresentationFormat>Widescreen</PresentationFormat>
  <Paragraphs>510</Paragraphs>
  <Slides>85</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85</vt:i4>
      </vt:variant>
    </vt:vector>
  </HeadingPairs>
  <TitlesOfParts>
    <vt:vector size="91" baseType="lpstr">
      <vt:lpstr>Arial</vt:lpstr>
      <vt:lpstr>Calibri</vt:lpstr>
      <vt:lpstr>Courier New</vt:lpstr>
      <vt:lpstr>Segoe UI</vt:lpstr>
      <vt:lpstr>Verdana</vt:lpstr>
      <vt:lpstr>Office Theme</vt:lpstr>
      <vt:lpstr>School Assessment Coordinator Training Session for  Test Administration and Security </vt:lpstr>
      <vt:lpstr>Disclaimer</vt:lpstr>
      <vt:lpstr>Who Needs to Attend this Training Session? </vt:lpstr>
      <vt:lpstr>Who Needs This Training?  </vt:lpstr>
      <vt:lpstr>Agenda </vt:lpstr>
      <vt:lpstr>Agenda – Page 1 </vt:lpstr>
      <vt:lpstr>Agenda – Page 2 </vt:lpstr>
      <vt:lpstr>Agenda – Page 3 </vt:lpstr>
      <vt:lpstr>Acronyms </vt:lpstr>
      <vt:lpstr>Frequently Used Acronyms</vt:lpstr>
      <vt:lpstr>School Assessment Schedule </vt:lpstr>
      <vt:lpstr>School Assessment Schedule PSSA</vt:lpstr>
      <vt:lpstr>School Assessment Schedule  Keystone Exams </vt:lpstr>
      <vt:lpstr>Changes for 2023 – 2024</vt:lpstr>
      <vt:lpstr>Changes for 2023-2024:  Code of Conduct</vt:lpstr>
      <vt:lpstr>Changes for 2023-2024:  Booklets </vt:lpstr>
      <vt:lpstr>Changes for 2023-2024:  PSSA Mathematics Non-calculator Section  </vt:lpstr>
      <vt:lpstr>Changes for 2023-2024:  PSSA Mathematics Non-calculator Section  </vt:lpstr>
      <vt:lpstr>Changes for 2023-2024:  Calculator Policy</vt:lpstr>
      <vt:lpstr>Changes for 2023-2024:  PSSA Mathematics Reference Sheets</vt:lpstr>
      <vt:lpstr>Changes for 2023-2024:  Keystone Algebra I Reference Sheet</vt:lpstr>
      <vt:lpstr>Changes for 2023-2024:  Accommodations</vt:lpstr>
      <vt:lpstr>Changes for 2023-2024:  Spanish Translations</vt:lpstr>
      <vt:lpstr>Extended Time and Restroom Procedures</vt:lpstr>
      <vt:lpstr>Extended Time Procedures </vt:lpstr>
      <vt:lpstr>Restroom Procedures </vt:lpstr>
      <vt:lpstr>Emergency Procedures</vt:lpstr>
      <vt:lpstr>Emergency Procedures </vt:lpstr>
      <vt:lpstr>Administration Preparation</vt:lpstr>
      <vt:lpstr>Administration Preparation</vt:lpstr>
      <vt:lpstr>Electronic Devices</vt:lpstr>
      <vt:lpstr>Electronic Devices – 1 </vt:lpstr>
      <vt:lpstr>Electronic Devices – 2 </vt:lpstr>
      <vt:lpstr>Calculators</vt:lpstr>
      <vt:lpstr>Calculators: PSSA Mathematics – 1  </vt:lpstr>
      <vt:lpstr>Calculators: PSSA Mathematics – 2 </vt:lpstr>
      <vt:lpstr>Calculators: PSSA Science </vt:lpstr>
      <vt:lpstr>Calculators: Keystone Algebra I</vt:lpstr>
      <vt:lpstr>Calculators: Keystone Biology </vt:lpstr>
      <vt:lpstr>Ancillary Materials</vt:lpstr>
      <vt:lpstr>Ancillary Materials: PSSA ELA and Science </vt:lpstr>
      <vt:lpstr>Ancillary Materials – Keystone Literature  and Biology </vt:lpstr>
      <vt:lpstr>Ancillary Materials – PSSA Mathematics</vt:lpstr>
      <vt:lpstr>Ancillary Materials – PSSA Mathematics Scratch/Grid Paper</vt:lpstr>
      <vt:lpstr>Ancillary Materials – Keystone Algebra I </vt:lpstr>
      <vt:lpstr>Dictionaries, Thesauri,  Spell Checkers, Grammar Checkers </vt:lpstr>
      <vt:lpstr>Accommodations</vt:lpstr>
      <vt:lpstr>Accommodations – 1 </vt:lpstr>
      <vt:lpstr>Accommodations – 2 </vt:lpstr>
      <vt:lpstr>Accommodations – 3 </vt:lpstr>
      <vt:lpstr>Testing Environment</vt:lpstr>
      <vt:lpstr>Testing Environment</vt:lpstr>
      <vt:lpstr>Responsibilities of TAs </vt:lpstr>
      <vt:lpstr>Responsibilities of TAs – 1  </vt:lpstr>
      <vt:lpstr>Responsibilities of TAs – 2  </vt:lpstr>
      <vt:lpstr>Responsibilities of TAs – 3  </vt:lpstr>
      <vt:lpstr>Qualifications for TAs</vt:lpstr>
      <vt:lpstr>Qualifications for Test Administrators</vt:lpstr>
      <vt:lpstr>Classroom and Hallway Displays</vt:lpstr>
      <vt:lpstr>Classroom and Hallway Displays</vt:lpstr>
      <vt:lpstr>Test Security Certifications </vt:lpstr>
      <vt:lpstr>Test Security Certifications</vt:lpstr>
      <vt:lpstr>PSTAT</vt:lpstr>
      <vt:lpstr>PSTAT Requirements</vt:lpstr>
      <vt:lpstr>Student Participation </vt:lpstr>
      <vt:lpstr>Student Participation: Code of Conduct</vt:lpstr>
      <vt:lpstr>General Student Participation</vt:lpstr>
      <vt:lpstr>Student Participation: Special Cases</vt:lpstr>
      <vt:lpstr>Paper/Pencil Administration</vt:lpstr>
      <vt:lpstr>Answer Booklets: Labels</vt:lpstr>
      <vt:lpstr>Answer Booklets: Demographic Information</vt:lpstr>
      <vt:lpstr>Answer Booklets: Accommodations </vt:lpstr>
      <vt:lpstr>Answer Booklets: TA Initials </vt:lpstr>
      <vt:lpstr>Display Assessment Information  </vt:lpstr>
      <vt:lpstr>Online Administration </vt:lpstr>
      <vt:lpstr>Online Administration </vt:lpstr>
      <vt:lpstr>Online Administration </vt:lpstr>
      <vt:lpstr>Display Assessment Information  </vt:lpstr>
      <vt:lpstr>Directions for Administration</vt:lpstr>
      <vt:lpstr>Directions for Administration</vt:lpstr>
      <vt:lpstr>Secure Materials</vt:lpstr>
      <vt:lpstr>Secure Materials: Distribution</vt:lpstr>
      <vt:lpstr>Test Security</vt:lpstr>
      <vt:lpstr>Contact Information/Mission </vt:lpstr>
      <vt:lpstr>Contact/Mission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 Training for all involved with Test Administration and Secure Materials</dc:title>
  <dc:creator>Milakovic, Dana</dc:creator>
  <cp:lastModifiedBy>Heimbach, Bunne</cp:lastModifiedBy>
  <cp:revision>12</cp:revision>
  <dcterms:created xsi:type="dcterms:W3CDTF">2022-07-06T18:28:13Z</dcterms:created>
  <dcterms:modified xsi:type="dcterms:W3CDTF">2024-02-16T13:26:03Z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y fmtid="{D5CDD505-2E9C-101B-9397-08002B2CF9AE}" pid="3" name="MigrationSourceURL">
    <vt:lpwstr/>
  </property>
  <property fmtid="{D5CDD505-2E9C-101B-9397-08002B2CF9AE}" pid="4" name="Order">
    <vt:r8>1483600</vt:r8>
  </property>
  <property fmtid="{D5CDD505-2E9C-101B-9397-08002B2CF9AE}" pid="5" name="Category">
    <vt:lpwstr/>
  </property>
  <property fmtid="{D5CDD505-2E9C-101B-9397-08002B2CF9AE}" pid="6" name="xd_Signature">
    <vt:bool>false</vt:bool>
  </property>
  <property fmtid="{D5CDD505-2E9C-101B-9397-08002B2CF9AE}" pid="7" name="xd_ProgID">
    <vt:lpwstr/>
  </property>
  <property fmtid="{D5CDD505-2E9C-101B-9397-08002B2CF9AE}" pid="8" name="TemplateUrl">
    <vt:lpwstr/>
  </property>
  <property fmtid="{D5CDD505-2E9C-101B-9397-08002B2CF9AE}" pid="9" name="_SourceUrl">
    <vt:lpwstr/>
  </property>
  <property fmtid="{D5CDD505-2E9C-101B-9397-08002B2CF9AE}" pid="10" name="_SharedFileIndex">
    <vt:lpwstr/>
  </property>
</Properties>
</file>