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sldIdLst>
    <p:sldId id="256" r:id="rId5"/>
    <p:sldId id="654" r:id="rId6"/>
    <p:sldId id="1084" r:id="rId7"/>
    <p:sldId id="1085" r:id="rId8"/>
    <p:sldId id="1083" r:id="rId9"/>
    <p:sldId id="812" r:id="rId10"/>
    <p:sldId id="583" r:id="rId11"/>
    <p:sldId id="828" r:id="rId12"/>
    <p:sldId id="1060" r:id="rId13"/>
    <p:sldId id="1079" r:id="rId14"/>
    <p:sldId id="1063" r:id="rId15"/>
    <p:sldId id="1062" r:id="rId16"/>
    <p:sldId id="1065" r:id="rId17"/>
    <p:sldId id="261" r:id="rId18"/>
    <p:sldId id="293" r:id="rId19"/>
    <p:sldId id="1066" r:id="rId20"/>
    <p:sldId id="1061" r:id="rId21"/>
    <p:sldId id="262" r:id="rId22"/>
    <p:sldId id="260" r:id="rId23"/>
    <p:sldId id="338" r:id="rId24"/>
    <p:sldId id="339" r:id="rId25"/>
    <p:sldId id="264" r:id="rId26"/>
    <p:sldId id="266" r:id="rId27"/>
    <p:sldId id="267" r:id="rId28"/>
    <p:sldId id="525" r:id="rId29"/>
    <p:sldId id="340" r:id="rId30"/>
    <p:sldId id="532" r:id="rId31"/>
    <p:sldId id="341" r:id="rId32"/>
    <p:sldId id="1068" r:id="rId33"/>
    <p:sldId id="342" r:id="rId34"/>
    <p:sldId id="343" r:id="rId35"/>
    <p:sldId id="540" r:id="rId36"/>
    <p:sldId id="344" r:id="rId37"/>
    <p:sldId id="550" r:id="rId38"/>
    <p:sldId id="551" r:id="rId39"/>
    <p:sldId id="1069" r:id="rId40"/>
    <p:sldId id="553" r:id="rId41"/>
    <p:sldId id="554" r:id="rId42"/>
    <p:sldId id="555" r:id="rId43"/>
    <p:sldId id="556" r:id="rId44"/>
    <p:sldId id="558" r:id="rId45"/>
    <p:sldId id="559" r:id="rId46"/>
    <p:sldId id="560" r:id="rId47"/>
    <p:sldId id="1086" r:id="rId48"/>
    <p:sldId id="1070" r:id="rId49"/>
    <p:sldId id="1071" r:id="rId50"/>
    <p:sldId id="1072" r:id="rId51"/>
    <p:sldId id="1088" r:id="rId52"/>
    <p:sldId id="1073" r:id="rId53"/>
    <p:sldId id="1074" r:id="rId54"/>
    <p:sldId id="1075" r:id="rId55"/>
    <p:sldId id="1076" r:id="rId56"/>
    <p:sldId id="1077" r:id="rId57"/>
    <p:sldId id="1090" r:id="rId58"/>
    <p:sldId id="1089" r:id="rId59"/>
    <p:sldId id="1078" r:id="rId60"/>
    <p:sldId id="1082" r:id="rId61"/>
    <p:sldId id="25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60BE21-86E4-1B2B-CD03-140A0A416CBD}" name="Hauswirth, Lisa" initials="HL" userId="S::lhauswirth@pa.gov::41f3541a-6b37-421c-b212-7854510a20d7" providerId="AD"/>
  <p188:author id="{F3B36947-631B-4A85-1143-9C149C7DC074}" name="Hampe, Lisa" initials="HL" userId="S::lihampe@pa.gov::1c2cc2b1-9974-405a-bc59-c6a61872068a" providerId="AD"/>
  <p188:author id="{31F02C6A-F6D1-B6A2-B1E6-3EE3B2333FA7}" name="Lynda Lupp" initials="LL" userId="S::llupp@pattankop.net::c4f7d2c9-81ee-4234-b8ed-2f41d33631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9C9EA-2305-433A-BC7C-3F9B64BE1045}" v="59" dt="2023-01-11T17:34:25.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81434" autoAdjust="0"/>
  </p:normalViewPr>
  <p:slideViewPr>
    <p:cSldViewPr snapToGrid="0">
      <p:cViewPr varScale="1">
        <p:scale>
          <a:sx n="93" d="100"/>
          <a:sy n="93" d="100"/>
        </p:scale>
        <p:origin x="468"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0EB16-0FEE-41E5-878D-559FF772654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E0F6E07-A6DE-42E4-AF2A-AF035D6BD6AE}">
      <dgm:prSet custT="1"/>
      <dgm:spPr/>
      <dgm:t>
        <a:bodyPr/>
        <a:lstStyle/>
        <a:p>
          <a:r>
            <a:rPr lang="en-US" sz="2400" dirty="0"/>
            <a:t>LEAs who exceed the 1% threshold</a:t>
          </a:r>
        </a:p>
      </dgm:t>
    </dgm:pt>
    <dgm:pt modelId="{80CEFCFC-C038-4394-BBB7-6699704D212C}" type="parTrans" cxnId="{51FFC607-3BD1-4635-91DD-42F69EAE083B}">
      <dgm:prSet/>
      <dgm:spPr/>
      <dgm:t>
        <a:bodyPr/>
        <a:lstStyle/>
        <a:p>
          <a:endParaRPr lang="en-US"/>
        </a:p>
      </dgm:t>
    </dgm:pt>
    <dgm:pt modelId="{63CCBB00-8FF9-46A5-B850-3E1F313890CF}" type="sibTrans" cxnId="{51FFC607-3BD1-4635-91DD-42F69EAE083B}">
      <dgm:prSet/>
      <dgm:spPr/>
      <dgm:t>
        <a:bodyPr/>
        <a:lstStyle/>
        <a:p>
          <a:endParaRPr lang="en-US"/>
        </a:p>
      </dgm:t>
    </dgm:pt>
    <dgm:pt modelId="{97902EED-29BB-49DB-9EB0-0436C5654234}">
      <dgm:prSet custT="1"/>
      <dgm:spPr/>
      <dgm:t>
        <a:bodyPr/>
        <a:lstStyle/>
        <a:p>
          <a:r>
            <a:rPr lang="en-US" sz="2400" dirty="0"/>
            <a:t>LEAs who do not meet the 95% participation requirement for SWD</a:t>
          </a:r>
        </a:p>
      </dgm:t>
    </dgm:pt>
    <dgm:pt modelId="{01379D6D-7CD3-44ED-A72A-CAAB6A30CDFF}" type="parTrans" cxnId="{2AE8760D-54CB-4F35-834E-94F92D5E6127}">
      <dgm:prSet/>
      <dgm:spPr/>
      <dgm:t>
        <a:bodyPr/>
        <a:lstStyle/>
        <a:p>
          <a:endParaRPr lang="en-US"/>
        </a:p>
      </dgm:t>
    </dgm:pt>
    <dgm:pt modelId="{A90B6044-58EF-456E-AC77-DF89B30C47F9}" type="sibTrans" cxnId="{2AE8760D-54CB-4F35-834E-94F92D5E6127}">
      <dgm:prSet/>
      <dgm:spPr/>
      <dgm:t>
        <a:bodyPr/>
        <a:lstStyle/>
        <a:p>
          <a:endParaRPr lang="en-US"/>
        </a:p>
      </dgm:t>
    </dgm:pt>
    <dgm:pt modelId="{55A04FA4-C867-4702-96B5-7F3F6BD060CF}">
      <dgm:prSet custT="1"/>
      <dgm:spPr/>
      <dgm:t>
        <a:bodyPr/>
        <a:lstStyle/>
        <a:p>
          <a:r>
            <a:rPr lang="en-US" sz="2400" dirty="0"/>
            <a:t>LEAS must include at least one district special education administrator and one building administrator</a:t>
          </a:r>
        </a:p>
      </dgm:t>
    </dgm:pt>
    <dgm:pt modelId="{73BC3D40-A2E0-435B-A4E7-4B5764C8FC5D}" type="parTrans" cxnId="{9FF57A24-470D-4AFA-A605-6DBD165082F5}">
      <dgm:prSet/>
      <dgm:spPr/>
      <dgm:t>
        <a:bodyPr/>
        <a:lstStyle/>
        <a:p>
          <a:endParaRPr lang="en-US"/>
        </a:p>
      </dgm:t>
    </dgm:pt>
    <dgm:pt modelId="{46E1FBBC-1849-49F9-A2A4-3D5D40543383}" type="sibTrans" cxnId="{9FF57A24-470D-4AFA-A605-6DBD165082F5}">
      <dgm:prSet/>
      <dgm:spPr/>
      <dgm:t>
        <a:bodyPr/>
        <a:lstStyle/>
        <a:p>
          <a:endParaRPr lang="en-US"/>
        </a:p>
      </dgm:t>
    </dgm:pt>
    <dgm:pt modelId="{10DCD274-CFA0-43DB-A14C-B82B749630B4}" type="pres">
      <dgm:prSet presAssocID="{BCE0EB16-0FEE-41E5-878D-559FF7726540}" presName="Name0" presStyleCnt="0">
        <dgm:presLayoutVars>
          <dgm:dir/>
          <dgm:animLvl val="lvl"/>
          <dgm:resizeHandles val="exact"/>
        </dgm:presLayoutVars>
      </dgm:prSet>
      <dgm:spPr/>
    </dgm:pt>
    <dgm:pt modelId="{608E1C5D-6F50-4221-A789-0E891AB521DA}" type="pres">
      <dgm:prSet presAssocID="{55A04FA4-C867-4702-96B5-7F3F6BD060CF}" presName="boxAndChildren" presStyleCnt="0"/>
      <dgm:spPr/>
    </dgm:pt>
    <dgm:pt modelId="{973DDAEE-E848-48AD-AE17-F17BDAF49745}" type="pres">
      <dgm:prSet presAssocID="{55A04FA4-C867-4702-96B5-7F3F6BD060CF}" presName="parentTextBox" presStyleLbl="node1" presStyleIdx="0" presStyleCnt="3"/>
      <dgm:spPr/>
    </dgm:pt>
    <dgm:pt modelId="{C5183105-C4ED-4E51-A5E2-026D29DC0610}" type="pres">
      <dgm:prSet presAssocID="{A90B6044-58EF-456E-AC77-DF89B30C47F9}" presName="sp" presStyleCnt="0"/>
      <dgm:spPr/>
    </dgm:pt>
    <dgm:pt modelId="{9BAD6E29-53CC-4C55-B378-5E55F26C720B}" type="pres">
      <dgm:prSet presAssocID="{97902EED-29BB-49DB-9EB0-0436C5654234}" presName="arrowAndChildren" presStyleCnt="0"/>
      <dgm:spPr/>
    </dgm:pt>
    <dgm:pt modelId="{358B7FEE-0900-4CC9-8952-EA0B0EBADD8B}" type="pres">
      <dgm:prSet presAssocID="{97902EED-29BB-49DB-9EB0-0436C5654234}" presName="parentTextArrow" presStyleLbl="node1" presStyleIdx="1" presStyleCnt="3"/>
      <dgm:spPr/>
    </dgm:pt>
    <dgm:pt modelId="{E4D64577-0746-4A7F-AB97-697452D3F04A}" type="pres">
      <dgm:prSet presAssocID="{63CCBB00-8FF9-46A5-B850-3E1F313890CF}" presName="sp" presStyleCnt="0"/>
      <dgm:spPr/>
    </dgm:pt>
    <dgm:pt modelId="{8B22CECC-7FF9-4BF8-921B-66879409F0F7}" type="pres">
      <dgm:prSet presAssocID="{6E0F6E07-A6DE-42E4-AF2A-AF035D6BD6AE}" presName="arrowAndChildren" presStyleCnt="0"/>
      <dgm:spPr/>
    </dgm:pt>
    <dgm:pt modelId="{0FDFB3D2-ED24-4235-BF06-BC02C3C98174}" type="pres">
      <dgm:prSet presAssocID="{6E0F6E07-A6DE-42E4-AF2A-AF035D6BD6AE}" presName="parentTextArrow" presStyleLbl="node1" presStyleIdx="2" presStyleCnt="3" custLinFactNeighborX="1302" custLinFactNeighborY="-13766"/>
      <dgm:spPr/>
    </dgm:pt>
  </dgm:ptLst>
  <dgm:cxnLst>
    <dgm:cxn modelId="{51FFC607-3BD1-4635-91DD-42F69EAE083B}" srcId="{BCE0EB16-0FEE-41E5-878D-559FF7726540}" destId="{6E0F6E07-A6DE-42E4-AF2A-AF035D6BD6AE}" srcOrd="0" destOrd="0" parTransId="{80CEFCFC-C038-4394-BBB7-6699704D212C}" sibTransId="{63CCBB00-8FF9-46A5-B850-3E1F313890CF}"/>
    <dgm:cxn modelId="{2AE8760D-54CB-4F35-834E-94F92D5E6127}" srcId="{BCE0EB16-0FEE-41E5-878D-559FF7726540}" destId="{97902EED-29BB-49DB-9EB0-0436C5654234}" srcOrd="1" destOrd="0" parTransId="{01379D6D-7CD3-44ED-A72A-CAAB6A30CDFF}" sibTransId="{A90B6044-58EF-456E-AC77-DF89B30C47F9}"/>
    <dgm:cxn modelId="{9FF57A24-470D-4AFA-A605-6DBD165082F5}" srcId="{BCE0EB16-0FEE-41E5-878D-559FF7726540}" destId="{55A04FA4-C867-4702-96B5-7F3F6BD060CF}" srcOrd="2" destOrd="0" parTransId="{73BC3D40-A2E0-435B-A4E7-4B5764C8FC5D}" sibTransId="{46E1FBBC-1849-49F9-A2A4-3D5D40543383}"/>
    <dgm:cxn modelId="{EAF1182A-FD16-4573-9DE2-71CF2958B40F}" type="presOf" srcId="{55A04FA4-C867-4702-96B5-7F3F6BD060CF}" destId="{973DDAEE-E848-48AD-AE17-F17BDAF49745}" srcOrd="0" destOrd="0" presId="urn:microsoft.com/office/officeart/2005/8/layout/process4"/>
    <dgm:cxn modelId="{369A4960-9BB1-4FC2-ABA8-79FABBE7D7F9}" type="presOf" srcId="{6E0F6E07-A6DE-42E4-AF2A-AF035D6BD6AE}" destId="{0FDFB3D2-ED24-4235-BF06-BC02C3C98174}" srcOrd="0" destOrd="0" presId="urn:microsoft.com/office/officeart/2005/8/layout/process4"/>
    <dgm:cxn modelId="{2494E196-0888-4EDE-84D9-7D5AA69665F8}" type="presOf" srcId="{97902EED-29BB-49DB-9EB0-0436C5654234}" destId="{358B7FEE-0900-4CC9-8952-EA0B0EBADD8B}" srcOrd="0" destOrd="0" presId="urn:microsoft.com/office/officeart/2005/8/layout/process4"/>
    <dgm:cxn modelId="{97A88FC4-E793-4D49-9AA5-83939F89401C}" type="presOf" srcId="{BCE0EB16-0FEE-41E5-878D-559FF7726540}" destId="{10DCD274-CFA0-43DB-A14C-B82B749630B4}" srcOrd="0" destOrd="0" presId="urn:microsoft.com/office/officeart/2005/8/layout/process4"/>
    <dgm:cxn modelId="{D35723CE-FDF4-4AA4-BFE7-3E1CAD7B3DE5}" type="presParOf" srcId="{10DCD274-CFA0-43DB-A14C-B82B749630B4}" destId="{608E1C5D-6F50-4221-A789-0E891AB521DA}" srcOrd="0" destOrd="0" presId="urn:microsoft.com/office/officeart/2005/8/layout/process4"/>
    <dgm:cxn modelId="{352C0C44-DFC7-44A2-8841-F6A83F2AD1E0}" type="presParOf" srcId="{608E1C5D-6F50-4221-A789-0E891AB521DA}" destId="{973DDAEE-E848-48AD-AE17-F17BDAF49745}" srcOrd="0" destOrd="0" presId="urn:microsoft.com/office/officeart/2005/8/layout/process4"/>
    <dgm:cxn modelId="{7CD53376-B619-4F67-A07B-303E81014C7E}" type="presParOf" srcId="{10DCD274-CFA0-43DB-A14C-B82B749630B4}" destId="{C5183105-C4ED-4E51-A5E2-026D29DC0610}" srcOrd="1" destOrd="0" presId="urn:microsoft.com/office/officeart/2005/8/layout/process4"/>
    <dgm:cxn modelId="{348D7973-D420-4F19-B674-F119670C4550}" type="presParOf" srcId="{10DCD274-CFA0-43DB-A14C-B82B749630B4}" destId="{9BAD6E29-53CC-4C55-B378-5E55F26C720B}" srcOrd="2" destOrd="0" presId="urn:microsoft.com/office/officeart/2005/8/layout/process4"/>
    <dgm:cxn modelId="{E1B8D488-1295-4BC5-94D9-FD4255768FE6}" type="presParOf" srcId="{9BAD6E29-53CC-4C55-B378-5E55F26C720B}" destId="{358B7FEE-0900-4CC9-8952-EA0B0EBADD8B}" srcOrd="0" destOrd="0" presId="urn:microsoft.com/office/officeart/2005/8/layout/process4"/>
    <dgm:cxn modelId="{D70C8610-CF43-4ADF-B5A7-53BAD5356312}" type="presParOf" srcId="{10DCD274-CFA0-43DB-A14C-B82B749630B4}" destId="{E4D64577-0746-4A7F-AB97-697452D3F04A}" srcOrd="3" destOrd="0" presId="urn:microsoft.com/office/officeart/2005/8/layout/process4"/>
    <dgm:cxn modelId="{BD1E2D9A-8254-4FD3-A22F-851CF6DEA082}" type="presParOf" srcId="{10DCD274-CFA0-43DB-A14C-B82B749630B4}" destId="{8B22CECC-7FF9-4BF8-921B-66879409F0F7}" srcOrd="4" destOrd="0" presId="urn:microsoft.com/office/officeart/2005/8/layout/process4"/>
    <dgm:cxn modelId="{A7588E88-4A1B-4024-A6BE-65BD0D36C029}" type="presParOf" srcId="{8B22CECC-7FF9-4BF8-921B-66879409F0F7}" destId="{0FDFB3D2-ED24-4235-BF06-BC02C3C9817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2E911F-2121-4D59-8EA6-37ABE2C88B93}" type="doc">
      <dgm:prSet loTypeId="urn:microsoft.com/office/officeart/2005/8/layout/process4" loCatId="process" qsTypeId="urn:microsoft.com/office/officeart/2005/8/quickstyle/3d4" qsCatId="3D" csTypeId="urn:microsoft.com/office/officeart/2005/8/colors/accent2_5" csCatId="accent2" phldr="1"/>
      <dgm:spPr/>
      <dgm:t>
        <a:bodyPr/>
        <a:lstStyle/>
        <a:p>
          <a:endParaRPr lang="en-US"/>
        </a:p>
      </dgm:t>
    </dgm:pt>
    <dgm:pt modelId="{F06FD67C-6B3B-4D07-B0F6-18CE8CC974EA}">
      <dgm:prSet phldrT="[Text]"/>
      <dgm:spPr/>
      <dgm:t>
        <a:bodyPr/>
        <a:lstStyle/>
        <a:p>
          <a:r>
            <a:rPr lang="en-US" dirty="0"/>
            <a:t>Use and document a process</a:t>
          </a:r>
        </a:p>
      </dgm:t>
    </dgm:pt>
    <dgm:pt modelId="{9850C403-A557-49C3-8B1A-512D1D088B49}" type="parTrans" cxnId="{D2C2857F-D842-4DAE-B69B-8C9BC202E032}">
      <dgm:prSet/>
      <dgm:spPr/>
      <dgm:t>
        <a:bodyPr/>
        <a:lstStyle/>
        <a:p>
          <a:endParaRPr lang="en-US"/>
        </a:p>
      </dgm:t>
    </dgm:pt>
    <dgm:pt modelId="{D1EB3F25-FA7D-485B-98DA-1D0F86310ADA}" type="sibTrans" cxnId="{D2C2857F-D842-4DAE-B69B-8C9BC202E032}">
      <dgm:prSet/>
      <dgm:spPr/>
      <dgm:t>
        <a:bodyPr/>
        <a:lstStyle/>
        <a:p>
          <a:endParaRPr lang="en-US"/>
        </a:p>
      </dgm:t>
    </dgm:pt>
    <dgm:pt modelId="{82E59EDA-CDB4-440C-9908-129E6072016C}">
      <dgm:prSet phldrT="[Text]"/>
      <dgm:spPr/>
      <dgm:t>
        <a:bodyPr/>
        <a:lstStyle/>
        <a:p>
          <a:r>
            <a:rPr lang="en-US" dirty="0"/>
            <a:t>Identify and include stakeholders/participants</a:t>
          </a:r>
        </a:p>
      </dgm:t>
    </dgm:pt>
    <dgm:pt modelId="{572CF630-7005-413D-BF28-C5D1F656320D}" type="parTrans" cxnId="{4FC6A12B-DAB2-459B-A7AA-AAFBB55923C7}">
      <dgm:prSet/>
      <dgm:spPr/>
      <dgm:t>
        <a:bodyPr/>
        <a:lstStyle/>
        <a:p>
          <a:endParaRPr lang="en-US"/>
        </a:p>
      </dgm:t>
    </dgm:pt>
    <dgm:pt modelId="{BECC2656-9ADD-4543-B889-287E5BCBF1B3}" type="sibTrans" cxnId="{4FC6A12B-DAB2-459B-A7AA-AAFBB55923C7}">
      <dgm:prSet/>
      <dgm:spPr/>
      <dgm:t>
        <a:bodyPr/>
        <a:lstStyle/>
        <a:p>
          <a:endParaRPr lang="en-US"/>
        </a:p>
      </dgm:t>
    </dgm:pt>
    <dgm:pt modelId="{C78E336C-8700-44D4-8427-D3F905724103}">
      <dgm:prSet phldrT="[Text]"/>
      <dgm:spPr/>
      <dgm:t>
        <a:bodyPr/>
        <a:lstStyle/>
        <a:p>
          <a:r>
            <a:rPr lang="en-US" dirty="0"/>
            <a:t>Collect, analyze and summarize data</a:t>
          </a:r>
        </a:p>
      </dgm:t>
    </dgm:pt>
    <dgm:pt modelId="{462F2742-AE22-473A-8E53-5828A364095E}" type="parTrans" cxnId="{6358857C-939F-48A3-AE8F-882CD801AAD0}">
      <dgm:prSet/>
      <dgm:spPr/>
      <dgm:t>
        <a:bodyPr/>
        <a:lstStyle/>
        <a:p>
          <a:endParaRPr lang="en-US"/>
        </a:p>
      </dgm:t>
    </dgm:pt>
    <dgm:pt modelId="{4A9A402D-4DFA-4131-93B2-F3479435AD76}" type="sibTrans" cxnId="{6358857C-939F-48A3-AE8F-882CD801AAD0}">
      <dgm:prSet/>
      <dgm:spPr/>
      <dgm:t>
        <a:bodyPr/>
        <a:lstStyle/>
        <a:p>
          <a:endParaRPr lang="en-US"/>
        </a:p>
      </dgm:t>
    </dgm:pt>
    <dgm:pt modelId="{2A1CFCC2-AB10-40C3-9019-183BAE20D67D}">
      <dgm:prSet/>
      <dgm:spPr/>
      <dgm:t>
        <a:bodyPr/>
        <a:lstStyle/>
        <a:p>
          <a:r>
            <a:rPr lang="en-US" dirty="0"/>
            <a:t>Identify patterns of low participation rates and causes</a:t>
          </a:r>
        </a:p>
      </dgm:t>
    </dgm:pt>
    <dgm:pt modelId="{DAFFE16E-F42D-4CC2-B635-4F4D9E9593B0}" type="parTrans" cxnId="{6E127F52-16F0-48D7-960F-F77F3F1E1A66}">
      <dgm:prSet/>
      <dgm:spPr/>
      <dgm:t>
        <a:bodyPr/>
        <a:lstStyle/>
        <a:p>
          <a:endParaRPr lang="en-US"/>
        </a:p>
      </dgm:t>
    </dgm:pt>
    <dgm:pt modelId="{32404159-5A86-43DE-A1B5-EA7E7B5FA9ED}" type="sibTrans" cxnId="{6E127F52-16F0-48D7-960F-F77F3F1E1A66}">
      <dgm:prSet/>
      <dgm:spPr/>
      <dgm:t>
        <a:bodyPr/>
        <a:lstStyle/>
        <a:p>
          <a:endParaRPr lang="en-US"/>
        </a:p>
      </dgm:t>
    </dgm:pt>
    <dgm:pt modelId="{F191AE06-D5FA-4785-9843-A6974D2E8612}">
      <dgm:prSet/>
      <dgm:spPr/>
      <dgm:t>
        <a:bodyPr/>
        <a:lstStyle/>
        <a:p>
          <a:r>
            <a:rPr lang="en-US" dirty="0"/>
            <a:t>Determine appropriate strategies to address low participation rates</a:t>
          </a:r>
        </a:p>
      </dgm:t>
    </dgm:pt>
    <dgm:pt modelId="{9C45BB8E-D7C0-4F6F-A10D-FECF6F27B92A}" type="parTrans" cxnId="{A2FAA70E-AF6A-4B9C-A905-72BAB122E3BF}">
      <dgm:prSet/>
      <dgm:spPr/>
      <dgm:t>
        <a:bodyPr/>
        <a:lstStyle/>
        <a:p>
          <a:endParaRPr lang="en-US"/>
        </a:p>
      </dgm:t>
    </dgm:pt>
    <dgm:pt modelId="{CE0151BB-340D-4A2B-B9D7-94A345625F0F}" type="sibTrans" cxnId="{A2FAA70E-AF6A-4B9C-A905-72BAB122E3BF}">
      <dgm:prSet/>
      <dgm:spPr/>
      <dgm:t>
        <a:bodyPr/>
        <a:lstStyle/>
        <a:p>
          <a:endParaRPr lang="en-US"/>
        </a:p>
      </dgm:t>
    </dgm:pt>
    <dgm:pt modelId="{FA27BD5B-D01A-4B9F-A2D8-9DD95F17930D}">
      <dgm:prSet/>
      <dgm:spPr/>
      <dgm:t>
        <a:bodyPr/>
        <a:lstStyle/>
        <a:p>
          <a:r>
            <a:rPr lang="en-US" dirty="0"/>
            <a:t>Develop and implement an action plan with timeline</a:t>
          </a:r>
        </a:p>
      </dgm:t>
    </dgm:pt>
    <dgm:pt modelId="{9097FB0E-5DF2-4D57-B7EA-E94A55CC1CB8}" type="parTrans" cxnId="{3ADE7602-0EAC-4E2A-8D00-4DF6F8F8EA3B}">
      <dgm:prSet/>
      <dgm:spPr/>
      <dgm:t>
        <a:bodyPr/>
        <a:lstStyle/>
        <a:p>
          <a:endParaRPr lang="en-US"/>
        </a:p>
      </dgm:t>
    </dgm:pt>
    <dgm:pt modelId="{8D886595-8D6D-4DE6-B146-4324AB3D09AA}" type="sibTrans" cxnId="{3ADE7602-0EAC-4E2A-8D00-4DF6F8F8EA3B}">
      <dgm:prSet/>
      <dgm:spPr/>
      <dgm:t>
        <a:bodyPr/>
        <a:lstStyle/>
        <a:p>
          <a:endParaRPr lang="en-US"/>
        </a:p>
      </dgm:t>
    </dgm:pt>
    <dgm:pt modelId="{CEF63508-7B5E-4D16-B2A6-4DB096BB67F7}">
      <dgm:prSet/>
      <dgm:spPr/>
      <dgm:t>
        <a:bodyPr/>
        <a:lstStyle/>
        <a:p>
          <a:r>
            <a:rPr lang="en-US" dirty="0"/>
            <a:t>Monitor progress</a:t>
          </a:r>
        </a:p>
      </dgm:t>
    </dgm:pt>
    <dgm:pt modelId="{DBBCFF0E-BDB8-434A-94BF-C2F021A0AA9F}" type="parTrans" cxnId="{BA7B3E63-C3B3-42B6-B689-ABF06B7616CB}">
      <dgm:prSet/>
      <dgm:spPr/>
      <dgm:t>
        <a:bodyPr/>
        <a:lstStyle/>
        <a:p>
          <a:endParaRPr lang="en-US"/>
        </a:p>
      </dgm:t>
    </dgm:pt>
    <dgm:pt modelId="{9ED45AD3-689B-4A3D-B89A-D378D06A156D}" type="sibTrans" cxnId="{BA7B3E63-C3B3-42B6-B689-ABF06B7616CB}">
      <dgm:prSet/>
      <dgm:spPr/>
      <dgm:t>
        <a:bodyPr/>
        <a:lstStyle/>
        <a:p>
          <a:endParaRPr lang="en-US"/>
        </a:p>
      </dgm:t>
    </dgm:pt>
    <dgm:pt modelId="{D66FE150-E6E5-42FF-BB3E-E9C9B5DBC04C}" type="pres">
      <dgm:prSet presAssocID="{012E911F-2121-4D59-8EA6-37ABE2C88B93}" presName="Name0" presStyleCnt="0">
        <dgm:presLayoutVars>
          <dgm:dir/>
          <dgm:animLvl val="lvl"/>
          <dgm:resizeHandles val="exact"/>
        </dgm:presLayoutVars>
      </dgm:prSet>
      <dgm:spPr/>
    </dgm:pt>
    <dgm:pt modelId="{42D458F1-51CB-401B-8D70-E9ECE2C77B3F}" type="pres">
      <dgm:prSet presAssocID="{CEF63508-7B5E-4D16-B2A6-4DB096BB67F7}" presName="boxAndChildren" presStyleCnt="0"/>
      <dgm:spPr/>
    </dgm:pt>
    <dgm:pt modelId="{E7A9C9B1-DD95-4481-B9CD-84AF1687D669}" type="pres">
      <dgm:prSet presAssocID="{CEF63508-7B5E-4D16-B2A6-4DB096BB67F7}" presName="parentTextBox" presStyleLbl="node1" presStyleIdx="0" presStyleCnt="7"/>
      <dgm:spPr/>
    </dgm:pt>
    <dgm:pt modelId="{6C73B076-8773-4B53-81D6-5053879A71CA}" type="pres">
      <dgm:prSet presAssocID="{8D886595-8D6D-4DE6-B146-4324AB3D09AA}" presName="sp" presStyleCnt="0"/>
      <dgm:spPr/>
    </dgm:pt>
    <dgm:pt modelId="{2622D6F8-7A71-44C2-94C7-A34DE9BE9EEF}" type="pres">
      <dgm:prSet presAssocID="{FA27BD5B-D01A-4B9F-A2D8-9DD95F17930D}" presName="arrowAndChildren" presStyleCnt="0"/>
      <dgm:spPr/>
    </dgm:pt>
    <dgm:pt modelId="{64B340DB-0A4A-4ADA-AD39-46F840AD002B}" type="pres">
      <dgm:prSet presAssocID="{FA27BD5B-D01A-4B9F-A2D8-9DD95F17930D}" presName="parentTextArrow" presStyleLbl="node1" presStyleIdx="1" presStyleCnt="7"/>
      <dgm:spPr/>
    </dgm:pt>
    <dgm:pt modelId="{353DA2D6-CC94-4D58-9AF8-50B82167D2F5}" type="pres">
      <dgm:prSet presAssocID="{CE0151BB-340D-4A2B-B9D7-94A345625F0F}" presName="sp" presStyleCnt="0"/>
      <dgm:spPr/>
    </dgm:pt>
    <dgm:pt modelId="{1ED9058A-BEF3-4E27-83FD-E289373D80A2}" type="pres">
      <dgm:prSet presAssocID="{F191AE06-D5FA-4785-9843-A6974D2E8612}" presName="arrowAndChildren" presStyleCnt="0"/>
      <dgm:spPr/>
    </dgm:pt>
    <dgm:pt modelId="{D51A69B1-039F-4FE9-BC06-9AF0308A0B52}" type="pres">
      <dgm:prSet presAssocID="{F191AE06-D5FA-4785-9843-A6974D2E8612}" presName="parentTextArrow" presStyleLbl="node1" presStyleIdx="2" presStyleCnt="7"/>
      <dgm:spPr/>
    </dgm:pt>
    <dgm:pt modelId="{AA17CEE2-3C09-4741-9FC4-EC89AA851EF5}" type="pres">
      <dgm:prSet presAssocID="{32404159-5A86-43DE-A1B5-EA7E7B5FA9ED}" presName="sp" presStyleCnt="0"/>
      <dgm:spPr/>
    </dgm:pt>
    <dgm:pt modelId="{79D88120-50FA-4E84-8501-B98FBE912213}" type="pres">
      <dgm:prSet presAssocID="{2A1CFCC2-AB10-40C3-9019-183BAE20D67D}" presName="arrowAndChildren" presStyleCnt="0"/>
      <dgm:spPr/>
    </dgm:pt>
    <dgm:pt modelId="{B6324D43-48F9-424D-B64E-38C9CD272ECE}" type="pres">
      <dgm:prSet presAssocID="{2A1CFCC2-AB10-40C3-9019-183BAE20D67D}" presName="parentTextArrow" presStyleLbl="node1" presStyleIdx="3" presStyleCnt="7"/>
      <dgm:spPr/>
    </dgm:pt>
    <dgm:pt modelId="{CB939E59-722C-4BC7-B7DF-232103A2DD77}" type="pres">
      <dgm:prSet presAssocID="{4A9A402D-4DFA-4131-93B2-F3479435AD76}" presName="sp" presStyleCnt="0"/>
      <dgm:spPr/>
    </dgm:pt>
    <dgm:pt modelId="{6B2DF5D8-D5CB-4766-8BD6-D323F27E6028}" type="pres">
      <dgm:prSet presAssocID="{C78E336C-8700-44D4-8427-D3F905724103}" presName="arrowAndChildren" presStyleCnt="0"/>
      <dgm:spPr/>
    </dgm:pt>
    <dgm:pt modelId="{47192D85-6DF3-4D17-ADB0-C2C832F3C181}" type="pres">
      <dgm:prSet presAssocID="{C78E336C-8700-44D4-8427-D3F905724103}" presName="parentTextArrow" presStyleLbl="node1" presStyleIdx="4" presStyleCnt="7"/>
      <dgm:spPr/>
    </dgm:pt>
    <dgm:pt modelId="{A0594CAF-CB0A-4763-B817-C3F33925FBCB}" type="pres">
      <dgm:prSet presAssocID="{BECC2656-9ADD-4543-B889-287E5BCBF1B3}" presName="sp" presStyleCnt="0"/>
      <dgm:spPr/>
    </dgm:pt>
    <dgm:pt modelId="{7114ABEE-F4AA-41F8-8D51-BF84301D922C}" type="pres">
      <dgm:prSet presAssocID="{82E59EDA-CDB4-440C-9908-129E6072016C}" presName="arrowAndChildren" presStyleCnt="0"/>
      <dgm:spPr/>
    </dgm:pt>
    <dgm:pt modelId="{7D5D6057-4CE9-4D6B-9851-895E99554D95}" type="pres">
      <dgm:prSet presAssocID="{82E59EDA-CDB4-440C-9908-129E6072016C}" presName="parentTextArrow" presStyleLbl="node1" presStyleIdx="5" presStyleCnt="7"/>
      <dgm:spPr/>
    </dgm:pt>
    <dgm:pt modelId="{38FCC566-2D37-4A86-B9AB-09F1D87B5A84}" type="pres">
      <dgm:prSet presAssocID="{D1EB3F25-FA7D-485B-98DA-1D0F86310ADA}" presName="sp" presStyleCnt="0"/>
      <dgm:spPr/>
    </dgm:pt>
    <dgm:pt modelId="{F2527546-3299-4BD4-8828-8F2FDF995B44}" type="pres">
      <dgm:prSet presAssocID="{F06FD67C-6B3B-4D07-B0F6-18CE8CC974EA}" presName="arrowAndChildren" presStyleCnt="0"/>
      <dgm:spPr/>
    </dgm:pt>
    <dgm:pt modelId="{29B87153-D465-43B2-B588-C3EAB7DBADB4}" type="pres">
      <dgm:prSet presAssocID="{F06FD67C-6B3B-4D07-B0F6-18CE8CC974EA}" presName="parentTextArrow" presStyleLbl="node1" presStyleIdx="6" presStyleCnt="7"/>
      <dgm:spPr/>
    </dgm:pt>
  </dgm:ptLst>
  <dgm:cxnLst>
    <dgm:cxn modelId="{3ADE7602-0EAC-4E2A-8D00-4DF6F8F8EA3B}" srcId="{012E911F-2121-4D59-8EA6-37ABE2C88B93}" destId="{FA27BD5B-D01A-4B9F-A2D8-9DD95F17930D}" srcOrd="5" destOrd="0" parTransId="{9097FB0E-5DF2-4D57-B7EA-E94A55CC1CB8}" sibTransId="{8D886595-8D6D-4DE6-B146-4324AB3D09AA}"/>
    <dgm:cxn modelId="{7741560C-DC63-429D-A4BA-951BE8B4F5FA}" type="presOf" srcId="{FA27BD5B-D01A-4B9F-A2D8-9DD95F17930D}" destId="{64B340DB-0A4A-4ADA-AD39-46F840AD002B}" srcOrd="0" destOrd="0" presId="urn:microsoft.com/office/officeart/2005/8/layout/process4"/>
    <dgm:cxn modelId="{A2FAA70E-AF6A-4B9C-A905-72BAB122E3BF}" srcId="{012E911F-2121-4D59-8EA6-37ABE2C88B93}" destId="{F191AE06-D5FA-4785-9843-A6974D2E8612}" srcOrd="4" destOrd="0" parTransId="{9C45BB8E-D7C0-4F6F-A10D-FECF6F27B92A}" sibTransId="{CE0151BB-340D-4A2B-B9D7-94A345625F0F}"/>
    <dgm:cxn modelId="{D15EB511-7677-4332-B67C-8AC9303CF4D8}" type="presOf" srcId="{C78E336C-8700-44D4-8427-D3F905724103}" destId="{47192D85-6DF3-4D17-ADB0-C2C832F3C181}" srcOrd="0" destOrd="0" presId="urn:microsoft.com/office/officeart/2005/8/layout/process4"/>
    <dgm:cxn modelId="{4FC6A12B-DAB2-459B-A7AA-AAFBB55923C7}" srcId="{012E911F-2121-4D59-8EA6-37ABE2C88B93}" destId="{82E59EDA-CDB4-440C-9908-129E6072016C}" srcOrd="1" destOrd="0" parTransId="{572CF630-7005-413D-BF28-C5D1F656320D}" sibTransId="{BECC2656-9ADD-4543-B889-287E5BCBF1B3}"/>
    <dgm:cxn modelId="{0C70AF38-C6AA-44A4-B4BC-9E93737D3E5F}" type="presOf" srcId="{82E59EDA-CDB4-440C-9908-129E6072016C}" destId="{7D5D6057-4CE9-4D6B-9851-895E99554D95}" srcOrd="0" destOrd="0" presId="urn:microsoft.com/office/officeart/2005/8/layout/process4"/>
    <dgm:cxn modelId="{4395EE3E-D848-44E8-8B06-B44C6BFBA13B}" type="presOf" srcId="{2A1CFCC2-AB10-40C3-9019-183BAE20D67D}" destId="{B6324D43-48F9-424D-B64E-38C9CD272ECE}" srcOrd="0" destOrd="0" presId="urn:microsoft.com/office/officeart/2005/8/layout/process4"/>
    <dgm:cxn modelId="{B1D6505E-2FAC-4FE8-9309-E8702DD628B5}" type="presOf" srcId="{CEF63508-7B5E-4D16-B2A6-4DB096BB67F7}" destId="{E7A9C9B1-DD95-4481-B9CD-84AF1687D669}" srcOrd="0" destOrd="0" presId="urn:microsoft.com/office/officeart/2005/8/layout/process4"/>
    <dgm:cxn modelId="{FFFD555E-44E0-4E98-BA8C-7F2C2C2DC579}" type="presOf" srcId="{F06FD67C-6B3B-4D07-B0F6-18CE8CC974EA}" destId="{29B87153-D465-43B2-B588-C3EAB7DBADB4}" srcOrd="0" destOrd="0" presId="urn:microsoft.com/office/officeart/2005/8/layout/process4"/>
    <dgm:cxn modelId="{7219AD5F-3C2D-442B-A49A-B5C35D5AC42A}" type="presOf" srcId="{012E911F-2121-4D59-8EA6-37ABE2C88B93}" destId="{D66FE150-E6E5-42FF-BB3E-E9C9B5DBC04C}" srcOrd="0" destOrd="0" presId="urn:microsoft.com/office/officeart/2005/8/layout/process4"/>
    <dgm:cxn modelId="{BA7B3E63-C3B3-42B6-B689-ABF06B7616CB}" srcId="{012E911F-2121-4D59-8EA6-37ABE2C88B93}" destId="{CEF63508-7B5E-4D16-B2A6-4DB096BB67F7}" srcOrd="6" destOrd="0" parTransId="{DBBCFF0E-BDB8-434A-94BF-C2F021A0AA9F}" sibTransId="{9ED45AD3-689B-4A3D-B89A-D378D06A156D}"/>
    <dgm:cxn modelId="{6E127F52-16F0-48D7-960F-F77F3F1E1A66}" srcId="{012E911F-2121-4D59-8EA6-37ABE2C88B93}" destId="{2A1CFCC2-AB10-40C3-9019-183BAE20D67D}" srcOrd="3" destOrd="0" parTransId="{DAFFE16E-F42D-4CC2-B635-4F4D9E9593B0}" sibTransId="{32404159-5A86-43DE-A1B5-EA7E7B5FA9ED}"/>
    <dgm:cxn modelId="{6358857C-939F-48A3-AE8F-882CD801AAD0}" srcId="{012E911F-2121-4D59-8EA6-37ABE2C88B93}" destId="{C78E336C-8700-44D4-8427-D3F905724103}" srcOrd="2" destOrd="0" parTransId="{462F2742-AE22-473A-8E53-5828A364095E}" sibTransId="{4A9A402D-4DFA-4131-93B2-F3479435AD76}"/>
    <dgm:cxn modelId="{D2C2857F-D842-4DAE-B69B-8C9BC202E032}" srcId="{012E911F-2121-4D59-8EA6-37ABE2C88B93}" destId="{F06FD67C-6B3B-4D07-B0F6-18CE8CC974EA}" srcOrd="0" destOrd="0" parTransId="{9850C403-A557-49C3-8B1A-512D1D088B49}" sibTransId="{D1EB3F25-FA7D-485B-98DA-1D0F86310ADA}"/>
    <dgm:cxn modelId="{114041BB-183A-4E63-8A6A-7C0A2694FE60}" type="presOf" srcId="{F191AE06-D5FA-4785-9843-A6974D2E8612}" destId="{D51A69B1-039F-4FE9-BC06-9AF0308A0B52}" srcOrd="0" destOrd="0" presId="urn:microsoft.com/office/officeart/2005/8/layout/process4"/>
    <dgm:cxn modelId="{2D66D9E8-6BF9-4898-A332-3F2786584F15}" type="presParOf" srcId="{D66FE150-E6E5-42FF-BB3E-E9C9B5DBC04C}" destId="{42D458F1-51CB-401B-8D70-E9ECE2C77B3F}" srcOrd="0" destOrd="0" presId="urn:microsoft.com/office/officeart/2005/8/layout/process4"/>
    <dgm:cxn modelId="{E2ABC8CF-D6EB-4802-92D2-0C0F74CBCC4B}" type="presParOf" srcId="{42D458F1-51CB-401B-8D70-E9ECE2C77B3F}" destId="{E7A9C9B1-DD95-4481-B9CD-84AF1687D669}" srcOrd="0" destOrd="0" presId="urn:microsoft.com/office/officeart/2005/8/layout/process4"/>
    <dgm:cxn modelId="{630C1D5B-5DCD-4214-9752-D7D2098A3445}" type="presParOf" srcId="{D66FE150-E6E5-42FF-BB3E-E9C9B5DBC04C}" destId="{6C73B076-8773-4B53-81D6-5053879A71CA}" srcOrd="1" destOrd="0" presId="urn:microsoft.com/office/officeart/2005/8/layout/process4"/>
    <dgm:cxn modelId="{27A8D68E-7E0A-466F-B16D-E681757D5DA6}" type="presParOf" srcId="{D66FE150-E6E5-42FF-BB3E-E9C9B5DBC04C}" destId="{2622D6F8-7A71-44C2-94C7-A34DE9BE9EEF}" srcOrd="2" destOrd="0" presId="urn:microsoft.com/office/officeart/2005/8/layout/process4"/>
    <dgm:cxn modelId="{625BAA74-D827-4F9F-9A94-2DEE190CC7F0}" type="presParOf" srcId="{2622D6F8-7A71-44C2-94C7-A34DE9BE9EEF}" destId="{64B340DB-0A4A-4ADA-AD39-46F840AD002B}" srcOrd="0" destOrd="0" presId="urn:microsoft.com/office/officeart/2005/8/layout/process4"/>
    <dgm:cxn modelId="{D849537D-CB72-4824-B7EC-2CFB5C387B58}" type="presParOf" srcId="{D66FE150-E6E5-42FF-BB3E-E9C9B5DBC04C}" destId="{353DA2D6-CC94-4D58-9AF8-50B82167D2F5}" srcOrd="3" destOrd="0" presId="urn:microsoft.com/office/officeart/2005/8/layout/process4"/>
    <dgm:cxn modelId="{98235049-93AF-4B2B-8CA3-E1572765BC9E}" type="presParOf" srcId="{D66FE150-E6E5-42FF-BB3E-E9C9B5DBC04C}" destId="{1ED9058A-BEF3-4E27-83FD-E289373D80A2}" srcOrd="4" destOrd="0" presId="urn:microsoft.com/office/officeart/2005/8/layout/process4"/>
    <dgm:cxn modelId="{8EF9B336-5271-429F-9438-34FEF5E0AE39}" type="presParOf" srcId="{1ED9058A-BEF3-4E27-83FD-E289373D80A2}" destId="{D51A69B1-039F-4FE9-BC06-9AF0308A0B52}" srcOrd="0" destOrd="0" presId="urn:microsoft.com/office/officeart/2005/8/layout/process4"/>
    <dgm:cxn modelId="{D1F3D2F7-A102-4C5C-B428-6BE9F1579E4E}" type="presParOf" srcId="{D66FE150-E6E5-42FF-BB3E-E9C9B5DBC04C}" destId="{AA17CEE2-3C09-4741-9FC4-EC89AA851EF5}" srcOrd="5" destOrd="0" presId="urn:microsoft.com/office/officeart/2005/8/layout/process4"/>
    <dgm:cxn modelId="{0135B2DD-6210-4AC6-9200-28F8530F1D64}" type="presParOf" srcId="{D66FE150-E6E5-42FF-BB3E-E9C9B5DBC04C}" destId="{79D88120-50FA-4E84-8501-B98FBE912213}" srcOrd="6" destOrd="0" presId="urn:microsoft.com/office/officeart/2005/8/layout/process4"/>
    <dgm:cxn modelId="{BEEB56A6-EFC6-4302-91AF-A049FEBF8468}" type="presParOf" srcId="{79D88120-50FA-4E84-8501-B98FBE912213}" destId="{B6324D43-48F9-424D-B64E-38C9CD272ECE}" srcOrd="0" destOrd="0" presId="urn:microsoft.com/office/officeart/2005/8/layout/process4"/>
    <dgm:cxn modelId="{F2A7C124-4971-4744-89CA-FF532F33F9F1}" type="presParOf" srcId="{D66FE150-E6E5-42FF-BB3E-E9C9B5DBC04C}" destId="{CB939E59-722C-4BC7-B7DF-232103A2DD77}" srcOrd="7" destOrd="0" presId="urn:microsoft.com/office/officeart/2005/8/layout/process4"/>
    <dgm:cxn modelId="{56B7ECA9-2EA6-4DB2-886A-5677B86419C1}" type="presParOf" srcId="{D66FE150-E6E5-42FF-BB3E-E9C9B5DBC04C}" destId="{6B2DF5D8-D5CB-4766-8BD6-D323F27E6028}" srcOrd="8" destOrd="0" presId="urn:microsoft.com/office/officeart/2005/8/layout/process4"/>
    <dgm:cxn modelId="{7D0D6703-084F-4008-9C1C-A61294E5C616}" type="presParOf" srcId="{6B2DF5D8-D5CB-4766-8BD6-D323F27E6028}" destId="{47192D85-6DF3-4D17-ADB0-C2C832F3C181}" srcOrd="0" destOrd="0" presId="urn:microsoft.com/office/officeart/2005/8/layout/process4"/>
    <dgm:cxn modelId="{91A4E2A2-C755-41C5-AEC0-8E8DD1895B46}" type="presParOf" srcId="{D66FE150-E6E5-42FF-BB3E-E9C9B5DBC04C}" destId="{A0594CAF-CB0A-4763-B817-C3F33925FBCB}" srcOrd="9" destOrd="0" presId="urn:microsoft.com/office/officeart/2005/8/layout/process4"/>
    <dgm:cxn modelId="{ADB27DD8-6864-44C8-BFDC-A648E1A6456E}" type="presParOf" srcId="{D66FE150-E6E5-42FF-BB3E-E9C9B5DBC04C}" destId="{7114ABEE-F4AA-41F8-8D51-BF84301D922C}" srcOrd="10" destOrd="0" presId="urn:microsoft.com/office/officeart/2005/8/layout/process4"/>
    <dgm:cxn modelId="{90E1F76D-7BD6-4A5F-BC8A-A23FDF1C4323}" type="presParOf" srcId="{7114ABEE-F4AA-41F8-8D51-BF84301D922C}" destId="{7D5D6057-4CE9-4D6B-9851-895E99554D95}" srcOrd="0" destOrd="0" presId="urn:microsoft.com/office/officeart/2005/8/layout/process4"/>
    <dgm:cxn modelId="{4D2D6549-999F-4487-9907-42C96C7B39AF}" type="presParOf" srcId="{D66FE150-E6E5-42FF-BB3E-E9C9B5DBC04C}" destId="{38FCC566-2D37-4A86-B9AB-09F1D87B5A84}" srcOrd="11" destOrd="0" presId="urn:microsoft.com/office/officeart/2005/8/layout/process4"/>
    <dgm:cxn modelId="{40C6E329-78B4-46A3-8901-0A6FCF2B8DDD}" type="presParOf" srcId="{D66FE150-E6E5-42FF-BB3E-E9C9B5DBC04C}" destId="{F2527546-3299-4BD4-8828-8F2FDF995B44}" srcOrd="12" destOrd="0" presId="urn:microsoft.com/office/officeart/2005/8/layout/process4"/>
    <dgm:cxn modelId="{491CF0CC-880A-446F-A8A2-F4734B7DCC21}" type="presParOf" srcId="{F2527546-3299-4BD4-8828-8F2FDF995B44}" destId="{29B87153-D465-43B2-B588-C3EAB7DBADB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3F5B91-3394-437B-A12C-663A3436B05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25EE3D5-8B4E-40B3-B22E-189A42A7A785}">
      <dgm:prSet custT="1"/>
      <dgm:spPr/>
      <dgm:t>
        <a:bodyPr/>
        <a:lstStyle/>
        <a:p>
          <a:pPr>
            <a:lnSpc>
              <a:spcPct val="100000"/>
            </a:lnSpc>
          </a:pPr>
          <a:r>
            <a:rPr lang="en-US" sz="2400" dirty="0"/>
            <a:t>Gather data sources and review 1% and 95% participation rates in accordance with this training</a:t>
          </a:r>
        </a:p>
      </dgm:t>
    </dgm:pt>
    <dgm:pt modelId="{94B1DB7B-89AA-4019-8B45-72DA268C4480}" type="parTrans" cxnId="{2C8F07D4-C84B-4BE9-BB0D-65CFF483B519}">
      <dgm:prSet/>
      <dgm:spPr/>
      <dgm:t>
        <a:bodyPr/>
        <a:lstStyle/>
        <a:p>
          <a:endParaRPr lang="en-US"/>
        </a:p>
      </dgm:t>
    </dgm:pt>
    <dgm:pt modelId="{2BBC162D-92C4-41FB-A301-934BF74B7F88}" type="sibTrans" cxnId="{2C8F07D4-C84B-4BE9-BB0D-65CFF483B519}">
      <dgm:prSet/>
      <dgm:spPr/>
      <dgm:t>
        <a:bodyPr/>
        <a:lstStyle/>
        <a:p>
          <a:endParaRPr lang="en-US"/>
        </a:p>
      </dgm:t>
    </dgm:pt>
    <dgm:pt modelId="{705FF40D-E32B-4262-AE89-514F706073BE}">
      <dgm:prSet custT="1"/>
      <dgm:spPr/>
      <dgm:t>
        <a:bodyPr/>
        <a:lstStyle/>
        <a:p>
          <a:pPr>
            <a:lnSpc>
              <a:spcPct val="100000"/>
            </a:lnSpc>
          </a:pPr>
          <a:r>
            <a:rPr lang="en-US" sz="2400" dirty="0"/>
            <a:t>Identify where patterns and/or anomalies may exist.</a:t>
          </a:r>
        </a:p>
      </dgm:t>
    </dgm:pt>
    <dgm:pt modelId="{A62DA91F-35C1-481A-96F2-39DEE3EF27CD}" type="parTrans" cxnId="{DC42BF58-7B6C-4101-8BF3-AB80EDE66501}">
      <dgm:prSet/>
      <dgm:spPr/>
      <dgm:t>
        <a:bodyPr/>
        <a:lstStyle/>
        <a:p>
          <a:endParaRPr lang="en-US"/>
        </a:p>
      </dgm:t>
    </dgm:pt>
    <dgm:pt modelId="{88148065-80CC-48C9-A5C0-DB7FA519CB48}" type="sibTrans" cxnId="{DC42BF58-7B6C-4101-8BF3-AB80EDE66501}">
      <dgm:prSet/>
      <dgm:spPr/>
      <dgm:t>
        <a:bodyPr/>
        <a:lstStyle/>
        <a:p>
          <a:endParaRPr lang="en-US"/>
        </a:p>
      </dgm:t>
    </dgm:pt>
    <dgm:pt modelId="{3AC89A4B-5FE2-424D-AC1E-3075959B64E6}">
      <dgm:prSet custT="1"/>
      <dgm:spPr/>
      <dgm:t>
        <a:bodyPr/>
        <a:lstStyle/>
        <a:p>
          <a:pPr>
            <a:lnSpc>
              <a:spcPct val="100000"/>
            </a:lnSpc>
          </a:pPr>
          <a:r>
            <a:rPr lang="en-US" sz="2400" dirty="0"/>
            <a:t>Take action per the training.  </a:t>
          </a:r>
        </a:p>
      </dgm:t>
    </dgm:pt>
    <dgm:pt modelId="{C02508B8-3881-479B-B2BC-D4219EE91441}" type="parTrans" cxnId="{8BCA3AFB-1259-4606-B071-F46133AC9EB7}">
      <dgm:prSet/>
      <dgm:spPr/>
      <dgm:t>
        <a:bodyPr/>
        <a:lstStyle/>
        <a:p>
          <a:endParaRPr lang="en-US"/>
        </a:p>
      </dgm:t>
    </dgm:pt>
    <dgm:pt modelId="{2DE7527A-689B-493D-A09E-E4DBFD9ED095}" type="sibTrans" cxnId="{8BCA3AFB-1259-4606-B071-F46133AC9EB7}">
      <dgm:prSet/>
      <dgm:spPr/>
      <dgm:t>
        <a:bodyPr/>
        <a:lstStyle/>
        <a:p>
          <a:endParaRPr lang="en-US"/>
        </a:p>
      </dgm:t>
    </dgm:pt>
    <dgm:pt modelId="{FFADAA5C-6774-48F4-A073-6FC274212373}">
      <dgm:prSet custT="1"/>
      <dgm:spPr/>
      <dgm:t>
        <a:bodyPr/>
        <a:lstStyle/>
        <a:p>
          <a:pPr>
            <a:lnSpc>
              <a:spcPct val="100000"/>
            </a:lnSpc>
          </a:pPr>
          <a:r>
            <a:rPr lang="en-US" sz="2400" dirty="0"/>
            <a:t>Use proven tools and a process</a:t>
          </a:r>
        </a:p>
      </dgm:t>
    </dgm:pt>
    <dgm:pt modelId="{211A2A4E-C7E6-4CD8-8644-709CE491D03E}" type="parTrans" cxnId="{01FFD610-ED1A-4138-9F5E-1A8D49FFBEBE}">
      <dgm:prSet/>
      <dgm:spPr/>
      <dgm:t>
        <a:bodyPr/>
        <a:lstStyle/>
        <a:p>
          <a:endParaRPr lang="en-US"/>
        </a:p>
      </dgm:t>
    </dgm:pt>
    <dgm:pt modelId="{D51CC94C-38EF-4F9B-9F83-15F95E743264}" type="sibTrans" cxnId="{01FFD610-ED1A-4138-9F5E-1A8D49FFBEBE}">
      <dgm:prSet/>
      <dgm:spPr/>
      <dgm:t>
        <a:bodyPr/>
        <a:lstStyle/>
        <a:p>
          <a:endParaRPr lang="en-US"/>
        </a:p>
      </dgm:t>
    </dgm:pt>
    <dgm:pt modelId="{10F2CCDF-AD65-4514-85DD-230E3332B5CB}">
      <dgm:prSet custT="1"/>
      <dgm:spPr/>
      <dgm:t>
        <a:bodyPr/>
        <a:lstStyle/>
        <a:p>
          <a:pPr>
            <a:lnSpc>
              <a:spcPct val="100000"/>
            </a:lnSpc>
          </a:pPr>
          <a:r>
            <a:rPr lang="en-US" sz="2400" dirty="0"/>
            <a:t>Monitor statewide assessment participation rates for the upcoming 2023 testing cycle</a:t>
          </a:r>
        </a:p>
      </dgm:t>
    </dgm:pt>
    <dgm:pt modelId="{EEA5E6A6-AC80-45FD-996F-CFBCB8C774E4}" type="parTrans" cxnId="{2C1612CF-EB6C-4F31-B6B3-BCB3C6601082}">
      <dgm:prSet/>
      <dgm:spPr/>
      <dgm:t>
        <a:bodyPr/>
        <a:lstStyle/>
        <a:p>
          <a:endParaRPr lang="en-US"/>
        </a:p>
      </dgm:t>
    </dgm:pt>
    <dgm:pt modelId="{39530282-06C9-4C6A-8E7E-37309DB4AF65}" type="sibTrans" cxnId="{2C1612CF-EB6C-4F31-B6B3-BCB3C6601082}">
      <dgm:prSet/>
      <dgm:spPr/>
      <dgm:t>
        <a:bodyPr/>
        <a:lstStyle/>
        <a:p>
          <a:endParaRPr lang="en-US"/>
        </a:p>
      </dgm:t>
    </dgm:pt>
    <dgm:pt modelId="{6869B1D1-67C2-4DAA-9F00-99F7949FA529}" type="pres">
      <dgm:prSet presAssocID="{293F5B91-3394-437B-A12C-663A3436B058}" presName="root" presStyleCnt="0">
        <dgm:presLayoutVars>
          <dgm:dir/>
          <dgm:resizeHandles val="exact"/>
        </dgm:presLayoutVars>
      </dgm:prSet>
      <dgm:spPr/>
    </dgm:pt>
    <dgm:pt modelId="{21E3A36B-4709-47EA-86A3-06BCD25C4B1F}" type="pres">
      <dgm:prSet presAssocID="{D25EE3D5-8B4E-40B3-B22E-189A42A7A785}" presName="compNode" presStyleCnt="0"/>
      <dgm:spPr/>
    </dgm:pt>
    <dgm:pt modelId="{27FF6E92-EF94-452E-9CA6-B73F1F8624F8}" type="pres">
      <dgm:prSet presAssocID="{D25EE3D5-8B4E-40B3-B22E-189A42A7A785}" presName="bgRect" presStyleLbl="bgShp" presStyleIdx="0" presStyleCnt="3"/>
      <dgm:spPr/>
    </dgm:pt>
    <dgm:pt modelId="{B7D1BDD7-1F1E-44D9-AA20-10B7D183DCA1}" type="pres">
      <dgm:prSet presAssocID="{D25EE3D5-8B4E-40B3-B22E-189A42A7A7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16DCDCC5-4A80-4563-9D39-EC72BDE9CF34}" type="pres">
      <dgm:prSet presAssocID="{D25EE3D5-8B4E-40B3-B22E-189A42A7A785}" presName="spaceRect" presStyleCnt="0"/>
      <dgm:spPr/>
    </dgm:pt>
    <dgm:pt modelId="{B034B52B-FFDF-4728-AF13-CF988E1D7C34}" type="pres">
      <dgm:prSet presAssocID="{D25EE3D5-8B4E-40B3-B22E-189A42A7A785}" presName="parTx" presStyleLbl="revTx" presStyleIdx="0" presStyleCnt="5">
        <dgm:presLayoutVars>
          <dgm:chMax val="0"/>
          <dgm:chPref val="0"/>
        </dgm:presLayoutVars>
      </dgm:prSet>
      <dgm:spPr/>
    </dgm:pt>
    <dgm:pt modelId="{DE14E0C3-D18A-4532-A3AC-65B110008ABD}" type="pres">
      <dgm:prSet presAssocID="{D25EE3D5-8B4E-40B3-B22E-189A42A7A785}" presName="desTx" presStyleLbl="revTx" presStyleIdx="1" presStyleCnt="5">
        <dgm:presLayoutVars/>
      </dgm:prSet>
      <dgm:spPr/>
    </dgm:pt>
    <dgm:pt modelId="{DEA3AAFE-618B-48AB-9846-4C8FBE655071}" type="pres">
      <dgm:prSet presAssocID="{2BBC162D-92C4-41FB-A301-934BF74B7F88}" presName="sibTrans" presStyleCnt="0"/>
      <dgm:spPr/>
    </dgm:pt>
    <dgm:pt modelId="{0F7AA161-E4F1-4E81-AEB6-163ACC5132E9}" type="pres">
      <dgm:prSet presAssocID="{3AC89A4B-5FE2-424D-AC1E-3075959B64E6}" presName="compNode" presStyleCnt="0"/>
      <dgm:spPr/>
    </dgm:pt>
    <dgm:pt modelId="{2A0D66F8-2C4C-4B16-9D60-E4414309E611}" type="pres">
      <dgm:prSet presAssocID="{3AC89A4B-5FE2-424D-AC1E-3075959B64E6}" presName="bgRect" presStyleLbl="bgShp" presStyleIdx="1" presStyleCnt="3"/>
      <dgm:spPr/>
    </dgm:pt>
    <dgm:pt modelId="{A5ACD2A8-8D5E-4FB4-8EBA-02927682DE3A}" type="pres">
      <dgm:prSet presAssocID="{3AC89A4B-5FE2-424D-AC1E-3075959B64E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pper board"/>
        </a:ext>
      </dgm:extLst>
    </dgm:pt>
    <dgm:pt modelId="{7D370329-4032-450E-AF8A-7E3F18E71252}" type="pres">
      <dgm:prSet presAssocID="{3AC89A4B-5FE2-424D-AC1E-3075959B64E6}" presName="spaceRect" presStyleCnt="0"/>
      <dgm:spPr/>
    </dgm:pt>
    <dgm:pt modelId="{146A7AAC-D9E8-46DB-B0E3-47EB9666C6D0}" type="pres">
      <dgm:prSet presAssocID="{3AC89A4B-5FE2-424D-AC1E-3075959B64E6}" presName="parTx" presStyleLbl="revTx" presStyleIdx="2" presStyleCnt="5">
        <dgm:presLayoutVars>
          <dgm:chMax val="0"/>
          <dgm:chPref val="0"/>
        </dgm:presLayoutVars>
      </dgm:prSet>
      <dgm:spPr/>
    </dgm:pt>
    <dgm:pt modelId="{27563E31-7793-429D-A800-035815D04DD8}" type="pres">
      <dgm:prSet presAssocID="{3AC89A4B-5FE2-424D-AC1E-3075959B64E6}" presName="desTx" presStyleLbl="revTx" presStyleIdx="3" presStyleCnt="5">
        <dgm:presLayoutVars/>
      </dgm:prSet>
      <dgm:spPr/>
    </dgm:pt>
    <dgm:pt modelId="{9245F3DA-7F07-4910-843E-EE1D1D5C3837}" type="pres">
      <dgm:prSet presAssocID="{2DE7527A-689B-493D-A09E-E4DBFD9ED095}" presName="sibTrans" presStyleCnt="0"/>
      <dgm:spPr/>
    </dgm:pt>
    <dgm:pt modelId="{14C4C759-F599-406C-A740-20780BB82F04}" type="pres">
      <dgm:prSet presAssocID="{10F2CCDF-AD65-4514-85DD-230E3332B5CB}" presName="compNode" presStyleCnt="0"/>
      <dgm:spPr/>
    </dgm:pt>
    <dgm:pt modelId="{F0EFBD07-CF6E-4645-8A39-234FD2AE9B6C}" type="pres">
      <dgm:prSet presAssocID="{10F2CCDF-AD65-4514-85DD-230E3332B5CB}" presName="bgRect" presStyleLbl="bgShp" presStyleIdx="2" presStyleCnt="3" custLinFactNeighborX="-2969" custLinFactNeighborY="-12437"/>
      <dgm:spPr/>
    </dgm:pt>
    <dgm:pt modelId="{57A36C43-B9B4-4CAF-B9E9-FB2058CA32FD}" type="pres">
      <dgm:prSet presAssocID="{10F2CCDF-AD65-4514-85DD-230E3332B5C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2B5BDFBA-482F-4730-9ED5-A861A965C053}" type="pres">
      <dgm:prSet presAssocID="{10F2CCDF-AD65-4514-85DD-230E3332B5CB}" presName="spaceRect" presStyleCnt="0"/>
      <dgm:spPr/>
    </dgm:pt>
    <dgm:pt modelId="{8C9C15DC-25B4-4910-967D-4CA6A30F85FB}" type="pres">
      <dgm:prSet presAssocID="{10F2CCDF-AD65-4514-85DD-230E3332B5CB}" presName="parTx" presStyleLbl="revTx" presStyleIdx="4" presStyleCnt="5">
        <dgm:presLayoutVars>
          <dgm:chMax val="0"/>
          <dgm:chPref val="0"/>
        </dgm:presLayoutVars>
      </dgm:prSet>
      <dgm:spPr/>
    </dgm:pt>
  </dgm:ptLst>
  <dgm:cxnLst>
    <dgm:cxn modelId="{01FFD610-ED1A-4138-9F5E-1A8D49FFBEBE}" srcId="{3AC89A4B-5FE2-424D-AC1E-3075959B64E6}" destId="{FFADAA5C-6774-48F4-A073-6FC274212373}" srcOrd="0" destOrd="0" parTransId="{211A2A4E-C7E6-4CD8-8644-709CE491D03E}" sibTransId="{D51CC94C-38EF-4F9B-9F83-15F95E743264}"/>
    <dgm:cxn modelId="{19E67812-D1DC-4163-85C4-4A79A61841FC}" type="presOf" srcId="{293F5B91-3394-437B-A12C-663A3436B058}" destId="{6869B1D1-67C2-4DAA-9F00-99F7949FA529}" srcOrd="0" destOrd="0" presId="urn:microsoft.com/office/officeart/2018/2/layout/IconVerticalSolidList"/>
    <dgm:cxn modelId="{1096181B-A29E-4ABA-A88D-8BD18A896173}" type="presOf" srcId="{705FF40D-E32B-4262-AE89-514F706073BE}" destId="{DE14E0C3-D18A-4532-A3AC-65B110008ABD}" srcOrd="0" destOrd="0" presId="urn:microsoft.com/office/officeart/2018/2/layout/IconVerticalSolidList"/>
    <dgm:cxn modelId="{DC42BF58-7B6C-4101-8BF3-AB80EDE66501}" srcId="{D25EE3D5-8B4E-40B3-B22E-189A42A7A785}" destId="{705FF40D-E32B-4262-AE89-514F706073BE}" srcOrd="0" destOrd="0" parTransId="{A62DA91F-35C1-481A-96F2-39DEE3EF27CD}" sibTransId="{88148065-80CC-48C9-A5C0-DB7FA519CB48}"/>
    <dgm:cxn modelId="{67103393-76FC-41F1-8D05-E6C476394A60}" type="presOf" srcId="{FFADAA5C-6774-48F4-A073-6FC274212373}" destId="{27563E31-7793-429D-A800-035815D04DD8}" srcOrd="0" destOrd="0" presId="urn:microsoft.com/office/officeart/2018/2/layout/IconVerticalSolidList"/>
    <dgm:cxn modelId="{2D01949E-EF7B-49D1-996F-6C299F554749}" type="presOf" srcId="{10F2CCDF-AD65-4514-85DD-230E3332B5CB}" destId="{8C9C15DC-25B4-4910-967D-4CA6A30F85FB}" srcOrd="0" destOrd="0" presId="urn:microsoft.com/office/officeart/2018/2/layout/IconVerticalSolidList"/>
    <dgm:cxn modelId="{FD29FBA6-926C-4104-A0F0-0D49218E116C}" type="presOf" srcId="{D25EE3D5-8B4E-40B3-B22E-189A42A7A785}" destId="{B034B52B-FFDF-4728-AF13-CF988E1D7C34}" srcOrd="0" destOrd="0" presId="urn:microsoft.com/office/officeart/2018/2/layout/IconVerticalSolidList"/>
    <dgm:cxn modelId="{2C1612CF-EB6C-4F31-B6B3-BCB3C6601082}" srcId="{293F5B91-3394-437B-A12C-663A3436B058}" destId="{10F2CCDF-AD65-4514-85DD-230E3332B5CB}" srcOrd="2" destOrd="0" parTransId="{EEA5E6A6-AC80-45FD-996F-CFBCB8C774E4}" sibTransId="{39530282-06C9-4C6A-8E7E-37309DB4AF65}"/>
    <dgm:cxn modelId="{2C8F07D4-C84B-4BE9-BB0D-65CFF483B519}" srcId="{293F5B91-3394-437B-A12C-663A3436B058}" destId="{D25EE3D5-8B4E-40B3-B22E-189A42A7A785}" srcOrd="0" destOrd="0" parTransId="{94B1DB7B-89AA-4019-8B45-72DA268C4480}" sibTransId="{2BBC162D-92C4-41FB-A301-934BF74B7F88}"/>
    <dgm:cxn modelId="{59BBF9E1-93E2-4A0E-93C9-3D41EE802C69}" type="presOf" srcId="{3AC89A4B-5FE2-424D-AC1E-3075959B64E6}" destId="{146A7AAC-D9E8-46DB-B0E3-47EB9666C6D0}" srcOrd="0" destOrd="0" presId="urn:microsoft.com/office/officeart/2018/2/layout/IconVerticalSolidList"/>
    <dgm:cxn modelId="{8BCA3AFB-1259-4606-B071-F46133AC9EB7}" srcId="{293F5B91-3394-437B-A12C-663A3436B058}" destId="{3AC89A4B-5FE2-424D-AC1E-3075959B64E6}" srcOrd="1" destOrd="0" parTransId="{C02508B8-3881-479B-B2BC-D4219EE91441}" sibTransId="{2DE7527A-689B-493D-A09E-E4DBFD9ED095}"/>
    <dgm:cxn modelId="{201268CE-84DB-4247-90A9-FAE2C9C17EAD}" type="presParOf" srcId="{6869B1D1-67C2-4DAA-9F00-99F7949FA529}" destId="{21E3A36B-4709-47EA-86A3-06BCD25C4B1F}" srcOrd="0" destOrd="0" presId="urn:microsoft.com/office/officeart/2018/2/layout/IconVerticalSolidList"/>
    <dgm:cxn modelId="{88353191-00E5-4978-B41E-90A607A3BDB5}" type="presParOf" srcId="{21E3A36B-4709-47EA-86A3-06BCD25C4B1F}" destId="{27FF6E92-EF94-452E-9CA6-B73F1F8624F8}" srcOrd="0" destOrd="0" presId="urn:microsoft.com/office/officeart/2018/2/layout/IconVerticalSolidList"/>
    <dgm:cxn modelId="{4D6C329F-9EAA-44D7-BC4B-9E5414CDDF17}" type="presParOf" srcId="{21E3A36B-4709-47EA-86A3-06BCD25C4B1F}" destId="{B7D1BDD7-1F1E-44D9-AA20-10B7D183DCA1}" srcOrd="1" destOrd="0" presId="urn:microsoft.com/office/officeart/2018/2/layout/IconVerticalSolidList"/>
    <dgm:cxn modelId="{9AD80920-F70F-4181-A149-652AE2A84027}" type="presParOf" srcId="{21E3A36B-4709-47EA-86A3-06BCD25C4B1F}" destId="{16DCDCC5-4A80-4563-9D39-EC72BDE9CF34}" srcOrd="2" destOrd="0" presId="urn:microsoft.com/office/officeart/2018/2/layout/IconVerticalSolidList"/>
    <dgm:cxn modelId="{E724AAD8-F2FD-4E4E-9A3A-353FFC42F543}" type="presParOf" srcId="{21E3A36B-4709-47EA-86A3-06BCD25C4B1F}" destId="{B034B52B-FFDF-4728-AF13-CF988E1D7C34}" srcOrd="3" destOrd="0" presId="urn:microsoft.com/office/officeart/2018/2/layout/IconVerticalSolidList"/>
    <dgm:cxn modelId="{41CBC3D8-5E8A-44DE-AB86-BE38D4F17972}" type="presParOf" srcId="{21E3A36B-4709-47EA-86A3-06BCD25C4B1F}" destId="{DE14E0C3-D18A-4532-A3AC-65B110008ABD}" srcOrd="4" destOrd="0" presId="urn:microsoft.com/office/officeart/2018/2/layout/IconVerticalSolidList"/>
    <dgm:cxn modelId="{691639F7-9425-4B07-989C-005F72C83526}" type="presParOf" srcId="{6869B1D1-67C2-4DAA-9F00-99F7949FA529}" destId="{DEA3AAFE-618B-48AB-9846-4C8FBE655071}" srcOrd="1" destOrd="0" presId="urn:microsoft.com/office/officeart/2018/2/layout/IconVerticalSolidList"/>
    <dgm:cxn modelId="{396DD888-0915-485A-8384-3DE57CE99F85}" type="presParOf" srcId="{6869B1D1-67C2-4DAA-9F00-99F7949FA529}" destId="{0F7AA161-E4F1-4E81-AEB6-163ACC5132E9}" srcOrd="2" destOrd="0" presId="urn:microsoft.com/office/officeart/2018/2/layout/IconVerticalSolidList"/>
    <dgm:cxn modelId="{352BB604-8589-4991-952B-22DB70B1CA75}" type="presParOf" srcId="{0F7AA161-E4F1-4E81-AEB6-163ACC5132E9}" destId="{2A0D66F8-2C4C-4B16-9D60-E4414309E611}" srcOrd="0" destOrd="0" presId="urn:microsoft.com/office/officeart/2018/2/layout/IconVerticalSolidList"/>
    <dgm:cxn modelId="{89111407-B2DA-4DC3-A1E5-4E07747E4370}" type="presParOf" srcId="{0F7AA161-E4F1-4E81-AEB6-163ACC5132E9}" destId="{A5ACD2A8-8D5E-4FB4-8EBA-02927682DE3A}" srcOrd="1" destOrd="0" presId="urn:microsoft.com/office/officeart/2018/2/layout/IconVerticalSolidList"/>
    <dgm:cxn modelId="{502DF039-2DF6-483F-B52D-1454E1D2741B}" type="presParOf" srcId="{0F7AA161-E4F1-4E81-AEB6-163ACC5132E9}" destId="{7D370329-4032-450E-AF8A-7E3F18E71252}" srcOrd="2" destOrd="0" presId="urn:microsoft.com/office/officeart/2018/2/layout/IconVerticalSolidList"/>
    <dgm:cxn modelId="{05073793-EF2B-45A0-A6F1-BD7029D0B8B1}" type="presParOf" srcId="{0F7AA161-E4F1-4E81-AEB6-163ACC5132E9}" destId="{146A7AAC-D9E8-46DB-B0E3-47EB9666C6D0}" srcOrd="3" destOrd="0" presId="urn:microsoft.com/office/officeart/2018/2/layout/IconVerticalSolidList"/>
    <dgm:cxn modelId="{4CE56483-6433-4648-8E5F-076C369A51D3}" type="presParOf" srcId="{0F7AA161-E4F1-4E81-AEB6-163ACC5132E9}" destId="{27563E31-7793-429D-A800-035815D04DD8}" srcOrd="4" destOrd="0" presId="urn:microsoft.com/office/officeart/2018/2/layout/IconVerticalSolidList"/>
    <dgm:cxn modelId="{844FF6C8-922D-47F0-B007-04E15B7555FE}" type="presParOf" srcId="{6869B1D1-67C2-4DAA-9F00-99F7949FA529}" destId="{9245F3DA-7F07-4910-843E-EE1D1D5C3837}" srcOrd="3" destOrd="0" presId="urn:microsoft.com/office/officeart/2018/2/layout/IconVerticalSolidList"/>
    <dgm:cxn modelId="{F37575BF-21C1-48CB-9614-DA3A10AD4B3B}" type="presParOf" srcId="{6869B1D1-67C2-4DAA-9F00-99F7949FA529}" destId="{14C4C759-F599-406C-A740-20780BB82F04}" srcOrd="4" destOrd="0" presId="urn:microsoft.com/office/officeart/2018/2/layout/IconVerticalSolidList"/>
    <dgm:cxn modelId="{FA48D82B-6FDA-4D60-A1BC-16E26BF938C1}" type="presParOf" srcId="{14C4C759-F599-406C-A740-20780BB82F04}" destId="{F0EFBD07-CF6E-4645-8A39-234FD2AE9B6C}" srcOrd="0" destOrd="0" presId="urn:microsoft.com/office/officeart/2018/2/layout/IconVerticalSolidList"/>
    <dgm:cxn modelId="{23359FB8-7DFE-4E78-A265-59090E45DEBE}" type="presParOf" srcId="{14C4C759-F599-406C-A740-20780BB82F04}" destId="{57A36C43-B9B4-4CAF-B9E9-FB2058CA32FD}" srcOrd="1" destOrd="0" presId="urn:microsoft.com/office/officeart/2018/2/layout/IconVerticalSolidList"/>
    <dgm:cxn modelId="{E1C30D21-00AF-4753-84BB-2835D508CEAD}" type="presParOf" srcId="{14C4C759-F599-406C-A740-20780BB82F04}" destId="{2B5BDFBA-482F-4730-9ED5-A861A965C053}" srcOrd="2" destOrd="0" presId="urn:microsoft.com/office/officeart/2018/2/layout/IconVerticalSolidList"/>
    <dgm:cxn modelId="{49D7F3D1-F823-414B-A06E-62D1A9E800EF}" type="presParOf" srcId="{14C4C759-F599-406C-A740-20780BB82F04}" destId="{8C9C15DC-25B4-4910-967D-4CA6A30F85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DDAEE-E848-48AD-AE17-F17BDAF49745}">
      <dsp:nvSpPr>
        <dsp:cNvPr id="0" name=""/>
        <dsp:cNvSpPr/>
      </dsp:nvSpPr>
      <dsp:spPr>
        <a:xfrm>
          <a:off x="0" y="3408520"/>
          <a:ext cx="9653586" cy="1118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LEAS must include at least one district special education administrator and one building administrator</a:t>
          </a:r>
        </a:p>
      </dsp:txBody>
      <dsp:txXfrm>
        <a:off x="0" y="3408520"/>
        <a:ext cx="9653586" cy="1118752"/>
      </dsp:txXfrm>
    </dsp:sp>
    <dsp:sp modelId="{358B7FEE-0900-4CC9-8952-EA0B0EBADD8B}">
      <dsp:nvSpPr>
        <dsp:cNvPr id="0" name=""/>
        <dsp:cNvSpPr/>
      </dsp:nvSpPr>
      <dsp:spPr>
        <a:xfrm rot="10800000">
          <a:off x="0" y="1704660"/>
          <a:ext cx="9653586" cy="172064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LEAs who do not meet the 95% participation requirement for SWD</a:t>
          </a:r>
        </a:p>
      </dsp:txBody>
      <dsp:txXfrm rot="10800000">
        <a:off x="0" y="1704660"/>
        <a:ext cx="9653586" cy="1118021"/>
      </dsp:txXfrm>
    </dsp:sp>
    <dsp:sp modelId="{0FDFB3D2-ED24-4235-BF06-BC02C3C98174}">
      <dsp:nvSpPr>
        <dsp:cNvPr id="0" name=""/>
        <dsp:cNvSpPr/>
      </dsp:nvSpPr>
      <dsp:spPr>
        <a:xfrm rot="10800000">
          <a:off x="0" y="0"/>
          <a:ext cx="9653586" cy="172064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LEAs who exceed the 1% threshold</a:t>
          </a:r>
        </a:p>
      </dsp:txBody>
      <dsp:txXfrm rot="10800000">
        <a:off x="0" y="0"/>
        <a:ext cx="9653586" cy="1118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9C9B1-DD95-4481-B9CD-84AF1687D669}">
      <dsp:nvSpPr>
        <dsp:cNvPr id="0" name=""/>
        <dsp:cNvSpPr/>
      </dsp:nvSpPr>
      <dsp:spPr>
        <a:xfrm>
          <a:off x="0" y="3999288"/>
          <a:ext cx="7813040" cy="437640"/>
        </a:xfrm>
        <a:prstGeom prst="rect">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Monitor progress</a:t>
          </a:r>
        </a:p>
      </dsp:txBody>
      <dsp:txXfrm>
        <a:off x="0" y="3999288"/>
        <a:ext cx="7813040" cy="437640"/>
      </dsp:txXfrm>
    </dsp:sp>
    <dsp:sp modelId="{64B340DB-0A4A-4ADA-AD39-46F840AD002B}">
      <dsp:nvSpPr>
        <dsp:cNvPr id="0" name=""/>
        <dsp:cNvSpPr/>
      </dsp:nvSpPr>
      <dsp:spPr>
        <a:xfrm rot="10800000">
          <a:off x="0" y="3332762"/>
          <a:ext cx="7813040" cy="673090"/>
        </a:xfrm>
        <a:prstGeom prst="upArrowCallout">
          <a:avLst/>
        </a:prstGeom>
        <a:solidFill>
          <a:schemeClr val="accent2">
            <a:alpha val="90000"/>
            <a:hueOff val="0"/>
            <a:satOff val="0"/>
            <a:lumOff val="0"/>
            <a:alphaOff val="-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Develop and implement an action plan with timeline</a:t>
          </a:r>
        </a:p>
      </dsp:txBody>
      <dsp:txXfrm rot="10800000">
        <a:off x="0" y="3332762"/>
        <a:ext cx="7813040" cy="437354"/>
      </dsp:txXfrm>
    </dsp:sp>
    <dsp:sp modelId="{D51A69B1-039F-4FE9-BC06-9AF0308A0B52}">
      <dsp:nvSpPr>
        <dsp:cNvPr id="0" name=""/>
        <dsp:cNvSpPr/>
      </dsp:nvSpPr>
      <dsp:spPr>
        <a:xfrm rot="10800000">
          <a:off x="0" y="2666237"/>
          <a:ext cx="7813040" cy="673090"/>
        </a:xfrm>
        <a:prstGeom prst="upArrowCallout">
          <a:avLst/>
        </a:prstGeom>
        <a:solidFill>
          <a:schemeClr val="accent2">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Determine appropriate strategies to address low participation rates</a:t>
          </a:r>
        </a:p>
      </dsp:txBody>
      <dsp:txXfrm rot="10800000">
        <a:off x="0" y="2666237"/>
        <a:ext cx="7813040" cy="437354"/>
      </dsp:txXfrm>
    </dsp:sp>
    <dsp:sp modelId="{B6324D43-48F9-424D-B64E-38C9CD272ECE}">
      <dsp:nvSpPr>
        <dsp:cNvPr id="0" name=""/>
        <dsp:cNvSpPr/>
      </dsp:nvSpPr>
      <dsp:spPr>
        <a:xfrm rot="10800000">
          <a:off x="0" y="1999711"/>
          <a:ext cx="7813040" cy="673090"/>
        </a:xfrm>
        <a:prstGeom prst="upArrowCallout">
          <a:avLst/>
        </a:prstGeom>
        <a:solidFill>
          <a:schemeClr val="accent2">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Identify patterns of low participation rates and causes</a:t>
          </a:r>
        </a:p>
      </dsp:txBody>
      <dsp:txXfrm rot="10800000">
        <a:off x="0" y="1999711"/>
        <a:ext cx="7813040" cy="437354"/>
      </dsp:txXfrm>
    </dsp:sp>
    <dsp:sp modelId="{47192D85-6DF3-4D17-ADB0-C2C832F3C181}">
      <dsp:nvSpPr>
        <dsp:cNvPr id="0" name=""/>
        <dsp:cNvSpPr/>
      </dsp:nvSpPr>
      <dsp:spPr>
        <a:xfrm rot="10800000">
          <a:off x="0" y="1333185"/>
          <a:ext cx="7813040" cy="673090"/>
        </a:xfrm>
        <a:prstGeom prst="upArrowCallout">
          <a:avLst/>
        </a:prstGeom>
        <a:solidFill>
          <a:schemeClr val="accent2">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Collect, analyze and summarize data</a:t>
          </a:r>
        </a:p>
      </dsp:txBody>
      <dsp:txXfrm rot="10800000">
        <a:off x="0" y="1333185"/>
        <a:ext cx="7813040" cy="437354"/>
      </dsp:txXfrm>
    </dsp:sp>
    <dsp:sp modelId="{7D5D6057-4CE9-4D6B-9851-895E99554D95}">
      <dsp:nvSpPr>
        <dsp:cNvPr id="0" name=""/>
        <dsp:cNvSpPr/>
      </dsp:nvSpPr>
      <dsp:spPr>
        <a:xfrm rot="10800000">
          <a:off x="0" y="666660"/>
          <a:ext cx="7813040" cy="673090"/>
        </a:xfrm>
        <a:prstGeom prst="upArrowCallout">
          <a:avLst/>
        </a:prstGeom>
        <a:solidFill>
          <a:schemeClr val="accent2">
            <a:alpha val="90000"/>
            <a:hueOff val="0"/>
            <a:satOff val="0"/>
            <a:lumOff val="0"/>
            <a:alphaOff val="-3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Identify and include stakeholders/participants</a:t>
          </a:r>
        </a:p>
      </dsp:txBody>
      <dsp:txXfrm rot="10800000">
        <a:off x="0" y="666660"/>
        <a:ext cx="7813040" cy="437354"/>
      </dsp:txXfrm>
    </dsp:sp>
    <dsp:sp modelId="{29B87153-D465-43B2-B588-C3EAB7DBADB4}">
      <dsp:nvSpPr>
        <dsp:cNvPr id="0" name=""/>
        <dsp:cNvSpPr/>
      </dsp:nvSpPr>
      <dsp:spPr>
        <a:xfrm rot="10800000">
          <a:off x="0" y="134"/>
          <a:ext cx="7813040" cy="673090"/>
        </a:xfrm>
        <a:prstGeom prst="upArrowCallout">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Use and document a process</a:t>
          </a:r>
        </a:p>
      </dsp:txBody>
      <dsp:txXfrm rot="10800000">
        <a:off x="0" y="134"/>
        <a:ext cx="7813040" cy="437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F6E92-EF94-452E-9CA6-B73F1F8624F8}">
      <dsp:nvSpPr>
        <dsp:cNvPr id="0" name=""/>
        <dsp:cNvSpPr/>
      </dsp:nvSpPr>
      <dsp:spPr>
        <a:xfrm>
          <a:off x="0" y="2550"/>
          <a:ext cx="10515600" cy="11617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1BDD7-1F1E-44D9-AA20-10B7D183DCA1}">
      <dsp:nvSpPr>
        <dsp:cNvPr id="0" name=""/>
        <dsp:cNvSpPr/>
      </dsp:nvSpPr>
      <dsp:spPr>
        <a:xfrm>
          <a:off x="351420" y="263937"/>
          <a:ext cx="639571" cy="6389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34B52B-FFDF-4728-AF13-CF988E1D7C34}">
      <dsp:nvSpPr>
        <dsp:cNvPr id="0" name=""/>
        <dsp:cNvSpPr/>
      </dsp:nvSpPr>
      <dsp:spPr>
        <a:xfrm>
          <a:off x="1342412" y="2550"/>
          <a:ext cx="4732020" cy="116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69" tIns="123069" rIns="123069" bIns="123069" numCol="1" spcCol="1270" anchor="ctr" anchorCtr="0">
          <a:noAutofit/>
        </a:bodyPr>
        <a:lstStyle/>
        <a:p>
          <a:pPr marL="0" lvl="0" indent="0" algn="l" defTabSz="1066800">
            <a:lnSpc>
              <a:spcPct val="100000"/>
            </a:lnSpc>
            <a:spcBef>
              <a:spcPct val="0"/>
            </a:spcBef>
            <a:spcAft>
              <a:spcPct val="35000"/>
            </a:spcAft>
            <a:buNone/>
          </a:pPr>
          <a:r>
            <a:rPr lang="en-US" sz="2400" kern="1200" dirty="0"/>
            <a:t>Gather data sources and review 1% and 95% participation rates in accordance with this training</a:t>
          </a:r>
        </a:p>
      </dsp:txBody>
      <dsp:txXfrm>
        <a:off x="1342412" y="2550"/>
        <a:ext cx="4732020" cy="1162857"/>
      </dsp:txXfrm>
    </dsp:sp>
    <dsp:sp modelId="{DE14E0C3-D18A-4532-A3AC-65B110008ABD}">
      <dsp:nvSpPr>
        <dsp:cNvPr id="0" name=""/>
        <dsp:cNvSpPr/>
      </dsp:nvSpPr>
      <dsp:spPr>
        <a:xfrm>
          <a:off x="6074432" y="2550"/>
          <a:ext cx="4280872" cy="116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49" tIns="122949" rIns="122949" bIns="122949" numCol="1" spcCol="1270" anchor="ctr" anchorCtr="0">
          <a:noAutofit/>
        </a:bodyPr>
        <a:lstStyle/>
        <a:p>
          <a:pPr marL="0" lvl="0" indent="0" algn="l" defTabSz="1066800">
            <a:lnSpc>
              <a:spcPct val="100000"/>
            </a:lnSpc>
            <a:spcBef>
              <a:spcPct val="0"/>
            </a:spcBef>
            <a:spcAft>
              <a:spcPct val="35000"/>
            </a:spcAft>
            <a:buNone/>
          </a:pPr>
          <a:r>
            <a:rPr lang="en-US" sz="2400" kern="1200" dirty="0"/>
            <a:t>Identify where patterns and/or anomalies may exist.</a:t>
          </a:r>
        </a:p>
      </dsp:txBody>
      <dsp:txXfrm>
        <a:off x="6074432" y="2550"/>
        <a:ext cx="4280872" cy="1161721"/>
      </dsp:txXfrm>
    </dsp:sp>
    <dsp:sp modelId="{2A0D66F8-2C4C-4B16-9D60-E4414309E611}">
      <dsp:nvSpPr>
        <dsp:cNvPr id="0" name=""/>
        <dsp:cNvSpPr/>
      </dsp:nvSpPr>
      <dsp:spPr>
        <a:xfrm>
          <a:off x="0" y="1403941"/>
          <a:ext cx="10515600" cy="11617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CD2A8-8D5E-4FB4-8EBA-02927682DE3A}">
      <dsp:nvSpPr>
        <dsp:cNvPr id="0" name=""/>
        <dsp:cNvSpPr/>
      </dsp:nvSpPr>
      <dsp:spPr>
        <a:xfrm>
          <a:off x="351420" y="1665329"/>
          <a:ext cx="639571" cy="6389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A7AAC-D9E8-46DB-B0E3-47EB9666C6D0}">
      <dsp:nvSpPr>
        <dsp:cNvPr id="0" name=""/>
        <dsp:cNvSpPr/>
      </dsp:nvSpPr>
      <dsp:spPr>
        <a:xfrm>
          <a:off x="1342412" y="1403941"/>
          <a:ext cx="4732020" cy="116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69" tIns="123069" rIns="123069" bIns="123069" numCol="1" spcCol="1270" anchor="ctr" anchorCtr="0">
          <a:noAutofit/>
        </a:bodyPr>
        <a:lstStyle/>
        <a:p>
          <a:pPr marL="0" lvl="0" indent="0" algn="l" defTabSz="1066800">
            <a:lnSpc>
              <a:spcPct val="100000"/>
            </a:lnSpc>
            <a:spcBef>
              <a:spcPct val="0"/>
            </a:spcBef>
            <a:spcAft>
              <a:spcPct val="35000"/>
            </a:spcAft>
            <a:buNone/>
          </a:pPr>
          <a:r>
            <a:rPr lang="en-US" sz="2400" kern="1200" dirty="0"/>
            <a:t>Take action per the training.  </a:t>
          </a:r>
        </a:p>
      </dsp:txBody>
      <dsp:txXfrm>
        <a:off x="1342412" y="1403941"/>
        <a:ext cx="4732020" cy="1162857"/>
      </dsp:txXfrm>
    </dsp:sp>
    <dsp:sp modelId="{27563E31-7793-429D-A800-035815D04DD8}">
      <dsp:nvSpPr>
        <dsp:cNvPr id="0" name=""/>
        <dsp:cNvSpPr/>
      </dsp:nvSpPr>
      <dsp:spPr>
        <a:xfrm>
          <a:off x="6074432" y="1403941"/>
          <a:ext cx="4280872" cy="116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49" tIns="122949" rIns="122949" bIns="122949" numCol="1" spcCol="1270" anchor="ctr" anchorCtr="0">
          <a:noAutofit/>
        </a:bodyPr>
        <a:lstStyle/>
        <a:p>
          <a:pPr marL="0" lvl="0" indent="0" algn="l" defTabSz="1066800">
            <a:lnSpc>
              <a:spcPct val="100000"/>
            </a:lnSpc>
            <a:spcBef>
              <a:spcPct val="0"/>
            </a:spcBef>
            <a:spcAft>
              <a:spcPct val="35000"/>
            </a:spcAft>
            <a:buNone/>
          </a:pPr>
          <a:r>
            <a:rPr lang="en-US" sz="2400" kern="1200" dirty="0"/>
            <a:t>Use proven tools and a process</a:t>
          </a:r>
        </a:p>
      </dsp:txBody>
      <dsp:txXfrm>
        <a:off x="6074432" y="1403941"/>
        <a:ext cx="4280872" cy="1161721"/>
      </dsp:txXfrm>
    </dsp:sp>
    <dsp:sp modelId="{F0EFBD07-CF6E-4645-8A39-234FD2AE9B6C}">
      <dsp:nvSpPr>
        <dsp:cNvPr id="0" name=""/>
        <dsp:cNvSpPr/>
      </dsp:nvSpPr>
      <dsp:spPr>
        <a:xfrm>
          <a:off x="0" y="2660850"/>
          <a:ext cx="10515600" cy="11617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36C43-B9B4-4CAF-B9E9-FB2058CA32FD}">
      <dsp:nvSpPr>
        <dsp:cNvPr id="0" name=""/>
        <dsp:cNvSpPr/>
      </dsp:nvSpPr>
      <dsp:spPr>
        <a:xfrm>
          <a:off x="351420" y="3066721"/>
          <a:ext cx="639571" cy="6389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9C15DC-25B4-4910-967D-4CA6A30F85FB}">
      <dsp:nvSpPr>
        <dsp:cNvPr id="0" name=""/>
        <dsp:cNvSpPr/>
      </dsp:nvSpPr>
      <dsp:spPr>
        <a:xfrm>
          <a:off x="1342412" y="2805333"/>
          <a:ext cx="9012892" cy="116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69" tIns="123069" rIns="123069" bIns="123069" numCol="1" spcCol="1270" anchor="ctr" anchorCtr="0">
          <a:noAutofit/>
        </a:bodyPr>
        <a:lstStyle/>
        <a:p>
          <a:pPr marL="0" lvl="0" indent="0" algn="l" defTabSz="1066800">
            <a:lnSpc>
              <a:spcPct val="100000"/>
            </a:lnSpc>
            <a:spcBef>
              <a:spcPct val="0"/>
            </a:spcBef>
            <a:spcAft>
              <a:spcPct val="35000"/>
            </a:spcAft>
            <a:buNone/>
          </a:pPr>
          <a:r>
            <a:rPr lang="en-US" sz="2400" kern="1200" dirty="0"/>
            <a:t>Monitor statewide assessment participation rates for the upcoming 2023 testing cycle</a:t>
          </a:r>
        </a:p>
      </dsp:txBody>
      <dsp:txXfrm>
        <a:off x="1342412" y="2805333"/>
        <a:ext cx="9012892" cy="11628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94993-336E-4449-87F7-E5B567E39011}"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12C48-CBE3-4456-858D-2A38C9D9ED43}" type="slidenum">
              <a:rPr lang="en-US" smtClean="0"/>
              <a:t>‹#›</a:t>
            </a:fld>
            <a:endParaRPr lang="en-US"/>
          </a:p>
        </p:txBody>
      </p:sp>
    </p:spTree>
    <p:extLst>
      <p:ext uri="{BB962C8B-B14F-4D97-AF65-F5344CB8AC3E}">
        <p14:creationId xmlns:p14="http://schemas.microsoft.com/office/powerpoint/2010/main" val="380936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PSSA/Accommodations/Accommodations%20Guidelines%20for%20PSSA%20and%20Keystone%20Exams.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education.pa.gov/"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State Assessment Participation for Students with Disabilities- Why It Matters</a:t>
            </a:r>
          </a:p>
        </p:txBody>
      </p:sp>
      <p:sp>
        <p:nvSpPr>
          <p:cNvPr id="4" name="Slide Number Placeholder 3"/>
          <p:cNvSpPr>
            <a:spLocks noGrp="1"/>
          </p:cNvSpPr>
          <p:nvPr>
            <p:ph type="sldNum" sz="quarter" idx="5"/>
          </p:nvPr>
        </p:nvSpPr>
        <p:spPr/>
        <p:txBody>
          <a:bodyPr/>
          <a:lstStyle/>
          <a:p>
            <a:fld id="{5B012C48-CBE3-4456-858D-2A38C9D9ED43}" type="slidenum">
              <a:rPr lang="en-US" smtClean="0"/>
              <a:t>1</a:t>
            </a:fld>
            <a:endParaRPr lang="en-US"/>
          </a:p>
        </p:txBody>
      </p:sp>
    </p:spTree>
    <p:extLst>
      <p:ext uri="{BB962C8B-B14F-4D97-AF65-F5344CB8AC3E}">
        <p14:creationId xmlns:p14="http://schemas.microsoft.com/office/powerpoint/2010/main" val="137311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includes links to some articles on what the landscape looks like nationally after the pandemic.  </a:t>
            </a:r>
          </a:p>
        </p:txBody>
      </p:sp>
      <p:sp>
        <p:nvSpPr>
          <p:cNvPr id="4" name="Slide Number Placeholder 3"/>
          <p:cNvSpPr>
            <a:spLocks noGrp="1"/>
          </p:cNvSpPr>
          <p:nvPr>
            <p:ph type="sldNum" sz="quarter" idx="5"/>
          </p:nvPr>
        </p:nvSpPr>
        <p:spPr/>
        <p:txBody>
          <a:bodyPr/>
          <a:lstStyle/>
          <a:p>
            <a:fld id="{5B012C48-CBE3-4456-858D-2A38C9D9ED43}" type="slidenum">
              <a:rPr lang="en-US" smtClean="0"/>
              <a:t>10</a:t>
            </a:fld>
            <a:endParaRPr lang="en-US"/>
          </a:p>
        </p:txBody>
      </p:sp>
    </p:spTree>
    <p:extLst>
      <p:ext uri="{BB962C8B-B14F-4D97-AF65-F5344CB8AC3E}">
        <p14:creationId xmlns:p14="http://schemas.microsoft.com/office/powerpoint/2010/main" val="212539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receive questions on the religious opt out policies in PA.  As mentioned, all students, including those with disabilities are required to participate in statewide assessment.  The US Department of Education does not allow for exemptions from participation for opt out reasons. </a:t>
            </a:r>
          </a:p>
          <a:p>
            <a:r>
              <a:rPr lang="en-US" dirty="0"/>
              <a:t>Pennsylvania is unique in that it allows students to be excluded from testing for religious purposes.  However, these opt outs will impact the LEA’s accountability.  </a:t>
            </a:r>
          </a:p>
          <a:p>
            <a:r>
              <a:rPr lang="en-US" dirty="0"/>
              <a:t>Schools must follow the state guidelines on parent requests for a religious opt out.  It’s important to note that these requests must be initiated by the parent and not the school.  It is not allowable for schools to encourage parents to opt their child out of state testing. </a:t>
            </a:r>
          </a:p>
        </p:txBody>
      </p:sp>
      <p:sp>
        <p:nvSpPr>
          <p:cNvPr id="4" name="Slide Number Placeholder 3"/>
          <p:cNvSpPr>
            <a:spLocks noGrp="1"/>
          </p:cNvSpPr>
          <p:nvPr>
            <p:ph type="sldNum" sz="quarter" idx="5"/>
          </p:nvPr>
        </p:nvSpPr>
        <p:spPr/>
        <p:txBody>
          <a:bodyPr/>
          <a:lstStyle/>
          <a:p>
            <a:fld id="{5B012C48-CBE3-4456-858D-2A38C9D9ED43}" type="slidenum">
              <a:rPr lang="en-US" smtClean="0"/>
              <a:t>11</a:t>
            </a:fld>
            <a:endParaRPr lang="en-US"/>
          </a:p>
        </p:txBody>
      </p:sp>
    </p:spTree>
    <p:extLst>
      <p:ext uri="{BB962C8B-B14F-4D97-AF65-F5344CB8AC3E}">
        <p14:creationId xmlns:p14="http://schemas.microsoft.com/office/powerpoint/2010/main" val="160421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opt outs (religious or other) directly affect the school’s participation rate, as these students count negatively against the final accountability participation rates.</a:t>
            </a:r>
          </a:p>
          <a:p>
            <a:r>
              <a:rPr lang="en-US" dirty="0"/>
              <a:t>Parent opt out data is collected not because it is allowable, but in an effort to track exclusions at the state level.</a:t>
            </a:r>
          </a:p>
          <a:p>
            <a:r>
              <a:rPr lang="en-US" dirty="0"/>
              <a:t>Nonparticipation for any reason (except a medical exemption) is not allowable and counts negatively against the school’s participation rate.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12</a:t>
            </a:fld>
            <a:endParaRPr lang="en-US"/>
          </a:p>
        </p:txBody>
      </p:sp>
    </p:spTree>
    <p:extLst>
      <p:ext uri="{BB962C8B-B14F-4D97-AF65-F5344CB8AC3E}">
        <p14:creationId xmlns:p14="http://schemas.microsoft.com/office/powerpoint/2010/main" val="301009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PDE and BSE often times receive questions on how participation in state assessment relates to graduation requirements for students.  Act 158 provides alternative pathways for a student to meet statewide graduation requirements beyond attaining proficiency on PA’s 3 end of course Keystone exams.  This slide provides a link to the Act 158 Pathways to graduation toolkit on the SAS website.  </a:t>
            </a:r>
          </a:p>
        </p:txBody>
      </p:sp>
      <p:sp>
        <p:nvSpPr>
          <p:cNvPr id="4" name="Slide Number Placeholder 3"/>
          <p:cNvSpPr>
            <a:spLocks noGrp="1"/>
          </p:cNvSpPr>
          <p:nvPr>
            <p:ph type="sldNum" sz="quarter" idx="5"/>
          </p:nvPr>
        </p:nvSpPr>
        <p:spPr/>
        <p:txBody>
          <a:bodyPr/>
          <a:lstStyle/>
          <a:p>
            <a:fld id="{5B012C48-CBE3-4456-858D-2A38C9D9ED43}" type="slidenum">
              <a:rPr lang="en-US" smtClean="0"/>
              <a:t>13</a:t>
            </a:fld>
            <a:endParaRPr lang="en-US"/>
          </a:p>
        </p:txBody>
      </p:sp>
    </p:spTree>
    <p:extLst>
      <p:ext uri="{BB962C8B-B14F-4D97-AF65-F5344CB8AC3E}">
        <p14:creationId xmlns:p14="http://schemas.microsoft.com/office/powerpoint/2010/main" val="1709376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Act 158 of 2018 did not alter the existing provision under Chapter 4. Chapter 4 allows students with disabilities to graduate based upon satisfactory completion of the IEP rather than meeting one of the traditional pathways to graduation.  In these cases, the student is issued a regular diploma.  </a:t>
            </a:r>
          </a:p>
          <a:p>
            <a:endParaRPr lang="en-US" dirty="0"/>
          </a:p>
          <a:p>
            <a:r>
              <a:rPr lang="en-US" sz="1800" dirty="0">
                <a:effectLst/>
                <a:latin typeface="Calibri" panose="020F0502020204030204" pitchFamily="34" charset="0"/>
                <a:ea typeface="Calibri" panose="020F0502020204030204" pitchFamily="34" charset="0"/>
              </a:rPr>
              <a:t>The provision was designed to assist students whose special education programs, by design, would not meet the statewide graduation requirements.  </a:t>
            </a:r>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14</a:t>
            </a:fld>
            <a:endParaRPr lang="en-US" dirty="0"/>
          </a:p>
        </p:txBody>
      </p:sp>
    </p:spTree>
    <p:extLst>
      <p:ext uri="{BB962C8B-B14F-4D97-AF65-F5344CB8AC3E}">
        <p14:creationId xmlns:p14="http://schemas.microsoft.com/office/powerpoint/2010/main" val="341667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note that most students with disabilities should be able to meet the Act 158 graduation requirements, meeting one of the five pathways.  That should always be the option explored first.  When the IEP team determines the pathways are not appropriate, it is their responsibility to determine how successful completion is defined based upon completion of IEP goals. </a:t>
            </a:r>
          </a:p>
        </p:txBody>
      </p:sp>
      <p:sp>
        <p:nvSpPr>
          <p:cNvPr id="4" name="Slide Number Placeholder 3"/>
          <p:cNvSpPr>
            <a:spLocks noGrp="1"/>
          </p:cNvSpPr>
          <p:nvPr>
            <p:ph type="sldNum" sz="quarter" idx="5"/>
          </p:nvPr>
        </p:nvSpPr>
        <p:spPr/>
        <p:txBody>
          <a:bodyPr/>
          <a:lstStyle/>
          <a:p>
            <a:fld id="{5B012C48-CBE3-4456-858D-2A38C9D9ED43}" type="slidenum">
              <a:rPr lang="en-US" smtClean="0"/>
              <a:t>15</a:t>
            </a:fld>
            <a:endParaRPr lang="en-US" dirty="0"/>
          </a:p>
        </p:txBody>
      </p:sp>
    </p:spTree>
    <p:extLst>
      <p:ext uri="{BB962C8B-B14F-4D97-AF65-F5344CB8AC3E}">
        <p14:creationId xmlns:p14="http://schemas.microsoft.com/office/powerpoint/2010/main" val="145368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link to a resource created by the National Center for Educational Outcomes or NCEO.  NCEO is a national organization that provides information and resources to states in the area of assessment and instruction.  This publication is called ‘Reasons why students with disabilities should take state tests”  It provides a customizable template for a flyer that can be used by schools to distribute to parents and families.  If you are an LEA that struggles with participation rates for students with disabilities, this can be a helpful tool for you to distribute to parents.  Schools may choose to include this communication to families when they announce test schedules or other testing information.  </a:t>
            </a:r>
          </a:p>
        </p:txBody>
      </p:sp>
      <p:sp>
        <p:nvSpPr>
          <p:cNvPr id="4" name="Slide Number Placeholder 3"/>
          <p:cNvSpPr>
            <a:spLocks noGrp="1"/>
          </p:cNvSpPr>
          <p:nvPr>
            <p:ph type="sldNum" sz="quarter" idx="5"/>
          </p:nvPr>
        </p:nvSpPr>
        <p:spPr/>
        <p:txBody>
          <a:bodyPr/>
          <a:lstStyle/>
          <a:p>
            <a:fld id="{5B012C48-CBE3-4456-858D-2A38C9D9ED43}" type="slidenum">
              <a:rPr lang="en-US" smtClean="0"/>
              <a:t>16</a:t>
            </a:fld>
            <a:endParaRPr lang="en-US"/>
          </a:p>
        </p:txBody>
      </p:sp>
    </p:spTree>
    <p:extLst>
      <p:ext uri="{BB962C8B-B14F-4D97-AF65-F5344CB8AC3E}">
        <p14:creationId xmlns:p14="http://schemas.microsoft.com/office/powerpoint/2010/main" val="1800188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there are 2 main goals of statewide assessment participation.  We just reviewed the 95% participation goal that requires at least 95% of all students (including students with disabilities) participate in state testing. </a:t>
            </a:r>
          </a:p>
          <a:p>
            <a:r>
              <a:rPr lang="en-US" dirty="0"/>
              <a:t>The second goal is the 1% threshold requirement which stipulates no more than 1% of the total students in the tested grade levels should participate in the state alternate assessment or the PASA DLM.  This goal is really about making sure students are taking the right test, and not overidentifying students to take the alternate assessment.  The next section of this training will focus on the eligibility criteria for students to participate in the alternate assessment. </a:t>
            </a:r>
          </a:p>
        </p:txBody>
      </p:sp>
      <p:sp>
        <p:nvSpPr>
          <p:cNvPr id="4" name="Slide Number Placeholder 3"/>
          <p:cNvSpPr>
            <a:spLocks noGrp="1"/>
          </p:cNvSpPr>
          <p:nvPr>
            <p:ph type="sldNum" sz="quarter" idx="5"/>
          </p:nvPr>
        </p:nvSpPr>
        <p:spPr/>
        <p:txBody>
          <a:bodyPr/>
          <a:lstStyle/>
          <a:p>
            <a:fld id="{5B012C48-CBE3-4456-858D-2A38C9D9ED43}" type="slidenum">
              <a:rPr lang="en-US" smtClean="0"/>
              <a:t>17</a:t>
            </a:fld>
            <a:endParaRPr lang="en-US"/>
          </a:p>
        </p:txBody>
      </p:sp>
    </p:spTree>
    <p:extLst>
      <p:ext uri="{BB962C8B-B14F-4D97-AF65-F5344CB8AC3E}">
        <p14:creationId xmlns:p14="http://schemas.microsoft.com/office/powerpoint/2010/main" val="344664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provides a link to the PASA Eligibility Criteria Decision making Companion Tool.  IEP teams must use the 6 criteria to qualify a student to take the PASA DLM.  The criteria is not new in PA. However, in today’s training we will take a deeper look at each of the six criteria to ensure teams have a better understanding of the students who should be qualifying to take the state alternate assessment. </a:t>
            </a:r>
          </a:p>
        </p:txBody>
      </p:sp>
      <p:sp>
        <p:nvSpPr>
          <p:cNvPr id="4" name="Slide Number Placeholder 3"/>
          <p:cNvSpPr>
            <a:spLocks noGrp="1"/>
          </p:cNvSpPr>
          <p:nvPr>
            <p:ph type="sldNum" sz="quarter" idx="5"/>
          </p:nvPr>
        </p:nvSpPr>
        <p:spPr/>
        <p:txBody>
          <a:bodyPr/>
          <a:lstStyle/>
          <a:p>
            <a:fld id="{40BC2D6E-3AC9-A04E-9030-855B5BCB4C87}" type="slidenum">
              <a:rPr lang="en-US" smtClean="0"/>
              <a:t>18</a:t>
            </a:fld>
            <a:endParaRPr lang="en-US"/>
          </a:p>
        </p:txBody>
      </p:sp>
    </p:spTree>
    <p:extLst>
      <p:ext uri="{BB962C8B-B14F-4D97-AF65-F5344CB8AC3E}">
        <p14:creationId xmlns:p14="http://schemas.microsoft.com/office/powerpoint/2010/main" val="2781147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student must meet </a:t>
            </a:r>
            <a:r>
              <a:rPr lang="en-US" sz="1200" u="sng" dirty="0"/>
              <a:t>all 6</a:t>
            </a:r>
            <a:r>
              <a:rPr lang="en-US" sz="1200" dirty="0"/>
              <a:t> criteria in order to qualify for the PASA.</a:t>
            </a:r>
          </a:p>
          <a:p>
            <a:r>
              <a:rPr lang="en-US" sz="1200" dirty="0"/>
              <a:t>If any of the criteria are answered with a ‘no’, the student must take the general assessment with the necessary accommodations outlined in section IV of the IEP.</a:t>
            </a:r>
          </a:p>
          <a:p>
            <a:r>
              <a:rPr lang="en-US" sz="1200" dirty="0"/>
              <a:t>The role of the IEP team is to confirm whether the student meets all criteria or not.  </a:t>
            </a:r>
            <a:r>
              <a:rPr lang="en-US" sz="1200" u="sng" dirty="0"/>
              <a:t>The IEP team does not have the authority to change or override the state eligibility criteria</a:t>
            </a:r>
            <a:r>
              <a:rPr lang="en-US" sz="1200" dirty="0"/>
              <a:t>.</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19</a:t>
            </a:fld>
            <a:endParaRPr lang="en-US"/>
          </a:p>
        </p:txBody>
      </p:sp>
    </p:spTree>
    <p:extLst>
      <p:ext uri="{BB962C8B-B14F-4D97-AF65-F5344CB8AC3E}">
        <p14:creationId xmlns:p14="http://schemas.microsoft.com/office/powerpoint/2010/main" val="88670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will start by outlining the intended audience for this training.  Tier 2 LEAs were identified this year based upon failure to meet 2 federal and state requirements regarding participation of students with disabilities in statewide assessment.  These are LEAs who exceeded the 1% threshold in the 2022 testing cycle and also did not meet the 95% participation requirement for students with disabilities.  These regulations will be explained further in the training.  If your LEA was identified as a Tier 2 LEA this year, you must ensure at least one district special education administrator and one building administrator view this training.</a:t>
            </a:r>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a:t>
            </a:fld>
            <a:endParaRPr lang="en-US"/>
          </a:p>
        </p:txBody>
      </p:sp>
    </p:spTree>
    <p:extLst>
      <p:ext uri="{BB962C8B-B14F-4D97-AF65-F5344CB8AC3E}">
        <p14:creationId xmlns:p14="http://schemas.microsoft.com/office/powerpoint/2010/main" val="861569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A4BCCDE-5A1D-ED0F-9E62-C18F2F6DD6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02F74DE5-392F-4022-01E1-B02EB2291C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Criteria number one is to ensure the student is in a tested grade level.  Remember, the IEP runs for a year, so if the student will be in a tested grade within the duration of the IEP, the criteria should be reviewed and documented by the team.  </a:t>
            </a:r>
          </a:p>
          <a:p>
            <a:r>
              <a:rPr lang="en-US" altLang="en-US" dirty="0"/>
              <a:t>Another important factor here is to ensure that the student’s grade level listed in the IEP, PIMS and the Kite Educator Portal are a match.  Note the language of the previous PASA digital system can now be interpreted as the Kite Educator Portal, as this is specific to the PASA DLM.  </a:t>
            </a:r>
          </a:p>
        </p:txBody>
      </p:sp>
      <p:sp>
        <p:nvSpPr>
          <p:cNvPr id="47108" name="Slide Number Placeholder 3">
            <a:extLst>
              <a:ext uri="{FF2B5EF4-FFF2-40B4-BE49-F238E27FC236}">
                <a16:creationId xmlns:a16="http://schemas.microsoft.com/office/drawing/2014/main" id="{F4803977-DD01-2F77-66E5-4386894F5C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9ECB2A-197F-4921-95F3-ADF595C125A6}"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A73B144-91AE-04A2-B83D-2F6224B61C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547C8F8-2C79-C171-5953-3CE12597AA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Criteria #2 address the definition of a significant cognitive disability. </a:t>
            </a:r>
          </a:p>
          <a:p>
            <a:r>
              <a:rPr lang="en-US" altLang="en-US" dirty="0"/>
              <a:t>Note that PA  has defined a significant cognitive disability to include the language of “pervasive and global in nature, affecting student learning in </a:t>
            </a:r>
            <a:r>
              <a:rPr lang="en-US" altLang="en-US" u="sng" dirty="0"/>
              <a:t>all </a:t>
            </a:r>
            <a:r>
              <a:rPr lang="en-US" altLang="en-US" dirty="0"/>
              <a:t>academic content areas, as well as adaptive behaviors and functional skills across life domains”.  This is important for teams in the decision-making process, as it gives more detail in what a significant cognitive disability may look like. </a:t>
            </a:r>
          </a:p>
          <a:p>
            <a:r>
              <a:rPr lang="en-US" altLang="en-US" dirty="0"/>
              <a:t>As you will see highlighted in the additional considerations, the definition of a significant cognitive disability does not directly correlate with a specific disability category or label.  However, there are some Chapter 14 primary disability categories that you would not expect a student taking the PASA to be identified with.  Specific Learning Disability and Speech “Only” would be 2 examples of primary disability categories that would not meet the definition of a student with the most significant cognitive disability, therefore, one should not see this disability type enrolled in the PASA.  Another disability category not typically associated with enrollment in the PASA based upon the eligibility criteria would be emotional disturbance..  </a:t>
            </a:r>
          </a:p>
          <a:p>
            <a:r>
              <a:rPr lang="en-US" altLang="en-US" dirty="0"/>
              <a:t>The other highlighted language here to note is cognitive measures of intelligence 2 and half to 3 standard deviations below the mean.  We will talk more about that in a later slide.  </a:t>
            </a:r>
          </a:p>
        </p:txBody>
      </p:sp>
      <p:sp>
        <p:nvSpPr>
          <p:cNvPr id="49156" name="Slide Number Placeholder 3">
            <a:extLst>
              <a:ext uri="{FF2B5EF4-FFF2-40B4-BE49-F238E27FC236}">
                <a16:creationId xmlns:a16="http://schemas.microsoft.com/office/drawing/2014/main" id="{D82639C6-F636-D77C-DD6A-C5CEA25CDE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E696C7-7E98-4E84-9C90-42E3B422236F}"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specific learning disability is considered a ‘red flag’ disability category as students who have this as a primary disability likely do not meet the PASA eligibility criteria. </a:t>
            </a:r>
            <a:r>
              <a:rPr lang="en-US" sz="1200" b="0" i="0" u="none" strike="noStrike" baseline="0" dirty="0">
                <a:latin typeface="Arial" panose="020B0604020202020204" pitchFamily="34" charset="0"/>
              </a:rPr>
              <a:t>When an MDT (Multi-Disciplinar</a:t>
            </a:r>
            <a:r>
              <a:rPr lang="en-US" sz="1200" dirty="0">
                <a:latin typeface="Arial" panose="020B0604020202020204" pitchFamily="34" charset="0"/>
              </a:rPr>
              <a:t>y Team)</a:t>
            </a:r>
            <a:r>
              <a:rPr lang="en-US" sz="1200" b="0" i="0" u="none" strike="noStrike" baseline="0" dirty="0">
                <a:latin typeface="Arial" panose="020B0604020202020204" pitchFamily="34" charset="0"/>
              </a:rPr>
              <a:t> qualif</a:t>
            </a:r>
            <a:r>
              <a:rPr lang="en-US" sz="1200" dirty="0">
                <a:latin typeface="Arial" panose="020B0604020202020204" pitchFamily="34" charset="0"/>
              </a:rPr>
              <a:t>ies a student with a primary disability of Specific Learning Disability, they rule out the presence on an intellectual disability.  You can reference the Chapter 14 definition of a specific learning disability in the shaded section on this slide.  The team is essentially ruling out an intellectual disability by definition, therefore these students would not meet the definition of a student with the most significant cognitive disability referenced in PASA eligibility criteria #2.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22</a:t>
            </a:fld>
            <a:endParaRPr lang="en-US"/>
          </a:p>
        </p:txBody>
      </p:sp>
    </p:spTree>
    <p:extLst>
      <p:ext uri="{BB962C8B-B14F-4D97-AF65-F5344CB8AC3E}">
        <p14:creationId xmlns:p14="http://schemas.microsoft.com/office/powerpoint/2010/main" val="2244504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Speech and Language as a primary disability is also considered a red flag, as this is by definition a communication disorder. </a:t>
            </a:r>
            <a:r>
              <a:rPr lang="en-US" sz="1200" dirty="0">
                <a:solidFill>
                  <a:srgbClr val="000000"/>
                </a:solidFill>
                <a:latin typeface="Roboto" panose="02000000000000000000" pitchFamily="2" charset="0"/>
              </a:rPr>
              <a:t>Speech and Language Impairment may be present as a secondary disability category for a student with a significant cognitive disability.</a:t>
            </a:r>
          </a:p>
          <a:p>
            <a:pPr marL="0" indent="0">
              <a:buFont typeface="Wingdings" panose="05000000000000000000" pitchFamily="2" charset="2"/>
              <a:buNone/>
            </a:pPr>
            <a:r>
              <a:rPr lang="en-US" sz="1200" dirty="0">
                <a:solidFill>
                  <a:srgbClr val="000000"/>
                </a:solidFill>
                <a:latin typeface="Roboto" panose="02000000000000000000" pitchFamily="2" charset="0"/>
              </a:rPr>
              <a:t>If the primary disability is speech and language impairment, the student does not meet the definition of a significant cognitive disability.</a:t>
            </a:r>
            <a:endParaRPr lang="en-US" sz="1200"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23</a:t>
            </a:fld>
            <a:endParaRPr lang="en-US"/>
          </a:p>
        </p:txBody>
      </p:sp>
    </p:spTree>
    <p:extLst>
      <p:ext uri="{BB962C8B-B14F-4D97-AF65-F5344CB8AC3E}">
        <p14:creationId xmlns:p14="http://schemas.microsoft.com/office/powerpoint/2010/main" val="397968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Teams should also use caution in qualifying students for the PASA who have emotional disturbance as a primary disability.  Again, reference the chapter 14 definition of emotional disturbance that notes </a:t>
            </a:r>
            <a:r>
              <a:rPr lang="en-US" sz="1200" dirty="0">
                <a:solidFill>
                  <a:srgbClr val="000000"/>
                </a:solidFill>
                <a:latin typeface="Roboto" panose="02000000000000000000" pitchFamily="2" charset="0"/>
              </a:rPr>
              <a:t>the condition cannot be explained by intellectual factors. Teams should remember the difference between adaptive and maladaptive behaviors when considering students who have an emotional disturbance.  The PASA criteria reference adaptive behaviors, not maladaptive behaviors. </a:t>
            </a:r>
          </a:p>
          <a:p>
            <a:pPr marL="0" indent="0">
              <a:buFont typeface="Wingdings" panose="05000000000000000000" pitchFamily="2" charset="2"/>
              <a:buNone/>
            </a:pPr>
            <a:r>
              <a:rPr lang="en-US" sz="1200" dirty="0">
                <a:solidFill>
                  <a:srgbClr val="000000"/>
                </a:solidFill>
                <a:latin typeface="Roboto" panose="02000000000000000000" pitchFamily="2" charset="0"/>
              </a:rPr>
              <a:t>A student with an emotional disturbance alone likely does not meet the definition of a student with the most significant cognitive disability</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24</a:t>
            </a:fld>
            <a:endParaRPr lang="en-US"/>
          </a:p>
        </p:txBody>
      </p:sp>
    </p:spTree>
    <p:extLst>
      <p:ext uri="{BB962C8B-B14F-4D97-AF65-F5344CB8AC3E}">
        <p14:creationId xmlns:p14="http://schemas.microsoft.com/office/powerpoint/2010/main" val="4036842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relevant in the additional considerations of criteria #2 is a reference to the student’s IQ score.  While PA does not use a ‘hard and fast’ IQ score to qualify for the alternate assessment, the reference in the additional considerations notes that the student would be expected to function at 2.5 or more standard deviations below the mean, which is about a 63 IQ.  You may have students who function in the low 70s range that function below average but may not meet the definition of a student with </a:t>
            </a:r>
            <a:r>
              <a:rPr lang="en-US" u="sng" dirty="0"/>
              <a:t>the most </a:t>
            </a:r>
            <a:r>
              <a:rPr lang="en-US" dirty="0"/>
              <a:t>significant cognitive disability and therefore likely don’t qualify to take the PASA. </a:t>
            </a:r>
          </a:p>
        </p:txBody>
      </p:sp>
      <p:sp>
        <p:nvSpPr>
          <p:cNvPr id="4" name="Slide Number Placeholder 3"/>
          <p:cNvSpPr>
            <a:spLocks noGrp="1"/>
          </p:cNvSpPr>
          <p:nvPr>
            <p:ph type="sldNum" sz="quarter" idx="5"/>
          </p:nvPr>
        </p:nvSpPr>
        <p:spPr/>
        <p:txBody>
          <a:bodyPr/>
          <a:lstStyle/>
          <a:p>
            <a:fld id="{4DCC88B8-B0C3-4554-BE22-47C18001CDEA}" type="slidenum">
              <a:rPr lang="en-US" smtClean="0"/>
              <a:t>25</a:t>
            </a:fld>
            <a:endParaRPr lang="en-US"/>
          </a:p>
        </p:txBody>
      </p:sp>
    </p:spTree>
    <p:extLst>
      <p:ext uri="{BB962C8B-B14F-4D97-AF65-F5344CB8AC3E}">
        <p14:creationId xmlns:p14="http://schemas.microsoft.com/office/powerpoint/2010/main" val="3649613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623B1EC-F3F3-5580-5CD6-4ECD39B9AA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0714E135-B7A6-B0EB-7D71-7E48FB45C5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third criteria references the type of instruction the student requires.  The student’s instruction should encompass more than just academics.  A student eligible to participate in the PASA would be expected to receive direct and repeated instruction to include not only academic, but functional and adaptive behavior skills as well.  It is expected that the student would require repeated instruction in these areas in order to generalize skills across multiple settings (such as classroom, community, and home).</a:t>
            </a:r>
          </a:p>
        </p:txBody>
      </p:sp>
      <p:sp>
        <p:nvSpPr>
          <p:cNvPr id="51204" name="Slide Number Placeholder 3">
            <a:extLst>
              <a:ext uri="{FF2B5EF4-FFF2-40B4-BE49-F238E27FC236}">
                <a16:creationId xmlns:a16="http://schemas.microsoft.com/office/drawing/2014/main" id="{E332FC33-E1C8-1586-A089-D3494F1EB1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050D3B-1FE1-4EBB-BEC7-C4C7DCA4D803}"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dirty="0"/>
              <a:t>Does this mean that all students in a life skills support classroom qualify? No!  Teams must remember that only students who meet all 6 of the criteria will qualify for the PASA.</a:t>
            </a:r>
          </a:p>
          <a:p>
            <a:pPr>
              <a:buFont typeface="Wingdings" panose="05000000000000000000" pitchFamily="2" charset="2"/>
              <a:buNone/>
            </a:pPr>
            <a:r>
              <a:rPr lang="en-US" dirty="0"/>
              <a:t>While a life skills support service option may include instruction aligned to the Alternate Eligible Content (AEC)/ DLM Essential Elements (EEs) and functional skills, teams must ensure the student meets all 6 criteria in order to qualify.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27</a:t>
            </a:fld>
            <a:endParaRPr lang="en-US"/>
          </a:p>
        </p:txBody>
      </p:sp>
    </p:spTree>
    <p:extLst>
      <p:ext uri="{BB962C8B-B14F-4D97-AF65-F5344CB8AC3E}">
        <p14:creationId xmlns:p14="http://schemas.microsoft.com/office/powerpoint/2010/main" val="3473949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889D3A2-7730-8B66-5482-2B5E6991B6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0F55D9E4-86BB-4028-7ED4-0C69AE499B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Criteria #4 regards extensive adaptations and supports.  Note,  the additional consideration mentions that the student would be expected to require intensive and on-going supports after graduation.  Typically these students may have, or plan to have, involvement with agencies that may support independent living goals.  </a:t>
            </a:r>
          </a:p>
        </p:txBody>
      </p:sp>
      <p:sp>
        <p:nvSpPr>
          <p:cNvPr id="53252" name="Slide Number Placeholder 3">
            <a:extLst>
              <a:ext uri="{FF2B5EF4-FFF2-40B4-BE49-F238E27FC236}">
                <a16:creationId xmlns:a16="http://schemas.microsoft.com/office/drawing/2014/main" id="{10978AC6-B4F7-6E7E-C5D1-A46636D95B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469CBD-8C9A-4B73-9B1A-E490786354A5}"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t>The Student likely requires additional support services (e.g., assistive technology, occupational therapy, speech/language, and/or physical therapy) as a result of complex support needs.</a:t>
            </a:r>
          </a:p>
          <a:p>
            <a:pPr lvl="1"/>
            <a:r>
              <a:rPr lang="en-US" sz="1200" dirty="0"/>
              <a:t>Student requires and/or accesses life-long community and/or home supports and services.</a:t>
            </a:r>
          </a:p>
          <a:p>
            <a:pPr lvl="1"/>
            <a:r>
              <a:rPr lang="en-US" sz="1200" dirty="0"/>
              <a:t>Student is expected to have intensive agency supports and services that continue after graduation.</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29</a:t>
            </a:fld>
            <a:endParaRPr lang="en-US"/>
          </a:p>
        </p:txBody>
      </p:sp>
    </p:spTree>
    <p:extLst>
      <p:ext uri="{BB962C8B-B14F-4D97-AF65-F5344CB8AC3E}">
        <p14:creationId xmlns:p14="http://schemas.microsoft.com/office/powerpoint/2010/main" val="73140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Administrators will thoughtfully participate with their colleague in this asynchronous Tier 2 monitoring training with the purpose of: </a:t>
            </a:r>
          </a:p>
          <a:p>
            <a:pPr lvl="1"/>
            <a:r>
              <a:rPr lang="en-US" dirty="0"/>
              <a:t>Considering the importance of meaningful participation in statewide assessments for all students</a:t>
            </a:r>
          </a:p>
          <a:p>
            <a:pPr lvl="1"/>
            <a:r>
              <a:rPr lang="en-US" dirty="0"/>
              <a:t>Considering participation of students with the most significant cognitive disabilities in statewide assessment as a matter of equity</a:t>
            </a:r>
          </a:p>
          <a:p>
            <a:pPr lvl="1"/>
            <a:r>
              <a:rPr lang="en-US" dirty="0"/>
              <a:t>Evaluating how assessment decisions are being discussed and determined as part of the IEP meeting process</a:t>
            </a:r>
          </a:p>
          <a:p>
            <a:pPr lvl="1"/>
            <a:r>
              <a:rPr lang="en-US" dirty="0"/>
              <a:t>Determining next steps in a meaningful action plan that will be developed and implemented to result in </a:t>
            </a:r>
          </a:p>
          <a:p>
            <a:pPr lvl="1"/>
            <a:r>
              <a:rPr lang="en-US" dirty="0"/>
              <a:t>improved participation rates in </a:t>
            </a:r>
            <a:r>
              <a:rPr lang="en-US" i="1" dirty="0"/>
              <a:t>all</a:t>
            </a:r>
            <a:r>
              <a:rPr lang="en-US" dirty="0"/>
              <a:t> state assessment </a:t>
            </a:r>
          </a:p>
          <a:p>
            <a:pPr lvl="1"/>
            <a:r>
              <a:rPr lang="en-US" dirty="0"/>
              <a:t>and</a:t>
            </a:r>
          </a:p>
          <a:p>
            <a:pPr lvl="1"/>
            <a:r>
              <a:rPr lang="en-US" dirty="0"/>
              <a:t>Improved state assessment eligibility determinations by IEP Teams </a:t>
            </a:r>
          </a:p>
          <a:p>
            <a:pPr lvl="1"/>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a:t>
            </a:fld>
            <a:endParaRPr lang="en-US"/>
          </a:p>
        </p:txBody>
      </p:sp>
    </p:spTree>
    <p:extLst>
      <p:ext uri="{BB962C8B-B14F-4D97-AF65-F5344CB8AC3E}">
        <p14:creationId xmlns:p14="http://schemas.microsoft.com/office/powerpoint/2010/main" val="365870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6931075-395B-C900-C437-F5AC5798D5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6644DEF3-AAE1-CE5B-9349-5F29D3CB95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Criteria #5 references substantial modifications to the general education curriculum.  It is expected that students who participate in the PASA receive instruction aligned to the Alternate Eligible Content or the new PASA DLM Essential Elements.</a:t>
            </a:r>
          </a:p>
        </p:txBody>
      </p:sp>
      <p:sp>
        <p:nvSpPr>
          <p:cNvPr id="55300" name="Slide Number Placeholder 3">
            <a:extLst>
              <a:ext uri="{FF2B5EF4-FFF2-40B4-BE49-F238E27FC236}">
                <a16:creationId xmlns:a16="http://schemas.microsoft.com/office/drawing/2014/main" id="{9ECF6D7E-FBDD-C3FF-CE9B-8DCBB19DEF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580CE4-5554-4DC1-B8BA-D42BA08856E5}" type="slidenum">
              <a:rPr lang="en-US"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B6A7EF6-E1C9-3753-52EB-83246799AE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34F71726-A09D-AB99-2FDE-F591886C0D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Eligibility criteria #6  includes the regulation that measurable annual goals </a:t>
            </a:r>
            <a:r>
              <a:rPr lang="en-US" altLang="en-US" u="sng" dirty="0"/>
              <a:t>and </a:t>
            </a:r>
            <a:r>
              <a:rPr lang="en-US" altLang="en-US" dirty="0"/>
              <a:t>short-term objectives must be included in the IEP for students who take the PASA.  LEAs should note this is as one of the areas addressed in a cyclical monitoring file review. </a:t>
            </a:r>
          </a:p>
        </p:txBody>
      </p:sp>
      <p:sp>
        <p:nvSpPr>
          <p:cNvPr id="57348" name="Slide Number Placeholder 3">
            <a:extLst>
              <a:ext uri="{FF2B5EF4-FFF2-40B4-BE49-F238E27FC236}">
                <a16:creationId xmlns:a16="http://schemas.microsoft.com/office/drawing/2014/main" id="{3A38F3AD-38BE-B9EF-4BF7-AFEC837B2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649672-6B8B-4483-BA4E-50BDCAACAD7A}" type="slidenum">
              <a:rPr lang="en-US" altLang="en-US"/>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Criteria #6 talks about participation in the general education curriculum.  It’s important not to get this confused with participation in the general education class.  Remember, </a:t>
            </a:r>
            <a:r>
              <a:rPr lang="en-US" sz="1200" dirty="0"/>
              <a:t>Special education is a service not a place!</a:t>
            </a:r>
          </a:p>
          <a:p>
            <a:pPr marL="342900" indent="-342900">
              <a:buFont typeface="Wingdings" panose="05000000000000000000" pitchFamily="2" charset="2"/>
              <a:buChar char="Ø"/>
            </a:pPr>
            <a:r>
              <a:rPr lang="en-US" sz="1200" dirty="0"/>
              <a:t>Criteria #6 is not looking at ‘where’ the student receives their instruction.  </a:t>
            </a:r>
          </a:p>
          <a:p>
            <a:pPr marL="342900" indent="-342900">
              <a:buFont typeface="Wingdings" panose="05000000000000000000" pitchFamily="2" charset="2"/>
              <a:buChar char="Ø"/>
            </a:pPr>
            <a:r>
              <a:rPr lang="en-US" sz="1200" dirty="0"/>
              <a:t>Rather, the IEP team should consider what the instruction consists of and how the student’s goals and expectations differ from that of the general curriculum (not class). </a:t>
            </a:r>
          </a:p>
          <a:p>
            <a:pPr marL="342900" indent="-342900">
              <a:buFont typeface="Wingdings" panose="05000000000000000000" pitchFamily="2" charset="2"/>
              <a:buChar char="Ø"/>
            </a:pPr>
            <a:r>
              <a:rPr lang="en-US" sz="1200" dirty="0"/>
              <a:t>All students, including students with the most significant cognitive disabilities, must be instructed in their least restrictive environment.</a:t>
            </a:r>
          </a:p>
          <a:p>
            <a:pPr marL="0" indent="0">
              <a:buFont typeface="Wingdings" panose="05000000000000000000" pitchFamily="2" charset="2"/>
              <a:buNone/>
            </a:pPr>
            <a:r>
              <a:rPr lang="en-US" sz="1200" dirty="0"/>
              <a:t>A link is provided on this slide to a resource called MTSS for all: Including students with the most significant cognitive disabilities.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32</a:t>
            </a:fld>
            <a:endParaRPr lang="en-US"/>
          </a:p>
        </p:txBody>
      </p:sp>
    </p:spTree>
    <p:extLst>
      <p:ext uri="{BB962C8B-B14F-4D97-AF65-F5344CB8AC3E}">
        <p14:creationId xmlns:p14="http://schemas.microsoft.com/office/powerpoint/2010/main" val="2558590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8C9A17B-8AE8-2328-9D2E-19222FFD55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2A87986-6888-DEC1-A6C5-E33F29DB29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addition, the PASA Eligibility Criteria  incorporates considerations for what determinations are NOT based upon.  </a:t>
            </a:r>
            <a:br>
              <a:rPr lang="en-US" altLang="en-US" dirty="0"/>
            </a:br>
            <a:br>
              <a:rPr lang="en-US" altLang="en-US" dirty="0"/>
            </a:br>
            <a:r>
              <a:rPr lang="en-US" altLang="en-US" dirty="0"/>
              <a:t>The decision can not be based upon:</a:t>
            </a:r>
          </a:p>
          <a:p>
            <a:r>
              <a:rPr lang="en-US" altLang="en-US" dirty="0"/>
              <a:t>The student’s IQ score or disability alone.  For example, not all students with an Intellectual Disability will qualify for the alternate assessment.  Likewise, not all students in a specific program of support may be eligible.  </a:t>
            </a:r>
          </a:p>
          <a:p>
            <a:endParaRPr lang="en-US" altLang="en-US" dirty="0"/>
          </a:p>
          <a:p>
            <a:r>
              <a:rPr lang="en-US" altLang="en-US" dirty="0"/>
              <a:t>The decision cannot be based upon English Learner status, poor attendance, expected poor performance on the general assessments, low reading or achievement levels, anticipated disruptive behaviors or emotional duress.  </a:t>
            </a:r>
          </a:p>
          <a:p>
            <a:endParaRPr lang="en-US" altLang="en-US" dirty="0"/>
          </a:p>
          <a:p>
            <a:r>
              <a:rPr lang="en-US" altLang="en-US" dirty="0"/>
              <a:t>It is also important that administrators are aware the decision to qualify a student for PASA is not an administrative decision and it cannot be based upon how they feel the student’s score may impact their accountability data.</a:t>
            </a:r>
          </a:p>
          <a:p>
            <a:endParaRPr lang="en-US" altLang="en-US" dirty="0"/>
          </a:p>
        </p:txBody>
      </p:sp>
      <p:sp>
        <p:nvSpPr>
          <p:cNvPr id="59396" name="Slide Number Placeholder 3">
            <a:extLst>
              <a:ext uri="{FF2B5EF4-FFF2-40B4-BE49-F238E27FC236}">
                <a16:creationId xmlns:a16="http://schemas.microsoft.com/office/drawing/2014/main" id="{3C6F7225-5CA9-A06E-1B42-75F0375AF2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12FC71-4B4D-4EF5-A779-177330B24270}" type="slidenum">
              <a:rPr lang="en-US" altLang="en-US"/>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portion of training, we will apply PASA eligibility criteria to various student scenarios to help administrators improve decision making skills regarding assessment participation.  Here we will consider </a:t>
            </a:r>
            <a:r>
              <a:rPr lang="en-US" b="1" dirty="0"/>
              <a:t>three</a:t>
            </a:r>
            <a:r>
              <a:rPr lang="en-US" dirty="0"/>
              <a:t> student scenarios and decision-making regarding participation in statewide assessment.</a:t>
            </a:r>
          </a:p>
          <a:p>
            <a:endParaRPr lang="en-US" dirty="0"/>
          </a:p>
          <a:p>
            <a:r>
              <a:rPr lang="en-US" dirty="0"/>
              <a:t>Specifically, each scenario consists of three slides – a description of the student, key elements/characteristics that the team must consider when deciding if the general or alternate assessment is most appropriate, and steps that the IEP Team would likely implement based upon the information (e.g., additional psychological evaluation/review; accommodation selection; graduation decision making).</a:t>
            </a:r>
          </a:p>
          <a:p>
            <a:endParaRPr lang="en-US" dirty="0"/>
          </a:p>
          <a:p>
            <a:r>
              <a:rPr lang="en-US" dirty="0"/>
              <a:t>We will walk through the first scenario together.  With scenarios 2 and 3, I will pause and provide you and your partner time to discuss and take notes.  I will then resume and share team discussion points and IEP considerations.</a:t>
            </a:r>
          </a:p>
          <a:p>
            <a:endParaRPr lang="en-US" dirty="0"/>
          </a:p>
          <a:p>
            <a:r>
              <a:rPr lang="en-US" dirty="0"/>
              <a:t>Let’s begin!</a:t>
            </a:r>
          </a:p>
        </p:txBody>
      </p:sp>
      <p:sp>
        <p:nvSpPr>
          <p:cNvPr id="4" name="Slide Number Placeholder 3"/>
          <p:cNvSpPr>
            <a:spLocks noGrp="1"/>
          </p:cNvSpPr>
          <p:nvPr>
            <p:ph type="sldNum" sz="quarter" idx="5"/>
          </p:nvPr>
        </p:nvSpPr>
        <p:spPr/>
        <p:txBody>
          <a:bodyPr/>
          <a:lstStyle/>
          <a:p>
            <a:fld id="{4DCC88B8-B0C3-4554-BE22-47C18001CDEA}" type="slidenum">
              <a:rPr lang="en-US" smtClean="0"/>
              <a:t>34</a:t>
            </a:fld>
            <a:endParaRPr lang="en-US"/>
          </a:p>
        </p:txBody>
      </p:sp>
    </p:spTree>
    <p:extLst>
      <p:ext uri="{BB962C8B-B14F-4D97-AF65-F5344CB8AC3E}">
        <p14:creationId xmlns:p14="http://schemas.microsoft.com/office/powerpoint/2010/main" val="842118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a:p>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35</a:t>
            </a:fld>
            <a:endParaRPr lang="en-US"/>
          </a:p>
        </p:txBody>
      </p:sp>
    </p:spTree>
    <p:extLst>
      <p:ext uri="{BB962C8B-B14F-4D97-AF65-F5344CB8AC3E}">
        <p14:creationId xmlns:p14="http://schemas.microsoft.com/office/powerpoint/2010/main" val="3468478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that information about the student has been shared, what information will be key to discussing state assessment participation by the IEP Team?  Does the student meet eligibility criteria for participation in the PASA? Here are key considerations most likely to be discussed.  </a:t>
            </a:r>
          </a:p>
          <a:p>
            <a:endParaRPr lang="en-US" dirty="0"/>
          </a:p>
          <a:p>
            <a:r>
              <a:rPr lang="en-US" dirty="0"/>
              <a:t>Read the slide.</a:t>
            </a:r>
          </a:p>
        </p:txBody>
      </p:sp>
      <p:sp>
        <p:nvSpPr>
          <p:cNvPr id="4" name="Slide Number Placeholder 3"/>
          <p:cNvSpPr>
            <a:spLocks noGrp="1"/>
          </p:cNvSpPr>
          <p:nvPr>
            <p:ph type="sldNum" sz="quarter" idx="5"/>
          </p:nvPr>
        </p:nvSpPr>
        <p:spPr/>
        <p:txBody>
          <a:bodyPr/>
          <a:lstStyle/>
          <a:p>
            <a:fld id="{5B012C48-CBE3-4456-858D-2A38C9D9ED43}" type="slidenum">
              <a:rPr lang="en-US" smtClean="0"/>
              <a:t>36</a:t>
            </a:fld>
            <a:endParaRPr lang="en-US"/>
          </a:p>
        </p:txBody>
      </p:sp>
    </p:spTree>
    <p:extLst>
      <p:ext uri="{BB962C8B-B14F-4D97-AF65-F5344CB8AC3E}">
        <p14:creationId xmlns:p14="http://schemas.microsoft.com/office/powerpoint/2010/main" val="3198244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is not participating in the PASA, then considerations should be discussed regarding participation in the general assessment?</a:t>
            </a:r>
          </a:p>
          <a:p>
            <a:endParaRPr lang="en-US" dirty="0"/>
          </a:p>
          <a:p>
            <a:r>
              <a:rPr lang="en-US" dirty="0"/>
              <a:t>Read the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Note:  This is not an all-inclusive list.  Only the IEP team can determine what if any are the right accommodations for an individual student using the PDE Accommodations Guidelines manual. </a:t>
            </a:r>
            <a:r>
              <a:rPr lang="en-US" sz="1200" i="1" dirty="0">
                <a:hlinkClick r:id="rId3"/>
              </a:rPr>
              <a:t>Accommodations Guidelines</a:t>
            </a:r>
            <a:endParaRPr lang="en-US" sz="1200" i="1"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37</a:t>
            </a:fld>
            <a:endParaRPr lang="en-US"/>
          </a:p>
        </p:txBody>
      </p:sp>
    </p:spTree>
    <p:extLst>
      <p:ext uri="{BB962C8B-B14F-4D97-AF65-F5344CB8AC3E}">
        <p14:creationId xmlns:p14="http://schemas.microsoft.com/office/powerpoint/2010/main" val="1845841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completed scenario 1 together, let’s transition to you and your administrative partner completing scenario 2.</a:t>
            </a:r>
          </a:p>
          <a:p>
            <a:endParaRPr lang="en-US" dirty="0"/>
          </a:p>
          <a:p>
            <a:r>
              <a:rPr lang="en-US" dirty="0"/>
              <a:t>Here I will read the scenario and pause at the end to allow time for administrative partners to consider:</a:t>
            </a:r>
          </a:p>
          <a:p>
            <a:endParaRPr lang="en-US" dirty="0"/>
          </a:p>
          <a:p>
            <a:pPr marL="228600" indent="-228600">
              <a:buAutoNum type="arabicPeriod"/>
            </a:pPr>
            <a:r>
              <a:rPr lang="en-US" dirty="0"/>
              <a:t>Key characteristics about the student that would impact assessment determination </a:t>
            </a:r>
            <a:r>
              <a:rPr lang="en-US" b="1" u="sng" dirty="0"/>
              <a:t>and</a:t>
            </a:r>
          </a:p>
          <a:p>
            <a:pPr marL="228600" indent="-228600">
              <a:buAutoNum type="arabicPeriod"/>
            </a:pPr>
            <a:r>
              <a:rPr lang="en-US" dirty="0"/>
              <a:t>IEP Team considerations including accommodations, specially designed instruction </a:t>
            </a:r>
          </a:p>
          <a:p>
            <a:pPr marL="228600" indent="-228600">
              <a:buAutoNum type="arabicPeriod"/>
            </a:pPr>
            <a:endParaRPr lang="en-US" dirty="0"/>
          </a:p>
          <a:p>
            <a:pPr marL="0" indent="0">
              <a:buNone/>
            </a:pPr>
            <a:r>
              <a:rPr lang="en-US" dirty="0"/>
              <a:t>Read the slide.</a:t>
            </a:r>
          </a:p>
          <a:p>
            <a:pPr marL="0" indent="0">
              <a:buNone/>
            </a:pPr>
            <a:r>
              <a:rPr lang="en-US" dirty="0"/>
              <a:t>Pause.</a:t>
            </a:r>
          </a:p>
        </p:txBody>
      </p:sp>
      <p:sp>
        <p:nvSpPr>
          <p:cNvPr id="4" name="Slide Number Placeholder 3"/>
          <p:cNvSpPr>
            <a:spLocks noGrp="1"/>
          </p:cNvSpPr>
          <p:nvPr>
            <p:ph type="sldNum" sz="quarter" idx="5"/>
          </p:nvPr>
        </p:nvSpPr>
        <p:spPr/>
        <p:txBody>
          <a:bodyPr/>
          <a:lstStyle/>
          <a:p>
            <a:fld id="{5B012C48-CBE3-4456-858D-2A38C9D9ED43}" type="slidenum">
              <a:rPr lang="en-US" smtClean="0"/>
              <a:t>38</a:t>
            </a:fld>
            <a:endParaRPr lang="en-US"/>
          </a:p>
        </p:txBody>
      </p:sp>
    </p:spTree>
    <p:extLst>
      <p:ext uri="{BB962C8B-B14F-4D97-AF65-F5344CB8AC3E}">
        <p14:creationId xmlns:p14="http://schemas.microsoft.com/office/powerpoint/2010/main" val="1421359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did you and your partner consider as key considerations about this student scenario that would likely help the team in determining which assessment is appropriate?  Did you determine that the student likely does not meet PASA eligibility criteria?</a:t>
            </a:r>
          </a:p>
          <a:p>
            <a:endParaRPr lang="en-US" dirty="0"/>
          </a:p>
          <a:p>
            <a:r>
              <a:rPr lang="en-US" dirty="0"/>
              <a:t>Read the slide.</a:t>
            </a:r>
          </a:p>
          <a:p>
            <a:endParaRPr lang="en-US" dirty="0"/>
          </a:p>
          <a:p>
            <a:r>
              <a:rPr lang="en-US" dirty="0"/>
              <a:t>If you consider the information presented in prior slides about the six eligibility criteria, the decision that the student does not qualify is clear.  The team would then move to determining how best to accommodate the student during the general assessment.  Let’s take a look at IEP Team Considerations for this student next.</a:t>
            </a:r>
          </a:p>
        </p:txBody>
      </p:sp>
      <p:sp>
        <p:nvSpPr>
          <p:cNvPr id="4" name="Slide Number Placeholder 3"/>
          <p:cNvSpPr>
            <a:spLocks noGrp="1"/>
          </p:cNvSpPr>
          <p:nvPr>
            <p:ph type="sldNum" sz="quarter" idx="5"/>
          </p:nvPr>
        </p:nvSpPr>
        <p:spPr/>
        <p:txBody>
          <a:bodyPr/>
          <a:lstStyle/>
          <a:p>
            <a:fld id="{5B012C48-CBE3-4456-858D-2A38C9D9ED43}" type="slidenum">
              <a:rPr lang="en-US" smtClean="0"/>
              <a:t>39</a:t>
            </a:fld>
            <a:endParaRPr lang="en-US"/>
          </a:p>
        </p:txBody>
      </p:sp>
    </p:spTree>
    <p:extLst>
      <p:ext uri="{BB962C8B-B14F-4D97-AF65-F5344CB8AC3E}">
        <p14:creationId xmlns:p14="http://schemas.microsoft.com/office/powerpoint/2010/main" val="226512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 minimum of one Special Education Administrator </a:t>
            </a:r>
            <a:r>
              <a:rPr lang="en-US" u="sng" dirty="0"/>
              <a:t>and</a:t>
            </a:r>
            <a:r>
              <a:rPr lang="en-US" dirty="0"/>
              <a:t> one Building Administrator must view this training on behalf of the LEA.</a:t>
            </a:r>
          </a:p>
          <a:p>
            <a:r>
              <a:rPr lang="en-US" dirty="0"/>
              <a:t>It is highly recommended that administrators view the training together. Interactive scenarios and promising practices are presented with ‘pauses’ in the presentation to allow for discussion, note-taking, and action plan development.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a:t>
            </a:fld>
            <a:endParaRPr lang="en-US"/>
          </a:p>
        </p:txBody>
      </p:sp>
    </p:spTree>
    <p:extLst>
      <p:ext uri="{BB962C8B-B14F-4D97-AF65-F5344CB8AC3E}">
        <p14:creationId xmlns:p14="http://schemas.microsoft.com/office/powerpoint/2010/main" val="2292067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upon the information presented initially, the team may want to determine if it has all of the necessary information regarding the student’s needs and if the primary disability is accurate.  If the team has questions regarding the primary disability and needs of the student, then a re-evaluation may be appropriate.  </a:t>
            </a:r>
          </a:p>
          <a:p>
            <a:endParaRPr lang="en-US" dirty="0"/>
          </a:p>
          <a:p>
            <a:r>
              <a:rPr lang="en-US" dirty="0"/>
              <a:t>At this time, based upon the current information available, the team would want to review what can be done to best support the student on the general assessment.  The team should consider what accommodations are provided routinely in each subject area and ensure that those same accommodations are allowable and available on the standardized assessment.  The team should reference the PSSA and Keystone Exams Accommodations Manual.  It appears here, that the student’s greatest needs are in the area of reading.  Therefore, the team will want to more carefully consider how to support read aloud for this student where permitted on the general assessment.  If the student is familiar with technologies and/or taking assessments online, the team may want to consider the online ELA assessment.  </a:t>
            </a:r>
          </a:p>
          <a:p>
            <a:endParaRPr lang="en-US" dirty="0"/>
          </a:p>
          <a:p>
            <a:r>
              <a:rPr lang="en-US" dirty="0"/>
              <a:t>Of note, additional accommodations may be appropriate.  Those mentioned here are not the only allowable supports.</a:t>
            </a:r>
          </a:p>
        </p:txBody>
      </p:sp>
      <p:sp>
        <p:nvSpPr>
          <p:cNvPr id="4" name="Slide Number Placeholder 3"/>
          <p:cNvSpPr>
            <a:spLocks noGrp="1"/>
          </p:cNvSpPr>
          <p:nvPr>
            <p:ph type="sldNum" sz="quarter" idx="5"/>
          </p:nvPr>
        </p:nvSpPr>
        <p:spPr/>
        <p:txBody>
          <a:bodyPr/>
          <a:lstStyle/>
          <a:p>
            <a:fld id="{5B012C48-CBE3-4456-858D-2A38C9D9ED43}" type="slidenum">
              <a:rPr lang="en-US" smtClean="0"/>
              <a:t>40</a:t>
            </a:fld>
            <a:endParaRPr lang="en-US"/>
          </a:p>
        </p:txBody>
      </p:sp>
    </p:spTree>
    <p:extLst>
      <p:ext uri="{BB962C8B-B14F-4D97-AF65-F5344CB8AC3E}">
        <p14:creationId xmlns:p14="http://schemas.microsoft.com/office/powerpoint/2010/main" val="1358629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onto our final scenario.  I will read Scenario 3 and pause at the end to allow time for administrative partners to discuss.</a:t>
            </a:r>
          </a:p>
          <a:p>
            <a:r>
              <a:rPr lang="en-US" dirty="0"/>
              <a:t>Read slide.</a:t>
            </a:r>
          </a:p>
          <a:p>
            <a:endParaRPr lang="en-US" dirty="0"/>
          </a:p>
          <a:p>
            <a:r>
              <a:rPr lang="en-US" dirty="0"/>
              <a:t>Pause.</a:t>
            </a:r>
          </a:p>
        </p:txBody>
      </p:sp>
      <p:sp>
        <p:nvSpPr>
          <p:cNvPr id="4" name="Slide Number Placeholder 3"/>
          <p:cNvSpPr>
            <a:spLocks noGrp="1"/>
          </p:cNvSpPr>
          <p:nvPr>
            <p:ph type="sldNum" sz="quarter" idx="5"/>
          </p:nvPr>
        </p:nvSpPr>
        <p:spPr/>
        <p:txBody>
          <a:bodyPr/>
          <a:lstStyle/>
          <a:p>
            <a:fld id="{5B012C48-CBE3-4456-858D-2A38C9D9ED43}" type="slidenum">
              <a:rPr lang="en-US" smtClean="0"/>
              <a:t>41</a:t>
            </a:fld>
            <a:endParaRPr lang="en-US"/>
          </a:p>
        </p:txBody>
      </p:sp>
    </p:spTree>
    <p:extLst>
      <p:ext uri="{BB962C8B-B14F-4D97-AF65-F5344CB8AC3E}">
        <p14:creationId xmlns:p14="http://schemas.microsoft.com/office/powerpoint/2010/main" val="909385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administrative partners decide about this student’s assessment determination?  Is the student eligible for the PASA? If you said ‘no’, you are correct.</a:t>
            </a:r>
          </a:p>
          <a:p>
            <a:endParaRPr lang="en-US" dirty="0"/>
          </a:p>
          <a:p>
            <a:r>
              <a:rPr lang="en-US" dirty="0"/>
              <a:t>In this scenario, while the characteristics of the student are not identified, it is clear that the student does not meet all six of the PASA eligibility criteria. Therefore, based upon this, the student should not participate in the PASA.  However, for purposed of 11</a:t>
            </a:r>
            <a:r>
              <a:rPr lang="en-US" baseline="30000" dirty="0"/>
              <a:t>th</a:t>
            </a:r>
            <a:r>
              <a:rPr lang="en-US" dirty="0"/>
              <a:t> grade accountability, the general assessments are the Keystone Exams, and this student is not enrolled in Keystone trigger courses. </a:t>
            </a:r>
          </a:p>
          <a:p>
            <a:endParaRPr lang="en-US" dirty="0"/>
          </a:p>
          <a:p>
            <a:r>
              <a:rPr lang="en-US" dirty="0"/>
              <a:t>So, let’s move to IEP team conversations on the next slide.</a:t>
            </a:r>
          </a:p>
        </p:txBody>
      </p:sp>
      <p:sp>
        <p:nvSpPr>
          <p:cNvPr id="4" name="Slide Number Placeholder 3"/>
          <p:cNvSpPr>
            <a:spLocks noGrp="1"/>
          </p:cNvSpPr>
          <p:nvPr>
            <p:ph type="sldNum" sz="quarter" idx="5"/>
          </p:nvPr>
        </p:nvSpPr>
        <p:spPr/>
        <p:txBody>
          <a:bodyPr/>
          <a:lstStyle/>
          <a:p>
            <a:fld id="{5B012C48-CBE3-4456-858D-2A38C9D9ED43}" type="slidenum">
              <a:rPr lang="en-US" smtClean="0"/>
              <a:t>42</a:t>
            </a:fld>
            <a:endParaRPr lang="en-US"/>
          </a:p>
        </p:txBody>
      </p:sp>
    </p:spTree>
    <p:extLst>
      <p:ext uri="{BB962C8B-B14F-4D97-AF65-F5344CB8AC3E}">
        <p14:creationId xmlns:p14="http://schemas.microsoft.com/office/powerpoint/2010/main" val="21423042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making assessment participation decisions in this scenario, the team must recall that assessments in high school are used for </a:t>
            </a:r>
            <a:r>
              <a:rPr lang="en-US" u="sng" dirty="0"/>
              <a:t>two</a:t>
            </a:r>
            <a:r>
              <a:rPr lang="en-US" dirty="0"/>
              <a:t> purposes – graduation determinations and federal/state accountability.</a:t>
            </a:r>
          </a:p>
          <a:p>
            <a:endParaRPr lang="en-US" dirty="0"/>
          </a:p>
          <a:p>
            <a:r>
              <a:rPr lang="en-US" dirty="0"/>
              <a:t>Let’s consider graduation requirements first.  </a:t>
            </a:r>
            <a:r>
              <a:rPr lang="en-US" b="1" dirty="0"/>
              <a:t>22 PA Code Chapter 4.24 High School Graduation Requirements</a:t>
            </a:r>
            <a:r>
              <a:rPr lang="en-US" dirty="0"/>
              <a:t> has always included a statement about the graduation of students with disabilities.  Specifically, </a:t>
            </a:r>
            <a:r>
              <a:rPr lang="en-US" b="0" i="0" dirty="0">
                <a:solidFill>
                  <a:srgbClr val="333333"/>
                </a:solidFill>
                <a:effectLst/>
                <a:latin typeface="New Century Schoolbook"/>
              </a:rPr>
              <a:t>children with disabilities who satisfactorily complete a special education program developed by an Individualized Education Program team under the Individuals with Disabilities Education Act and this part shall be granted and issued a regular high school diploma by the school district of residence, charter school (including cyber charter school) or ACTS, if applicable. </a:t>
            </a:r>
          </a:p>
          <a:p>
            <a:endParaRPr lang="en-US" b="0" i="0" dirty="0">
              <a:solidFill>
                <a:srgbClr val="333333"/>
              </a:solidFill>
              <a:effectLst/>
              <a:latin typeface="New Century School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New Century Schoolbook"/>
              </a:rPr>
              <a:t>Additionally, Act 158 of 2018 </a:t>
            </a:r>
            <a:r>
              <a:rPr lang="en-US" dirty="0"/>
              <a:t>provides alternatives to attaining proficiency on three end of course Keystone Exams for graduation. </a:t>
            </a:r>
            <a:endParaRPr lang="en-US" b="0" i="0" dirty="0">
              <a:solidFill>
                <a:srgbClr val="333333"/>
              </a:solidFill>
              <a:effectLst/>
              <a:latin typeface="New Century Schoolbook"/>
            </a:endParaRPr>
          </a:p>
          <a:p>
            <a:endParaRPr lang="en-US" b="0" i="0" dirty="0">
              <a:solidFill>
                <a:srgbClr val="333333"/>
              </a:solidFill>
              <a:effectLst/>
              <a:latin typeface="New Century Schoolbook"/>
            </a:endParaRPr>
          </a:p>
          <a:p>
            <a:r>
              <a:rPr lang="en-US" b="0" i="0" dirty="0">
                <a:solidFill>
                  <a:srgbClr val="333333"/>
                </a:solidFill>
                <a:effectLst/>
                <a:latin typeface="New Century Schoolbook"/>
              </a:rPr>
              <a:t>4.24 and Act 158 provide greater flexibility to address the needs of students with disabilities in meeting graduation requirements.  Therefore, placing students into the alternate assessment to ensure student attains proficiency on a statewide assessment for purposes of graduation is not necessary. </a:t>
            </a:r>
          </a:p>
          <a:p>
            <a:endParaRPr lang="en-US" b="0" i="0" dirty="0">
              <a:solidFill>
                <a:srgbClr val="333333"/>
              </a:solidFill>
              <a:effectLst/>
              <a:latin typeface="New Century Schoolbook"/>
            </a:endParaRPr>
          </a:p>
          <a:p>
            <a:r>
              <a:rPr lang="en-US" b="0" i="0" dirty="0">
                <a:solidFill>
                  <a:srgbClr val="333333"/>
                </a:solidFill>
                <a:effectLst/>
                <a:latin typeface="New Century Schoolbook"/>
              </a:rPr>
              <a:t>The second purpose of statewide assessment in high school is to meet federal accountability requirements.  By 11</a:t>
            </a:r>
            <a:r>
              <a:rPr lang="en-US" b="0" i="0" baseline="30000" dirty="0">
                <a:solidFill>
                  <a:srgbClr val="333333"/>
                </a:solidFill>
                <a:effectLst/>
                <a:latin typeface="New Century Schoolbook"/>
              </a:rPr>
              <a:t>th</a:t>
            </a:r>
            <a:r>
              <a:rPr lang="en-US" b="0" i="0" dirty="0">
                <a:solidFill>
                  <a:srgbClr val="333333"/>
                </a:solidFill>
                <a:effectLst/>
                <a:latin typeface="New Century Schoolbook"/>
              </a:rPr>
              <a:t> grade, all students are required to have participated in a statewide assessment. </a:t>
            </a:r>
          </a:p>
          <a:p>
            <a:endParaRPr lang="en-US" b="0" i="0" dirty="0">
              <a:solidFill>
                <a:srgbClr val="333333"/>
              </a:solidFill>
              <a:effectLst/>
              <a:latin typeface="New Century Schoolbook"/>
            </a:endParaRPr>
          </a:p>
          <a:p>
            <a:r>
              <a:rPr lang="en-US" b="0" i="0" dirty="0">
                <a:solidFill>
                  <a:srgbClr val="333333"/>
                </a:solidFill>
                <a:effectLst/>
                <a:latin typeface="New Century Schoolbook"/>
              </a:rPr>
              <a:t>In this scenario, district leadership will want to discuss how to address meeting </a:t>
            </a:r>
            <a:r>
              <a:rPr lang="en-US" b="0" i="0" u="sng" dirty="0">
                <a:solidFill>
                  <a:srgbClr val="333333"/>
                </a:solidFill>
                <a:effectLst/>
                <a:latin typeface="New Century Schoolbook"/>
              </a:rPr>
              <a:t>accountability </a:t>
            </a:r>
            <a:r>
              <a:rPr lang="en-US" b="0" i="0" dirty="0">
                <a:solidFill>
                  <a:srgbClr val="333333"/>
                </a:solidFill>
                <a:effectLst/>
                <a:latin typeface="New Century Schoolbook"/>
              </a:rPr>
              <a:t>requirements for  students who are not enrolled in trigger courses.  Discussion points would likely include – how many students are part of this scenario; of the students affected are some students participating in the coursework and if so, how fully; what is the attempt logic or number of items to be completed for each module of the Keystone Exams in order for the student to count has having participated for purposes of accountability? </a:t>
            </a:r>
          </a:p>
          <a:p>
            <a:endParaRPr lang="en-US" b="0" i="0" dirty="0">
              <a:solidFill>
                <a:srgbClr val="333333"/>
              </a:solidFill>
              <a:effectLst/>
              <a:latin typeface="New Century Schoolbook"/>
            </a:endParaRPr>
          </a:p>
          <a:p>
            <a:r>
              <a:rPr lang="en-US" b="0" i="0" dirty="0">
                <a:solidFill>
                  <a:srgbClr val="333333"/>
                </a:solidFill>
                <a:effectLst/>
                <a:latin typeface="New Century Schoolbook"/>
              </a:rPr>
              <a:t>Following discussions, district leadership will want to inform teachers chairing IEP Team meetings about expectations and how to have conversations with families during IEP Team meetings on this topic.</a:t>
            </a:r>
          </a:p>
          <a:p>
            <a:endParaRPr lang="en-US" b="0" i="0" dirty="0">
              <a:solidFill>
                <a:srgbClr val="333333"/>
              </a:solidFill>
              <a:effectLst/>
              <a:latin typeface="New Century Schoolbook"/>
            </a:endParaRP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43</a:t>
            </a:fld>
            <a:endParaRPr lang="en-US"/>
          </a:p>
        </p:txBody>
      </p:sp>
    </p:spTree>
    <p:extLst>
      <p:ext uri="{BB962C8B-B14F-4D97-AF65-F5344CB8AC3E}">
        <p14:creationId xmlns:p14="http://schemas.microsoft.com/office/powerpoint/2010/main" val="2208151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resources to support administrators, teams, teachers, etc. in decision making regarding students with disabilities in alternate assessments.  A trusted partner for states and districts regarding assessment, accommodations, and accountability is the National Center on Educational Outcomes (NCEO).  Here are links to additional tools that will be helpful to you as you work to improve decision making and reduce the number of students assessed on alternate assessments.</a:t>
            </a:r>
          </a:p>
          <a:p>
            <a:endParaRPr lang="en-US" dirty="0"/>
          </a:p>
          <a:p>
            <a:r>
              <a:rPr lang="en-US" i="1" dirty="0"/>
              <a:t>Read off the resources in order acknowledging that numerically they are out of order but explain that the list begins with what’s appropriate for administrators, what is helpful to stakeholders, followed by detailed data driven tools to assist with analyzing data.</a:t>
            </a:r>
            <a:br>
              <a:rPr lang="en-US" i="1" dirty="0"/>
            </a:br>
            <a:br>
              <a:rPr lang="en-US" i="1" dirty="0"/>
            </a:br>
            <a:r>
              <a:rPr lang="en-US" i="0" dirty="0"/>
              <a:t>While these are all excellent resources, NCEO Tool #4 is excellent for knowing which questions to ask when beginning to discuss data and determine patterns.  The following tools can support the data analysis.</a:t>
            </a:r>
          </a:p>
        </p:txBody>
      </p:sp>
      <p:sp>
        <p:nvSpPr>
          <p:cNvPr id="4" name="Slide Number Placeholder 3"/>
          <p:cNvSpPr>
            <a:spLocks noGrp="1"/>
          </p:cNvSpPr>
          <p:nvPr>
            <p:ph type="sldNum" sz="quarter" idx="5"/>
          </p:nvPr>
        </p:nvSpPr>
        <p:spPr/>
        <p:txBody>
          <a:bodyPr/>
          <a:lstStyle/>
          <a:p>
            <a:fld id="{5B012C48-CBE3-4456-858D-2A38C9D9ED43}" type="slidenum">
              <a:rPr lang="en-US" smtClean="0"/>
              <a:t>44</a:t>
            </a:fld>
            <a:endParaRPr lang="en-US"/>
          </a:p>
        </p:txBody>
      </p:sp>
    </p:spTree>
    <p:extLst>
      <p:ext uri="{BB962C8B-B14F-4D97-AF65-F5344CB8AC3E}">
        <p14:creationId xmlns:p14="http://schemas.microsoft.com/office/powerpoint/2010/main" val="1977139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final portion of the monitoring training, the focus moves from alternate assessment participation decision making to improving overall participation rates of all students in all assessments.  As noted at the start of the presentation, a component of identification for LEAs in Tier 2 monitoring included a decreased rate of participation in statewide assessment for students with disabilities.</a:t>
            </a:r>
          </a:p>
          <a:p>
            <a:endParaRPr lang="en-US" dirty="0"/>
          </a:p>
          <a:p>
            <a:r>
              <a:rPr lang="en-US" dirty="0"/>
              <a:t>Therefore, you will be provided with guidance and tools for improving participation rates of students with disabilities in statewide testing within your district.</a:t>
            </a:r>
          </a:p>
        </p:txBody>
      </p:sp>
      <p:sp>
        <p:nvSpPr>
          <p:cNvPr id="4" name="Slide Number Placeholder 3"/>
          <p:cNvSpPr>
            <a:spLocks noGrp="1"/>
          </p:cNvSpPr>
          <p:nvPr>
            <p:ph type="sldNum" sz="quarter" idx="5"/>
          </p:nvPr>
        </p:nvSpPr>
        <p:spPr/>
        <p:txBody>
          <a:bodyPr/>
          <a:lstStyle/>
          <a:p>
            <a:fld id="{5B012C48-CBE3-4456-858D-2A38C9D9ED43}" type="slidenum">
              <a:rPr lang="en-US" smtClean="0"/>
              <a:t>45</a:t>
            </a:fld>
            <a:endParaRPr lang="en-US"/>
          </a:p>
        </p:txBody>
      </p:sp>
    </p:spTree>
    <p:extLst>
      <p:ext uri="{BB962C8B-B14F-4D97-AF65-F5344CB8AC3E}">
        <p14:creationId xmlns:p14="http://schemas.microsoft.com/office/powerpoint/2010/main" val="2320225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continue to use resources and tools from NCEO as we further consider the 95% participation rate requirements of ESSA.</a:t>
            </a:r>
          </a:p>
          <a:p>
            <a:endParaRPr lang="en-US" dirty="0"/>
          </a:p>
          <a:p>
            <a:r>
              <a:rPr lang="en-US" dirty="0"/>
              <a:t>Read the slide.</a:t>
            </a:r>
          </a:p>
          <a:p>
            <a:endParaRPr lang="en-US" dirty="0"/>
          </a:p>
          <a:p>
            <a:r>
              <a:rPr lang="en-US" dirty="0"/>
              <a:t>This report, provides an overview of federal statutory language on student participation in state summative assessments used for accountability as well as the participation requirements for states requesting waivers from the 1% threshold on participation in the AA-AAAS. As noted previously, these two requirements are inter-related and for PA the latter has prevented PA from receiving a waiver associated with 1% particpation rates.</a:t>
            </a:r>
          </a:p>
          <a:p>
            <a:endParaRPr lang="en-US" dirty="0"/>
          </a:p>
          <a:p>
            <a:r>
              <a:rPr lang="en-US" dirty="0"/>
              <a:t>The report also identifies reasons why states have found it challenging to meet the 95 percent participation rate, and the extent to which states have met federal testing participation requirements. </a:t>
            </a:r>
          </a:p>
          <a:p>
            <a:endParaRPr lang="en-US" dirty="0"/>
          </a:p>
          <a:p>
            <a:r>
              <a:rPr lang="en-US" dirty="0"/>
              <a:t>Of importance here, the report includes examples of strategies several states used to address assessment participation. Addressing stakeholder questions and clarifying the value of testing can encourage student participation in state assessments. Communication tools and the development of a communication plan can support states and districts in communicating testing purpose and importance in addressing stakeholder questions and concerns about testing.</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46</a:t>
            </a:fld>
            <a:endParaRPr lang="en-US"/>
          </a:p>
        </p:txBody>
      </p:sp>
    </p:spTree>
    <p:extLst>
      <p:ext uri="{BB962C8B-B14F-4D97-AF65-F5344CB8AC3E}">
        <p14:creationId xmlns:p14="http://schemas.microsoft.com/office/powerpoint/2010/main" val="1678705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improve overall participation rates, it is going to be important to have a plan.  This slide outlines the key steps.  </a:t>
            </a:r>
          </a:p>
          <a:p>
            <a:endParaRPr lang="en-US" dirty="0"/>
          </a:p>
          <a:p>
            <a:r>
              <a:rPr lang="en-US" dirty="0"/>
              <a:t>As you will see, it is a straightforward process. Begin by having a process and documenting the process along the 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p>
          <a:p>
            <a:endParaRPr lang="en-US" dirty="0"/>
          </a:p>
          <a:p>
            <a:pPr marL="171450" indent="-171450">
              <a:buFont typeface="Arial" panose="020B0604020202020204" pitchFamily="34" charset="0"/>
              <a:buChar char="•"/>
            </a:pPr>
            <a:r>
              <a:rPr lang="en-US" dirty="0"/>
              <a:t>Identify all stakeholders who will be involved in developing and implementing an action plan.</a:t>
            </a:r>
          </a:p>
          <a:p>
            <a:pPr marL="171450" indent="-171450">
              <a:buFont typeface="Arial" panose="020B0604020202020204" pitchFamily="34" charset="0"/>
              <a:buChar char="•"/>
            </a:pPr>
            <a:r>
              <a:rPr lang="en-US" dirty="0"/>
              <a:t>Identify all assessment participation data that will be analyzed to understand assessment participation, including data for subgroup participation rates. </a:t>
            </a:r>
          </a:p>
          <a:p>
            <a:pPr marL="171450" indent="-171450">
              <a:buFont typeface="Arial" panose="020B0604020202020204" pitchFamily="34" charset="0"/>
              <a:buChar char="•"/>
            </a:pPr>
            <a:r>
              <a:rPr lang="en-US" dirty="0"/>
              <a:t>Analyze data to identify root causes of low participation rates.</a:t>
            </a:r>
          </a:p>
          <a:p>
            <a:pPr marL="171450" indent="-171450">
              <a:buFont typeface="Arial" panose="020B0604020202020204" pitchFamily="34" charset="0"/>
              <a:buChar char="•"/>
            </a:pPr>
            <a:r>
              <a:rPr lang="en-US" dirty="0"/>
              <a:t>Identify strategies that will address low participation rates, fit school contexts, and address specific needs. </a:t>
            </a:r>
          </a:p>
          <a:p>
            <a:pPr marL="171450" indent="-171450">
              <a:buFont typeface="Arial" panose="020B0604020202020204" pitchFamily="34" charset="0"/>
              <a:buChar char="•"/>
            </a:pPr>
            <a:r>
              <a:rPr lang="en-US" dirty="0"/>
              <a:t>Create an action plan that identifies a timeline and milestones for implementation.</a:t>
            </a:r>
          </a:p>
          <a:p>
            <a:pPr marL="171450" indent="-171450">
              <a:buFont typeface="Arial" panose="020B0604020202020204" pitchFamily="34" charset="0"/>
              <a:buChar char="•"/>
            </a:pPr>
            <a:r>
              <a:rPr lang="en-US" dirty="0"/>
              <a:t>Monitor progress.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Each step will be outlined in further detail on the following slides.</a:t>
            </a:r>
          </a:p>
        </p:txBody>
      </p:sp>
      <p:sp>
        <p:nvSpPr>
          <p:cNvPr id="4" name="Slide Number Placeholder 3"/>
          <p:cNvSpPr>
            <a:spLocks noGrp="1"/>
          </p:cNvSpPr>
          <p:nvPr>
            <p:ph type="sldNum" sz="quarter" idx="5"/>
          </p:nvPr>
        </p:nvSpPr>
        <p:spPr/>
        <p:txBody>
          <a:bodyPr/>
          <a:lstStyle/>
          <a:p>
            <a:fld id="{5B012C48-CBE3-4456-858D-2A38C9D9ED43}" type="slidenum">
              <a:rPr lang="en-US" smtClean="0"/>
              <a:t>47</a:t>
            </a:fld>
            <a:endParaRPr lang="en-US"/>
          </a:p>
        </p:txBody>
      </p:sp>
    </p:spTree>
    <p:extLst>
      <p:ext uri="{BB962C8B-B14F-4D97-AF65-F5344CB8AC3E}">
        <p14:creationId xmlns:p14="http://schemas.microsoft.com/office/powerpoint/2010/main" val="3779962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improve overall participation rates, it is going to be important to have a plan.  This slide outlines the key steps.  </a:t>
            </a:r>
          </a:p>
          <a:p>
            <a:endParaRPr lang="en-US" dirty="0"/>
          </a:p>
          <a:p>
            <a:r>
              <a:rPr lang="en-US" dirty="0"/>
              <a:t>As you will see, it is a straightforward process. Begin by having a process and documenting the process along the 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p>
          <a:p>
            <a:endParaRPr lang="en-US" dirty="0"/>
          </a:p>
          <a:p>
            <a:pPr marL="171450" indent="-171450">
              <a:buFont typeface="Arial" panose="020B0604020202020204" pitchFamily="34" charset="0"/>
              <a:buChar char="•"/>
            </a:pPr>
            <a:r>
              <a:rPr lang="en-US" dirty="0"/>
              <a:t>Identify all stakeholders who will be involved in developing and implementing an action plan.</a:t>
            </a:r>
          </a:p>
          <a:p>
            <a:pPr marL="171450" indent="-171450">
              <a:buFont typeface="Arial" panose="020B0604020202020204" pitchFamily="34" charset="0"/>
              <a:buChar char="•"/>
            </a:pPr>
            <a:r>
              <a:rPr lang="en-US" dirty="0"/>
              <a:t>Identify all assessment participation data that will be analyzed to understand assessment participation, including data for subgroup participation rates. </a:t>
            </a:r>
          </a:p>
          <a:p>
            <a:pPr marL="171450" indent="-171450">
              <a:buFont typeface="Arial" panose="020B0604020202020204" pitchFamily="34" charset="0"/>
              <a:buChar char="•"/>
            </a:pPr>
            <a:r>
              <a:rPr lang="en-US" dirty="0"/>
              <a:t>Analyze data to identify root causes of low participation rates.</a:t>
            </a:r>
          </a:p>
          <a:p>
            <a:pPr marL="171450" indent="-171450">
              <a:buFont typeface="Arial" panose="020B0604020202020204" pitchFamily="34" charset="0"/>
              <a:buChar char="•"/>
            </a:pPr>
            <a:r>
              <a:rPr lang="en-US" dirty="0"/>
              <a:t>Identify strategies that will address low participation rates, fit school contexts, and address specific needs. </a:t>
            </a:r>
          </a:p>
          <a:p>
            <a:pPr marL="171450" indent="-171450">
              <a:buFont typeface="Arial" panose="020B0604020202020204" pitchFamily="34" charset="0"/>
              <a:buChar char="•"/>
            </a:pPr>
            <a:r>
              <a:rPr lang="en-US" dirty="0"/>
              <a:t>Create an action plan that identifies a timeline and milestones for implementation.</a:t>
            </a:r>
          </a:p>
          <a:p>
            <a:pPr marL="171450" indent="-171450">
              <a:buFont typeface="Arial" panose="020B0604020202020204" pitchFamily="34" charset="0"/>
              <a:buChar char="•"/>
            </a:pPr>
            <a:r>
              <a:rPr lang="en-US" dirty="0"/>
              <a:t>Monitor progress.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Each step will be outlined in further detail on the following slides.</a:t>
            </a:r>
          </a:p>
        </p:txBody>
      </p:sp>
      <p:sp>
        <p:nvSpPr>
          <p:cNvPr id="4" name="Slide Number Placeholder 3"/>
          <p:cNvSpPr>
            <a:spLocks noGrp="1"/>
          </p:cNvSpPr>
          <p:nvPr>
            <p:ph type="sldNum" sz="quarter" idx="5"/>
          </p:nvPr>
        </p:nvSpPr>
        <p:spPr/>
        <p:txBody>
          <a:bodyPr/>
          <a:lstStyle/>
          <a:p>
            <a:fld id="{5B012C48-CBE3-4456-858D-2A38C9D9ED43}" type="slidenum">
              <a:rPr lang="en-US" smtClean="0"/>
              <a:t>48</a:t>
            </a:fld>
            <a:endParaRPr lang="en-US"/>
          </a:p>
        </p:txBody>
      </p:sp>
    </p:spTree>
    <p:extLst>
      <p:ext uri="{BB962C8B-B14F-4D97-AF65-F5344CB8AC3E}">
        <p14:creationId xmlns:p14="http://schemas.microsoft.com/office/powerpoint/2010/main" val="970730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consideration in planning is for the inclusion of stakeholders.  Many people hold personal beliefs about state assessment and accountability requirements. If the school is going to make improvements in overall state assessment particpation rates, it will be imperative that all stakeholders are included in conversations.  </a:t>
            </a:r>
            <a:br>
              <a:rPr lang="en-US" dirty="0"/>
            </a:br>
            <a:br>
              <a:rPr lang="en-US" dirty="0"/>
            </a:br>
            <a:r>
              <a:rPr lang="en-US" dirty="0"/>
              <a:t>Read the slide. </a:t>
            </a:r>
          </a:p>
        </p:txBody>
      </p:sp>
      <p:sp>
        <p:nvSpPr>
          <p:cNvPr id="4" name="Slide Number Placeholder 3"/>
          <p:cNvSpPr>
            <a:spLocks noGrp="1"/>
          </p:cNvSpPr>
          <p:nvPr>
            <p:ph type="sldNum" sz="quarter" idx="5"/>
          </p:nvPr>
        </p:nvSpPr>
        <p:spPr/>
        <p:txBody>
          <a:bodyPr/>
          <a:lstStyle/>
          <a:p>
            <a:fld id="{5B012C48-CBE3-4456-858D-2A38C9D9ED43}" type="slidenum">
              <a:rPr lang="en-US" smtClean="0"/>
              <a:t>49</a:t>
            </a:fld>
            <a:endParaRPr lang="en-US"/>
          </a:p>
        </p:txBody>
      </p:sp>
    </p:spTree>
    <p:extLst>
      <p:ext uri="{BB962C8B-B14F-4D97-AF65-F5344CB8AC3E}">
        <p14:creationId xmlns:p14="http://schemas.microsoft.com/office/powerpoint/2010/main" val="86841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r>
              <a:rPr lang="en-US" dirty="0"/>
              <a:t>Refer to handout that is posted alongside this training </a:t>
            </a:r>
            <a:r>
              <a:rPr lang="en-US" dirty="0" err="1"/>
              <a:t>powerpoint</a:t>
            </a:r>
            <a:r>
              <a:rPr lang="en-US" dirty="0"/>
              <a:t> on the BSE website. The handout contains the questions you will be required to answer in the completion survey. </a:t>
            </a:r>
            <a:endParaRPr lang="en-US" sz="1800" dirty="0">
              <a:effectLst/>
              <a:latin typeface="Times New Roman" panose="02020603050405020304" pitchFamily="18" charset="0"/>
              <a:ea typeface="Times New Roman" panose="02020603050405020304" pitchFamily="18" charset="0"/>
            </a:endParaRPr>
          </a:p>
          <a:p>
            <a:r>
              <a:rPr lang="en-US" b="1" dirty="0"/>
              <a:t>Questions appearing on the handout must be answered using the link provided</a:t>
            </a:r>
            <a:r>
              <a:rPr lang="en-US" dirty="0"/>
              <a:t>. Emailed submissions will not be accepted. </a:t>
            </a:r>
          </a:p>
          <a:p>
            <a:r>
              <a:rPr lang="en-US" dirty="0"/>
              <a:t>The link is provided on the handout </a:t>
            </a:r>
            <a:r>
              <a:rPr lang="en-US" u="sng" dirty="0"/>
              <a:t>and</a:t>
            </a:r>
            <a:r>
              <a:rPr lang="en-US" dirty="0"/>
              <a:t> at the conclusion of the presentation.</a:t>
            </a:r>
          </a:p>
          <a:p>
            <a:r>
              <a:rPr lang="en-US" dirty="0"/>
              <a:t>One completion survey must be submitted on behalf of the LEA by the due date listed on this slide.  The completion survey will ask you to list the name of the other required administrator that viewed this training as part of the 2023 tier 2 requirement.  </a:t>
            </a:r>
          </a:p>
        </p:txBody>
      </p:sp>
      <p:sp>
        <p:nvSpPr>
          <p:cNvPr id="4" name="Slide Number Placeholder 3"/>
          <p:cNvSpPr>
            <a:spLocks noGrp="1"/>
          </p:cNvSpPr>
          <p:nvPr>
            <p:ph type="sldNum" sz="quarter" idx="5"/>
          </p:nvPr>
        </p:nvSpPr>
        <p:spPr/>
        <p:txBody>
          <a:bodyPr/>
          <a:lstStyle/>
          <a:p>
            <a:fld id="{5B012C48-CBE3-4456-858D-2A38C9D9ED43}" type="slidenum">
              <a:rPr lang="en-US" smtClean="0"/>
              <a:t>5</a:t>
            </a:fld>
            <a:endParaRPr lang="en-US"/>
          </a:p>
        </p:txBody>
      </p:sp>
    </p:spTree>
    <p:extLst>
      <p:ext uri="{BB962C8B-B14F-4D97-AF65-F5344CB8AC3E}">
        <p14:creationId xmlns:p14="http://schemas.microsoft.com/office/powerpoint/2010/main" val="4167639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improvements to participation rates begins with having the data sources, examining the data and asking the right questions.</a:t>
            </a:r>
          </a:p>
          <a:p>
            <a:br>
              <a:rPr lang="en-US" dirty="0"/>
            </a:br>
            <a:r>
              <a:rPr lang="en-US" dirty="0"/>
              <a:t>Read the slide.</a:t>
            </a:r>
          </a:p>
        </p:txBody>
      </p:sp>
      <p:sp>
        <p:nvSpPr>
          <p:cNvPr id="4" name="Slide Number Placeholder 3"/>
          <p:cNvSpPr>
            <a:spLocks noGrp="1"/>
          </p:cNvSpPr>
          <p:nvPr>
            <p:ph type="sldNum" sz="quarter" idx="5"/>
          </p:nvPr>
        </p:nvSpPr>
        <p:spPr/>
        <p:txBody>
          <a:bodyPr/>
          <a:lstStyle/>
          <a:p>
            <a:fld id="{5B012C48-CBE3-4456-858D-2A38C9D9ED43}" type="slidenum">
              <a:rPr lang="en-US" smtClean="0"/>
              <a:t>50</a:t>
            </a:fld>
            <a:endParaRPr lang="en-US"/>
          </a:p>
        </p:txBody>
      </p:sp>
    </p:spTree>
    <p:extLst>
      <p:ext uri="{BB962C8B-B14F-4D97-AF65-F5344CB8AC3E}">
        <p14:creationId xmlns:p14="http://schemas.microsoft.com/office/powerpoint/2010/main" val="13378607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obtaining the data sources, there are a number of factors to consider when examining the data. </a:t>
            </a:r>
          </a:p>
          <a:p>
            <a:br>
              <a:rPr lang="en-US" dirty="0"/>
            </a:br>
            <a:r>
              <a:rPr lang="en-US" dirty="0"/>
              <a:t>Read the slide.</a:t>
            </a:r>
          </a:p>
        </p:txBody>
      </p:sp>
      <p:sp>
        <p:nvSpPr>
          <p:cNvPr id="4" name="Slide Number Placeholder 3"/>
          <p:cNvSpPr>
            <a:spLocks noGrp="1"/>
          </p:cNvSpPr>
          <p:nvPr>
            <p:ph type="sldNum" sz="quarter" idx="5"/>
          </p:nvPr>
        </p:nvSpPr>
        <p:spPr/>
        <p:txBody>
          <a:bodyPr/>
          <a:lstStyle/>
          <a:p>
            <a:fld id="{5B012C48-CBE3-4456-858D-2A38C9D9ED43}" type="slidenum">
              <a:rPr lang="en-US" smtClean="0"/>
              <a:t>51</a:t>
            </a:fld>
            <a:endParaRPr lang="en-US"/>
          </a:p>
        </p:txBody>
      </p:sp>
    </p:spTree>
    <p:extLst>
      <p:ext uri="{BB962C8B-B14F-4D97-AF65-F5344CB8AC3E}">
        <p14:creationId xmlns:p14="http://schemas.microsoft.com/office/powerpoint/2010/main" val="3683171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steps in the action plan slide, the next step is to determine the strategies to address the participation issues and implement them.</a:t>
            </a:r>
          </a:p>
          <a:p>
            <a:endParaRPr lang="en-US" dirty="0"/>
          </a:p>
          <a:p>
            <a:r>
              <a:rPr lang="en-US" dirty="0"/>
              <a:t>Read the slide.</a:t>
            </a:r>
          </a:p>
        </p:txBody>
      </p:sp>
      <p:sp>
        <p:nvSpPr>
          <p:cNvPr id="4" name="Slide Number Placeholder 3"/>
          <p:cNvSpPr>
            <a:spLocks noGrp="1"/>
          </p:cNvSpPr>
          <p:nvPr>
            <p:ph type="sldNum" sz="quarter" idx="5"/>
          </p:nvPr>
        </p:nvSpPr>
        <p:spPr/>
        <p:txBody>
          <a:bodyPr/>
          <a:lstStyle/>
          <a:p>
            <a:fld id="{5B012C48-CBE3-4456-858D-2A38C9D9ED43}" type="slidenum">
              <a:rPr lang="en-US" smtClean="0"/>
              <a:t>52</a:t>
            </a:fld>
            <a:endParaRPr lang="en-US"/>
          </a:p>
        </p:txBody>
      </p:sp>
    </p:spTree>
    <p:extLst>
      <p:ext uri="{BB962C8B-B14F-4D97-AF65-F5344CB8AC3E}">
        <p14:creationId xmlns:p14="http://schemas.microsoft.com/office/powerpoint/2010/main" val="16133659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5B012C48-CBE3-4456-858D-2A38C9D9ED43}" type="slidenum">
              <a:rPr lang="en-US" smtClean="0"/>
              <a:t>53</a:t>
            </a:fld>
            <a:endParaRPr lang="en-US"/>
          </a:p>
        </p:txBody>
      </p:sp>
    </p:spTree>
    <p:extLst>
      <p:ext uri="{BB962C8B-B14F-4D97-AF65-F5344CB8AC3E}">
        <p14:creationId xmlns:p14="http://schemas.microsoft.com/office/powerpoint/2010/main" val="13865986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action plan is complete without progress monitoring.  The reasons for participation rate issues and the strategies selected for improving rates will affect measurement – specifically – what data is measured, how it is measured and the timing of the measurement.</a:t>
            </a:r>
          </a:p>
          <a:p>
            <a:endParaRPr lang="en-US" dirty="0"/>
          </a:p>
          <a:p>
            <a:r>
              <a:rPr lang="en-US" dirty="0"/>
              <a:t>Some changes may be more immediate.  For example, will the participation rate issue be affected by a change to the IEP? If so, those changes may be addressed more quickly by educating teachers and families and revising IEPs by a specified date.  </a:t>
            </a:r>
          </a:p>
          <a:p>
            <a:endParaRPr lang="en-US" dirty="0"/>
          </a:p>
          <a:p>
            <a:r>
              <a:rPr lang="en-US" dirty="0"/>
              <a:t>Another more immediate improvement may be specific to a building.  A building administrator may need educated about state assessment participation for the IEP subgroup. In this instance, education can be immediate, and impact should be noted immediately in the spring.</a:t>
            </a:r>
          </a:p>
          <a:p>
            <a:endParaRPr lang="en-US" dirty="0"/>
          </a:p>
          <a:p>
            <a:r>
              <a:rPr lang="en-US" dirty="0"/>
              <a:t>If issues pertain to trigger courses and Keystone Exams at the high school, more time may be needed to either educate staff or to plan changes.  Notable changes to data may not be observable until the following year; however, the team will be able to identify how many students would be impacted by changes.</a:t>
            </a:r>
          </a:p>
          <a:p>
            <a:endParaRPr lang="en-US" dirty="0"/>
          </a:p>
          <a:p>
            <a:r>
              <a:rPr lang="en-US" dirty="0"/>
              <a:t>In summary, monitoring of data may be ongoing (e.g., IEP revisions), it could be targeted (specific building administrator education), or annual (as noted in the last example).</a:t>
            </a:r>
          </a:p>
          <a:p>
            <a:endParaRPr lang="en-US" dirty="0"/>
          </a:p>
          <a:p>
            <a:r>
              <a:rPr lang="en-US" dirty="0"/>
              <a:t>  </a:t>
            </a:r>
          </a:p>
        </p:txBody>
      </p:sp>
      <p:sp>
        <p:nvSpPr>
          <p:cNvPr id="4" name="Slide Number Placeholder 3"/>
          <p:cNvSpPr>
            <a:spLocks noGrp="1"/>
          </p:cNvSpPr>
          <p:nvPr>
            <p:ph type="sldNum" sz="quarter" idx="5"/>
          </p:nvPr>
        </p:nvSpPr>
        <p:spPr/>
        <p:txBody>
          <a:bodyPr/>
          <a:lstStyle/>
          <a:p>
            <a:fld id="{5B012C48-CBE3-4456-858D-2A38C9D9ED43}" type="slidenum">
              <a:rPr lang="en-US" smtClean="0"/>
              <a:t>54</a:t>
            </a:fld>
            <a:endParaRPr lang="en-US"/>
          </a:p>
        </p:txBody>
      </p:sp>
    </p:spTree>
    <p:extLst>
      <p:ext uri="{BB962C8B-B14F-4D97-AF65-F5344CB8AC3E}">
        <p14:creationId xmlns:p14="http://schemas.microsoft.com/office/powerpoint/2010/main" val="39361227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tools specific to managing the 95% participation rate.  As noted previously, NCEO is a trusted research to practice educational partner for states and districts. Components of these tools have been used within this training.</a:t>
            </a:r>
          </a:p>
          <a:p>
            <a:endParaRPr lang="en-US" dirty="0"/>
          </a:p>
          <a:p>
            <a:r>
              <a:rPr lang="en-US" dirty="0"/>
              <a:t>Read the slide.</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55</a:t>
            </a:fld>
            <a:endParaRPr lang="en-US"/>
          </a:p>
        </p:txBody>
      </p:sp>
    </p:spTree>
    <p:extLst>
      <p:ext uri="{BB962C8B-B14F-4D97-AF65-F5344CB8AC3E}">
        <p14:creationId xmlns:p14="http://schemas.microsoft.com/office/powerpoint/2010/main" val="36110874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presentation wraps up, let’s consider again why your LEA is participating in this required training and next steps.</a:t>
            </a:r>
          </a:p>
          <a:p>
            <a:endParaRPr lang="en-US" dirty="0"/>
          </a:p>
          <a:p>
            <a:r>
              <a:rPr lang="en-US" sz="1200" dirty="0"/>
              <a:t>Your LEA was identified because it exceeded the 1% threshold in the 2022 testing cycle and also did not meet the 95% participation requirement for students with disabilities in state testing.  As school leaders you were identified as being important to making improvements in these areas.  The assessment team provided this training to support you with next steps. Specifically, we provided </a:t>
            </a:r>
          </a:p>
          <a:p>
            <a:pPr marL="228600" indent="-228600">
              <a:buAutoNum type="arabicPeriod"/>
            </a:pPr>
            <a:r>
              <a:rPr lang="en-US" sz="1200" dirty="0"/>
              <a:t>Background information to support your understanding of requirements </a:t>
            </a:r>
          </a:p>
          <a:p>
            <a:pPr marL="228600" indent="-228600">
              <a:buAutoNum type="arabicPeriod"/>
            </a:pPr>
            <a:r>
              <a:rPr lang="en-US" sz="1200" dirty="0"/>
              <a:t>Student scenarios to apply decision making criteria in assessment participation</a:t>
            </a:r>
          </a:p>
          <a:p>
            <a:pPr marL="228600" indent="-228600">
              <a:buAutoNum type="arabicPeriod"/>
            </a:pPr>
            <a:r>
              <a:rPr lang="en-US" sz="1200" dirty="0"/>
              <a:t>Action planning steps for improving overall participation rates for all students in all assessments. </a:t>
            </a:r>
            <a:endParaRPr lang="en-US" dirty="0"/>
          </a:p>
          <a:p>
            <a:pPr marL="0" indent="0">
              <a:buNone/>
            </a:pPr>
            <a:endParaRPr lang="en-US" dirty="0"/>
          </a:p>
          <a:p>
            <a:pPr marL="0" indent="0">
              <a:buNone/>
            </a:pPr>
            <a:r>
              <a:rPr lang="en-US" dirty="0"/>
              <a:t>As leaders, your next steps following this training would include these planning steps - </a:t>
            </a:r>
          </a:p>
          <a:p>
            <a:pPr marL="228600" indent="-228600">
              <a:buAutoNum type="arabicPeriod"/>
            </a:pPr>
            <a:r>
              <a:rPr lang="en-US" dirty="0"/>
              <a:t>Review your own 1% and 95% data sources</a:t>
            </a:r>
          </a:p>
          <a:p>
            <a:pPr marL="228600" indent="-228600">
              <a:buAutoNum type="arabicPeriod"/>
            </a:pPr>
            <a:r>
              <a:rPr lang="en-US" dirty="0"/>
              <a:t>Determine where patterns and/or anomalies exist while including relevant stake holders.  </a:t>
            </a:r>
          </a:p>
          <a:p>
            <a:pPr marL="228600" indent="-228600">
              <a:buAutoNum type="arabicPeriod"/>
            </a:pPr>
            <a:r>
              <a:rPr lang="en-US" dirty="0"/>
              <a:t>Take action using this training and the NCEO tools provided.</a:t>
            </a:r>
          </a:p>
          <a:p>
            <a:pPr marL="228600" indent="-228600">
              <a:buAutoNum type="arabicPeriod"/>
            </a:pPr>
            <a:r>
              <a:rPr lang="en-US" dirty="0"/>
              <a:t>Monitor progress of the action plan in the upcoming 2023 testing cycle and beyond.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56</a:t>
            </a:fld>
            <a:endParaRPr lang="en-US"/>
          </a:p>
        </p:txBody>
      </p:sp>
    </p:spTree>
    <p:extLst>
      <p:ext uri="{BB962C8B-B14F-4D97-AF65-F5344CB8AC3E}">
        <p14:creationId xmlns:p14="http://schemas.microsoft.com/office/powerpoint/2010/main" val="3112185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concluding, let me review the final step of your participation in this required course.</a:t>
            </a:r>
          </a:p>
          <a:p>
            <a:pPr marL="0" indent="0">
              <a:buNone/>
            </a:pPr>
            <a:endParaRPr lang="en-US" dirty="0"/>
          </a:p>
          <a:p>
            <a:pPr marL="0" indent="0">
              <a:buNone/>
            </a:pPr>
            <a:r>
              <a:rPr lang="en-US" dirty="0"/>
              <a:t>Read the slide.</a:t>
            </a:r>
          </a:p>
          <a:p>
            <a:pPr marL="0" indent="0">
              <a:buNone/>
            </a:pPr>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57</a:t>
            </a:fld>
            <a:endParaRPr lang="en-US"/>
          </a:p>
        </p:txBody>
      </p:sp>
    </p:spTree>
    <p:extLst>
      <p:ext uri="{BB962C8B-B14F-4D97-AF65-F5344CB8AC3E}">
        <p14:creationId xmlns:p14="http://schemas.microsoft.com/office/powerpoint/2010/main" val="1422219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dirty="0">
                <a:solidFill>
                  <a:srgbClr val="000000"/>
                </a:solidFill>
                <a:latin typeface="Arial" panose="020B0604020202020204" pitchFamily="34" charset="0"/>
                <a:ea typeface="Verdana" pitchFamily="34" charset="0"/>
                <a:cs typeface="Arial" panose="020B0604020202020204" pitchFamily="34" charset="0"/>
              </a:rPr>
              <a:t>For more information on </a:t>
            </a:r>
            <a:r>
              <a:rPr lang="en-US" altLang="en-US" dirty="0">
                <a:solidFill>
                  <a:srgbClr val="000000"/>
                </a:solidFill>
                <a:ea typeface="Verdana" pitchFamily="34" charset="0"/>
              </a:rPr>
              <a:t>1% Threshold and 95% Participation Rates, </a:t>
            </a:r>
            <a:r>
              <a:rPr lang="en-US" altLang="en-US" dirty="0">
                <a:solidFill>
                  <a:srgbClr val="000000"/>
                </a:solidFill>
                <a:latin typeface="Arial" panose="020B0604020202020204" pitchFamily="34" charset="0"/>
                <a:ea typeface="Verdana" pitchFamily="34" charset="0"/>
                <a:cs typeface="Arial" panose="020B0604020202020204" pitchFamily="34" charset="0"/>
              </a:rPr>
              <a:t>please visit PDE’s website at </a:t>
            </a:r>
            <a:r>
              <a:rPr lang="en-US" altLang="en-US" u="sng" dirty="0">
                <a:solidFill>
                  <a:srgbClr val="0000FF"/>
                </a:solidFill>
                <a:latin typeface="Arial" panose="020B0604020202020204" pitchFamily="34" charset="0"/>
                <a:ea typeface="Verdana" pitchFamily="34" charset="0"/>
                <a:cs typeface="Arial" panose="020B0604020202020204" pitchFamily="34" charset="0"/>
                <a:hlinkClick r:id="rId3"/>
              </a:rPr>
              <a:t>www.education.pa.gov</a:t>
            </a:r>
            <a:r>
              <a:rPr lang="en-US" altLang="en-US" u="none" dirty="0">
                <a:solidFill>
                  <a:srgbClr val="0000FF"/>
                </a:solidFill>
                <a:latin typeface="Arial" panose="020B0604020202020204" pitchFamily="34" charset="0"/>
                <a:ea typeface="Verdana" pitchFamily="34" charset="0"/>
                <a:cs typeface="Arial" panose="020B0604020202020204" pitchFamily="34" charset="0"/>
              </a:rPr>
              <a:t>.  Information can be located at special education and assessment and accountability webpages.  For questions specific to this presentation and completion requirements, contact Lisa Hampe or Lisa Hauswirth, Special Education Advisers, at the email addresses here.</a:t>
            </a:r>
            <a:endParaRPr lang="en-US" altLang="en-US" u="none" dirty="0">
              <a:solidFill>
                <a:srgbClr val="0000FF"/>
              </a:solidFill>
              <a:ea typeface="Verdana" pitchFamily="34" charset="0"/>
            </a:endParaRPr>
          </a:p>
          <a:p>
            <a:pPr marL="0" indent="0">
              <a:buNone/>
            </a:pPr>
            <a:endParaRPr lang="en-US" altLang="en-US" u="sng" dirty="0">
              <a:solidFill>
                <a:srgbClr val="0000FF"/>
              </a:solidFill>
              <a:latin typeface="Arial" panose="020B0604020202020204" pitchFamily="34" charset="0"/>
              <a:ea typeface="Verdana"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58</a:t>
            </a:fld>
            <a:endParaRPr lang="en-US"/>
          </a:p>
        </p:txBody>
      </p:sp>
    </p:spTree>
    <p:extLst>
      <p:ext uri="{BB962C8B-B14F-4D97-AF65-F5344CB8AC3E}">
        <p14:creationId xmlns:p14="http://schemas.microsoft.com/office/powerpoint/2010/main" val="411727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topics we will cover today include: State assessment participation and the 95% participation requirement</a:t>
            </a:r>
          </a:p>
          <a:p>
            <a:r>
              <a:rPr lang="en-US" dirty="0"/>
              <a:t>State assessment participation and graduation requirements for students with disabilities </a:t>
            </a:r>
          </a:p>
          <a:p>
            <a:r>
              <a:rPr lang="en-US" dirty="0"/>
              <a:t>Ensuring students take the ‘right’ test – a deeper look at PA’s 6 PASA DLM eligibility criteria</a:t>
            </a:r>
          </a:p>
          <a:p>
            <a:r>
              <a:rPr lang="en-US" dirty="0"/>
              <a:t>Guidance for IEP teams</a:t>
            </a:r>
          </a:p>
          <a:p>
            <a:r>
              <a:rPr lang="en-US" dirty="0"/>
              <a:t>Promising practices for schools to meet state assessment participation requirements</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6</a:t>
            </a:fld>
            <a:endParaRPr lang="en-US"/>
          </a:p>
        </p:txBody>
      </p:sp>
    </p:spTree>
    <p:extLst>
      <p:ext uri="{BB962C8B-B14F-4D97-AF65-F5344CB8AC3E}">
        <p14:creationId xmlns:p14="http://schemas.microsoft.com/office/powerpoint/2010/main" val="78536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2E5783A7-4BDE-4ECA-9579-B2D4F0F60A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DB60B977-E86D-4D84-BEA8-55921ED01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In the field of special education, “Participation Matters”.  Statewide assessment systems under ESSA align with IDEA and the belief that ALL students be included. Specifically, this slide illustrates the 2 target goals in regard to statewide assessment participation. We must improve or increase the participation rate of students with disabilities who participate in statewide assessment, as PA does not currently meet the federally required 95% participation rate.  </a:t>
            </a:r>
          </a:p>
          <a:p>
            <a:endParaRPr lang="en-US" altLang="en-US" dirty="0"/>
          </a:p>
          <a:p>
            <a:r>
              <a:rPr lang="en-US" altLang="en-US" dirty="0"/>
              <a:t>PA must also decrease the number of students participating in the PASA to no more than 1%, in order to gain compliance with the federally mandated 1% threshold. </a:t>
            </a:r>
          </a:p>
        </p:txBody>
      </p:sp>
      <p:sp>
        <p:nvSpPr>
          <p:cNvPr id="121860" name="Slide Number Placeholder 3">
            <a:extLst>
              <a:ext uri="{FF2B5EF4-FFF2-40B4-BE49-F238E27FC236}">
                <a16:creationId xmlns:a16="http://schemas.microsoft.com/office/drawing/2014/main" id="{F6008F56-6A52-4455-8046-28018ABF6D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69D015-6CFA-4AAB-8B20-B1D4307B9E2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046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the participation rates of  all students and the students with disabilities subgroup  in statewide assessment since 2018.  Note the two years prior to the pandemic, PA was meeting the 95% participation requirement for all students, but slightly off the mark for the students with disabilities subgroup.  In 2020, all testing was cancelled due to the COVID 19 pandemic.  In 2021 when testing resumed, participation rates in both the all students and students with disabilities subgroups plummeted.  PA continued not to meet the 95% requirement in the 2022 testing cycle.  Therefore, schools will need to add focus on ensuring students participate in testing (regardless of they take the PSSA, Keystone, or PASA) in the upcoming 2023 testing cycle.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2D6E-3AC9-A04E-9030-855B5BCB4C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74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may ask why participation in state assessment is important.  Participation in statewide assessment is a matter of educational equity. Full participation is an important way to ensure that PA schools are delivering on the promise of high academic expectations and college and career readiness for each and every student. </a:t>
            </a:r>
          </a:p>
          <a:p>
            <a:r>
              <a:rPr lang="en-US" dirty="0"/>
              <a:t>As mentioned earlier, state assessment participation is a federal and state requirement. </a:t>
            </a:r>
          </a:p>
        </p:txBody>
      </p:sp>
      <p:sp>
        <p:nvSpPr>
          <p:cNvPr id="4" name="Slide Number Placeholder 3"/>
          <p:cNvSpPr>
            <a:spLocks noGrp="1"/>
          </p:cNvSpPr>
          <p:nvPr>
            <p:ph type="sldNum" sz="quarter" idx="5"/>
          </p:nvPr>
        </p:nvSpPr>
        <p:spPr/>
        <p:txBody>
          <a:bodyPr/>
          <a:lstStyle/>
          <a:p>
            <a:fld id="{5B012C48-CBE3-4456-858D-2A38C9D9ED43}" type="slidenum">
              <a:rPr lang="en-US" smtClean="0"/>
              <a:t>9</a:t>
            </a:fld>
            <a:endParaRPr lang="en-US"/>
          </a:p>
        </p:txBody>
      </p:sp>
    </p:spTree>
    <p:extLst>
      <p:ext uri="{BB962C8B-B14F-4D97-AF65-F5344CB8AC3E}">
        <p14:creationId xmlns:p14="http://schemas.microsoft.com/office/powerpoint/2010/main" val="1373785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1/17/2023</a:t>
            </a:fld>
            <a:endParaRPr lang="en-US"/>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73CA9021-3EA6-3F1D-A425-16C8069FC0B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98288550-DC8A-BF20-9C8D-3C34DBB89C60}"/>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3292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1/17/2023</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7" name="Picture 6" descr="PDE Logo inside a blue square">
            <a:extLst>
              <a:ext uri="{FF2B5EF4-FFF2-40B4-BE49-F238E27FC236}">
                <a16:creationId xmlns:a16="http://schemas.microsoft.com/office/drawing/2014/main" id="{8C504C3F-60BB-14EF-091F-9565A3C0C174}"/>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8" name="Picture 7" descr="Pennsylvania Department of Education logo">
            <a:extLst>
              <a:ext uri="{FF2B5EF4-FFF2-40B4-BE49-F238E27FC236}">
                <a16:creationId xmlns:a16="http://schemas.microsoft.com/office/drawing/2014/main" id="{6C65AF12-DFBC-1A92-8273-9466BEB1E9A7}"/>
              </a:ext>
            </a:extLst>
          </p:cNvPr>
          <p:cNvPicPr>
            <a:picLocks noChangeAspect="1"/>
          </p:cNvPicPr>
          <p:nvPr userDrawn="1"/>
        </p:nvPicPr>
        <p:blipFill>
          <a:blip r:embed="rId4"/>
          <a:stretch>
            <a:fillRect/>
          </a:stretch>
        </p:blipFill>
        <p:spPr>
          <a:xfrm>
            <a:off x="10077363" y="792480"/>
            <a:ext cx="1417572" cy="855730"/>
          </a:xfrm>
          <a:prstGeom prst="rect">
            <a:avLst/>
          </a:prstGeom>
        </p:spPr>
      </p:pic>
    </p:spTree>
    <p:extLst>
      <p:ext uri="{BB962C8B-B14F-4D97-AF65-F5344CB8AC3E}">
        <p14:creationId xmlns:p14="http://schemas.microsoft.com/office/powerpoint/2010/main" val="39886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1/17/2023</a:t>
            </a:fld>
            <a:endParaRPr lang="en-US"/>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000F9132-2FA6-531B-853B-7FA60C4EE986}"/>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DF560240-EEF9-E3AD-E70F-0049B713CB2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0910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1/17/2023</a:t>
            </a:fld>
            <a:endParaRPr lang="en-US"/>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Picture 9" descr="PDE Logo inside a blue square">
            <a:extLst>
              <a:ext uri="{FF2B5EF4-FFF2-40B4-BE49-F238E27FC236}">
                <a16:creationId xmlns:a16="http://schemas.microsoft.com/office/drawing/2014/main" id="{931248E6-F468-3E78-9D55-0EAE4144AE67}"/>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11" name="Picture 10" descr="Pennsylvania Department of Education logo">
            <a:extLst>
              <a:ext uri="{FF2B5EF4-FFF2-40B4-BE49-F238E27FC236}">
                <a16:creationId xmlns:a16="http://schemas.microsoft.com/office/drawing/2014/main" id="{F1DFF1FE-B4F3-B08C-899D-E23D461C9503}"/>
              </a:ext>
            </a:extLst>
          </p:cNvPr>
          <p:cNvPicPr>
            <a:picLocks noChangeAspect="1"/>
          </p:cNvPicPr>
          <p:nvPr userDrawn="1"/>
        </p:nvPicPr>
        <p:blipFill>
          <a:blip r:embed="rId3"/>
          <a:stretch>
            <a:fillRect/>
          </a:stretch>
        </p:blipFill>
        <p:spPr>
          <a:xfrm>
            <a:off x="9848415" y="1191811"/>
            <a:ext cx="1417572" cy="855730"/>
          </a:xfrm>
          <a:prstGeom prst="rect">
            <a:avLst/>
          </a:prstGeom>
        </p:spPr>
      </p:pic>
    </p:spTree>
    <p:extLst>
      <p:ext uri="{BB962C8B-B14F-4D97-AF65-F5344CB8AC3E}">
        <p14:creationId xmlns:p14="http://schemas.microsoft.com/office/powerpoint/2010/main" val="180599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dirty="0"/>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1/17/2023</a:t>
            </a:fld>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994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99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1/17/2023</a:t>
            </a:fld>
            <a:endParaRPr lang="en-US"/>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C56D4987-17F8-5DD6-30EC-9DA0725D335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3A160336-F072-33D2-7025-BC4795EF6A54}"/>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429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1/17/2023</a:t>
            </a:fld>
            <a:endParaRPr lang="en-US"/>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E05121F8-F8D0-12BE-2280-7E60891ED6C5}"/>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E150CC1C-9925-9798-5AED-1CA3599D8CAA}"/>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39964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1/17/2023</a:t>
            </a:fld>
            <a:endParaRPr lang="en-US"/>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Content Placeholder 6" descr="Ornamental shapes. Dark blue and light blue rectangles">
            <a:extLst>
              <a:ext uri="{FF2B5EF4-FFF2-40B4-BE49-F238E27FC236}">
                <a16:creationId xmlns:a16="http://schemas.microsoft.com/office/drawing/2014/main" id="{7D39C305-7D91-BD64-0A4C-03A5F78D1817}"/>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1" name="Picture 10" descr="Pennsylvania Department of Education Logo">
            <a:extLst>
              <a:ext uri="{FF2B5EF4-FFF2-40B4-BE49-F238E27FC236}">
                <a16:creationId xmlns:a16="http://schemas.microsoft.com/office/drawing/2014/main" id="{755D1E9F-F6AD-9175-7C8F-59495A112C9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7587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1/17/2023</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Ornamental shape. Blue gradient and gray rectangles">
            <a:extLst>
              <a:ext uri="{FF2B5EF4-FFF2-40B4-BE49-F238E27FC236}">
                <a16:creationId xmlns:a16="http://schemas.microsoft.com/office/drawing/2014/main" id="{CAD87B9F-3FE8-A5B1-53CA-F7B23BB36498}"/>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descr="Pennsylvania Department of Education Logo">
            <a:extLst>
              <a:ext uri="{FF2B5EF4-FFF2-40B4-BE49-F238E27FC236}">
                <a16:creationId xmlns:a16="http://schemas.microsoft.com/office/drawing/2014/main" id="{87221160-2A5A-3172-BC02-3233B27E7FEC}"/>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186068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1/17/2023</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E4F887E4-34BD-F7FC-4D22-B4F5E90DECB0}"/>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7491FC91-7DFD-6051-4082-56850C2C06BF}"/>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798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1/17/2023</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Picture 4" descr="Ornamental shape. Blue gradient and gray rectangles">
            <a:extLst>
              <a:ext uri="{FF2B5EF4-FFF2-40B4-BE49-F238E27FC236}">
                <a16:creationId xmlns:a16="http://schemas.microsoft.com/office/drawing/2014/main" id="{0458D707-3027-F739-5F6C-B2E783194165}"/>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6" name="Picture 5" descr="Pennsylvania Department of Education Logo">
            <a:extLst>
              <a:ext uri="{FF2B5EF4-FFF2-40B4-BE49-F238E27FC236}">
                <a16:creationId xmlns:a16="http://schemas.microsoft.com/office/drawing/2014/main" id="{8B1B135F-B2E6-8185-1A0C-17D34F0D9138}"/>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949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1/17/2023</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Content Placeholder 6" descr="Ornamental shapes. Dark blue and light blue rectangles">
            <a:extLst>
              <a:ext uri="{FF2B5EF4-FFF2-40B4-BE49-F238E27FC236}">
                <a16:creationId xmlns:a16="http://schemas.microsoft.com/office/drawing/2014/main" id="{8844F8AB-E383-518B-0A27-BEF6C9D7D9B8}"/>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2864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1/17/2023</a:t>
            </a:fld>
            <a:endParaRPr lang="en-US" dirty="0"/>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dirty="0"/>
          </a:p>
        </p:txBody>
      </p:sp>
    </p:spTree>
    <p:extLst>
      <p:ext uri="{BB962C8B-B14F-4D97-AF65-F5344CB8AC3E}">
        <p14:creationId xmlns:p14="http://schemas.microsoft.com/office/powerpoint/2010/main" val="106161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62" r:id="rId10"/>
    <p:sldLayoutId id="2147483656" r:id="rId11"/>
    <p:sldLayoutId id="2147483657" r:id="rId12"/>
    <p:sldLayoutId id="214748366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atoday.com/story/news/2022/10/24/naep-report-card-test-scores-reading-math/1055240700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usnews.com/news/best-states/articles/2022-10-26/states-with-the-largest-drops-in-reading-math-test-scores" TargetMode="External"/><Relationship Id="rId4" Type="http://schemas.openxmlformats.org/officeDocument/2006/relationships/hyperlink" Target="https://www.future-ed.org/state-standardized-test-scor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gis.state.pa.us/cfdocs/billInfo/billInfo.cfm?sYear=2017&amp;sInd=0&amp;body=S&amp;type=B&amp;bn=109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pdesas.org/Frameworks/DCEToolKit/Act158PathwaysToGraduationToolki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ceo.umn.edu/docs/OnlinePubs/Tool9_CustomizableTemplate.pd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dfid/1527803022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attan.net/Publications/PASA-Eligibility-Criteria-Decision-Making-Compani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p-atti.blogspot.com/2012/07/perche-e-fondamentale-il-team-building.html"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s://openclipart.org/detail/16709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hyperlink" Target="https://openclipart.org/detail/16709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hyperlink" Target="https://www.mediawiki.org/wiki/File:Warning_icon.sv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Ua_1.39_warning-caution.sv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Physically_integrated_danc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nceo.umn.edu/docs/OnlinePubs/NCEOBriefMTSS.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financialplanningpeak.blogspot.com/2012/11/financial-planning-for-child-with.html" TargetMode="Externa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bcgovphotos/45898770301/in/album-72157686374387076/"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serena.unina.it/index.php/jop/article/view/2830"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education.pa.gov/Documents/K-12/Assessment%20and%20Accountability/PSSA/Accommodations/Accommodations%20Guidelines%20for%20PSSA%20and%20Keystone%20Exams.pdf" TargetMode="External"/><Relationship Id="rId4" Type="http://schemas.openxmlformats.org/officeDocument/2006/relationships/hyperlink" Target="http://www.serena.unina.it/index.php/jop/article/view/2830"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serena.unina.it/index.php/jop/article/view/283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nceo.info/Resources/publications/OnlinePubs/Tools/Tool3State-DistrictDataDisplayTemplates.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nceo.umn.edu/docs/OnlinePubs/Tool4DialogueGuide.pdf" TargetMode="External"/><Relationship Id="rId5" Type="http://schemas.openxmlformats.org/officeDocument/2006/relationships/hyperlink" Target="https://nceo.info/Resources/publications/OnlinePubs/Tools/Tool2PlanningTool.html" TargetMode="External"/><Relationship Id="rId4" Type="http://schemas.openxmlformats.org/officeDocument/2006/relationships/hyperlink" Target="https://nceo.info/Resources/publications/OnlinePubs/Tools/Tool7Infographic.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nceo.umn.edu/docs/OnlinePubs/NCEOReport429.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nceo.info/Resources?text=%22NCEO+Participation+Communication+Toolkit:%22"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nceo.info/Resources/publications/OnlinePubs/Tools/Tool2PlanningTool.html" TargetMode="External"/><Relationship Id="rId5" Type="http://schemas.openxmlformats.org/officeDocument/2006/relationships/hyperlink" Target="https://nceo.umn.edu/docs/OnlinePubs/Tool4DialogueGuide.pdf" TargetMode="External"/><Relationship Id="rId4" Type="http://schemas.openxmlformats.org/officeDocument/2006/relationships/hyperlink" Target="https://publications.ici.umn.edu/nceo/new-state-directors/what-new-special-ed-directors-need-to-know-assessments" TargetMode="Externa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www.surveymonkey.com/r/PASA22-23Tier_2"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education.pa.gov/"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5" Type="http://schemas.openxmlformats.org/officeDocument/2006/relationships/hyperlink" Target="mailto:lhauswirth@pa.gov" TargetMode="External"/><Relationship Id="rId4" Type="http://schemas.openxmlformats.org/officeDocument/2006/relationships/hyperlink" Target="mailto:lihampe@pa.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C3E0-7EF5-2F3E-9DEF-4298D79B234E}"/>
              </a:ext>
            </a:extLst>
          </p:cNvPr>
          <p:cNvSpPr>
            <a:spLocks noGrp="1"/>
          </p:cNvSpPr>
          <p:nvPr>
            <p:ph type="ctrTitle"/>
          </p:nvPr>
        </p:nvSpPr>
        <p:spPr>
          <a:xfrm>
            <a:off x="1524000" y="2557222"/>
            <a:ext cx="9144000" cy="1900478"/>
          </a:xfrm>
        </p:spPr>
        <p:txBody>
          <a:bodyPr>
            <a:normAutofit fontScale="90000"/>
          </a:bodyPr>
          <a:lstStyle/>
          <a:p>
            <a:br>
              <a:rPr lang="en-US" sz="4800" dirty="0"/>
            </a:br>
            <a:r>
              <a:rPr lang="en-US" sz="4800" dirty="0"/>
              <a:t>State Assessment Participation for Students with Disabilities - Why it Matters!</a:t>
            </a:r>
          </a:p>
        </p:txBody>
      </p:sp>
      <p:sp>
        <p:nvSpPr>
          <p:cNvPr id="3" name="Subtitle 2">
            <a:extLst>
              <a:ext uri="{FF2B5EF4-FFF2-40B4-BE49-F238E27FC236}">
                <a16:creationId xmlns:a16="http://schemas.microsoft.com/office/drawing/2014/main" id="{FF6D6E6F-B999-BF1B-1F91-B455E0AF12E5}"/>
              </a:ext>
            </a:extLst>
          </p:cNvPr>
          <p:cNvSpPr>
            <a:spLocks noGrp="1"/>
          </p:cNvSpPr>
          <p:nvPr>
            <p:ph type="subTitle" idx="1"/>
          </p:nvPr>
        </p:nvSpPr>
        <p:spPr/>
        <p:txBody>
          <a:bodyPr>
            <a:normAutofit/>
          </a:bodyPr>
          <a:lstStyle/>
          <a:p>
            <a:endParaRPr lang="en-US" dirty="0"/>
          </a:p>
          <a:p>
            <a:r>
              <a:rPr lang="en-US" dirty="0"/>
              <a:t>2023 1% Threshold Oversight and Monitoring</a:t>
            </a:r>
          </a:p>
          <a:p>
            <a:r>
              <a:rPr lang="en-US" dirty="0"/>
              <a:t> Tier 2 Required Professional Development Module</a:t>
            </a:r>
          </a:p>
        </p:txBody>
      </p:sp>
      <p:sp>
        <p:nvSpPr>
          <p:cNvPr id="4" name="Date Placeholder 3">
            <a:extLst>
              <a:ext uri="{FF2B5EF4-FFF2-40B4-BE49-F238E27FC236}">
                <a16:creationId xmlns:a16="http://schemas.microsoft.com/office/drawing/2014/main" id="{E28EAF45-5E1A-E6C8-F973-80D63041E7EE}"/>
              </a:ext>
            </a:extLst>
          </p:cNvPr>
          <p:cNvSpPr>
            <a:spLocks noGrp="1"/>
          </p:cNvSpPr>
          <p:nvPr>
            <p:ph type="dt" sz="half" idx="10"/>
          </p:nvPr>
        </p:nvSpPr>
        <p:spPr/>
        <p:txBody>
          <a:bodyPr/>
          <a:lstStyle/>
          <a:p>
            <a:fld id="{10BAD1B0-6FA5-4CED-9D40-9697E17ADC70}" type="datetime1">
              <a:rPr lang="en-US" smtClean="0"/>
              <a:t>1/17/2023</a:t>
            </a:fld>
            <a:endParaRPr lang="en-US"/>
          </a:p>
        </p:txBody>
      </p:sp>
      <p:sp>
        <p:nvSpPr>
          <p:cNvPr id="5" name="Slide Number Placeholder 4">
            <a:extLst>
              <a:ext uri="{FF2B5EF4-FFF2-40B4-BE49-F238E27FC236}">
                <a16:creationId xmlns:a16="http://schemas.microsoft.com/office/drawing/2014/main" id="{71C4FA12-EEE6-1998-6DAD-405E92860DC7}"/>
              </a:ext>
            </a:extLst>
          </p:cNvPr>
          <p:cNvSpPr>
            <a:spLocks noGrp="1"/>
          </p:cNvSpPr>
          <p:nvPr>
            <p:ph type="sldNum" sz="quarter" idx="12"/>
          </p:nvPr>
        </p:nvSpPr>
        <p:spPr/>
        <p:txBody>
          <a:bodyPr/>
          <a:lstStyle/>
          <a:p>
            <a:fld id="{B24F5015-3417-4B27-A586-E4CCF4D77832}" type="slidenum">
              <a:rPr lang="en-US" smtClean="0"/>
              <a:t>1</a:t>
            </a:fld>
            <a:endParaRPr lang="en-US"/>
          </a:p>
        </p:txBody>
      </p:sp>
    </p:spTree>
    <p:extLst>
      <p:ext uri="{BB962C8B-B14F-4D97-AF65-F5344CB8AC3E}">
        <p14:creationId xmlns:p14="http://schemas.microsoft.com/office/powerpoint/2010/main" val="224280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91384-5602-7C44-57F4-60E661C6E50B}"/>
              </a:ext>
            </a:extLst>
          </p:cNvPr>
          <p:cNvSpPr>
            <a:spLocks noGrp="1"/>
          </p:cNvSpPr>
          <p:nvPr>
            <p:ph type="title"/>
          </p:nvPr>
        </p:nvSpPr>
        <p:spPr/>
        <p:txBody>
          <a:bodyPr/>
          <a:lstStyle/>
          <a:p>
            <a:r>
              <a:rPr lang="en-US" dirty="0"/>
              <a:t>State Assessment Post Pandemic</a:t>
            </a:r>
          </a:p>
        </p:txBody>
      </p:sp>
      <p:sp>
        <p:nvSpPr>
          <p:cNvPr id="3" name="Content Placeholder 2">
            <a:extLst>
              <a:ext uri="{FF2B5EF4-FFF2-40B4-BE49-F238E27FC236}">
                <a16:creationId xmlns:a16="http://schemas.microsoft.com/office/drawing/2014/main" id="{F951E9F1-7F04-8885-26EB-660413C67AF3}"/>
              </a:ext>
            </a:extLst>
          </p:cNvPr>
          <p:cNvSpPr>
            <a:spLocks noGrp="1"/>
          </p:cNvSpPr>
          <p:nvPr>
            <p:ph idx="1"/>
          </p:nvPr>
        </p:nvSpPr>
        <p:spPr/>
        <p:txBody>
          <a:bodyPr/>
          <a:lstStyle/>
          <a:p>
            <a:pPr marL="0" indent="0">
              <a:buNone/>
            </a:pPr>
            <a:endParaRPr lang="en-US" sz="1800" dirty="0">
              <a:effectLst/>
              <a:latin typeface="Segoe UI" panose="020B0502040204020203" pitchFamily="34" charset="0"/>
            </a:endParaRPr>
          </a:p>
          <a:p>
            <a:r>
              <a:rPr lang="en-US" dirty="0">
                <a:hlinkClick r:id="rId3"/>
              </a:rPr>
              <a:t>National Test Scores After the Pandemic</a:t>
            </a:r>
            <a:endParaRPr lang="en-US" dirty="0"/>
          </a:p>
          <a:p>
            <a:endParaRPr lang="en-US" dirty="0">
              <a:effectLst/>
            </a:endParaRPr>
          </a:p>
          <a:p>
            <a:r>
              <a:rPr lang="en-US" dirty="0">
                <a:effectLst/>
                <a:hlinkClick r:id="rId4"/>
              </a:rPr>
              <a:t>What the Pandemic Did to NAEP, State Standardized Test Scores</a:t>
            </a:r>
            <a:endParaRPr lang="en-US" dirty="0">
              <a:effectLst/>
            </a:endParaRPr>
          </a:p>
          <a:p>
            <a:endParaRPr lang="en-US" dirty="0"/>
          </a:p>
          <a:p>
            <a:r>
              <a:rPr lang="en-US" dirty="0">
                <a:effectLst/>
                <a:hlinkClick r:id="rId5"/>
              </a:rPr>
              <a:t>Mapping the Math of America's Test Scores</a:t>
            </a:r>
            <a:endParaRPr lang="en-US" dirty="0">
              <a:effectLst/>
            </a:endParaRPr>
          </a:p>
          <a:p>
            <a:endParaRPr lang="en-US" dirty="0"/>
          </a:p>
          <a:p>
            <a:endParaRPr lang="en-US" sz="1800" dirty="0">
              <a:effectLst/>
              <a:latin typeface="Segoe UI" panose="020B0502040204020203" pitchFamily="34" charset="0"/>
            </a:endParaRPr>
          </a:p>
          <a:p>
            <a:endParaRPr lang="en-US" sz="1800" dirty="0">
              <a:effectLst/>
              <a:latin typeface="Segoe UI" panose="020B0502040204020203" pitchFamily="34" charset="0"/>
            </a:endParaRPr>
          </a:p>
          <a:p>
            <a:endParaRPr lang="en-US" sz="1800" dirty="0">
              <a:effectLst/>
              <a:latin typeface="Segoe UI" panose="020B0502040204020203" pitchFamily="34" charset="0"/>
            </a:endParaRPr>
          </a:p>
          <a:p>
            <a:endParaRPr lang="en-US" sz="1800" dirty="0">
              <a:latin typeface="Segoe UI" panose="020B0502040204020203" pitchFamily="34" charset="0"/>
            </a:endParaRPr>
          </a:p>
          <a:p>
            <a:endParaRPr lang="en-US" sz="1800" dirty="0">
              <a:effectLst/>
              <a:latin typeface="Segoe UI" panose="020B0502040204020203" pitchFamily="34" charset="0"/>
            </a:endParaRPr>
          </a:p>
          <a:p>
            <a:endParaRPr lang="en-US" dirty="0"/>
          </a:p>
          <a:p>
            <a:pPr marL="0" indent="0">
              <a:buNone/>
            </a:pPr>
            <a:endParaRPr lang="en-US" sz="1800" dirty="0">
              <a:effectLst/>
              <a:latin typeface="Segoe UI" panose="020B0502040204020203" pitchFamily="34" charset="0"/>
            </a:endParaRPr>
          </a:p>
          <a:p>
            <a:endParaRPr lang="en-US" dirty="0"/>
          </a:p>
        </p:txBody>
      </p:sp>
      <p:sp>
        <p:nvSpPr>
          <p:cNvPr id="4" name="Date Placeholder 3">
            <a:extLst>
              <a:ext uri="{FF2B5EF4-FFF2-40B4-BE49-F238E27FC236}">
                <a16:creationId xmlns:a16="http://schemas.microsoft.com/office/drawing/2014/main" id="{F5E8B517-0FB9-7831-7EAF-BE0AB5E8911A}"/>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A13F1BA3-38D7-5BFB-ED24-E4FB51E892A5}"/>
              </a:ext>
            </a:extLst>
          </p:cNvPr>
          <p:cNvSpPr>
            <a:spLocks noGrp="1"/>
          </p:cNvSpPr>
          <p:nvPr>
            <p:ph type="sldNum" sz="quarter" idx="12"/>
          </p:nvPr>
        </p:nvSpPr>
        <p:spPr/>
        <p:txBody>
          <a:bodyPr/>
          <a:lstStyle/>
          <a:p>
            <a:fld id="{B24F5015-3417-4B27-A586-E4CCF4D77832}" type="slidenum">
              <a:rPr lang="en-US" smtClean="0"/>
              <a:t>10</a:t>
            </a:fld>
            <a:endParaRPr lang="en-US"/>
          </a:p>
        </p:txBody>
      </p:sp>
    </p:spTree>
    <p:extLst>
      <p:ext uri="{BB962C8B-B14F-4D97-AF65-F5344CB8AC3E}">
        <p14:creationId xmlns:p14="http://schemas.microsoft.com/office/powerpoint/2010/main" val="327827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7B39-A673-8985-DB61-CF2E5344D1A4}"/>
              </a:ext>
            </a:extLst>
          </p:cNvPr>
          <p:cNvSpPr>
            <a:spLocks noGrp="1"/>
          </p:cNvSpPr>
          <p:nvPr>
            <p:ph type="title"/>
          </p:nvPr>
        </p:nvSpPr>
        <p:spPr/>
        <p:txBody>
          <a:bodyPr/>
          <a:lstStyle/>
          <a:p>
            <a:r>
              <a:rPr lang="en-US" dirty="0"/>
              <a:t>Religious </a:t>
            </a:r>
            <a:r>
              <a:rPr lang="en-US" dirty="0" err="1"/>
              <a:t>Opt</a:t>
            </a:r>
            <a:r>
              <a:rPr lang="en-US" dirty="0"/>
              <a:t> Out Policies</a:t>
            </a:r>
          </a:p>
        </p:txBody>
      </p:sp>
      <p:sp>
        <p:nvSpPr>
          <p:cNvPr id="3" name="Content Placeholder 2">
            <a:extLst>
              <a:ext uri="{FF2B5EF4-FFF2-40B4-BE49-F238E27FC236}">
                <a16:creationId xmlns:a16="http://schemas.microsoft.com/office/drawing/2014/main" id="{80EC3CB5-04E0-F81C-5C84-C1C45871D89C}"/>
              </a:ext>
            </a:extLst>
          </p:cNvPr>
          <p:cNvSpPr>
            <a:spLocks noGrp="1"/>
          </p:cNvSpPr>
          <p:nvPr>
            <p:ph idx="1"/>
          </p:nvPr>
        </p:nvSpPr>
        <p:spPr/>
        <p:txBody>
          <a:bodyPr>
            <a:normAutofit fontScale="92500"/>
          </a:bodyPr>
          <a:lstStyle/>
          <a:p>
            <a:r>
              <a:rPr lang="en-US" dirty="0"/>
              <a:t>ALL students, including students with disabilities, are required to participate in accountability systems. The USDOE provides no exemptions from participation. </a:t>
            </a:r>
          </a:p>
          <a:p>
            <a:r>
              <a:rPr lang="en-US" dirty="0"/>
              <a:t>PA is unique in that it allows students to be excluded from testing for religious purposes. – Religious opt out will impact accountability.</a:t>
            </a:r>
          </a:p>
          <a:p>
            <a:r>
              <a:rPr lang="en-US" dirty="0"/>
              <a:t>Schools must follow the state guidelines on requests for a religious opt out.</a:t>
            </a:r>
          </a:p>
          <a:p>
            <a:r>
              <a:rPr lang="en-US" dirty="0"/>
              <a:t>These requests must be initiated by the parent and not the school.</a:t>
            </a:r>
          </a:p>
          <a:p>
            <a:r>
              <a:rPr lang="en-US" dirty="0"/>
              <a:t>It is </a:t>
            </a:r>
            <a:r>
              <a:rPr lang="en-US" u="sng" dirty="0"/>
              <a:t>not allowable </a:t>
            </a:r>
            <a:r>
              <a:rPr lang="en-US" dirty="0"/>
              <a:t>for schools to encourage parents to opt their child out of state testing.</a:t>
            </a:r>
          </a:p>
          <a:p>
            <a:pPr marL="0" indent="0">
              <a:buNone/>
            </a:pPr>
            <a:endParaRPr lang="en-US" dirty="0"/>
          </a:p>
        </p:txBody>
      </p:sp>
      <p:sp>
        <p:nvSpPr>
          <p:cNvPr id="4" name="Date Placeholder 3">
            <a:extLst>
              <a:ext uri="{FF2B5EF4-FFF2-40B4-BE49-F238E27FC236}">
                <a16:creationId xmlns:a16="http://schemas.microsoft.com/office/drawing/2014/main" id="{BDA7B648-BBF3-AFDE-DE5A-33C5A0D2C141}"/>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CD1C3238-17A6-A617-903B-F00641401051}"/>
              </a:ext>
            </a:extLst>
          </p:cNvPr>
          <p:cNvSpPr>
            <a:spLocks noGrp="1"/>
          </p:cNvSpPr>
          <p:nvPr>
            <p:ph type="sldNum" sz="quarter" idx="12"/>
          </p:nvPr>
        </p:nvSpPr>
        <p:spPr/>
        <p:txBody>
          <a:bodyPr/>
          <a:lstStyle/>
          <a:p>
            <a:fld id="{B24F5015-3417-4B27-A586-E4CCF4D77832}" type="slidenum">
              <a:rPr lang="en-US" smtClean="0"/>
              <a:t>11</a:t>
            </a:fld>
            <a:endParaRPr lang="en-US"/>
          </a:p>
        </p:txBody>
      </p:sp>
    </p:spTree>
    <p:extLst>
      <p:ext uri="{BB962C8B-B14F-4D97-AF65-F5344CB8AC3E}">
        <p14:creationId xmlns:p14="http://schemas.microsoft.com/office/powerpoint/2010/main" val="232750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EEB1-2810-2A4D-D661-738AE2644F00}"/>
              </a:ext>
            </a:extLst>
          </p:cNvPr>
          <p:cNvSpPr>
            <a:spLocks noGrp="1"/>
          </p:cNvSpPr>
          <p:nvPr>
            <p:ph type="title"/>
          </p:nvPr>
        </p:nvSpPr>
        <p:spPr/>
        <p:txBody>
          <a:bodyPr/>
          <a:lstStyle/>
          <a:p>
            <a:r>
              <a:rPr lang="en-US" dirty="0"/>
              <a:t>Parent </a:t>
            </a:r>
            <a:r>
              <a:rPr lang="en-US" dirty="0" err="1"/>
              <a:t>Opt</a:t>
            </a:r>
            <a:r>
              <a:rPr lang="en-US" dirty="0"/>
              <a:t> Outs</a:t>
            </a:r>
          </a:p>
        </p:txBody>
      </p:sp>
      <p:sp>
        <p:nvSpPr>
          <p:cNvPr id="3" name="Content Placeholder 2">
            <a:extLst>
              <a:ext uri="{FF2B5EF4-FFF2-40B4-BE49-F238E27FC236}">
                <a16:creationId xmlns:a16="http://schemas.microsoft.com/office/drawing/2014/main" id="{34FA7855-E3D8-8A88-36C4-0B1DE3ACABB2}"/>
              </a:ext>
            </a:extLst>
          </p:cNvPr>
          <p:cNvSpPr>
            <a:spLocks noGrp="1"/>
          </p:cNvSpPr>
          <p:nvPr>
            <p:ph idx="1"/>
          </p:nvPr>
        </p:nvSpPr>
        <p:spPr/>
        <p:txBody>
          <a:bodyPr/>
          <a:lstStyle/>
          <a:p>
            <a:pPr marL="0" indent="0">
              <a:buNone/>
            </a:pPr>
            <a:endParaRPr lang="en-US" dirty="0">
              <a:highlight>
                <a:srgbClr val="FFFF00"/>
              </a:highlight>
            </a:endParaRPr>
          </a:p>
          <a:p>
            <a:r>
              <a:rPr lang="en-US" dirty="0"/>
              <a:t>Parent opt outs (religious or other) directly affect the school’s participation rate, as these students count negatively against the final accountability participation rates.</a:t>
            </a:r>
          </a:p>
          <a:p>
            <a:r>
              <a:rPr lang="en-US" dirty="0"/>
              <a:t>Parent opt out data is collected not because it is allowable, but in an effort to track exclusions at the state level.</a:t>
            </a:r>
          </a:p>
          <a:p>
            <a:r>
              <a:rPr lang="en-US" dirty="0"/>
              <a:t>Nonparticipation for any reason (except a medical exemption) is not allowable and counts negatively against the school’s participation rate. </a:t>
            </a:r>
          </a:p>
          <a:p>
            <a:pPr marL="0" indent="0">
              <a:buNone/>
            </a:pPr>
            <a:endParaRPr lang="en-US" dirty="0"/>
          </a:p>
        </p:txBody>
      </p:sp>
      <p:sp>
        <p:nvSpPr>
          <p:cNvPr id="4" name="Date Placeholder 3">
            <a:extLst>
              <a:ext uri="{FF2B5EF4-FFF2-40B4-BE49-F238E27FC236}">
                <a16:creationId xmlns:a16="http://schemas.microsoft.com/office/drawing/2014/main" id="{BA3A9F3F-AA63-A9E6-61CC-493EC2B07F4D}"/>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9B2BFF46-9D1E-5227-BE2F-C56088433D8D}"/>
              </a:ext>
            </a:extLst>
          </p:cNvPr>
          <p:cNvSpPr>
            <a:spLocks noGrp="1"/>
          </p:cNvSpPr>
          <p:nvPr>
            <p:ph type="sldNum" sz="quarter" idx="12"/>
          </p:nvPr>
        </p:nvSpPr>
        <p:spPr/>
        <p:txBody>
          <a:bodyPr/>
          <a:lstStyle/>
          <a:p>
            <a:fld id="{B24F5015-3417-4B27-A586-E4CCF4D77832}" type="slidenum">
              <a:rPr lang="en-US" smtClean="0"/>
              <a:t>12</a:t>
            </a:fld>
            <a:endParaRPr lang="en-US"/>
          </a:p>
        </p:txBody>
      </p:sp>
    </p:spTree>
    <p:extLst>
      <p:ext uri="{BB962C8B-B14F-4D97-AF65-F5344CB8AC3E}">
        <p14:creationId xmlns:p14="http://schemas.microsoft.com/office/powerpoint/2010/main" val="253015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16B1-8FF6-B459-2F83-DC80BF57DA5B}"/>
              </a:ext>
            </a:extLst>
          </p:cNvPr>
          <p:cNvSpPr>
            <a:spLocks noGrp="1"/>
          </p:cNvSpPr>
          <p:nvPr>
            <p:ph type="title"/>
          </p:nvPr>
        </p:nvSpPr>
        <p:spPr>
          <a:xfrm>
            <a:off x="838200" y="1065213"/>
            <a:ext cx="10515600" cy="1325563"/>
          </a:xfrm>
        </p:spPr>
        <p:txBody>
          <a:bodyPr/>
          <a:lstStyle/>
          <a:p>
            <a:r>
              <a:rPr lang="en-US" dirty="0"/>
              <a:t>State Assessment and Graduation Requirements</a:t>
            </a:r>
          </a:p>
        </p:txBody>
      </p:sp>
      <p:sp>
        <p:nvSpPr>
          <p:cNvPr id="3" name="Content Placeholder 2">
            <a:extLst>
              <a:ext uri="{FF2B5EF4-FFF2-40B4-BE49-F238E27FC236}">
                <a16:creationId xmlns:a16="http://schemas.microsoft.com/office/drawing/2014/main" id="{F9DFCBA1-7ACB-3250-0C04-5ECF86BD2783}"/>
              </a:ext>
            </a:extLst>
          </p:cNvPr>
          <p:cNvSpPr>
            <a:spLocks noGrp="1"/>
          </p:cNvSpPr>
          <p:nvPr>
            <p:ph idx="1"/>
          </p:nvPr>
        </p:nvSpPr>
        <p:spPr>
          <a:xfrm>
            <a:off x="838200" y="2786063"/>
            <a:ext cx="10515600" cy="3390900"/>
          </a:xfrm>
        </p:spPr>
        <p:txBody>
          <a:bodyPr/>
          <a:lstStyle/>
          <a:p>
            <a:r>
              <a:rPr lang="en-US" b="0" i="0" u="sng" dirty="0">
                <a:solidFill>
                  <a:srgbClr val="2A578D"/>
                </a:solidFill>
                <a:effectLst/>
                <a:hlinkClick r:id="rId3"/>
              </a:rPr>
              <a:t>Act 158 of 2018</a:t>
            </a:r>
            <a:r>
              <a:rPr lang="en-US" b="0" i="0" dirty="0">
                <a:solidFill>
                  <a:srgbClr val="464646"/>
                </a:solidFill>
                <a:effectLst/>
              </a:rPr>
              <a:t> (Act 158) provides alternative pathways for a student to meet statewide graduation requirements beyond attaining proficiency on PA’s three end-of-course Keystone Exams (Algebra I, Literature, and Biology)</a:t>
            </a:r>
          </a:p>
          <a:p>
            <a:r>
              <a:rPr lang="en-US" dirty="0">
                <a:hlinkClick r:id="rId4"/>
              </a:rPr>
              <a:t>Act 158: Pathways to Graduation Toolkit - SAS (pdesas.org)</a:t>
            </a:r>
            <a:endParaRPr lang="en-US" dirty="0"/>
          </a:p>
        </p:txBody>
      </p:sp>
      <p:sp>
        <p:nvSpPr>
          <p:cNvPr id="4" name="Date Placeholder 3">
            <a:extLst>
              <a:ext uri="{FF2B5EF4-FFF2-40B4-BE49-F238E27FC236}">
                <a16:creationId xmlns:a16="http://schemas.microsoft.com/office/drawing/2014/main" id="{C396DE61-9F00-2B38-2EDA-2332C9BA0183}"/>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F194566F-A7ED-EAFC-56C6-CB9AA86C9A5C}"/>
              </a:ext>
            </a:extLst>
          </p:cNvPr>
          <p:cNvSpPr>
            <a:spLocks noGrp="1"/>
          </p:cNvSpPr>
          <p:nvPr>
            <p:ph type="sldNum" sz="quarter" idx="12"/>
          </p:nvPr>
        </p:nvSpPr>
        <p:spPr/>
        <p:txBody>
          <a:bodyPr/>
          <a:lstStyle/>
          <a:p>
            <a:fld id="{B24F5015-3417-4B27-A586-E4CCF4D77832}" type="slidenum">
              <a:rPr lang="en-US" smtClean="0"/>
              <a:t>13</a:t>
            </a:fld>
            <a:endParaRPr lang="en-US"/>
          </a:p>
        </p:txBody>
      </p:sp>
    </p:spTree>
    <p:extLst>
      <p:ext uri="{BB962C8B-B14F-4D97-AF65-F5344CB8AC3E}">
        <p14:creationId xmlns:p14="http://schemas.microsoft.com/office/powerpoint/2010/main" val="325515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FED1-E096-6C42-AE9A-25B14AFA3539}"/>
              </a:ext>
            </a:extLst>
          </p:cNvPr>
          <p:cNvSpPr>
            <a:spLocks noGrp="1"/>
          </p:cNvSpPr>
          <p:nvPr>
            <p:ph type="title"/>
          </p:nvPr>
        </p:nvSpPr>
        <p:spPr/>
        <p:txBody>
          <a:bodyPr>
            <a:normAutofit/>
          </a:bodyPr>
          <a:lstStyle/>
          <a:p>
            <a:r>
              <a:rPr lang="en-US" dirty="0"/>
              <a:t>Title 22 Chapter 4.24(d)</a:t>
            </a:r>
          </a:p>
        </p:txBody>
      </p:sp>
      <p:sp>
        <p:nvSpPr>
          <p:cNvPr id="3" name="Content Placeholder 2">
            <a:extLst>
              <a:ext uri="{FF2B5EF4-FFF2-40B4-BE49-F238E27FC236}">
                <a16:creationId xmlns:a16="http://schemas.microsoft.com/office/drawing/2014/main" id="{C8D23BFE-805A-5897-422F-BBD89322D0D4}"/>
              </a:ext>
            </a:extLst>
          </p:cNvPr>
          <p:cNvSpPr>
            <a:spLocks noGrp="1"/>
          </p:cNvSpPr>
          <p:nvPr>
            <p:ph idx="1"/>
          </p:nvPr>
        </p:nvSpPr>
        <p:spPr>
          <a:xfrm>
            <a:off x="838200" y="1690688"/>
            <a:ext cx="10515600" cy="4665661"/>
          </a:xfrm>
        </p:spPr>
        <p:txBody>
          <a:bodyPr>
            <a:normAutofit/>
          </a:bodyPr>
          <a:lstStyle/>
          <a:p>
            <a:pPr marL="0" indent="0">
              <a:buNone/>
            </a:pPr>
            <a:r>
              <a:rPr lang="en-US" dirty="0"/>
              <a:t>“Children with disabilities who </a:t>
            </a:r>
            <a:r>
              <a:rPr lang="en-US" b="1" dirty="0"/>
              <a:t>satisfactorily complete a special education program </a:t>
            </a:r>
            <a:r>
              <a:rPr lang="en-US" dirty="0"/>
              <a:t>developed by an Individualized Education Program team under the Individuals with Disabilities Education Act and this part shall be granted and issued a regular high school diploma by the school district of residence, charter school (including cyber charter school) or AVTS, if applicable. </a:t>
            </a:r>
          </a:p>
          <a:p>
            <a:pPr marL="0" indent="0">
              <a:buNone/>
            </a:pPr>
            <a:r>
              <a:rPr lang="en-US" dirty="0"/>
              <a:t>This subsection applies if the special education program of a child with a disability </a:t>
            </a:r>
            <a:r>
              <a:rPr lang="en-US" b="1" dirty="0"/>
              <a:t>does not otherwise meet the requirements </a:t>
            </a:r>
            <a:r>
              <a:rPr lang="en-US" dirty="0"/>
              <a:t>of this chapter.”</a:t>
            </a:r>
          </a:p>
        </p:txBody>
      </p:sp>
      <p:sp>
        <p:nvSpPr>
          <p:cNvPr id="4" name="Date Placeholder 3">
            <a:extLst>
              <a:ext uri="{FF2B5EF4-FFF2-40B4-BE49-F238E27FC236}">
                <a16:creationId xmlns:a16="http://schemas.microsoft.com/office/drawing/2014/main" id="{DAEBDC10-948D-08A9-B9ED-900549DB5B5C}"/>
              </a:ext>
            </a:extLst>
          </p:cNvPr>
          <p:cNvSpPr>
            <a:spLocks noGrp="1"/>
          </p:cNvSpPr>
          <p:nvPr>
            <p:ph type="dt" sz="half" idx="10"/>
          </p:nvPr>
        </p:nvSpPr>
        <p:spPr/>
        <p:txBody>
          <a:bodyPr/>
          <a:lstStyle/>
          <a:p>
            <a:fld id="{A1DC029C-5B17-409B-86F2-A65FE5BE79A1}" type="datetime1">
              <a:rPr lang="en-US" smtClean="0"/>
              <a:t>1/17/2023</a:t>
            </a:fld>
            <a:endParaRPr lang="en-US" dirty="0"/>
          </a:p>
        </p:txBody>
      </p:sp>
      <p:sp>
        <p:nvSpPr>
          <p:cNvPr id="5" name="Slide Number Placeholder 4">
            <a:extLst>
              <a:ext uri="{FF2B5EF4-FFF2-40B4-BE49-F238E27FC236}">
                <a16:creationId xmlns:a16="http://schemas.microsoft.com/office/drawing/2014/main" id="{6C4785A5-5448-03DD-A809-FA83935978B8}"/>
              </a:ext>
            </a:extLst>
          </p:cNvPr>
          <p:cNvSpPr>
            <a:spLocks noGrp="1"/>
          </p:cNvSpPr>
          <p:nvPr>
            <p:ph type="sldNum" sz="quarter" idx="12"/>
          </p:nvPr>
        </p:nvSpPr>
        <p:spPr/>
        <p:txBody>
          <a:bodyPr/>
          <a:lstStyle/>
          <a:p>
            <a:fld id="{B24F5015-3417-4B27-A586-E4CCF4D77832}" type="slidenum">
              <a:rPr lang="en-US" smtClean="0"/>
              <a:t>14</a:t>
            </a:fld>
            <a:endParaRPr lang="en-US" dirty="0"/>
          </a:p>
        </p:txBody>
      </p:sp>
    </p:spTree>
    <p:extLst>
      <p:ext uri="{BB962C8B-B14F-4D97-AF65-F5344CB8AC3E}">
        <p14:creationId xmlns:p14="http://schemas.microsoft.com/office/powerpoint/2010/main" val="342305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80C4-BC89-251A-3784-695C752F2EE7}"/>
              </a:ext>
            </a:extLst>
          </p:cNvPr>
          <p:cNvSpPr>
            <a:spLocks noGrp="1"/>
          </p:cNvSpPr>
          <p:nvPr>
            <p:ph type="title"/>
          </p:nvPr>
        </p:nvSpPr>
        <p:spPr>
          <a:xfrm>
            <a:off x="838200" y="946582"/>
            <a:ext cx="10515600" cy="1325563"/>
          </a:xfrm>
        </p:spPr>
        <p:txBody>
          <a:bodyPr>
            <a:normAutofit/>
          </a:bodyPr>
          <a:lstStyle/>
          <a:p>
            <a:r>
              <a:rPr lang="en-US" dirty="0"/>
              <a:t>Successful Completion of Graduation Requirements</a:t>
            </a:r>
          </a:p>
        </p:txBody>
      </p:sp>
      <p:sp>
        <p:nvSpPr>
          <p:cNvPr id="3" name="Content Placeholder 2">
            <a:extLst>
              <a:ext uri="{FF2B5EF4-FFF2-40B4-BE49-F238E27FC236}">
                <a16:creationId xmlns:a16="http://schemas.microsoft.com/office/drawing/2014/main" id="{43ECF1B6-264C-0EB3-60E9-55FD1A3E0CDF}"/>
              </a:ext>
            </a:extLst>
          </p:cNvPr>
          <p:cNvSpPr>
            <a:spLocks noGrp="1"/>
          </p:cNvSpPr>
          <p:nvPr>
            <p:ph idx="1"/>
          </p:nvPr>
        </p:nvSpPr>
        <p:spPr>
          <a:xfrm>
            <a:off x="838200" y="2466109"/>
            <a:ext cx="10515600" cy="3710854"/>
          </a:xfrm>
        </p:spPr>
        <p:txBody>
          <a:bodyPr/>
          <a:lstStyle/>
          <a:p>
            <a:pPr marL="0" indent="0">
              <a:buNone/>
            </a:pPr>
            <a:r>
              <a:rPr lang="en-US" b="1" dirty="0"/>
              <a:t>Most students with disabilities should be able to meet Act 158 graduation requirements </a:t>
            </a:r>
            <a:r>
              <a:rPr lang="en-US" dirty="0"/>
              <a:t>(i.e., graduate via one of the five pathways).</a:t>
            </a:r>
          </a:p>
          <a:p>
            <a:pPr marL="0" indent="0">
              <a:buNone/>
            </a:pPr>
            <a:endParaRPr lang="en-US" dirty="0"/>
          </a:p>
          <a:p>
            <a:pPr marL="0" indent="0">
              <a:buNone/>
            </a:pPr>
            <a:r>
              <a:rPr lang="en-US" dirty="0"/>
              <a:t>When the IEP team determines the pathways are not appropriate, it is their responsibility to determine how successful completion is defined based on completion of IEP goals. </a:t>
            </a:r>
          </a:p>
        </p:txBody>
      </p:sp>
      <p:sp>
        <p:nvSpPr>
          <p:cNvPr id="4" name="Date Placeholder 3">
            <a:extLst>
              <a:ext uri="{FF2B5EF4-FFF2-40B4-BE49-F238E27FC236}">
                <a16:creationId xmlns:a16="http://schemas.microsoft.com/office/drawing/2014/main" id="{A90C2992-1671-E911-70A4-C20B5B405543}"/>
              </a:ext>
            </a:extLst>
          </p:cNvPr>
          <p:cNvSpPr>
            <a:spLocks noGrp="1"/>
          </p:cNvSpPr>
          <p:nvPr>
            <p:ph type="dt" sz="half" idx="10"/>
          </p:nvPr>
        </p:nvSpPr>
        <p:spPr/>
        <p:txBody>
          <a:bodyPr/>
          <a:lstStyle/>
          <a:p>
            <a:fld id="{A1DC029C-5B17-409B-86F2-A65FE5BE79A1}" type="datetime1">
              <a:rPr lang="en-US" smtClean="0"/>
              <a:t>1/17/2023</a:t>
            </a:fld>
            <a:endParaRPr lang="en-US" dirty="0"/>
          </a:p>
        </p:txBody>
      </p:sp>
      <p:sp>
        <p:nvSpPr>
          <p:cNvPr id="5" name="Slide Number Placeholder 4">
            <a:extLst>
              <a:ext uri="{FF2B5EF4-FFF2-40B4-BE49-F238E27FC236}">
                <a16:creationId xmlns:a16="http://schemas.microsoft.com/office/drawing/2014/main" id="{96359073-4015-6E4B-0EA1-9CD55A08CC17}"/>
              </a:ext>
            </a:extLst>
          </p:cNvPr>
          <p:cNvSpPr>
            <a:spLocks noGrp="1"/>
          </p:cNvSpPr>
          <p:nvPr>
            <p:ph type="sldNum" sz="quarter" idx="12"/>
          </p:nvPr>
        </p:nvSpPr>
        <p:spPr/>
        <p:txBody>
          <a:bodyPr/>
          <a:lstStyle/>
          <a:p>
            <a:fld id="{B24F5015-3417-4B27-A586-E4CCF4D77832}" type="slidenum">
              <a:rPr lang="en-US" smtClean="0"/>
              <a:t>15</a:t>
            </a:fld>
            <a:endParaRPr lang="en-US" dirty="0"/>
          </a:p>
        </p:txBody>
      </p:sp>
    </p:spTree>
    <p:extLst>
      <p:ext uri="{BB962C8B-B14F-4D97-AF65-F5344CB8AC3E}">
        <p14:creationId xmlns:p14="http://schemas.microsoft.com/office/powerpoint/2010/main" val="3822437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0FCE58E-03F2-7915-1EAB-051BA433363C}"/>
              </a:ext>
            </a:extLst>
          </p:cNvPr>
          <p:cNvSpPr>
            <a:spLocks noGrp="1"/>
          </p:cNvSpPr>
          <p:nvPr>
            <p:ph type="title"/>
          </p:nvPr>
        </p:nvSpPr>
        <p:spPr>
          <a:xfrm>
            <a:off x="648929" y="876685"/>
            <a:ext cx="3707534" cy="1622321"/>
          </a:xfrm>
        </p:spPr>
        <p:txBody>
          <a:bodyPr vert="horz" lIns="91440" tIns="45720" rIns="91440" bIns="45720" rtlCol="0" anchor="ctr">
            <a:normAutofit fontScale="90000"/>
          </a:bodyPr>
          <a:lstStyle/>
          <a:p>
            <a:r>
              <a:rPr lang="en-US" sz="4400" dirty="0"/>
              <a:t>National Center for Educational Outcomes</a:t>
            </a:r>
            <a:endParaRPr lang="en-US" sz="4400" kern="1200" dirty="0">
              <a:solidFill>
                <a:schemeClr val="tx1"/>
              </a:solidFill>
            </a:endParaRPr>
          </a:p>
        </p:txBody>
      </p:sp>
      <p:sp>
        <p:nvSpPr>
          <p:cNvPr id="6" name="Text Placeholder 5">
            <a:extLst>
              <a:ext uri="{FF2B5EF4-FFF2-40B4-BE49-F238E27FC236}">
                <a16:creationId xmlns:a16="http://schemas.microsoft.com/office/drawing/2014/main" id="{F9A5A628-19D2-8AC5-5927-C3536E739DC4}"/>
              </a:ext>
            </a:extLst>
          </p:cNvPr>
          <p:cNvSpPr>
            <a:spLocks noGrp="1"/>
          </p:cNvSpPr>
          <p:nvPr>
            <p:ph type="body" sz="half" idx="2"/>
          </p:nvPr>
        </p:nvSpPr>
        <p:spPr>
          <a:xfrm>
            <a:off x="648931" y="2971800"/>
            <a:ext cx="3505494" cy="3252019"/>
          </a:xfrm>
        </p:spPr>
        <p:txBody>
          <a:bodyPr vert="horz" lIns="91440" tIns="45720" rIns="91440" bIns="45720" rtlCol="0">
            <a:normAutofit/>
          </a:bodyPr>
          <a:lstStyle/>
          <a:p>
            <a:r>
              <a:rPr lang="en-US" sz="2400" dirty="0">
                <a:latin typeface="+mn-lt"/>
                <a:cs typeface="+mn-cs"/>
                <a:hlinkClick r:id="rId3"/>
              </a:rPr>
              <a:t>Reasons Why Students with Disabilities Should Take State Tests: A Customizable Template for a Flyer for Parents and Families (NCEO Tool #9) (umn.edu)</a:t>
            </a:r>
            <a:endParaRPr lang="en-US" sz="2400" dirty="0">
              <a:latin typeface="+mn-lt"/>
              <a:cs typeface="+mn-cs"/>
            </a:endParaRPr>
          </a:p>
          <a:p>
            <a:pPr indent="-228600">
              <a:buFont typeface="Arial" panose="020B0604020202020204" pitchFamily="34" charset="0"/>
              <a:buChar char="•"/>
            </a:pPr>
            <a:endParaRPr lang="en-US" sz="2000" dirty="0">
              <a:latin typeface="+mn-lt"/>
              <a:cs typeface="+mn-cs"/>
            </a:endParaRPr>
          </a:p>
        </p:txBody>
      </p:sp>
      <p:sp>
        <p:nvSpPr>
          <p:cNvPr id="27" name="Rectangle 1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A95BBC7-2EB4-5638-3F2C-BCC3167065E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05862" y="876685"/>
            <a:ext cx="6019331" cy="5101383"/>
          </a:xfrm>
          <a:prstGeom prst="rect">
            <a:avLst/>
          </a:prstGeom>
          <a:effectLst/>
        </p:spPr>
      </p:pic>
      <p:sp>
        <p:nvSpPr>
          <p:cNvPr id="4" name="Date Placeholder 3">
            <a:extLst>
              <a:ext uri="{FF2B5EF4-FFF2-40B4-BE49-F238E27FC236}">
                <a16:creationId xmlns:a16="http://schemas.microsoft.com/office/drawing/2014/main" id="{B5140530-A9FC-6ABB-DC79-752646D49DF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A1DC029C-5B17-409B-86F2-A65FE5BE79A1}" type="datetime1">
              <a:rPr lang="en-US" smtClean="0"/>
              <a:pPr>
                <a:spcAft>
                  <a:spcPts val="600"/>
                </a:spcAft>
              </a:pPr>
              <a:t>1/17/2023</a:t>
            </a:fld>
            <a:endParaRPr lang="en-US"/>
          </a:p>
        </p:txBody>
      </p:sp>
      <p:sp>
        <p:nvSpPr>
          <p:cNvPr id="5" name="Slide Number Placeholder 4">
            <a:extLst>
              <a:ext uri="{FF2B5EF4-FFF2-40B4-BE49-F238E27FC236}">
                <a16:creationId xmlns:a16="http://schemas.microsoft.com/office/drawing/2014/main" id="{496ACD5B-FCEA-142C-F625-AF5B1BD7593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24F5015-3417-4B27-A586-E4CCF4D77832}" type="slidenum">
              <a:rPr lang="en-US">
                <a:solidFill>
                  <a:srgbClr val="303030"/>
                </a:solidFill>
              </a:rPr>
              <a:pPr>
                <a:spcAft>
                  <a:spcPts val="600"/>
                </a:spcAft>
              </a:pPr>
              <a:t>16</a:t>
            </a:fld>
            <a:endParaRPr lang="en-US">
              <a:solidFill>
                <a:srgbClr val="303030"/>
              </a:solidFill>
            </a:endParaRPr>
          </a:p>
        </p:txBody>
      </p:sp>
    </p:spTree>
    <p:extLst>
      <p:ext uri="{BB962C8B-B14F-4D97-AF65-F5344CB8AC3E}">
        <p14:creationId xmlns:p14="http://schemas.microsoft.com/office/powerpoint/2010/main" val="21961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A04F-9D4E-FAD3-4FFD-C2C5A4E69F28}"/>
              </a:ext>
            </a:extLst>
          </p:cNvPr>
          <p:cNvSpPr>
            <a:spLocks noGrp="1"/>
          </p:cNvSpPr>
          <p:nvPr>
            <p:ph type="title"/>
          </p:nvPr>
        </p:nvSpPr>
        <p:spPr>
          <a:xfrm>
            <a:off x="640080" y="325369"/>
            <a:ext cx="4368602" cy="1956841"/>
          </a:xfrm>
        </p:spPr>
        <p:txBody>
          <a:bodyPr anchor="b">
            <a:normAutofit/>
          </a:bodyPr>
          <a:lstStyle/>
          <a:p>
            <a:r>
              <a:rPr lang="en-US" sz="3800" dirty="0"/>
              <a:t>Statewide Assessment Participation Goals </a:t>
            </a:r>
          </a:p>
        </p:txBody>
      </p:sp>
      <p:sp>
        <p:nvSpPr>
          <p:cNvPr id="3" name="Content Placeholder 2">
            <a:extLst>
              <a:ext uri="{FF2B5EF4-FFF2-40B4-BE49-F238E27FC236}">
                <a16:creationId xmlns:a16="http://schemas.microsoft.com/office/drawing/2014/main" id="{9C62F225-6849-E9C2-8166-7CCCDB270CA4}"/>
              </a:ext>
            </a:extLst>
          </p:cNvPr>
          <p:cNvSpPr>
            <a:spLocks noGrp="1"/>
          </p:cNvSpPr>
          <p:nvPr>
            <p:ph idx="1"/>
          </p:nvPr>
        </p:nvSpPr>
        <p:spPr>
          <a:xfrm>
            <a:off x="640080" y="2528888"/>
            <a:ext cx="4670099" cy="3664679"/>
          </a:xfrm>
        </p:spPr>
        <p:txBody>
          <a:bodyPr>
            <a:noAutofit/>
          </a:bodyPr>
          <a:lstStyle/>
          <a:p>
            <a:pPr marL="514350" indent="-514350">
              <a:buFont typeface="+mj-lt"/>
              <a:buAutoNum type="arabicPeriod"/>
            </a:pPr>
            <a:r>
              <a:rPr lang="en-US" sz="2400" dirty="0"/>
              <a:t>At least 95% of students (including students with disabilities) participate in state assessment.</a:t>
            </a:r>
          </a:p>
          <a:p>
            <a:pPr marL="514350" indent="-514350">
              <a:buFont typeface="+mj-lt"/>
              <a:buAutoNum type="arabicPeriod"/>
            </a:pPr>
            <a:r>
              <a:rPr lang="en-US" sz="2400" dirty="0"/>
              <a:t>Ensure students are taking the right test (no more than 1% of total in  tested grade levels should take the PASA DLM). </a:t>
            </a:r>
          </a:p>
        </p:txBody>
      </p:sp>
      <p:sp>
        <p:nvSpPr>
          <p:cNvPr id="4" name="Date Placeholder 3">
            <a:extLst>
              <a:ext uri="{FF2B5EF4-FFF2-40B4-BE49-F238E27FC236}">
                <a16:creationId xmlns:a16="http://schemas.microsoft.com/office/drawing/2014/main" id="{BBBD90C1-A595-B92C-FA13-9F5CDDA4132C}"/>
              </a:ext>
            </a:extLst>
          </p:cNvPr>
          <p:cNvSpPr>
            <a:spLocks noGrp="1"/>
          </p:cNvSpPr>
          <p:nvPr>
            <p:ph type="dt" sz="half" idx="10"/>
          </p:nvPr>
        </p:nvSpPr>
        <p:spPr>
          <a:xfrm>
            <a:off x="838200" y="6356350"/>
            <a:ext cx="2743200" cy="365125"/>
          </a:xfrm>
        </p:spPr>
        <p:txBody>
          <a:bodyPr>
            <a:normAutofit/>
          </a:bodyPr>
          <a:lstStyle/>
          <a:p>
            <a:pPr>
              <a:spcAft>
                <a:spcPts val="600"/>
              </a:spcAft>
            </a:pPr>
            <a:fld id="{042C9D64-8247-9A48-B335-0335DA596507}" type="datetime1">
              <a:rPr lang="en-US" smtClean="0"/>
              <a:pPr>
                <a:spcAft>
                  <a:spcPts val="600"/>
                </a:spcAft>
              </a:pPr>
              <a:t>1/17/2023</a:t>
            </a:fld>
            <a:endParaRPr lang="en-US" dirty="0"/>
          </a:p>
        </p:txBody>
      </p:sp>
      <p:pic>
        <p:nvPicPr>
          <p:cNvPr id="7" name="Picture 6" descr="A group of children sitting in a classroom">
            <a:extLst>
              <a:ext uri="{FF2B5EF4-FFF2-40B4-BE49-F238E27FC236}">
                <a16:creationId xmlns:a16="http://schemas.microsoft.com/office/drawing/2014/main" id="{A421251A-1792-17D9-745D-DB710A3492E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485" r="7561" b="-1"/>
          <a:stretch/>
        </p:blipFill>
        <p:spPr>
          <a:xfrm>
            <a:off x="6096000" y="10"/>
            <a:ext cx="60944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D33241AF-3076-9C94-CC52-14850E6114DE}"/>
              </a:ext>
            </a:extLst>
          </p:cNvPr>
          <p:cNvSpPr>
            <a:spLocks noGrp="1"/>
          </p:cNvSpPr>
          <p:nvPr>
            <p:ph type="sldNum" sz="quarter" idx="12"/>
          </p:nvPr>
        </p:nvSpPr>
        <p:spPr>
          <a:xfrm>
            <a:off x="10439400" y="6356350"/>
            <a:ext cx="914400" cy="365125"/>
          </a:xfrm>
        </p:spPr>
        <p:txBody>
          <a:bodyPr>
            <a:normAutofit/>
          </a:bodyPr>
          <a:lstStyle/>
          <a:p>
            <a:pPr>
              <a:spcAft>
                <a:spcPts val="600"/>
              </a:spcAft>
            </a:pPr>
            <a:fld id="{21BA5351-C004-6E44-B836-3AE785966E6F}" type="slidenum">
              <a:rPr lang="en-US">
                <a:solidFill>
                  <a:srgbClr val="FFFFFF"/>
                </a:solidFill>
              </a:rPr>
              <a:pPr>
                <a:spcAft>
                  <a:spcPts val="600"/>
                </a:spcAft>
              </a:pPr>
              <a:t>17</a:t>
            </a:fld>
            <a:endParaRPr lang="en-US">
              <a:solidFill>
                <a:srgbClr val="FFFFFF"/>
              </a:solidFill>
            </a:endParaRPr>
          </a:p>
        </p:txBody>
      </p:sp>
      <p:sp>
        <p:nvSpPr>
          <p:cNvPr id="8" name="TextBox 7">
            <a:extLst>
              <a:ext uri="{FF2B5EF4-FFF2-40B4-BE49-F238E27FC236}">
                <a16:creationId xmlns:a16="http://schemas.microsoft.com/office/drawing/2014/main" id="{F2E93442-C49F-408E-C371-76809A83F452}"/>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dfid/1527803022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68966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8CAF-02C1-7879-D147-65F68960C264}"/>
              </a:ext>
            </a:extLst>
          </p:cNvPr>
          <p:cNvSpPr>
            <a:spLocks noGrp="1"/>
          </p:cNvSpPr>
          <p:nvPr>
            <p:ph type="title"/>
          </p:nvPr>
        </p:nvSpPr>
        <p:spPr>
          <a:xfrm>
            <a:off x="337497" y="1300162"/>
            <a:ext cx="3483587" cy="3757881"/>
          </a:xfrm>
        </p:spPr>
        <p:txBody>
          <a:bodyPr vert="horz" lIns="91440" tIns="45720" rIns="91440" bIns="45720" rtlCol="0" anchor="b">
            <a:noAutofit/>
          </a:bodyPr>
          <a:lstStyle/>
          <a:p>
            <a:r>
              <a:rPr lang="en-US" sz="3600" kern="1200" dirty="0">
                <a:solidFill>
                  <a:schemeClr val="tx1"/>
                </a:solidFill>
                <a:hlinkClick r:id="rId3"/>
              </a:rPr>
              <a:t>PaTTAN - PASA Eligibility Criteria: Decision Making Companion Tool</a:t>
            </a:r>
            <a:endParaRPr lang="en-US" sz="3600" kern="1200" dirty="0">
              <a:solidFill>
                <a:schemeClr val="tx1"/>
              </a:solidFill>
            </a:endParaRPr>
          </a:p>
        </p:txBody>
      </p:sp>
      <p:pic>
        <p:nvPicPr>
          <p:cNvPr id="6" name="Content Placeholder 6" descr="Image of PASA Eligibility Criteria: Decision Making Tool, page 1">
            <a:extLst>
              <a:ext uri="{FF2B5EF4-FFF2-40B4-BE49-F238E27FC236}">
                <a16:creationId xmlns:a16="http://schemas.microsoft.com/office/drawing/2014/main" id="{66F1C83D-FCE8-ACDE-0729-DF3770D79B9D}"/>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7742" r="8120" b="5"/>
          <a:stretch/>
        </p:blipFill>
        <p:spPr>
          <a:xfrm>
            <a:off x="4340796" y="353209"/>
            <a:ext cx="3383280" cy="5047735"/>
          </a:xfrm>
          <a:prstGeom prst="rect">
            <a:avLst/>
          </a:prstGeom>
        </p:spPr>
      </p:pic>
      <p:pic>
        <p:nvPicPr>
          <p:cNvPr id="7" name="Content Placeholder 7" descr="Image of PASA Eligibility Criteria: Decision Making Tool, page 2">
            <a:extLst>
              <a:ext uri="{FF2B5EF4-FFF2-40B4-BE49-F238E27FC236}">
                <a16:creationId xmlns:a16="http://schemas.microsoft.com/office/drawing/2014/main" id="{B44BA00F-0BA1-590F-37D0-9FA4FE1A3F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141" b="5"/>
          <a:stretch/>
        </p:blipFill>
        <p:spPr>
          <a:xfrm>
            <a:off x="7563800" y="1157291"/>
            <a:ext cx="3383280" cy="5047735"/>
          </a:xfrm>
          <a:prstGeom prst="rect">
            <a:avLst/>
          </a:prstGeom>
        </p:spPr>
      </p:pic>
      <p:sp>
        <p:nvSpPr>
          <p:cNvPr id="4" name="Date Placeholder 3">
            <a:extLst>
              <a:ext uri="{FF2B5EF4-FFF2-40B4-BE49-F238E27FC236}">
                <a16:creationId xmlns:a16="http://schemas.microsoft.com/office/drawing/2014/main" id="{794EC5B3-E130-8352-D274-A6969EEBF676}"/>
              </a:ext>
            </a:extLst>
          </p:cNvPr>
          <p:cNvSpPr>
            <a:spLocks noGrp="1"/>
          </p:cNvSpPr>
          <p:nvPr>
            <p:ph type="dt" sz="half" idx="10"/>
          </p:nvPr>
        </p:nvSpPr>
        <p:spPr>
          <a:xfrm>
            <a:off x="3821084" y="6492240"/>
            <a:ext cx="2106445" cy="365760"/>
          </a:xfrm>
        </p:spPr>
        <p:txBody>
          <a:bodyPr vert="horz" lIns="91440" tIns="45720" rIns="91440" bIns="45720" rtlCol="0" anchor="ctr">
            <a:normAutofit/>
          </a:bodyPr>
          <a:lstStyle/>
          <a:p>
            <a:pPr>
              <a:spcAft>
                <a:spcPts val="600"/>
              </a:spcAft>
            </a:pPr>
            <a:fld id="{042C9D64-8247-9A48-B335-0335DA596507}" type="datetime1">
              <a:rPr lang="en-US" smtClean="0">
                <a:latin typeface="+mn-lt"/>
                <a:cs typeface="+mn-cs"/>
              </a:rPr>
              <a:pPr>
                <a:spcAft>
                  <a:spcPts val="600"/>
                </a:spcAft>
              </a:pPr>
              <a:t>1/17/2023</a:t>
            </a:fld>
            <a:endParaRPr lang="en-US">
              <a:latin typeface="+mn-lt"/>
              <a:cs typeface="+mn-cs"/>
            </a:endParaRPr>
          </a:p>
        </p:txBody>
      </p:sp>
      <p:sp>
        <p:nvSpPr>
          <p:cNvPr id="5" name="Slide Number Placeholder 4">
            <a:extLst>
              <a:ext uri="{FF2B5EF4-FFF2-40B4-BE49-F238E27FC236}">
                <a16:creationId xmlns:a16="http://schemas.microsoft.com/office/drawing/2014/main" id="{F5E722FB-710C-3335-F4E9-6544B9335792}"/>
              </a:ext>
            </a:extLst>
          </p:cNvPr>
          <p:cNvSpPr>
            <a:spLocks noGrp="1"/>
          </p:cNvSpPr>
          <p:nvPr>
            <p:ph type="sldNum" sz="quarter" idx="12"/>
          </p:nvPr>
        </p:nvSpPr>
        <p:spPr>
          <a:xfrm>
            <a:off x="10457411" y="6492240"/>
            <a:ext cx="1045966" cy="365760"/>
          </a:xfrm>
        </p:spPr>
        <p:txBody>
          <a:bodyPr vert="horz" lIns="91440" tIns="45720" rIns="91440" bIns="45720" rtlCol="0" anchor="ctr">
            <a:normAutofit/>
          </a:bodyPr>
          <a:lstStyle/>
          <a:p>
            <a:pPr>
              <a:spcAft>
                <a:spcPts val="600"/>
              </a:spcAft>
            </a:pPr>
            <a:fld id="{21BA5351-C004-6E44-B836-3AE785966E6F}" type="slidenum">
              <a:rPr lang="en-US" smtClean="0"/>
              <a:pPr>
                <a:spcAft>
                  <a:spcPts val="600"/>
                </a:spcAft>
              </a:pPr>
              <a:t>18</a:t>
            </a:fld>
            <a:endParaRPr lang="en-US"/>
          </a:p>
        </p:txBody>
      </p:sp>
    </p:spTree>
    <p:extLst>
      <p:ext uri="{BB962C8B-B14F-4D97-AF65-F5344CB8AC3E}">
        <p14:creationId xmlns:p14="http://schemas.microsoft.com/office/powerpoint/2010/main" val="110681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EB76-B882-4ECE-95FF-0415C8DCBA9D}"/>
              </a:ext>
            </a:extLst>
          </p:cNvPr>
          <p:cNvSpPr>
            <a:spLocks noGrp="1"/>
          </p:cNvSpPr>
          <p:nvPr>
            <p:ph type="title"/>
          </p:nvPr>
        </p:nvSpPr>
        <p:spPr>
          <a:xfrm>
            <a:off x="1261872" y="608013"/>
            <a:ext cx="9692640" cy="1325562"/>
          </a:xfrm>
        </p:spPr>
        <p:txBody>
          <a:bodyPr>
            <a:normAutofit/>
          </a:bodyPr>
          <a:lstStyle/>
          <a:p>
            <a:r>
              <a:rPr lang="en-US" sz="3600" dirty="0"/>
              <a:t>PASA Eligibility Criteria and the IEP Team</a:t>
            </a:r>
          </a:p>
        </p:txBody>
      </p:sp>
      <p:sp>
        <p:nvSpPr>
          <p:cNvPr id="3" name="Content Placeholder 2">
            <a:extLst>
              <a:ext uri="{FF2B5EF4-FFF2-40B4-BE49-F238E27FC236}">
                <a16:creationId xmlns:a16="http://schemas.microsoft.com/office/drawing/2014/main" id="{393B7878-4FF1-4954-B112-C7A03282E31F}"/>
              </a:ext>
            </a:extLst>
          </p:cNvPr>
          <p:cNvSpPr>
            <a:spLocks noGrp="1"/>
          </p:cNvSpPr>
          <p:nvPr>
            <p:ph idx="1"/>
          </p:nvPr>
        </p:nvSpPr>
        <p:spPr>
          <a:xfrm>
            <a:off x="1261872" y="1933575"/>
            <a:ext cx="5196078" cy="4246562"/>
          </a:xfrm>
        </p:spPr>
        <p:txBody>
          <a:bodyPr>
            <a:normAutofit fontScale="77500" lnSpcReduction="20000"/>
          </a:bodyPr>
          <a:lstStyle/>
          <a:p>
            <a:r>
              <a:rPr lang="en-US" sz="3100" dirty="0"/>
              <a:t>The student must meet </a:t>
            </a:r>
            <a:r>
              <a:rPr lang="en-US" sz="3100" u="sng" dirty="0"/>
              <a:t>all 6</a:t>
            </a:r>
            <a:r>
              <a:rPr lang="en-US" sz="3100" dirty="0"/>
              <a:t> criteria in order to qualify for the PASA.</a:t>
            </a:r>
          </a:p>
          <a:p>
            <a:r>
              <a:rPr lang="en-US" sz="3100" dirty="0"/>
              <a:t>If any of the criteria are answered with a ‘no’, the student must take the general assessment with the necessary accommodations outlined in section IV of the IEP.</a:t>
            </a:r>
          </a:p>
          <a:p>
            <a:r>
              <a:rPr lang="en-US" sz="3100" dirty="0"/>
              <a:t>The role of the IEP team is to confirm whether the student meets all criteria or not.  </a:t>
            </a:r>
            <a:r>
              <a:rPr lang="en-US" sz="3100" u="sng" dirty="0"/>
              <a:t>The IEP team does not have the authority to change or override the state eligibility criteria</a:t>
            </a:r>
            <a:r>
              <a:rPr lang="en-US" sz="3100" dirty="0"/>
              <a:t>.</a:t>
            </a:r>
          </a:p>
          <a:p>
            <a:pPr marL="0" indent="0">
              <a:buNone/>
            </a:pPr>
            <a:endParaRPr lang="en-US" dirty="0"/>
          </a:p>
        </p:txBody>
      </p:sp>
      <p:pic>
        <p:nvPicPr>
          <p:cNvPr id="5" name="Picture 4">
            <a:extLst>
              <a:ext uri="{FF2B5EF4-FFF2-40B4-BE49-F238E27FC236}">
                <a16:creationId xmlns:a16="http://schemas.microsoft.com/office/drawing/2014/main" id="{A6DAC8A1-5F34-4181-AFCE-7123EA4491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43738" y="1855264"/>
            <a:ext cx="4273886" cy="3500924"/>
          </a:xfrm>
          <a:prstGeom prst="rect">
            <a:avLst/>
          </a:prstGeom>
        </p:spPr>
      </p:pic>
      <p:sp>
        <p:nvSpPr>
          <p:cNvPr id="6" name="TextBox 5">
            <a:extLst>
              <a:ext uri="{FF2B5EF4-FFF2-40B4-BE49-F238E27FC236}">
                <a16:creationId xmlns:a16="http://schemas.microsoft.com/office/drawing/2014/main" id="{33A167B6-72A3-407B-9FCE-1211D6F02D93}"/>
              </a:ext>
            </a:extLst>
          </p:cNvPr>
          <p:cNvSpPr txBox="1"/>
          <p:nvPr/>
        </p:nvSpPr>
        <p:spPr>
          <a:xfrm>
            <a:off x="8043907" y="5356188"/>
            <a:ext cx="2459328" cy="200055"/>
          </a:xfrm>
          <a:prstGeom prst="rect">
            <a:avLst/>
          </a:prstGeom>
          <a:noFill/>
        </p:spPr>
        <p:txBody>
          <a:bodyPr wrap="none" rtlCol="0">
            <a:spAutoFit/>
          </a:bodyPr>
          <a:lstStyle/>
          <a:p>
            <a:pPr algn="r">
              <a:spcAft>
                <a:spcPts val="600"/>
              </a:spcAft>
            </a:pPr>
            <a:r>
              <a:rPr lang="en-US" sz="700" dirty="0">
                <a:hlinkClick r:id="rId4" tooltip="http://p-atti.blogspot.com/2012/07/perche-e-fondamentale-il-team-building.html">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p>
        </p:txBody>
      </p:sp>
    </p:spTree>
    <p:extLst>
      <p:ext uri="{BB962C8B-B14F-4D97-AF65-F5344CB8AC3E}">
        <p14:creationId xmlns:p14="http://schemas.microsoft.com/office/powerpoint/2010/main" val="271599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044F253-7D78-3BA2-6E3E-79F16C56AF9E}"/>
              </a:ext>
            </a:extLst>
          </p:cNvPr>
          <p:cNvSpPr>
            <a:spLocks noGrp="1"/>
          </p:cNvSpPr>
          <p:nvPr>
            <p:ph type="title"/>
          </p:nvPr>
        </p:nvSpPr>
        <p:spPr>
          <a:xfrm>
            <a:off x="838200" y="500062"/>
            <a:ext cx="10515600" cy="1325563"/>
          </a:xfrm>
        </p:spPr>
        <p:txBody>
          <a:bodyPr/>
          <a:lstStyle/>
          <a:p>
            <a:r>
              <a:rPr lang="en-US" dirty="0"/>
              <a:t>Tier 2 Monitoring Audience</a:t>
            </a:r>
          </a:p>
        </p:txBody>
      </p:sp>
      <p:sp>
        <p:nvSpPr>
          <p:cNvPr id="7" name="Content Placeholder 6">
            <a:extLst>
              <a:ext uri="{FF2B5EF4-FFF2-40B4-BE49-F238E27FC236}">
                <a16:creationId xmlns:a16="http://schemas.microsoft.com/office/drawing/2014/main" id="{53095798-A301-E500-1725-6AF3FBD5BF23}"/>
              </a:ex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92BE11FE-3845-E512-D778-4BBC108166CB}"/>
              </a:ext>
            </a:extLst>
          </p:cNvPr>
          <p:cNvSpPr>
            <a:spLocks noGrp="1"/>
          </p:cNvSpPr>
          <p:nvPr>
            <p:ph type="dt" sz="half" idx="10"/>
          </p:nvPr>
        </p:nvSpPr>
        <p:spPr/>
        <p:txBody>
          <a:bodyPr/>
          <a:lstStyle/>
          <a:p>
            <a:pPr>
              <a:defRPr/>
            </a:pPr>
            <a:fld id="{64BF2E97-C543-48FE-887D-9D90675DAD87}" type="datetime1">
              <a:rPr lang="en-US" smtClean="0"/>
              <a:pPr>
                <a:defRPr/>
              </a:pPr>
              <a:t>1/17/2023</a:t>
            </a:fld>
            <a:endParaRPr lang="en-US" dirty="0"/>
          </a:p>
        </p:txBody>
      </p:sp>
      <p:sp>
        <p:nvSpPr>
          <p:cNvPr id="5" name="Slide Number Placeholder 4">
            <a:extLst>
              <a:ext uri="{FF2B5EF4-FFF2-40B4-BE49-F238E27FC236}">
                <a16:creationId xmlns:a16="http://schemas.microsoft.com/office/drawing/2014/main" id="{B1389648-8E95-C540-0532-9CACE5CCC082}"/>
              </a:ext>
            </a:extLst>
          </p:cNvPr>
          <p:cNvSpPr>
            <a:spLocks noGrp="1"/>
          </p:cNvSpPr>
          <p:nvPr>
            <p:ph type="sldNum" sz="quarter" idx="12"/>
          </p:nvPr>
        </p:nvSpPr>
        <p:spPr/>
        <p:txBody>
          <a:bodyPr/>
          <a:lstStyle/>
          <a:p>
            <a:pPr>
              <a:defRPr/>
            </a:pPr>
            <a:fld id="{C6C9120D-9544-4B24-BA09-46D1A29C6E45}" type="slidenum">
              <a:rPr lang="en-US" altLang="en-US" smtClean="0"/>
              <a:pPr>
                <a:defRPr/>
              </a:pPr>
              <a:t>2</a:t>
            </a:fld>
            <a:endParaRPr lang="en-US" altLang="en-US"/>
          </a:p>
        </p:txBody>
      </p:sp>
      <p:sp>
        <p:nvSpPr>
          <p:cNvPr id="2" name="Text Placeholder 1">
            <a:extLst>
              <a:ext uri="{FF2B5EF4-FFF2-40B4-BE49-F238E27FC236}">
                <a16:creationId xmlns:a16="http://schemas.microsoft.com/office/drawing/2014/main" id="{C96E809A-CBF7-00CE-52BF-1593EA103DD2}"/>
              </a:ext>
            </a:extLst>
          </p:cNvPr>
          <p:cNvSpPr>
            <a:spLocks noGrp="1"/>
          </p:cNvSpPr>
          <p:nvPr>
            <p:ph type="body" sz="half" idx="4294967295"/>
          </p:nvPr>
        </p:nvSpPr>
        <p:spPr>
          <a:xfrm>
            <a:off x="2614448" y="1468284"/>
            <a:ext cx="5486400" cy="804862"/>
          </a:xfrm>
        </p:spPr>
        <p:txBody>
          <a:bodyPr/>
          <a:lstStyle/>
          <a:p>
            <a:pPr marL="0" indent="0" algn="ctr">
              <a:buNone/>
            </a:pPr>
            <a:r>
              <a:rPr lang="en-US" dirty="0"/>
              <a:t>       </a:t>
            </a:r>
          </a:p>
        </p:txBody>
      </p:sp>
      <p:graphicFrame>
        <p:nvGraphicFramePr>
          <p:cNvPr id="6" name="Google Shape;239;p34" descr="Graphic illustrating three assumptions">
            <a:extLst>
              <a:ext uri="{FF2B5EF4-FFF2-40B4-BE49-F238E27FC236}">
                <a16:creationId xmlns:a16="http://schemas.microsoft.com/office/drawing/2014/main" id="{94D01D43-528E-A17D-02C8-373265A37E6E}"/>
              </a:ext>
            </a:extLst>
          </p:cNvPr>
          <p:cNvGraphicFramePr/>
          <p:nvPr>
            <p:extLst>
              <p:ext uri="{D42A27DB-BD31-4B8C-83A1-F6EECF244321}">
                <p14:modId xmlns:p14="http://schemas.microsoft.com/office/powerpoint/2010/main" val="1283147450"/>
              </p:ext>
            </p:extLst>
          </p:nvPr>
        </p:nvGraphicFramePr>
        <p:xfrm>
          <a:off x="1700213" y="1670271"/>
          <a:ext cx="9653587" cy="4528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2710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6">
            <a:extLst>
              <a:ext uri="{FF2B5EF4-FFF2-40B4-BE49-F238E27FC236}">
                <a16:creationId xmlns:a16="http://schemas.microsoft.com/office/drawing/2014/main" id="{75EF941E-815A-0C74-73BA-2E3F8AAB2414}"/>
              </a:ext>
            </a:extLst>
          </p:cNvPr>
          <p:cNvSpPr>
            <a:spLocks noGrp="1"/>
          </p:cNvSpPr>
          <p:nvPr>
            <p:ph type="title"/>
          </p:nvPr>
        </p:nvSpPr>
        <p:spPr/>
        <p:txBody>
          <a:bodyPr/>
          <a:lstStyle/>
          <a:p>
            <a:r>
              <a:rPr lang="en-US" altLang="en-US"/>
              <a:t>PASA Eligibility Criteria #1</a:t>
            </a:r>
          </a:p>
        </p:txBody>
      </p:sp>
      <p:sp>
        <p:nvSpPr>
          <p:cNvPr id="8" name="Content Placeholder 7">
            <a:extLst>
              <a:ext uri="{FF2B5EF4-FFF2-40B4-BE49-F238E27FC236}">
                <a16:creationId xmlns:a16="http://schemas.microsoft.com/office/drawing/2014/main" id="{FBC491C3-24B4-8297-F7D0-DC8DEDF272B2}"/>
              </a:ext>
            </a:extLst>
          </p:cNvPr>
          <p:cNvSpPr>
            <a:spLocks noGrp="1"/>
          </p:cNvSpPr>
          <p:nvPr>
            <p:ph idx="1"/>
          </p:nvPr>
        </p:nvSpPr>
        <p:spPr/>
        <p:txBody>
          <a:bodyPr/>
          <a:lstStyle/>
          <a:p>
            <a:pPr marL="285750" indent="-285750">
              <a:buFont typeface="+mj-lt"/>
              <a:buAutoNum type="arabicPeriod"/>
              <a:defRPr/>
            </a:pPr>
            <a:r>
              <a:rPr lang="en-US" b="1" dirty="0"/>
              <a:t>Will the student be in grade 3,4,5,6,7,8, or 11 by September 1st of the school year during which the IEP will be operative? </a:t>
            </a:r>
          </a:p>
          <a:p>
            <a:pPr marL="285750" indent="0">
              <a:buNone/>
              <a:defRPr/>
            </a:pPr>
            <a:r>
              <a:rPr lang="en-US" i="1" dirty="0">
                <a:solidFill>
                  <a:sysClr val="windowText" lastClr="000000"/>
                </a:solidFill>
              </a:rPr>
              <a:t>Additional consideration:  The grade level listed for the student in PIMS and the PASA Digital System (</a:t>
            </a:r>
            <a:r>
              <a:rPr lang="en-US" i="1" dirty="0">
                <a:solidFill>
                  <a:schemeClr val="accent1"/>
                </a:solidFill>
              </a:rPr>
              <a:t>Kite Educator Portal</a:t>
            </a:r>
            <a:r>
              <a:rPr lang="en-US" i="1" dirty="0">
                <a:solidFill>
                  <a:sysClr val="windowText" lastClr="000000"/>
                </a:solidFill>
              </a:rPr>
              <a:t>) must match and correlate to the assessment decision documented in the current IEP.</a:t>
            </a:r>
            <a:endParaRPr lang="en-US" dirty="0"/>
          </a:p>
          <a:p>
            <a:pPr indent="57150">
              <a:buNone/>
              <a:defRPr/>
            </a:pPr>
            <a:r>
              <a:rPr lang="en-US" dirty="0"/>
              <a:t> </a:t>
            </a:r>
          </a:p>
          <a:p>
            <a:pPr>
              <a:defRPr/>
            </a:pPr>
            <a:endParaRPr lang="en-US" dirty="0"/>
          </a:p>
        </p:txBody>
      </p:sp>
      <p:sp>
        <p:nvSpPr>
          <p:cNvPr id="5" name="Date Placeholder 4">
            <a:extLst>
              <a:ext uri="{FF2B5EF4-FFF2-40B4-BE49-F238E27FC236}">
                <a16:creationId xmlns:a16="http://schemas.microsoft.com/office/drawing/2014/main" id="{F9B8BA35-5B64-7AAB-393D-CDD6EB8EDC5B}"/>
              </a:ext>
            </a:extLst>
          </p:cNvPr>
          <p:cNvSpPr>
            <a:spLocks noGrp="1"/>
          </p:cNvSpPr>
          <p:nvPr>
            <p:ph type="dt" sz="quarter" idx="10"/>
          </p:nvPr>
        </p:nvSpPr>
        <p:spPr/>
        <p:txBody>
          <a:bodyPr/>
          <a:lstStyle/>
          <a:p>
            <a:pPr>
              <a:defRPr/>
            </a:pPr>
            <a:fld id="{A1DFCF45-4D49-4098-A84E-EBF9028C7315}" type="datetime1">
              <a:rPr lang="en-US" smtClean="0"/>
              <a:pPr>
                <a:defRPr/>
              </a:pPr>
              <a:t>1/17/2023</a:t>
            </a:fld>
            <a:endParaRPr lang="en-US"/>
          </a:p>
        </p:txBody>
      </p:sp>
      <p:sp>
        <p:nvSpPr>
          <p:cNvPr id="6" name="Slide Number Placeholder 5">
            <a:extLst>
              <a:ext uri="{FF2B5EF4-FFF2-40B4-BE49-F238E27FC236}">
                <a16:creationId xmlns:a16="http://schemas.microsoft.com/office/drawing/2014/main" id="{D07AE414-8A10-7343-9EF0-53697DE4692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B60A63-6733-4B36-B156-C866112218B3}" type="slidenum">
              <a:rPr lang="en-US" altLang="en-US">
                <a:solidFill>
                  <a:srgbClr val="898989"/>
                </a:solidFill>
              </a:rPr>
              <a:pPr/>
              <a:t>20</a:t>
            </a:fld>
            <a:endParaRPr lang="en-US" altLang="en-US">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421104E6-329E-B9AA-FD07-1AA26A499639}"/>
              </a:ext>
            </a:extLst>
          </p:cNvPr>
          <p:cNvSpPr>
            <a:spLocks noGrp="1"/>
          </p:cNvSpPr>
          <p:nvPr>
            <p:ph type="title"/>
          </p:nvPr>
        </p:nvSpPr>
        <p:spPr/>
        <p:txBody>
          <a:bodyPr/>
          <a:lstStyle/>
          <a:p>
            <a:r>
              <a:rPr lang="en-US" altLang="en-US"/>
              <a:t>PASA Eligibility Criteria #2</a:t>
            </a:r>
          </a:p>
        </p:txBody>
      </p:sp>
      <p:sp>
        <p:nvSpPr>
          <p:cNvPr id="3" name="Content Placeholder 2">
            <a:extLst>
              <a:ext uri="{FF2B5EF4-FFF2-40B4-BE49-F238E27FC236}">
                <a16:creationId xmlns:a16="http://schemas.microsoft.com/office/drawing/2014/main" id="{77D6D3B1-4B15-C3CA-8D65-F9E47D8DC1D0}"/>
              </a:ext>
            </a:extLst>
          </p:cNvPr>
          <p:cNvSpPr>
            <a:spLocks noGrp="1"/>
          </p:cNvSpPr>
          <p:nvPr>
            <p:ph idx="1"/>
          </p:nvPr>
        </p:nvSpPr>
        <p:spPr>
          <a:xfrm>
            <a:off x="838200" y="1447801"/>
            <a:ext cx="9372600" cy="4908549"/>
          </a:xfrm>
        </p:spPr>
        <p:txBody>
          <a:bodyPr>
            <a:normAutofit/>
          </a:bodyPr>
          <a:lstStyle/>
          <a:p>
            <a:pPr marL="400050" indent="-400050">
              <a:buFont typeface="+mj-lt"/>
              <a:buNone/>
              <a:defRPr/>
            </a:pPr>
            <a:r>
              <a:rPr lang="en-US" b="1" dirty="0">
                <a:solidFill>
                  <a:sysClr val="windowText" lastClr="000000"/>
                </a:solidFill>
              </a:rPr>
              <a:t> </a:t>
            </a:r>
            <a:r>
              <a:rPr lang="en-US" sz="2000" b="1" dirty="0">
                <a:solidFill>
                  <a:sysClr val="windowText" lastClr="000000"/>
                </a:solidFill>
              </a:rPr>
              <a:t>2</a:t>
            </a:r>
            <a:r>
              <a:rPr lang="en-US" sz="2400" b="1" dirty="0">
                <a:solidFill>
                  <a:sysClr val="windowText" lastClr="000000"/>
                </a:solidFill>
              </a:rPr>
              <a:t>.</a:t>
            </a:r>
            <a:r>
              <a:rPr lang="en-US" b="1" dirty="0">
                <a:solidFill>
                  <a:sysClr val="windowText" lastClr="000000"/>
                </a:solidFill>
              </a:rPr>
              <a:t> </a:t>
            </a:r>
            <a:r>
              <a:rPr lang="en-US" sz="2400" b="1" dirty="0">
                <a:solidFill>
                  <a:sysClr val="windowText" lastClr="000000"/>
                </a:solidFill>
              </a:rPr>
              <a:t>Does the student have significant cognitive disabilities?</a:t>
            </a:r>
            <a:r>
              <a:rPr lang="en-US" sz="2400" b="1" dirty="0">
                <a:solidFill>
                  <a:srgbClr val="FF0000"/>
                </a:solidFill>
              </a:rPr>
              <a:t>  </a:t>
            </a:r>
            <a:r>
              <a:rPr lang="en-US" sz="2400" b="1" dirty="0"/>
              <a:t>Pennsylvania defines significant cognitive disabilities as pervasive and global in nature, affecting student learning in all academic content areas, as well as adaptive behaviors and functional skills across life domains. </a:t>
            </a:r>
          </a:p>
          <a:p>
            <a:pPr marL="400050" indent="0">
              <a:buNone/>
              <a:defRPr/>
            </a:pPr>
            <a:r>
              <a:rPr lang="en-US" sz="2400" i="1" dirty="0"/>
              <a:t>Additional consideration: A significant cognitive disability is not directly defined by a Chapter 14 disability category</a:t>
            </a:r>
            <a:r>
              <a:rPr lang="en-US" sz="2400" i="1" dirty="0">
                <a:highlight>
                  <a:srgbClr val="FFFF00"/>
                </a:highlight>
              </a:rPr>
              <a:t>.  Typically,  students with a primary disability category of Specific Learning Disability or Speech Language Impairment </a:t>
            </a:r>
            <a:r>
              <a:rPr lang="en-US" sz="2400" i="1" u="sng" dirty="0">
                <a:highlight>
                  <a:srgbClr val="FFFF00"/>
                </a:highlight>
              </a:rPr>
              <a:t>DO NOT</a:t>
            </a:r>
            <a:r>
              <a:rPr lang="en-US" sz="2400" i="1" dirty="0">
                <a:highlight>
                  <a:srgbClr val="FFFF00"/>
                </a:highlight>
              </a:rPr>
              <a:t> meet the definition of a significant cognitive disability</a:t>
            </a:r>
            <a:r>
              <a:rPr lang="en-US" sz="2400" i="1" dirty="0"/>
              <a:t>. Generally, a student with a significant cognitive disability may be characterized as having intellectual functioning below average – </a:t>
            </a:r>
            <a:r>
              <a:rPr lang="en-US" sz="2400" i="1" dirty="0">
                <a:highlight>
                  <a:srgbClr val="FFFF00"/>
                </a:highlight>
              </a:rPr>
              <a:t>cognitive measures of intelligence 2.5 to 3 standard deviations below the mean.</a:t>
            </a:r>
            <a:endParaRPr lang="en-US" sz="2400" dirty="0">
              <a:highlight>
                <a:srgbClr val="FFFF00"/>
              </a:highlight>
            </a:endParaRPr>
          </a:p>
          <a:p>
            <a:pPr marL="0" indent="0">
              <a:buNone/>
              <a:defRPr/>
            </a:pPr>
            <a:endParaRPr lang="en-US" dirty="0"/>
          </a:p>
        </p:txBody>
      </p:sp>
      <p:sp>
        <p:nvSpPr>
          <p:cNvPr id="4" name="Date Placeholder 3">
            <a:extLst>
              <a:ext uri="{FF2B5EF4-FFF2-40B4-BE49-F238E27FC236}">
                <a16:creationId xmlns:a16="http://schemas.microsoft.com/office/drawing/2014/main" id="{7AC5EF15-FD17-6C48-6C20-5095EFE3C50A}"/>
              </a:ext>
            </a:extLst>
          </p:cNvPr>
          <p:cNvSpPr>
            <a:spLocks noGrp="1"/>
          </p:cNvSpPr>
          <p:nvPr>
            <p:ph type="dt" sz="quarter" idx="10"/>
          </p:nvPr>
        </p:nvSpPr>
        <p:spPr/>
        <p:txBody>
          <a:bodyPr/>
          <a:lstStyle/>
          <a:p>
            <a:pPr>
              <a:defRPr/>
            </a:pPr>
            <a:fld id="{F1CE1A4F-DBCB-4DFE-BDF7-DAE0FB755E53}" type="datetime1">
              <a:rPr lang="en-US" smtClean="0"/>
              <a:pPr>
                <a:defRPr/>
              </a:pPr>
              <a:t>1/17/2023</a:t>
            </a:fld>
            <a:endParaRPr lang="en-US"/>
          </a:p>
        </p:txBody>
      </p:sp>
      <p:sp>
        <p:nvSpPr>
          <p:cNvPr id="5" name="Slide Number Placeholder 4">
            <a:extLst>
              <a:ext uri="{FF2B5EF4-FFF2-40B4-BE49-F238E27FC236}">
                <a16:creationId xmlns:a16="http://schemas.microsoft.com/office/drawing/2014/main" id="{AE8AB133-1D9A-CB7D-1327-DAD35E7712A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F62D09-D315-44E6-B77C-24E00CEEBF4C}" type="slidenum">
              <a:rPr lang="en-US" altLang="en-US">
                <a:solidFill>
                  <a:srgbClr val="898989"/>
                </a:solidFill>
              </a:rPr>
              <a:pPr/>
              <a:t>21</a:t>
            </a:fld>
            <a:endParaRPr lang="en-US" altLang="en-US">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F218-1BFE-41DF-B5B2-9FE6CA8BB9F8}"/>
              </a:ext>
            </a:extLst>
          </p:cNvPr>
          <p:cNvSpPr>
            <a:spLocks noGrp="1"/>
          </p:cNvSpPr>
          <p:nvPr>
            <p:ph type="title"/>
          </p:nvPr>
        </p:nvSpPr>
        <p:spPr>
          <a:xfrm>
            <a:off x="1541720" y="457201"/>
            <a:ext cx="9488229" cy="895350"/>
          </a:xfrm>
        </p:spPr>
        <p:txBody>
          <a:bodyPr/>
          <a:lstStyle/>
          <a:p>
            <a:r>
              <a:rPr lang="en-US" b="1" dirty="0"/>
              <a:t>Specific Learning Disability</a:t>
            </a:r>
          </a:p>
        </p:txBody>
      </p:sp>
      <p:sp>
        <p:nvSpPr>
          <p:cNvPr id="3" name="Content Placeholder 2">
            <a:extLst>
              <a:ext uri="{FF2B5EF4-FFF2-40B4-BE49-F238E27FC236}">
                <a16:creationId xmlns:a16="http://schemas.microsoft.com/office/drawing/2014/main" id="{BBDEF418-F2C3-434F-A13E-04F7AB0ED8F6}"/>
              </a:ext>
            </a:extLst>
          </p:cNvPr>
          <p:cNvSpPr>
            <a:spLocks noGrp="1"/>
          </p:cNvSpPr>
          <p:nvPr>
            <p:ph idx="1"/>
          </p:nvPr>
        </p:nvSpPr>
        <p:spPr>
          <a:xfrm>
            <a:off x="6096000" y="1609460"/>
            <a:ext cx="5106458" cy="44672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buNone/>
            </a:pPr>
            <a:endParaRPr lang="en-US" sz="1800" b="0" i="0" u="none" strike="noStrike" baseline="0" dirty="0">
              <a:latin typeface="Arial" panose="020B0604020202020204" pitchFamily="34" charset="0"/>
            </a:endParaRPr>
          </a:p>
          <a:p>
            <a:r>
              <a:rPr lang="en-US" sz="1800" b="1" i="0" u="none" strike="noStrike" baseline="0" dirty="0">
                <a:latin typeface="Arial" panose="020B0604020202020204" pitchFamily="34" charset="0"/>
              </a:rPr>
              <a:t>Specific learning disability. </a:t>
            </a:r>
            <a:r>
              <a:rPr lang="en-US" sz="1800" b="0" i="0" u="none" strike="noStrike" baseline="0" dirty="0">
                <a:latin typeface="Arial" panose="020B0604020202020204" pitchFamily="34" charset="0"/>
              </a:rPr>
              <a:t>(a) General. “Specific learning disability” means a disorder in one or more of the basic psychological processes involved in understanding or in using language, spoken or written, that may manifest itself in the imperfect ability to listen, think, speak, read, write, spell or do mathematical calculations, including conditions such as perceptual disabilities, brain injury, minimal brain dysfunction, dyslexia and developmental aphasia. (b) Disorders not included. </a:t>
            </a:r>
            <a:r>
              <a:rPr lang="en-US" sz="1800" b="0" i="0" u="none" strike="noStrike" baseline="0" dirty="0">
                <a:highlight>
                  <a:srgbClr val="FFFF00"/>
                </a:highlight>
                <a:latin typeface="Arial" panose="020B0604020202020204" pitchFamily="34" charset="0"/>
              </a:rPr>
              <a:t>Specific learning disability </a:t>
            </a:r>
            <a:r>
              <a:rPr lang="en-US" sz="1800" b="0" i="0" u="sng" strike="noStrike" baseline="0" dirty="0">
                <a:highlight>
                  <a:srgbClr val="FFFF00"/>
                </a:highlight>
                <a:latin typeface="Arial" panose="020B0604020202020204" pitchFamily="34" charset="0"/>
              </a:rPr>
              <a:t>does not include </a:t>
            </a:r>
            <a:r>
              <a:rPr lang="en-US" sz="1800" b="0" i="0" u="none" strike="noStrike" baseline="0" dirty="0">
                <a:highlight>
                  <a:srgbClr val="FFFF00"/>
                </a:highlight>
                <a:latin typeface="Arial" panose="020B0604020202020204" pitchFamily="34" charset="0"/>
              </a:rPr>
              <a:t>learning problems that are primarily the result of visual, hearing or motor disabilities, </a:t>
            </a:r>
            <a:r>
              <a:rPr lang="en-US" sz="1800" b="0" i="0" u="sng" strike="noStrike" baseline="0" dirty="0">
                <a:highlight>
                  <a:srgbClr val="FFFF00"/>
                </a:highlight>
                <a:latin typeface="Arial" panose="020B0604020202020204" pitchFamily="34" charset="0"/>
              </a:rPr>
              <a:t>intellectual disability</a:t>
            </a:r>
            <a:r>
              <a:rPr lang="en-US" sz="1800" b="0" i="0" u="none" strike="noStrike" baseline="0" dirty="0">
                <a:highlight>
                  <a:srgbClr val="FFFF00"/>
                </a:highlight>
                <a:latin typeface="Arial" panose="020B0604020202020204" pitchFamily="34" charset="0"/>
              </a:rPr>
              <a:t>, emotional disturbance, or environmental, cultural or economic disadvantage.</a:t>
            </a:r>
          </a:p>
          <a:p>
            <a:endParaRPr lang="en-US" dirty="0"/>
          </a:p>
        </p:txBody>
      </p:sp>
      <p:sp>
        <p:nvSpPr>
          <p:cNvPr id="7" name="Text Placeholder 6">
            <a:extLst>
              <a:ext uri="{FF2B5EF4-FFF2-40B4-BE49-F238E27FC236}">
                <a16:creationId xmlns:a16="http://schemas.microsoft.com/office/drawing/2014/main" id="{3C09A0DC-7C15-4C05-A8EF-04B403053DAD}"/>
              </a:ext>
            </a:extLst>
          </p:cNvPr>
          <p:cNvSpPr>
            <a:spLocks noGrp="1"/>
          </p:cNvSpPr>
          <p:nvPr>
            <p:ph type="body" sz="half" idx="2"/>
          </p:nvPr>
        </p:nvSpPr>
        <p:spPr>
          <a:xfrm>
            <a:off x="841247" y="1771122"/>
            <a:ext cx="4616577" cy="4143903"/>
          </a:xfrm>
        </p:spPr>
        <p:txBody>
          <a:bodyPr>
            <a:noAutofit/>
          </a:bodyPr>
          <a:lstStyle/>
          <a:p>
            <a:pPr marL="285750" indent="-285750">
              <a:buFont typeface="Wingdings" panose="05000000000000000000" pitchFamily="2" charset="2"/>
              <a:buChar char="Ø"/>
            </a:pPr>
            <a:r>
              <a:rPr lang="en-US" sz="2400" b="0" i="0" u="none" strike="noStrike" baseline="0" dirty="0">
                <a:latin typeface="Arial" panose="020B0604020202020204" pitchFamily="34" charset="0"/>
              </a:rPr>
              <a:t>When an MDT (Multi-Disciplinar</a:t>
            </a:r>
            <a:r>
              <a:rPr lang="en-US" sz="2400" dirty="0">
                <a:latin typeface="Arial" panose="020B0604020202020204" pitchFamily="34" charset="0"/>
              </a:rPr>
              <a:t>y Team)</a:t>
            </a:r>
            <a:r>
              <a:rPr lang="en-US" sz="2400" b="0" i="0" u="none" strike="noStrike" baseline="0" dirty="0">
                <a:latin typeface="Arial" panose="020B0604020202020204" pitchFamily="34" charset="0"/>
              </a:rPr>
              <a:t> qualif</a:t>
            </a:r>
            <a:r>
              <a:rPr lang="en-US" sz="2400" dirty="0">
                <a:latin typeface="Arial" panose="020B0604020202020204" pitchFamily="34" charset="0"/>
              </a:rPr>
              <a:t>ies a student with a primary disability of Specific Learning Disability, they rule out the presence on an intellectual disability.</a:t>
            </a:r>
          </a:p>
          <a:p>
            <a:pPr marL="285750" indent="-285750">
              <a:buFont typeface="Wingdings" panose="05000000000000000000" pitchFamily="2" charset="2"/>
              <a:buChar char="Ø"/>
            </a:pPr>
            <a:r>
              <a:rPr lang="en-US" sz="2400" b="0" i="0" u="none" strike="noStrike" baseline="0" dirty="0">
                <a:latin typeface="Arial" panose="020B0604020202020204" pitchFamily="34" charset="0"/>
              </a:rPr>
              <a:t>Students who do not have an intellectual disability </a:t>
            </a:r>
            <a:r>
              <a:rPr lang="en-US" sz="2400" dirty="0">
                <a:latin typeface="Arial" panose="020B0604020202020204" pitchFamily="34" charset="0"/>
              </a:rPr>
              <a:t>do not</a:t>
            </a:r>
            <a:r>
              <a:rPr lang="en-US" sz="2400" b="0" i="0" u="none" strike="noStrike" baseline="0" dirty="0">
                <a:latin typeface="Arial" panose="020B0604020202020204" pitchFamily="34" charset="0"/>
              </a:rPr>
              <a:t> meet the definition of a student with the most significant cognitive disability!</a:t>
            </a:r>
            <a:endParaRPr lang="en-US" sz="2400" dirty="0"/>
          </a:p>
        </p:txBody>
      </p:sp>
      <p:pic>
        <p:nvPicPr>
          <p:cNvPr id="9" name="Picture 8">
            <a:extLst>
              <a:ext uri="{FF2B5EF4-FFF2-40B4-BE49-F238E27FC236}">
                <a16:creationId xmlns:a16="http://schemas.microsoft.com/office/drawing/2014/main" id="{C27AACA4-6D04-409B-A4EF-9A2F4CC9B08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0726" y="302768"/>
            <a:ext cx="1290994" cy="1290994"/>
          </a:xfrm>
          <a:prstGeom prst="rect">
            <a:avLst/>
          </a:prstGeom>
        </p:spPr>
      </p:pic>
    </p:spTree>
    <p:extLst>
      <p:ext uri="{BB962C8B-B14F-4D97-AF65-F5344CB8AC3E}">
        <p14:creationId xmlns:p14="http://schemas.microsoft.com/office/powerpoint/2010/main" val="1024050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AF6B-78D9-42B5-AB63-4146D54BC934}"/>
              </a:ext>
            </a:extLst>
          </p:cNvPr>
          <p:cNvSpPr>
            <a:spLocks noGrp="1"/>
          </p:cNvSpPr>
          <p:nvPr>
            <p:ph type="title"/>
          </p:nvPr>
        </p:nvSpPr>
        <p:spPr>
          <a:xfrm>
            <a:off x="1542996" y="371254"/>
            <a:ext cx="8388477" cy="781050"/>
          </a:xfrm>
        </p:spPr>
        <p:txBody>
          <a:bodyPr/>
          <a:lstStyle/>
          <a:p>
            <a:r>
              <a:rPr lang="en-US" dirty="0"/>
              <a:t>Speech and Language (Primary)</a:t>
            </a:r>
          </a:p>
        </p:txBody>
      </p:sp>
      <p:sp>
        <p:nvSpPr>
          <p:cNvPr id="3" name="Content Placeholder 2">
            <a:extLst>
              <a:ext uri="{FF2B5EF4-FFF2-40B4-BE49-F238E27FC236}">
                <a16:creationId xmlns:a16="http://schemas.microsoft.com/office/drawing/2014/main" id="{E18F5338-3008-4ADB-A14B-B7F194E43880}"/>
              </a:ext>
            </a:extLst>
          </p:cNvPr>
          <p:cNvSpPr>
            <a:spLocks noGrp="1"/>
          </p:cNvSpPr>
          <p:nvPr>
            <p:ph idx="1"/>
          </p:nvPr>
        </p:nvSpPr>
        <p:spPr>
          <a:xfrm>
            <a:off x="6264903" y="1609554"/>
            <a:ext cx="4813330" cy="38100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endParaRPr lang="en-US" sz="2400" b="0" i="0" u="none" strike="noStrike" baseline="0" dirty="0">
              <a:latin typeface="Arial" panose="020B0604020202020204" pitchFamily="34" charset="0"/>
            </a:endParaRPr>
          </a:p>
          <a:p>
            <a:r>
              <a:rPr lang="en-US" sz="2000" b="1" i="0" u="none" strike="noStrike" baseline="0" dirty="0">
                <a:latin typeface="Arial" panose="020B0604020202020204" pitchFamily="34" charset="0"/>
              </a:rPr>
              <a:t>“Speech or language impairment” </a:t>
            </a:r>
            <a:r>
              <a:rPr lang="en-US" sz="2000" b="0" i="0" u="none" strike="noStrike" baseline="0" dirty="0">
                <a:latin typeface="Arial" panose="020B0604020202020204" pitchFamily="34" charset="0"/>
              </a:rPr>
              <a:t>means a </a:t>
            </a:r>
            <a:r>
              <a:rPr lang="en-US" sz="2000" b="0" i="0" u="none" strike="noStrike" baseline="0" dirty="0">
                <a:highlight>
                  <a:srgbClr val="FFFF00"/>
                </a:highlight>
                <a:latin typeface="Arial" panose="020B0604020202020204" pitchFamily="34" charset="0"/>
              </a:rPr>
              <a:t>communication disorder</a:t>
            </a:r>
            <a:r>
              <a:rPr lang="en-US" sz="2000" b="0" i="0" u="none" strike="noStrike" baseline="0" dirty="0">
                <a:latin typeface="Arial" panose="020B0604020202020204" pitchFamily="34" charset="0"/>
              </a:rPr>
              <a:t>, such as stuttering, impaired articulation, a language impairment or a voice impairment, that adversely affects a child’s educational performance.</a:t>
            </a:r>
          </a:p>
          <a:p>
            <a:endParaRPr lang="en-US" dirty="0"/>
          </a:p>
        </p:txBody>
      </p:sp>
      <p:sp>
        <p:nvSpPr>
          <p:cNvPr id="4" name="Text Placeholder 3">
            <a:extLst>
              <a:ext uri="{FF2B5EF4-FFF2-40B4-BE49-F238E27FC236}">
                <a16:creationId xmlns:a16="http://schemas.microsoft.com/office/drawing/2014/main" id="{C97B7F3C-BD55-4040-8E43-7E30D5EDD42C}"/>
              </a:ext>
            </a:extLst>
          </p:cNvPr>
          <p:cNvSpPr>
            <a:spLocks noGrp="1"/>
          </p:cNvSpPr>
          <p:nvPr>
            <p:ph type="body" sz="half" idx="2"/>
          </p:nvPr>
        </p:nvSpPr>
        <p:spPr>
          <a:xfrm>
            <a:off x="1113767" y="1644909"/>
            <a:ext cx="4966898" cy="4836903"/>
          </a:xfrm>
        </p:spPr>
        <p:txBody>
          <a:bodyPr>
            <a:noAutofit/>
          </a:bodyPr>
          <a:lstStyle/>
          <a:p>
            <a:pPr marL="285750" indent="-285750">
              <a:buFont typeface="Wingdings" panose="05000000000000000000" pitchFamily="2" charset="2"/>
              <a:buChar char="Ø"/>
            </a:pPr>
            <a:r>
              <a:rPr lang="en-US" sz="2400" dirty="0">
                <a:solidFill>
                  <a:srgbClr val="000000"/>
                </a:solidFill>
                <a:latin typeface="Roboto" panose="02000000000000000000" pitchFamily="2" charset="0"/>
              </a:rPr>
              <a:t>Speech and Language Impairment  is a communication disorder.</a:t>
            </a:r>
          </a:p>
          <a:p>
            <a:pPr marL="285750" indent="-285750">
              <a:buFont typeface="Wingdings" panose="05000000000000000000" pitchFamily="2" charset="2"/>
              <a:buChar char="Ø"/>
            </a:pPr>
            <a:r>
              <a:rPr lang="en-US" sz="2400" dirty="0">
                <a:solidFill>
                  <a:srgbClr val="000000"/>
                </a:solidFill>
                <a:latin typeface="Roboto" panose="02000000000000000000" pitchFamily="2" charset="0"/>
              </a:rPr>
              <a:t>Speech and Language Impairment may be present as a secondary disability category for a student with a significant cognitive disability.</a:t>
            </a:r>
          </a:p>
          <a:p>
            <a:pPr marL="285750" indent="-285750">
              <a:buFont typeface="Wingdings" panose="05000000000000000000" pitchFamily="2" charset="2"/>
              <a:buChar char="Ø"/>
            </a:pPr>
            <a:r>
              <a:rPr lang="en-US" sz="2400" dirty="0">
                <a:solidFill>
                  <a:srgbClr val="000000"/>
                </a:solidFill>
                <a:latin typeface="Roboto" panose="02000000000000000000" pitchFamily="2" charset="0"/>
              </a:rPr>
              <a:t>If the primary disability is speech and language impairment, the student does not meet the definition of a significant cognitive disability.</a:t>
            </a:r>
            <a:endParaRPr lang="en-US" sz="2400" dirty="0"/>
          </a:p>
        </p:txBody>
      </p:sp>
      <p:pic>
        <p:nvPicPr>
          <p:cNvPr id="5" name="Picture 4">
            <a:extLst>
              <a:ext uri="{FF2B5EF4-FFF2-40B4-BE49-F238E27FC236}">
                <a16:creationId xmlns:a16="http://schemas.microsoft.com/office/drawing/2014/main" id="{E6B87846-3593-4632-9C4D-F677315E5F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7158" y="166355"/>
            <a:ext cx="1190847" cy="1190847"/>
          </a:xfrm>
          <a:prstGeom prst="rect">
            <a:avLst/>
          </a:prstGeom>
        </p:spPr>
      </p:pic>
    </p:spTree>
    <p:extLst>
      <p:ext uri="{BB962C8B-B14F-4D97-AF65-F5344CB8AC3E}">
        <p14:creationId xmlns:p14="http://schemas.microsoft.com/office/powerpoint/2010/main" val="285337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AF6B-78D9-42B5-AB63-4146D54BC934}"/>
              </a:ext>
            </a:extLst>
          </p:cNvPr>
          <p:cNvSpPr>
            <a:spLocks noGrp="1"/>
          </p:cNvSpPr>
          <p:nvPr>
            <p:ph type="title"/>
          </p:nvPr>
        </p:nvSpPr>
        <p:spPr>
          <a:xfrm>
            <a:off x="1542996" y="371254"/>
            <a:ext cx="8388477" cy="781050"/>
          </a:xfrm>
        </p:spPr>
        <p:txBody>
          <a:bodyPr/>
          <a:lstStyle/>
          <a:p>
            <a:r>
              <a:rPr lang="en-US" dirty="0"/>
              <a:t>Emotional Disturbance</a:t>
            </a:r>
          </a:p>
        </p:txBody>
      </p:sp>
      <p:sp>
        <p:nvSpPr>
          <p:cNvPr id="3" name="Content Placeholder 2">
            <a:extLst>
              <a:ext uri="{FF2B5EF4-FFF2-40B4-BE49-F238E27FC236}">
                <a16:creationId xmlns:a16="http://schemas.microsoft.com/office/drawing/2014/main" id="{E18F5338-3008-4ADB-A14B-B7F194E43880}"/>
              </a:ext>
            </a:extLst>
          </p:cNvPr>
          <p:cNvSpPr>
            <a:spLocks noGrp="1"/>
          </p:cNvSpPr>
          <p:nvPr>
            <p:ph idx="1"/>
          </p:nvPr>
        </p:nvSpPr>
        <p:spPr>
          <a:xfrm>
            <a:off x="6448427" y="1576302"/>
            <a:ext cx="4813330" cy="49104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62500" lnSpcReduction="20000"/>
          </a:bodyPr>
          <a:lstStyle/>
          <a:p>
            <a:pPr marL="0" indent="0">
              <a:buNone/>
            </a:pPr>
            <a:endParaRPr lang="en-US" sz="1800" b="0" i="0" u="none" strike="noStrike" baseline="0" dirty="0">
              <a:latin typeface="Arial" panose="020B0604020202020204" pitchFamily="34" charset="0"/>
            </a:endParaRPr>
          </a:p>
          <a:p>
            <a:r>
              <a:rPr lang="en-US" sz="2900" b="1" i="0" u="none" strike="noStrike" baseline="0" dirty="0">
                <a:latin typeface="Arial" panose="020B0604020202020204" pitchFamily="34" charset="0"/>
              </a:rPr>
              <a:t>“Emotional disturbance” </a:t>
            </a:r>
            <a:r>
              <a:rPr lang="en-US" sz="2900" b="0" i="0" u="none" strike="noStrike" baseline="0" dirty="0">
                <a:latin typeface="Arial" panose="020B0604020202020204" pitchFamily="34" charset="0"/>
              </a:rPr>
              <a:t>means a condition exhibiting one or more of the following characteristics over a long period of time and to a marked degree that adversely affects a child’s educational performance: (a) An inability to learn </a:t>
            </a:r>
            <a:r>
              <a:rPr lang="en-US" sz="2900" b="0" i="0" u="none" strike="noStrike" baseline="0" dirty="0">
                <a:highlight>
                  <a:srgbClr val="FFFF00"/>
                </a:highlight>
                <a:latin typeface="Arial" panose="020B0604020202020204" pitchFamily="34" charset="0"/>
              </a:rPr>
              <a:t>that cannot be explained by intellectual</a:t>
            </a:r>
            <a:r>
              <a:rPr lang="en-US" sz="2900" b="0" i="0" u="none" strike="noStrike" baseline="0" dirty="0">
                <a:latin typeface="Arial" panose="020B0604020202020204" pitchFamily="34" charset="0"/>
              </a:rPr>
              <a:t>, sensory, or health factors. (b) An inability to build or maintain satisfactory interpersonal relationships with peers and teachers. (c) Inappropriate types of behavior or feelings under normal circumstances. (d) A general pervasive mood of unhappiness or depression. (e) A tendency to develop physical symptoms or fears associated with personal or school problems. (f) Emotional disturbance includes schizophrenia. The term does not apply to children who are socially maladjusted, unless it is determined they have an emotional disturbance under paragraph (B)(10)(d)(v) of this rule. </a:t>
            </a:r>
          </a:p>
          <a:p>
            <a:endParaRPr lang="en-US" dirty="0"/>
          </a:p>
        </p:txBody>
      </p:sp>
      <p:sp>
        <p:nvSpPr>
          <p:cNvPr id="4" name="Text Placeholder 3">
            <a:extLst>
              <a:ext uri="{FF2B5EF4-FFF2-40B4-BE49-F238E27FC236}">
                <a16:creationId xmlns:a16="http://schemas.microsoft.com/office/drawing/2014/main" id="{C97B7F3C-BD55-4040-8E43-7E30D5EDD42C}"/>
              </a:ext>
            </a:extLst>
          </p:cNvPr>
          <p:cNvSpPr>
            <a:spLocks noGrp="1"/>
          </p:cNvSpPr>
          <p:nvPr>
            <p:ph type="body" sz="half" idx="2"/>
          </p:nvPr>
        </p:nvSpPr>
        <p:spPr>
          <a:xfrm>
            <a:off x="1087408" y="1576302"/>
            <a:ext cx="4813330" cy="4836903"/>
          </a:xfrm>
        </p:spPr>
        <p:txBody>
          <a:bodyPr>
            <a:noAutofit/>
          </a:bodyPr>
          <a:lstStyle/>
          <a:p>
            <a:pPr marL="285750" indent="-285750">
              <a:buFont typeface="Wingdings" panose="05000000000000000000" pitchFamily="2" charset="2"/>
              <a:buChar char="Ø"/>
            </a:pPr>
            <a:r>
              <a:rPr lang="en-US" sz="2400" dirty="0">
                <a:solidFill>
                  <a:srgbClr val="000000"/>
                </a:solidFill>
                <a:latin typeface="Roboto" panose="02000000000000000000" pitchFamily="2" charset="0"/>
              </a:rPr>
              <a:t>Definition of emotional disturbance notes the condition cannot be explained by intellectual factors.</a:t>
            </a:r>
          </a:p>
          <a:p>
            <a:pPr marL="285750" indent="-285750">
              <a:buFont typeface="Wingdings" panose="05000000000000000000" pitchFamily="2" charset="2"/>
              <a:buChar char="Ø"/>
            </a:pPr>
            <a:r>
              <a:rPr lang="en-US" sz="2400" dirty="0">
                <a:solidFill>
                  <a:srgbClr val="000000"/>
                </a:solidFill>
                <a:latin typeface="Roboto" panose="02000000000000000000" pitchFamily="2" charset="0"/>
              </a:rPr>
              <a:t>Teams should remember the difference between adaptive and maladaptive behaviors when considering students who have an emotional disturbance.</a:t>
            </a:r>
          </a:p>
          <a:p>
            <a:pPr marL="285750" indent="-285750">
              <a:buFont typeface="Wingdings" panose="05000000000000000000" pitchFamily="2" charset="2"/>
              <a:buChar char="Ø"/>
            </a:pPr>
            <a:r>
              <a:rPr lang="en-US" sz="2400" dirty="0">
                <a:solidFill>
                  <a:srgbClr val="000000"/>
                </a:solidFill>
                <a:latin typeface="Roboto" panose="02000000000000000000" pitchFamily="2" charset="0"/>
              </a:rPr>
              <a:t>A student with an emotional disturbance alone likely does not meet the definition of a student with the most significant cognitive disability.</a:t>
            </a:r>
          </a:p>
        </p:txBody>
      </p:sp>
      <p:pic>
        <p:nvPicPr>
          <p:cNvPr id="7" name="Picture 6">
            <a:extLst>
              <a:ext uri="{FF2B5EF4-FFF2-40B4-BE49-F238E27FC236}">
                <a16:creationId xmlns:a16="http://schemas.microsoft.com/office/drawing/2014/main" id="{C7312BBD-3D9C-4098-9DD2-7378C7BCC6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1862" y="152844"/>
            <a:ext cx="1125096" cy="999460"/>
          </a:xfrm>
          <a:prstGeom prst="rect">
            <a:avLst/>
          </a:prstGeom>
        </p:spPr>
      </p:pic>
    </p:spTree>
    <p:extLst>
      <p:ext uri="{BB962C8B-B14F-4D97-AF65-F5344CB8AC3E}">
        <p14:creationId xmlns:p14="http://schemas.microsoft.com/office/powerpoint/2010/main" val="2432609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31ED-749B-4DE6-ADC4-9A2C27392BF7}"/>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gn="ctr">
              <a:lnSpc>
                <a:spcPct val="85000"/>
              </a:lnSpc>
            </a:pPr>
            <a:r>
              <a:rPr lang="en-US" sz="5400" dirty="0"/>
              <a:t>Let’s look at IQ score</a:t>
            </a:r>
          </a:p>
        </p:txBody>
      </p:sp>
      <p:pic>
        <p:nvPicPr>
          <p:cNvPr id="4" name="Google Shape;300;p40">
            <a:extLst>
              <a:ext uri="{FF2B5EF4-FFF2-40B4-BE49-F238E27FC236}">
                <a16:creationId xmlns:a16="http://schemas.microsoft.com/office/drawing/2014/main" id="{46995623-81BB-4403-9280-CE3A3D1DEEF6}"/>
              </a:ext>
              <a:ext uri="{C183D7F6-B498-43B3-948B-1728B52AA6E4}">
                <adec:decorative xmlns:adec="http://schemas.microsoft.com/office/drawing/2017/decorative" val="1"/>
              </a:ext>
            </a:extLst>
          </p:cNvPr>
          <p:cNvPicPr preferRelativeResize="0">
            <a:picLocks noGrp="1"/>
          </p:cNvPicPr>
          <p:nvPr>
            <p:ph idx="1"/>
          </p:nvPr>
        </p:nvPicPr>
        <p:blipFill>
          <a:blip r:embed="rId3"/>
          <a:stretch>
            <a:fillRect/>
          </a:stretch>
        </p:blipFill>
        <p:spPr>
          <a:xfrm>
            <a:off x="1115633" y="600076"/>
            <a:ext cx="8947962" cy="4461164"/>
          </a:xfrm>
          <a:prstGeom prst="rect">
            <a:avLst/>
          </a:prstGeom>
          <a:noFill/>
        </p:spPr>
      </p:pic>
    </p:spTree>
    <p:extLst>
      <p:ext uri="{BB962C8B-B14F-4D97-AF65-F5344CB8AC3E}">
        <p14:creationId xmlns:p14="http://schemas.microsoft.com/office/powerpoint/2010/main" val="214787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293FBE8-EB68-5C1E-23CA-128ABFF3FDDE}"/>
              </a:ext>
            </a:extLst>
          </p:cNvPr>
          <p:cNvSpPr>
            <a:spLocks noGrp="1"/>
          </p:cNvSpPr>
          <p:nvPr>
            <p:ph type="title"/>
          </p:nvPr>
        </p:nvSpPr>
        <p:spPr/>
        <p:txBody>
          <a:bodyPr/>
          <a:lstStyle/>
          <a:p>
            <a:r>
              <a:rPr lang="en-US" altLang="en-US" dirty="0"/>
              <a:t>PASA Eligibility Criteria #3</a:t>
            </a:r>
          </a:p>
        </p:txBody>
      </p:sp>
      <p:sp>
        <p:nvSpPr>
          <p:cNvPr id="50179" name="Content Placeholder 2">
            <a:extLst>
              <a:ext uri="{FF2B5EF4-FFF2-40B4-BE49-F238E27FC236}">
                <a16:creationId xmlns:a16="http://schemas.microsoft.com/office/drawing/2014/main" id="{64162F5F-2A42-D81A-E68C-FB683C887360}"/>
              </a:ext>
            </a:extLst>
          </p:cNvPr>
          <p:cNvSpPr>
            <a:spLocks noGrp="1"/>
          </p:cNvSpPr>
          <p:nvPr>
            <p:ph idx="1"/>
          </p:nvPr>
        </p:nvSpPr>
        <p:spPr/>
        <p:txBody>
          <a:bodyPr/>
          <a:lstStyle/>
          <a:p>
            <a:pPr marL="400050" indent="-400050">
              <a:buFont typeface="+mj-lt"/>
              <a:buNone/>
            </a:pPr>
            <a:r>
              <a:rPr lang="en-US" altLang="en-US" b="1" dirty="0"/>
              <a:t>3. Does the student require intensive, direct, and repeated instruction in order to learn and generalize academic, functional, and adaptive behavior skills across multiple settings? </a:t>
            </a:r>
          </a:p>
          <a:p>
            <a:pPr marL="400050" indent="0">
              <a:buNone/>
            </a:pPr>
            <a:r>
              <a:rPr lang="en-US" altLang="en-US" i="1" dirty="0"/>
              <a:t>Additional consideration: The student’s course of study includes functional skills.  Instruction typically occurs in a one-to-one or small group setting with opportunity to generalize and transfer skills across multiple settings.</a:t>
            </a:r>
            <a:endParaRPr lang="en-US" altLang="en-US" dirty="0"/>
          </a:p>
          <a:p>
            <a:endParaRPr lang="en-US" altLang="en-US" dirty="0"/>
          </a:p>
        </p:txBody>
      </p:sp>
      <p:sp>
        <p:nvSpPr>
          <p:cNvPr id="4" name="Date Placeholder 3">
            <a:extLst>
              <a:ext uri="{FF2B5EF4-FFF2-40B4-BE49-F238E27FC236}">
                <a16:creationId xmlns:a16="http://schemas.microsoft.com/office/drawing/2014/main" id="{06BDFED8-3DC2-5735-EA49-99A9B4BC5DC1}"/>
              </a:ext>
            </a:extLst>
          </p:cNvPr>
          <p:cNvSpPr>
            <a:spLocks noGrp="1"/>
          </p:cNvSpPr>
          <p:nvPr>
            <p:ph type="dt" sz="quarter" idx="10"/>
          </p:nvPr>
        </p:nvSpPr>
        <p:spPr/>
        <p:txBody>
          <a:bodyPr/>
          <a:lstStyle/>
          <a:p>
            <a:pPr>
              <a:defRPr/>
            </a:pPr>
            <a:fld id="{F1CE1A4F-DBCB-4DFE-BDF7-DAE0FB755E53}" type="datetime1">
              <a:rPr lang="en-US" smtClean="0"/>
              <a:pPr>
                <a:defRPr/>
              </a:pPr>
              <a:t>1/17/2023</a:t>
            </a:fld>
            <a:endParaRPr lang="en-US"/>
          </a:p>
        </p:txBody>
      </p:sp>
      <p:sp>
        <p:nvSpPr>
          <p:cNvPr id="5" name="Slide Number Placeholder 4">
            <a:extLst>
              <a:ext uri="{FF2B5EF4-FFF2-40B4-BE49-F238E27FC236}">
                <a16:creationId xmlns:a16="http://schemas.microsoft.com/office/drawing/2014/main" id="{A785018A-E62C-283A-B53F-15481E65CF5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DF7DB5-6848-4D41-9A29-6D0622C25D06}" type="slidenum">
              <a:rPr lang="en-US" altLang="en-US">
                <a:solidFill>
                  <a:srgbClr val="898989"/>
                </a:solidFill>
              </a:rPr>
              <a:pPr/>
              <a:t>26</a:t>
            </a:fld>
            <a:endParaRPr lang="en-US" altLang="en-US">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89EC-16D2-477A-9177-F59B2BBF6B11}"/>
              </a:ext>
            </a:extLst>
          </p:cNvPr>
          <p:cNvSpPr>
            <a:spLocks noGrp="1"/>
          </p:cNvSpPr>
          <p:nvPr>
            <p:ph type="title"/>
          </p:nvPr>
        </p:nvSpPr>
        <p:spPr>
          <a:xfrm>
            <a:off x="1261872" y="1007535"/>
            <a:ext cx="9692640" cy="1325562"/>
          </a:xfrm>
        </p:spPr>
        <p:txBody>
          <a:bodyPr>
            <a:normAutofit/>
          </a:bodyPr>
          <a:lstStyle/>
          <a:p>
            <a:r>
              <a:rPr lang="en-US" dirty="0"/>
              <a:t>Does this mean all students in a Life Skills Support classroom qualify?</a:t>
            </a:r>
          </a:p>
        </p:txBody>
      </p:sp>
      <p:sp>
        <p:nvSpPr>
          <p:cNvPr id="3" name="Content Placeholder 2">
            <a:extLst>
              <a:ext uri="{FF2B5EF4-FFF2-40B4-BE49-F238E27FC236}">
                <a16:creationId xmlns:a16="http://schemas.microsoft.com/office/drawing/2014/main" id="{14263798-573E-46F4-B8FE-B49475E85E45}"/>
              </a:ext>
            </a:extLst>
          </p:cNvPr>
          <p:cNvSpPr>
            <a:spLocks noGrp="1"/>
          </p:cNvSpPr>
          <p:nvPr>
            <p:ph idx="1"/>
          </p:nvPr>
        </p:nvSpPr>
        <p:spPr>
          <a:xfrm>
            <a:off x="1261872" y="2557463"/>
            <a:ext cx="5853303" cy="3779836"/>
          </a:xfrm>
        </p:spPr>
        <p:txBody>
          <a:bodyPr>
            <a:normAutofit fontScale="92500" lnSpcReduction="10000"/>
          </a:bodyPr>
          <a:lstStyle/>
          <a:p>
            <a:pPr>
              <a:buFont typeface="Wingdings" panose="05000000000000000000" pitchFamily="2" charset="2"/>
              <a:buChar char="Ø"/>
            </a:pPr>
            <a:r>
              <a:rPr lang="en-US" dirty="0"/>
              <a:t>No!  Teams must remember that only students who meet all 6 of the criteria will qualify for the PASA.</a:t>
            </a:r>
          </a:p>
          <a:p>
            <a:pPr>
              <a:buFont typeface="Wingdings" panose="05000000000000000000" pitchFamily="2" charset="2"/>
              <a:buChar char="Ø"/>
            </a:pPr>
            <a:r>
              <a:rPr lang="en-US" dirty="0"/>
              <a:t>While a life skills support service option may include instruction aligned to the Alternate Eligible Content (AEC)/ DLM Essential Elements (EEs) and functional skills, teams must ensure the student meets all 6 criteria in order to qualify.  </a:t>
            </a:r>
          </a:p>
          <a:p>
            <a:endParaRPr lang="en-US" dirty="0"/>
          </a:p>
        </p:txBody>
      </p:sp>
      <p:pic>
        <p:nvPicPr>
          <p:cNvPr id="5" name="Picture 4">
            <a:extLst>
              <a:ext uri="{FF2B5EF4-FFF2-40B4-BE49-F238E27FC236}">
                <a16:creationId xmlns:a16="http://schemas.microsoft.com/office/drawing/2014/main" id="{B5E58B37-7C34-404D-B598-8C89717B6F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21892" y="2557463"/>
            <a:ext cx="3199953" cy="2815959"/>
          </a:xfrm>
          <a:prstGeom prst="rect">
            <a:avLst/>
          </a:prstGeom>
        </p:spPr>
      </p:pic>
      <p:sp>
        <p:nvSpPr>
          <p:cNvPr id="6" name="TextBox 5">
            <a:extLst>
              <a:ext uri="{FF2B5EF4-FFF2-40B4-BE49-F238E27FC236}">
                <a16:creationId xmlns:a16="http://schemas.microsoft.com/office/drawing/2014/main" id="{C91CBAA9-1DD8-421A-AA31-EED377B5DBC5}"/>
              </a:ext>
            </a:extLst>
          </p:cNvPr>
          <p:cNvSpPr txBox="1"/>
          <p:nvPr/>
        </p:nvSpPr>
        <p:spPr>
          <a:xfrm>
            <a:off x="8514803" y="5397733"/>
            <a:ext cx="2307042" cy="200055"/>
          </a:xfrm>
          <a:prstGeom prst="rect">
            <a:avLst/>
          </a:prstGeom>
          <a:noFill/>
        </p:spPr>
        <p:txBody>
          <a:bodyPr wrap="none" rtlCol="0">
            <a:spAutoFit/>
          </a:bodyPr>
          <a:lstStyle/>
          <a:p>
            <a:pPr algn="r">
              <a:spcAft>
                <a:spcPts val="600"/>
              </a:spcAft>
            </a:pPr>
            <a:r>
              <a:rPr lang="en-US" sz="700" dirty="0">
                <a:hlinkClick r:id="rId4" tooltip="http://commons.wikimedia.org/wiki/File:Ua_1.39_warning-caution.svg">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sa/3.0/">
                  <a:extLst>
                    <a:ext uri="{A12FA001-AC4F-418D-AE19-62706E023703}">
                      <ahyp:hlinkClr xmlns:ahyp="http://schemas.microsoft.com/office/drawing/2018/hyperlinkcolor" val="tx"/>
                    </a:ext>
                  </a:extLst>
                </a:hlinkClick>
              </a:rPr>
              <a:t>CC BY-SA</a:t>
            </a:r>
            <a:endParaRPr lang="en-US" sz="700" dirty="0"/>
          </a:p>
        </p:txBody>
      </p:sp>
    </p:spTree>
    <p:extLst>
      <p:ext uri="{BB962C8B-B14F-4D97-AF65-F5344CB8AC3E}">
        <p14:creationId xmlns:p14="http://schemas.microsoft.com/office/powerpoint/2010/main" val="3488650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64B6EE81-8F3B-0436-6BCD-606239C55FBC}"/>
              </a:ext>
            </a:extLst>
          </p:cNvPr>
          <p:cNvSpPr>
            <a:spLocks noGrp="1"/>
          </p:cNvSpPr>
          <p:nvPr>
            <p:ph type="title"/>
          </p:nvPr>
        </p:nvSpPr>
        <p:spPr/>
        <p:txBody>
          <a:bodyPr/>
          <a:lstStyle/>
          <a:p>
            <a:r>
              <a:rPr lang="en-US" altLang="en-US"/>
              <a:t>PASA Eligibility Criteria #4</a:t>
            </a:r>
          </a:p>
        </p:txBody>
      </p:sp>
      <p:sp>
        <p:nvSpPr>
          <p:cNvPr id="52227" name="Content Placeholder 2">
            <a:extLst>
              <a:ext uri="{FF2B5EF4-FFF2-40B4-BE49-F238E27FC236}">
                <a16:creationId xmlns:a16="http://schemas.microsoft.com/office/drawing/2014/main" id="{517F0790-D128-704E-7CA8-62AE7BBAF151}"/>
              </a:ext>
            </a:extLst>
          </p:cNvPr>
          <p:cNvSpPr>
            <a:spLocks noGrp="1"/>
          </p:cNvSpPr>
          <p:nvPr>
            <p:ph idx="1"/>
          </p:nvPr>
        </p:nvSpPr>
        <p:spPr>
          <a:xfrm>
            <a:off x="838200" y="1825625"/>
            <a:ext cx="10515600" cy="4232275"/>
          </a:xfrm>
        </p:spPr>
        <p:txBody>
          <a:bodyPr>
            <a:normAutofit/>
          </a:bodyPr>
          <a:lstStyle/>
          <a:p>
            <a:pPr marL="342900" indent="-342900">
              <a:buFont typeface="+mj-lt"/>
              <a:buNone/>
            </a:pPr>
            <a:r>
              <a:rPr lang="en-US" altLang="en-US" sz="2400" b="1" i="1" dirty="0"/>
              <a:t>4</a:t>
            </a:r>
            <a:r>
              <a:rPr lang="en-US" altLang="en-US" b="1" i="1" dirty="0"/>
              <a:t>. </a:t>
            </a:r>
            <a:r>
              <a:rPr lang="en-US" altLang="en-US" b="1" dirty="0"/>
              <a:t>Does the student require extensive adaptation and support in order to perform and/or participate meaningfully and productively in the everyday life activities of integrated school, home, community, and work environments?</a:t>
            </a:r>
          </a:p>
          <a:p>
            <a:pPr marL="342900" indent="0">
              <a:buNone/>
            </a:pPr>
            <a:r>
              <a:rPr lang="en-US" altLang="en-US" i="1" dirty="0"/>
              <a:t>Additional consideration: A significant cognitive disability is pervasive, affecting student functioning across all academic, social and community settings.  The student is expected to require intensive and on-going supports after graduation.</a:t>
            </a:r>
            <a:endParaRPr lang="en-US" altLang="en-US" dirty="0"/>
          </a:p>
          <a:p>
            <a:pPr marL="0" indent="0">
              <a:buNone/>
            </a:pPr>
            <a:endParaRPr lang="en-US" altLang="en-US" dirty="0"/>
          </a:p>
        </p:txBody>
      </p:sp>
      <p:sp>
        <p:nvSpPr>
          <p:cNvPr id="4" name="Date Placeholder 3">
            <a:extLst>
              <a:ext uri="{FF2B5EF4-FFF2-40B4-BE49-F238E27FC236}">
                <a16:creationId xmlns:a16="http://schemas.microsoft.com/office/drawing/2014/main" id="{EFACB25D-C9C0-8CFB-4EA6-B843F93642CD}"/>
              </a:ext>
            </a:extLst>
          </p:cNvPr>
          <p:cNvSpPr>
            <a:spLocks noGrp="1"/>
          </p:cNvSpPr>
          <p:nvPr>
            <p:ph type="dt" sz="quarter" idx="10"/>
          </p:nvPr>
        </p:nvSpPr>
        <p:spPr/>
        <p:txBody>
          <a:bodyPr/>
          <a:lstStyle/>
          <a:p>
            <a:pPr>
              <a:defRPr/>
            </a:pPr>
            <a:fld id="{F1CE1A4F-DBCB-4DFE-BDF7-DAE0FB755E53}" type="datetime1">
              <a:rPr lang="en-US" smtClean="0"/>
              <a:pPr>
                <a:defRPr/>
              </a:pPr>
              <a:t>1/17/2023</a:t>
            </a:fld>
            <a:endParaRPr lang="en-US"/>
          </a:p>
        </p:txBody>
      </p:sp>
      <p:sp>
        <p:nvSpPr>
          <p:cNvPr id="5" name="Slide Number Placeholder 4">
            <a:extLst>
              <a:ext uri="{FF2B5EF4-FFF2-40B4-BE49-F238E27FC236}">
                <a16:creationId xmlns:a16="http://schemas.microsoft.com/office/drawing/2014/main" id="{1BEF4209-2995-73B8-5A2D-16F8AC51974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7B2BCE-DA76-4A97-AD71-62E1779F7AD4}" type="slidenum">
              <a:rPr lang="en-US" altLang="en-US">
                <a:solidFill>
                  <a:srgbClr val="898989"/>
                </a:solidFill>
              </a:rPr>
              <a:pPr/>
              <a:t>28</a:t>
            </a:fld>
            <a:endParaRPr lang="en-US" altLang="en-US">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9151-0367-635B-7269-D6B0C6EACAB1}"/>
              </a:ext>
            </a:extLst>
          </p:cNvPr>
          <p:cNvSpPr>
            <a:spLocks noGrp="1"/>
          </p:cNvSpPr>
          <p:nvPr>
            <p:ph type="title"/>
          </p:nvPr>
        </p:nvSpPr>
        <p:spPr>
          <a:xfrm>
            <a:off x="839788" y="457200"/>
            <a:ext cx="3932237" cy="713151"/>
          </a:xfrm>
        </p:spPr>
        <p:txBody>
          <a:bodyPr>
            <a:normAutofit/>
          </a:bodyPr>
          <a:lstStyle/>
          <a:p>
            <a:r>
              <a:rPr lang="en-US" sz="3600" dirty="0"/>
              <a:t>Criteria #4</a:t>
            </a:r>
          </a:p>
        </p:txBody>
      </p:sp>
      <p:sp>
        <p:nvSpPr>
          <p:cNvPr id="3" name="Content Placeholder 2">
            <a:extLst>
              <a:ext uri="{FF2B5EF4-FFF2-40B4-BE49-F238E27FC236}">
                <a16:creationId xmlns:a16="http://schemas.microsoft.com/office/drawing/2014/main" id="{404F1EDE-0FFA-C933-3822-82A0A90FC6E2}"/>
              </a:ext>
            </a:extLst>
          </p:cNvPr>
          <p:cNvSpPr>
            <a:spLocks noGrp="1"/>
          </p:cNvSpPr>
          <p:nvPr>
            <p:ph idx="1"/>
          </p:nvPr>
        </p:nvSpPr>
        <p:spPr>
          <a:xfrm>
            <a:off x="5180012" y="1257300"/>
            <a:ext cx="6172200" cy="4873625"/>
          </a:xfrm>
        </p:spPr>
        <p:txBody>
          <a:bodyPr>
            <a:normAutofit fontScale="85000" lnSpcReduction="10000"/>
          </a:bodyPr>
          <a:lstStyle/>
          <a:p>
            <a:pPr lvl="1"/>
            <a:r>
              <a:rPr lang="en-US" sz="3200" dirty="0"/>
              <a:t>Student likely requires additional support services (e.g., assistive technology, occupational therapy, speech/language, and/or physical therapy) as a result of complex support needs.</a:t>
            </a:r>
          </a:p>
          <a:p>
            <a:pPr lvl="1"/>
            <a:r>
              <a:rPr lang="en-US" sz="3200" dirty="0"/>
              <a:t>Student requires and/or accesses life-long community and/or home supports and services.</a:t>
            </a:r>
          </a:p>
          <a:p>
            <a:pPr lvl="1"/>
            <a:r>
              <a:rPr lang="en-US" sz="3200" dirty="0"/>
              <a:t>Student is expected to have intensive agency supports and services that continue after graduation.</a:t>
            </a:r>
          </a:p>
          <a:p>
            <a:endParaRPr lang="en-US" dirty="0"/>
          </a:p>
        </p:txBody>
      </p:sp>
      <p:sp>
        <p:nvSpPr>
          <p:cNvPr id="5" name="Date Placeholder 4">
            <a:extLst>
              <a:ext uri="{FF2B5EF4-FFF2-40B4-BE49-F238E27FC236}">
                <a16:creationId xmlns:a16="http://schemas.microsoft.com/office/drawing/2014/main" id="{47805B4B-BC7E-C684-53CE-88321006B44F}"/>
              </a:ext>
            </a:extLst>
          </p:cNvPr>
          <p:cNvSpPr>
            <a:spLocks noGrp="1"/>
          </p:cNvSpPr>
          <p:nvPr>
            <p:ph type="dt" sz="half" idx="10"/>
          </p:nvPr>
        </p:nvSpPr>
        <p:spPr/>
        <p:txBody>
          <a:bodyPr/>
          <a:lstStyle/>
          <a:p>
            <a:fld id="{39FB0975-47B6-4BE8-B879-EB115C8840C9}" type="datetime1">
              <a:rPr lang="en-US" smtClean="0"/>
              <a:t>1/17/2023</a:t>
            </a:fld>
            <a:endParaRPr lang="en-US"/>
          </a:p>
        </p:txBody>
      </p:sp>
      <p:sp>
        <p:nvSpPr>
          <p:cNvPr id="6" name="Slide Number Placeholder 5">
            <a:extLst>
              <a:ext uri="{FF2B5EF4-FFF2-40B4-BE49-F238E27FC236}">
                <a16:creationId xmlns:a16="http://schemas.microsoft.com/office/drawing/2014/main" id="{6ECC80E0-C6DE-ACBE-30F8-4E4DB8138F35}"/>
              </a:ext>
            </a:extLst>
          </p:cNvPr>
          <p:cNvSpPr>
            <a:spLocks noGrp="1"/>
          </p:cNvSpPr>
          <p:nvPr>
            <p:ph type="sldNum" sz="quarter" idx="12"/>
          </p:nvPr>
        </p:nvSpPr>
        <p:spPr/>
        <p:txBody>
          <a:bodyPr/>
          <a:lstStyle/>
          <a:p>
            <a:fld id="{B24F5015-3417-4B27-A586-E4CCF4D77832}" type="slidenum">
              <a:rPr lang="en-US" smtClean="0"/>
              <a:t>29</a:t>
            </a:fld>
            <a:endParaRPr lang="en-US"/>
          </a:p>
        </p:txBody>
      </p:sp>
      <p:pic>
        <p:nvPicPr>
          <p:cNvPr id="7" name="Picture 6">
            <a:extLst>
              <a:ext uri="{FF2B5EF4-FFF2-40B4-BE49-F238E27FC236}">
                <a16:creationId xmlns:a16="http://schemas.microsoft.com/office/drawing/2014/main" id="{20D7D6FD-9690-A9CE-647C-70F26DCF6A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6171" y="1300808"/>
            <a:ext cx="4220038" cy="4386842"/>
          </a:xfrm>
          <a:prstGeom prst="rect">
            <a:avLst/>
          </a:prstGeom>
        </p:spPr>
      </p:pic>
      <p:sp>
        <p:nvSpPr>
          <p:cNvPr id="8" name="TextBox 7">
            <a:extLst>
              <a:ext uri="{FF2B5EF4-FFF2-40B4-BE49-F238E27FC236}">
                <a16:creationId xmlns:a16="http://schemas.microsoft.com/office/drawing/2014/main" id="{1D550E18-1C85-2DE3-73EF-61BBC3D67445}"/>
              </a:ext>
            </a:extLst>
          </p:cNvPr>
          <p:cNvSpPr txBox="1"/>
          <p:nvPr/>
        </p:nvSpPr>
        <p:spPr>
          <a:xfrm>
            <a:off x="-192541" y="5749764"/>
            <a:ext cx="3392942" cy="200055"/>
          </a:xfrm>
          <a:prstGeom prst="rect">
            <a:avLst/>
          </a:prstGeom>
          <a:noFill/>
        </p:spPr>
        <p:txBody>
          <a:bodyPr wrap="square" rtlCol="0">
            <a:spAutoFit/>
          </a:bodyPr>
          <a:lstStyle/>
          <a:p>
            <a:pPr algn="r">
              <a:spcAft>
                <a:spcPts val="600"/>
              </a:spcAft>
            </a:pPr>
            <a:r>
              <a:rPr lang="en-US" sz="700" dirty="0">
                <a:hlinkClick r:id="rId4" tooltip="https://en.wikipedia.org/wiki/Physically_integrated_dance">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sa/3.0/">
                  <a:extLst>
                    <a:ext uri="{A12FA001-AC4F-418D-AE19-62706E023703}">
                      <ahyp:hlinkClr xmlns:ahyp="http://schemas.microsoft.com/office/drawing/2018/hyperlinkcolor" val="tx"/>
                    </a:ext>
                  </a:extLst>
                </a:hlinkClick>
              </a:rPr>
              <a:t>CC BY-SA</a:t>
            </a:r>
            <a:endParaRPr lang="en-US" sz="700" dirty="0"/>
          </a:p>
        </p:txBody>
      </p:sp>
    </p:spTree>
    <p:extLst>
      <p:ext uri="{BB962C8B-B14F-4D97-AF65-F5344CB8AC3E}">
        <p14:creationId xmlns:p14="http://schemas.microsoft.com/office/powerpoint/2010/main" val="332556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18AAF-DFE6-10C4-EF29-99A691C4B90C}"/>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BB0FC15B-0D28-0B0C-ACBC-9D2C791650FD}"/>
              </a:ext>
            </a:extLst>
          </p:cNvPr>
          <p:cNvSpPr>
            <a:spLocks noGrp="1"/>
          </p:cNvSpPr>
          <p:nvPr>
            <p:ph idx="1"/>
          </p:nvPr>
        </p:nvSpPr>
        <p:spPr/>
        <p:txBody>
          <a:bodyPr>
            <a:normAutofit fontScale="92500" lnSpcReduction="20000"/>
          </a:bodyPr>
          <a:lstStyle/>
          <a:p>
            <a:r>
              <a:rPr lang="en-US" dirty="0"/>
              <a:t>Administrators will thoughtfully participate with their colleague in this asynchronous Tier 2 monitoring training with the purpose of: </a:t>
            </a:r>
          </a:p>
          <a:p>
            <a:pPr lvl="1"/>
            <a:r>
              <a:rPr lang="en-US" dirty="0"/>
              <a:t>Considering the importance of meaningful participation in statewide assessments for all students</a:t>
            </a:r>
          </a:p>
          <a:p>
            <a:pPr lvl="1"/>
            <a:r>
              <a:rPr lang="en-US" dirty="0"/>
              <a:t>Considering participation of students with the most significant cognitive disabilities in statewide assessment as a matter of equity</a:t>
            </a:r>
          </a:p>
          <a:p>
            <a:pPr lvl="1"/>
            <a:r>
              <a:rPr lang="en-US" dirty="0"/>
              <a:t>Evaluating how assessment decisions are being discussed and determined as part of the IEP meeting process</a:t>
            </a:r>
          </a:p>
          <a:p>
            <a:pPr lvl="1"/>
            <a:r>
              <a:rPr lang="en-US" dirty="0"/>
              <a:t>Determining next steps in a meaningful action plan that will be developed and implemented to result in </a:t>
            </a:r>
          </a:p>
          <a:p>
            <a:pPr lvl="2"/>
            <a:r>
              <a:rPr lang="en-US" dirty="0"/>
              <a:t>improved participation rates in </a:t>
            </a:r>
            <a:r>
              <a:rPr lang="en-US" i="1" dirty="0"/>
              <a:t>all</a:t>
            </a:r>
            <a:r>
              <a:rPr lang="en-US" dirty="0"/>
              <a:t> state assessment (e.g., increased toward 95% participation rate of all students and students with disabilities IEP subgroup)</a:t>
            </a:r>
          </a:p>
          <a:p>
            <a:pPr lvl="2"/>
            <a:r>
              <a:rPr lang="en-US" dirty="0"/>
              <a:t>Improved state assessment eligibility determinations by IEP Teams that result in more students assessed on grade level standards with or without accommodations (e.g., more students instructed on grade level standards and fewer students assessed on alternate standards/alternate achievement standards)</a:t>
            </a:r>
          </a:p>
        </p:txBody>
      </p:sp>
      <p:sp>
        <p:nvSpPr>
          <p:cNvPr id="4" name="Date Placeholder 3">
            <a:extLst>
              <a:ext uri="{FF2B5EF4-FFF2-40B4-BE49-F238E27FC236}">
                <a16:creationId xmlns:a16="http://schemas.microsoft.com/office/drawing/2014/main" id="{3E53ECD8-0F23-0AB5-6AA7-C059E47C4D8D}"/>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9E164571-05BF-D431-0F71-0F0D888577A0}"/>
              </a:ext>
            </a:extLst>
          </p:cNvPr>
          <p:cNvSpPr>
            <a:spLocks noGrp="1"/>
          </p:cNvSpPr>
          <p:nvPr>
            <p:ph type="sldNum" sz="quarter" idx="12"/>
          </p:nvPr>
        </p:nvSpPr>
        <p:spPr/>
        <p:txBody>
          <a:bodyPr/>
          <a:lstStyle/>
          <a:p>
            <a:fld id="{B24F5015-3417-4B27-A586-E4CCF4D77832}" type="slidenum">
              <a:rPr lang="en-US" smtClean="0"/>
              <a:t>3</a:t>
            </a:fld>
            <a:endParaRPr lang="en-US"/>
          </a:p>
        </p:txBody>
      </p:sp>
    </p:spTree>
    <p:extLst>
      <p:ext uri="{BB962C8B-B14F-4D97-AF65-F5344CB8AC3E}">
        <p14:creationId xmlns:p14="http://schemas.microsoft.com/office/powerpoint/2010/main" val="1794848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66770A88-8C4F-2984-5CB4-1A51E736BA6D}"/>
              </a:ext>
            </a:extLst>
          </p:cNvPr>
          <p:cNvSpPr>
            <a:spLocks noGrp="1"/>
          </p:cNvSpPr>
          <p:nvPr>
            <p:ph type="title"/>
          </p:nvPr>
        </p:nvSpPr>
        <p:spPr/>
        <p:txBody>
          <a:bodyPr/>
          <a:lstStyle/>
          <a:p>
            <a:r>
              <a:rPr lang="en-US" altLang="en-US"/>
              <a:t>PASA Eligibility Criteria #5</a:t>
            </a:r>
          </a:p>
        </p:txBody>
      </p:sp>
      <p:sp>
        <p:nvSpPr>
          <p:cNvPr id="50179" name="Content Placeholder 2">
            <a:extLst>
              <a:ext uri="{FF2B5EF4-FFF2-40B4-BE49-F238E27FC236}">
                <a16:creationId xmlns:a16="http://schemas.microsoft.com/office/drawing/2014/main" id="{F1062AE4-395C-2513-82C9-0214C2C7364C}"/>
              </a:ext>
            </a:extLst>
          </p:cNvPr>
          <p:cNvSpPr>
            <a:spLocks noGrp="1"/>
          </p:cNvSpPr>
          <p:nvPr>
            <p:ph idx="1"/>
          </p:nvPr>
        </p:nvSpPr>
        <p:spPr/>
        <p:txBody>
          <a:bodyPr/>
          <a:lstStyle/>
          <a:p>
            <a:pPr marL="400050" indent="-400050">
              <a:buFont typeface="Calibri" panose="020F0502020204030204" pitchFamily="34" charset="0"/>
              <a:buAutoNum type="arabicPeriod" startAt="5"/>
              <a:tabLst>
                <a:tab pos="342900" algn="l"/>
              </a:tabLst>
              <a:defRPr/>
            </a:pPr>
            <a:r>
              <a:rPr lang="en-US" altLang="en-US" b="1" dirty="0"/>
              <a:t>Does the student require substantial modifications to the general education curriculum?</a:t>
            </a:r>
          </a:p>
          <a:p>
            <a:pPr marL="400050" indent="0">
              <a:buNone/>
              <a:tabLst>
                <a:tab pos="400050" algn="l"/>
              </a:tabLst>
              <a:defRPr/>
            </a:pPr>
            <a:r>
              <a:rPr lang="en-US" altLang="en-US" i="1" dirty="0"/>
              <a:t>Additional consideration:  Substantial modifications change the content expectation by a significant reduction in depth, breadth, and complexity of grade level standards as exemplified in the Alternate Eligible Content/(</a:t>
            </a:r>
            <a:r>
              <a:rPr lang="en-US" altLang="en-US" i="1" dirty="0">
                <a:solidFill>
                  <a:schemeClr val="accent1"/>
                </a:solidFill>
              </a:rPr>
              <a:t>Essential Elements). </a:t>
            </a:r>
            <a:endParaRPr lang="en-US" altLang="en-US" dirty="0">
              <a:solidFill>
                <a:schemeClr val="accent1"/>
              </a:solidFill>
            </a:endParaRPr>
          </a:p>
          <a:p>
            <a:pPr marL="0" indent="0">
              <a:buNone/>
              <a:defRPr/>
            </a:pPr>
            <a:endParaRPr lang="en-US" altLang="en-US" dirty="0"/>
          </a:p>
        </p:txBody>
      </p:sp>
      <p:sp>
        <p:nvSpPr>
          <p:cNvPr id="4" name="Date Placeholder 3">
            <a:extLst>
              <a:ext uri="{FF2B5EF4-FFF2-40B4-BE49-F238E27FC236}">
                <a16:creationId xmlns:a16="http://schemas.microsoft.com/office/drawing/2014/main" id="{C8D7AD19-07C6-694D-CE8A-3C69E5085398}"/>
              </a:ext>
            </a:extLst>
          </p:cNvPr>
          <p:cNvSpPr>
            <a:spLocks noGrp="1"/>
          </p:cNvSpPr>
          <p:nvPr>
            <p:ph type="dt" sz="quarter" idx="10"/>
          </p:nvPr>
        </p:nvSpPr>
        <p:spPr/>
        <p:txBody>
          <a:bodyPr/>
          <a:lstStyle/>
          <a:p>
            <a:pPr>
              <a:defRPr/>
            </a:pPr>
            <a:fld id="{F1CE1A4F-DBCB-4DFE-BDF7-DAE0FB755E53}" type="datetime1">
              <a:rPr lang="en-US" smtClean="0"/>
              <a:pPr>
                <a:defRPr/>
              </a:pPr>
              <a:t>1/17/2023</a:t>
            </a:fld>
            <a:endParaRPr lang="en-US"/>
          </a:p>
        </p:txBody>
      </p:sp>
      <p:sp>
        <p:nvSpPr>
          <p:cNvPr id="5" name="Slide Number Placeholder 4">
            <a:extLst>
              <a:ext uri="{FF2B5EF4-FFF2-40B4-BE49-F238E27FC236}">
                <a16:creationId xmlns:a16="http://schemas.microsoft.com/office/drawing/2014/main" id="{F447A5B2-1D26-70BD-798B-E0F5580D73F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AB00CE-19DA-40A1-AADC-8BC0BD8433A4}" type="slidenum">
              <a:rPr lang="en-US" altLang="en-US">
                <a:solidFill>
                  <a:srgbClr val="898989"/>
                </a:solidFill>
              </a:rPr>
              <a:pPr/>
              <a:t>30</a:t>
            </a:fld>
            <a:endParaRPr lang="en-US" altLang="en-US">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EC0F38B-AD2E-A043-CBC3-31212606A1F0}"/>
              </a:ext>
            </a:extLst>
          </p:cNvPr>
          <p:cNvSpPr>
            <a:spLocks noGrp="1"/>
          </p:cNvSpPr>
          <p:nvPr>
            <p:ph type="title"/>
          </p:nvPr>
        </p:nvSpPr>
        <p:spPr/>
        <p:txBody>
          <a:bodyPr/>
          <a:lstStyle/>
          <a:p>
            <a:r>
              <a:rPr lang="en-US" altLang="en-US"/>
              <a:t>PASA Eligibility Criteria #6</a:t>
            </a:r>
          </a:p>
        </p:txBody>
      </p:sp>
      <p:sp>
        <p:nvSpPr>
          <p:cNvPr id="52227" name="Content Placeholder 2">
            <a:extLst>
              <a:ext uri="{FF2B5EF4-FFF2-40B4-BE49-F238E27FC236}">
                <a16:creationId xmlns:a16="http://schemas.microsoft.com/office/drawing/2014/main" id="{AFFCBE89-DF4A-868C-F5F0-C2B65B40E2F4}"/>
              </a:ext>
            </a:extLst>
          </p:cNvPr>
          <p:cNvSpPr>
            <a:spLocks noGrp="1"/>
          </p:cNvSpPr>
          <p:nvPr>
            <p:ph idx="1"/>
          </p:nvPr>
        </p:nvSpPr>
        <p:spPr>
          <a:xfrm>
            <a:off x="471488" y="1638301"/>
            <a:ext cx="10044112" cy="4525963"/>
          </a:xfrm>
        </p:spPr>
        <p:txBody>
          <a:bodyPr/>
          <a:lstStyle/>
          <a:p>
            <a:pPr marL="285750" lvl="1" indent="-285750">
              <a:buNone/>
              <a:defRPr/>
            </a:pPr>
            <a:r>
              <a:rPr lang="en-US" altLang="en-US" b="1" i="1" dirty="0"/>
              <a:t>6. </a:t>
            </a:r>
            <a:r>
              <a:rPr lang="en-US" altLang="en-US" b="1" dirty="0"/>
              <a:t>Does the student’s participation in the general curriculum differ substantially in form and/or substance from that of most other </a:t>
            </a:r>
            <a:r>
              <a:rPr lang="en-US" altLang="en-US" b="1" dirty="0">
                <a:solidFill>
                  <a:srgbClr val="000000"/>
                </a:solidFill>
              </a:rPr>
              <a:t>students?  </a:t>
            </a:r>
            <a:r>
              <a:rPr lang="en-US" altLang="en-US" b="1" dirty="0">
                <a:highlight>
                  <a:srgbClr val="FFFF00"/>
                </a:highlight>
              </a:rPr>
              <a:t>Students found eligible to take the PASA must have measurable annual goals </a:t>
            </a:r>
            <a:r>
              <a:rPr lang="en-US" altLang="en-US" b="1" u="sng" dirty="0">
                <a:highlight>
                  <a:srgbClr val="FFFF00"/>
                </a:highlight>
              </a:rPr>
              <a:t>AND</a:t>
            </a:r>
            <a:r>
              <a:rPr lang="en-US" altLang="en-US" b="1" dirty="0">
                <a:highlight>
                  <a:srgbClr val="FFFF00"/>
                </a:highlight>
              </a:rPr>
              <a:t> short-term objectives reflected in the IEP</a:t>
            </a:r>
            <a:r>
              <a:rPr lang="en-US" altLang="en-US" b="1" dirty="0"/>
              <a:t>. </a:t>
            </a:r>
          </a:p>
          <a:p>
            <a:pPr marL="285750" indent="0">
              <a:buNone/>
              <a:defRPr/>
            </a:pPr>
            <a:r>
              <a:rPr lang="en-US" altLang="en-US" sz="2400" i="1" dirty="0"/>
              <a:t>Additional consideration: Students with the most significant cognitive disabilities likely require objectives, materials, prompting hierarchies, and teaching modalities different from the general education curriculum. The student's goals and objectives typically reflect the Alternate Eligible Content/(</a:t>
            </a:r>
            <a:r>
              <a:rPr lang="en-US" altLang="en-US" sz="2400" i="1" dirty="0">
                <a:solidFill>
                  <a:schemeClr val="accent1"/>
                </a:solidFill>
              </a:rPr>
              <a:t>Essential Elements</a:t>
            </a:r>
            <a:r>
              <a:rPr lang="en-US" altLang="en-US" sz="2400" i="1" dirty="0"/>
              <a:t>).</a:t>
            </a:r>
            <a:endParaRPr lang="en-US" altLang="en-US" sz="2400" dirty="0"/>
          </a:p>
          <a:p>
            <a:pPr>
              <a:defRPr/>
            </a:pPr>
            <a:endParaRPr lang="en-US" altLang="en-US" dirty="0"/>
          </a:p>
        </p:txBody>
      </p:sp>
      <p:sp>
        <p:nvSpPr>
          <p:cNvPr id="4" name="Date Placeholder 3">
            <a:extLst>
              <a:ext uri="{FF2B5EF4-FFF2-40B4-BE49-F238E27FC236}">
                <a16:creationId xmlns:a16="http://schemas.microsoft.com/office/drawing/2014/main" id="{CA04AA8F-4385-152A-3F45-CE0891823AB6}"/>
              </a:ext>
            </a:extLst>
          </p:cNvPr>
          <p:cNvSpPr>
            <a:spLocks noGrp="1"/>
          </p:cNvSpPr>
          <p:nvPr>
            <p:ph type="dt" sz="quarter" idx="10"/>
          </p:nvPr>
        </p:nvSpPr>
        <p:spPr/>
        <p:txBody>
          <a:bodyPr/>
          <a:lstStyle/>
          <a:p>
            <a:pPr>
              <a:defRPr/>
            </a:pPr>
            <a:fld id="{F1CE1A4F-DBCB-4DFE-BDF7-DAE0FB755E53}" type="datetime1">
              <a:rPr lang="en-US" smtClean="0"/>
              <a:pPr>
                <a:defRPr/>
              </a:pPr>
              <a:t>1/17/2023</a:t>
            </a:fld>
            <a:endParaRPr lang="en-US"/>
          </a:p>
        </p:txBody>
      </p:sp>
      <p:sp>
        <p:nvSpPr>
          <p:cNvPr id="5" name="Slide Number Placeholder 4">
            <a:extLst>
              <a:ext uri="{FF2B5EF4-FFF2-40B4-BE49-F238E27FC236}">
                <a16:creationId xmlns:a16="http://schemas.microsoft.com/office/drawing/2014/main" id="{AB5EE56D-616E-6CA5-CFFB-9933C55FDF68}"/>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B9DF85-5CBE-4581-97C7-A07E238EAB62}" type="slidenum">
              <a:rPr lang="en-US" altLang="en-US">
                <a:solidFill>
                  <a:srgbClr val="898989"/>
                </a:solidFill>
              </a:rPr>
              <a:pPr/>
              <a:t>31</a:t>
            </a:fld>
            <a:endParaRPr lang="en-US" altLang="en-US">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A078-C9F5-4CD7-8529-9DB9DF176599}"/>
              </a:ext>
            </a:extLst>
          </p:cNvPr>
          <p:cNvSpPr>
            <a:spLocks noGrp="1"/>
          </p:cNvSpPr>
          <p:nvPr>
            <p:ph type="title"/>
          </p:nvPr>
        </p:nvSpPr>
        <p:spPr>
          <a:xfrm>
            <a:off x="618934" y="937260"/>
            <a:ext cx="9692640" cy="1325562"/>
          </a:xfrm>
        </p:spPr>
        <p:txBody>
          <a:bodyPr>
            <a:normAutofit/>
          </a:bodyPr>
          <a:lstStyle/>
          <a:p>
            <a:r>
              <a:rPr lang="en-US" dirty="0"/>
              <a:t>Participation in the general education curriculum </a:t>
            </a:r>
          </a:p>
        </p:txBody>
      </p:sp>
      <p:sp>
        <p:nvSpPr>
          <p:cNvPr id="3" name="Content Placeholder 2">
            <a:extLst>
              <a:ext uri="{FF2B5EF4-FFF2-40B4-BE49-F238E27FC236}">
                <a16:creationId xmlns:a16="http://schemas.microsoft.com/office/drawing/2014/main" id="{94C6F5DC-2D56-44B6-91F3-E9725D5B4E70}"/>
              </a:ext>
            </a:extLst>
          </p:cNvPr>
          <p:cNvSpPr>
            <a:spLocks noGrp="1"/>
          </p:cNvSpPr>
          <p:nvPr>
            <p:ph idx="1"/>
          </p:nvPr>
        </p:nvSpPr>
        <p:spPr>
          <a:xfrm>
            <a:off x="771525" y="2262822"/>
            <a:ext cx="7086599" cy="4443412"/>
          </a:xfrm>
        </p:spPr>
        <p:txBody>
          <a:bodyPr>
            <a:normAutofit fontScale="70000" lnSpcReduction="20000"/>
          </a:bodyPr>
          <a:lstStyle/>
          <a:p>
            <a:pPr marL="342900" indent="-342900">
              <a:buFont typeface="Wingdings" panose="05000000000000000000" pitchFamily="2" charset="2"/>
              <a:buChar char="Ø"/>
            </a:pPr>
            <a:r>
              <a:rPr lang="en-US" sz="3400" dirty="0"/>
              <a:t>Special education is a service not a place!</a:t>
            </a:r>
          </a:p>
          <a:p>
            <a:pPr marL="342900" indent="-342900">
              <a:buFont typeface="Wingdings" panose="05000000000000000000" pitchFamily="2" charset="2"/>
              <a:buChar char="Ø"/>
            </a:pPr>
            <a:r>
              <a:rPr lang="en-US" sz="3400" dirty="0"/>
              <a:t>Criteria #6 is not looking at ‘where’ the student receives their instruction.  </a:t>
            </a:r>
          </a:p>
          <a:p>
            <a:pPr marL="342900" indent="-342900">
              <a:buFont typeface="Wingdings" panose="05000000000000000000" pitchFamily="2" charset="2"/>
              <a:buChar char="Ø"/>
            </a:pPr>
            <a:r>
              <a:rPr lang="en-US" sz="3400" dirty="0"/>
              <a:t>Rather, the IEP team should consider what the instruction consists of and how the student’s goals and expectations differ from that of the general curriculum (not class). </a:t>
            </a:r>
          </a:p>
          <a:p>
            <a:pPr marL="342900" indent="-342900">
              <a:buFont typeface="Wingdings" panose="05000000000000000000" pitchFamily="2" charset="2"/>
              <a:buChar char="Ø"/>
            </a:pPr>
            <a:r>
              <a:rPr lang="en-US" sz="3400" dirty="0"/>
              <a:t>All students, including students with the most significant cognitive disabilities, must be instructed in their least restrictive environment.</a:t>
            </a:r>
          </a:p>
          <a:p>
            <a:pPr marL="342900" indent="-342900">
              <a:buFont typeface="Wingdings" panose="05000000000000000000" pitchFamily="2" charset="2"/>
              <a:buChar char="Ø"/>
            </a:pPr>
            <a:endParaRPr lang="en-US" sz="3400" dirty="0"/>
          </a:p>
          <a:p>
            <a:pPr marL="0" marR="0" lvl="0" indent="0" algn="ctr" defTabSz="914400" rtl="0" eaLnBrk="1" fontAlgn="auto" latinLnBrk="0" hangingPunct="1">
              <a:spcBef>
                <a:spcPts val="1400"/>
              </a:spcBef>
              <a:spcAft>
                <a:spcPts val="200"/>
              </a:spcAft>
              <a:buClr>
                <a:srgbClr val="6F6F74"/>
              </a:buClr>
              <a:buSzPct val="80000"/>
              <a:buFont typeface="Arial" pitchFamily="34" charset="0"/>
              <a:buNone/>
              <a:tabLst/>
              <a:defRPr/>
            </a:pPr>
            <a:r>
              <a:rPr kumimoji="0" lang="en-US" sz="3400" b="0" i="0" u="none" strike="noStrike" kern="1200" cap="none" spc="10" normalizeH="0" baseline="0" noProof="0" dirty="0">
                <a:ln>
                  <a:noFill/>
                </a:ln>
                <a:solidFill>
                  <a:srgbClr val="0070C0"/>
                </a:solidFill>
                <a:effectLst/>
                <a:uLnTx/>
                <a:uFillTx/>
                <a:hlinkClick r:id="rId3">
                  <a:extLst>
                    <a:ext uri="{A12FA001-AC4F-418D-AE19-62706E023703}">
                      <ahyp:hlinkClr xmlns:ahyp="http://schemas.microsoft.com/office/drawing/2018/hyperlinkcolor" val="tx"/>
                    </a:ext>
                  </a:extLst>
                </a:hlinkClick>
              </a:rPr>
              <a:t>MTSS for All: Including Students with the Most Significant Cognitive Disabilities</a:t>
            </a:r>
            <a:endParaRPr kumimoji="0" lang="en-US" sz="3400" b="0" i="0" u="none" strike="noStrike" kern="1200" cap="none" spc="10" normalizeH="0" baseline="0" noProof="0" dirty="0">
              <a:ln>
                <a:noFill/>
              </a:ln>
              <a:solidFill>
                <a:srgbClr val="0070C0"/>
              </a:solidFill>
              <a:effectLst/>
              <a:uLnTx/>
              <a:uFillTx/>
            </a:endParaRPr>
          </a:p>
          <a:p>
            <a:pPr marL="0" indent="0">
              <a:buNone/>
            </a:pPr>
            <a:endParaRPr lang="en-US" dirty="0"/>
          </a:p>
        </p:txBody>
      </p:sp>
      <p:pic>
        <p:nvPicPr>
          <p:cNvPr id="9" name="Picture 8">
            <a:extLst>
              <a:ext uri="{FF2B5EF4-FFF2-40B4-BE49-F238E27FC236}">
                <a16:creationId xmlns:a16="http://schemas.microsoft.com/office/drawing/2014/main" id="{CD807023-34C1-4254-9899-250FEAEC0F5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3051" r="16800" b="-1"/>
          <a:stretch/>
        </p:blipFill>
        <p:spPr>
          <a:xfrm>
            <a:off x="8213377" y="2309443"/>
            <a:ext cx="3304622" cy="3639872"/>
          </a:xfrm>
          <a:prstGeom prst="rect">
            <a:avLst/>
          </a:prstGeom>
        </p:spPr>
      </p:pic>
      <p:sp>
        <p:nvSpPr>
          <p:cNvPr id="11" name="TextBox 10">
            <a:extLst>
              <a:ext uri="{FF2B5EF4-FFF2-40B4-BE49-F238E27FC236}">
                <a16:creationId xmlns:a16="http://schemas.microsoft.com/office/drawing/2014/main" id="{DE7CECA5-F68F-40E7-8A03-A324C3DA7BF8}"/>
              </a:ext>
            </a:extLst>
          </p:cNvPr>
          <p:cNvSpPr txBox="1"/>
          <p:nvPr/>
        </p:nvSpPr>
        <p:spPr>
          <a:xfrm>
            <a:off x="8213377" y="5373392"/>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financialplanningpeak.blogspot.com/2012/11/financial-planning-for-child-with.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13471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00B8EA2-3B0A-D006-BDCB-39C01965D239}"/>
              </a:ext>
            </a:extLst>
          </p:cNvPr>
          <p:cNvSpPr>
            <a:spLocks noGrp="1"/>
          </p:cNvSpPr>
          <p:nvPr>
            <p:ph type="title"/>
          </p:nvPr>
        </p:nvSpPr>
        <p:spPr/>
        <p:txBody>
          <a:bodyPr/>
          <a:lstStyle/>
          <a:p>
            <a:r>
              <a:rPr lang="en-US" altLang="en-US" dirty="0"/>
              <a:t>PASA Eligibility Criteria</a:t>
            </a:r>
          </a:p>
        </p:txBody>
      </p:sp>
      <p:sp>
        <p:nvSpPr>
          <p:cNvPr id="3" name="Content Placeholder 2">
            <a:extLst>
              <a:ext uri="{FF2B5EF4-FFF2-40B4-BE49-F238E27FC236}">
                <a16:creationId xmlns:a16="http://schemas.microsoft.com/office/drawing/2014/main" id="{785618BD-CA5A-DB7B-234F-6574B7FE1BB8}"/>
              </a:ext>
            </a:extLst>
          </p:cNvPr>
          <p:cNvSpPr>
            <a:spLocks noGrp="1"/>
          </p:cNvSpPr>
          <p:nvPr>
            <p:ph idx="1"/>
          </p:nvPr>
        </p:nvSpPr>
        <p:spPr>
          <a:xfrm>
            <a:off x="971550" y="1447800"/>
            <a:ext cx="9239250" cy="4908550"/>
          </a:xfrm>
        </p:spPr>
        <p:txBody>
          <a:bodyPr/>
          <a:lstStyle/>
          <a:p>
            <a:pPr marL="0" indent="0">
              <a:buNone/>
              <a:defRPr/>
            </a:pPr>
            <a:r>
              <a:rPr lang="en-US" sz="2400" dirty="0"/>
              <a:t>PASA eligibility determinations are </a:t>
            </a:r>
            <a:r>
              <a:rPr lang="en-US" sz="2400" b="1" u="sng" dirty="0">
                <a:solidFill>
                  <a:srgbClr val="FF0000"/>
                </a:solidFill>
              </a:rPr>
              <a:t>NOT</a:t>
            </a:r>
            <a:r>
              <a:rPr lang="en-US" sz="2400" dirty="0">
                <a:solidFill>
                  <a:srgbClr val="FF0000"/>
                </a:solidFill>
              </a:rPr>
              <a:t> </a:t>
            </a:r>
            <a:r>
              <a:rPr lang="en-US" sz="2400" dirty="0"/>
              <a:t>based on:</a:t>
            </a:r>
          </a:p>
          <a:p>
            <a:pPr>
              <a:defRPr/>
            </a:pPr>
            <a:r>
              <a:rPr lang="en-US" sz="2400" dirty="0"/>
              <a:t>IQ Score or disability category alone (i.e., All students with an intellectual disability do not automatically qualify for the alternate assessment)</a:t>
            </a:r>
          </a:p>
          <a:p>
            <a:pPr>
              <a:defRPr/>
            </a:pPr>
            <a:r>
              <a:rPr lang="en-US" sz="2400" dirty="0"/>
              <a:t>English Learner (EL) status</a:t>
            </a:r>
          </a:p>
          <a:p>
            <a:pPr>
              <a:defRPr/>
            </a:pPr>
            <a:r>
              <a:rPr lang="en-US" sz="2400" dirty="0"/>
              <a:t>Poor attendance</a:t>
            </a:r>
          </a:p>
          <a:p>
            <a:pPr>
              <a:defRPr/>
            </a:pPr>
            <a:r>
              <a:rPr lang="en-US" sz="2400" dirty="0"/>
              <a:t>Expected poor performance on the general assessments</a:t>
            </a:r>
          </a:p>
          <a:p>
            <a:pPr>
              <a:defRPr/>
            </a:pPr>
            <a:r>
              <a:rPr lang="en-US" sz="2400" dirty="0"/>
              <a:t>Low reading or achievement level</a:t>
            </a:r>
          </a:p>
          <a:p>
            <a:pPr>
              <a:defRPr/>
            </a:pPr>
            <a:r>
              <a:rPr lang="en-US" sz="2400" dirty="0"/>
              <a:t>Anticipated disruptive behavior of emotional duress</a:t>
            </a:r>
          </a:p>
          <a:p>
            <a:pPr>
              <a:defRPr/>
            </a:pPr>
            <a:r>
              <a:rPr lang="en-US" sz="2400" dirty="0"/>
              <a:t>Impact of scores on accountability system</a:t>
            </a:r>
          </a:p>
          <a:p>
            <a:pPr>
              <a:defRPr/>
            </a:pPr>
            <a:r>
              <a:rPr lang="en-US" sz="2400" dirty="0"/>
              <a:t>Administrative decision</a:t>
            </a:r>
          </a:p>
          <a:p>
            <a:pPr lvl="1">
              <a:defRPr/>
            </a:pPr>
            <a:endParaRPr lang="en-US" dirty="0"/>
          </a:p>
          <a:p>
            <a:pPr marL="457200" lvl="1" indent="0">
              <a:buNone/>
              <a:defRPr/>
            </a:pPr>
            <a:endParaRPr lang="en-US" dirty="0"/>
          </a:p>
        </p:txBody>
      </p:sp>
      <p:sp>
        <p:nvSpPr>
          <p:cNvPr id="4" name="Date Placeholder 3">
            <a:extLst>
              <a:ext uri="{FF2B5EF4-FFF2-40B4-BE49-F238E27FC236}">
                <a16:creationId xmlns:a16="http://schemas.microsoft.com/office/drawing/2014/main" id="{3850DA04-6091-BC83-FED6-57713B2F00D2}"/>
              </a:ext>
            </a:extLst>
          </p:cNvPr>
          <p:cNvSpPr>
            <a:spLocks noGrp="1"/>
          </p:cNvSpPr>
          <p:nvPr>
            <p:ph type="dt" sz="quarter" idx="10"/>
          </p:nvPr>
        </p:nvSpPr>
        <p:spPr/>
        <p:txBody>
          <a:bodyPr/>
          <a:lstStyle/>
          <a:p>
            <a:pPr>
              <a:defRPr/>
            </a:pPr>
            <a:fld id="{F1CE1A4F-DBCB-4DFE-BDF7-DAE0FB755E53}" type="datetime1">
              <a:rPr lang="en-US" smtClean="0"/>
              <a:pPr>
                <a:defRPr/>
              </a:pPr>
              <a:t>1/17/2023</a:t>
            </a:fld>
            <a:endParaRPr lang="en-US"/>
          </a:p>
        </p:txBody>
      </p:sp>
      <p:sp>
        <p:nvSpPr>
          <p:cNvPr id="5" name="Slide Number Placeholder 4">
            <a:extLst>
              <a:ext uri="{FF2B5EF4-FFF2-40B4-BE49-F238E27FC236}">
                <a16:creationId xmlns:a16="http://schemas.microsoft.com/office/drawing/2014/main" id="{029655EC-4D73-2FA7-D420-5F585995BCF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04B5D3-C6F7-4353-AFC1-BB4CB6AA6271}" type="slidenum">
              <a:rPr lang="en-US" altLang="en-US">
                <a:solidFill>
                  <a:srgbClr val="898989"/>
                </a:solidFill>
              </a:rPr>
              <a:pPr/>
              <a:t>33</a:t>
            </a:fld>
            <a:endParaRPr lang="en-US" altLang="en-US">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32F5A-2234-4513-ACDC-4B5496D05911}"/>
              </a:ext>
            </a:extLst>
          </p:cNvPr>
          <p:cNvSpPr>
            <a:spLocks noGrp="1"/>
          </p:cNvSpPr>
          <p:nvPr>
            <p:ph type="title"/>
          </p:nvPr>
        </p:nvSpPr>
        <p:spPr>
          <a:xfrm>
            <a:off x="723900" y="2508351"/>
            <a:ext cx="4762500" cy="3116478"/>
          </a:xfrm>
        </p:spPr>
        <p:txBody>
          <a:bodyPr vert="horz" lIns="91440" tIns="45720" rIns="91440" bIns="45720" rtlCol="0" anchor="b">
            <a:normAutofit/>
          </a:bodyPr>
          <a:lstStyle/>
          <a:p>
            <a:pPr algn="ctr"/>
            <a:r>
              <a:rPr lang="en-US" sz="4800" kern="1200" dirty="0">
                <a:solidFill>
                  <a:schemeClr val="tx1"/>
                </a:solidFill>
              </a:rPr>
              <a:t>Student Scenarios and Participation Decisions</a:t>
            </a:r>
          </a:p>
        </p:txBody>
      </p:sp>
      <p:pic>
        <p:nvPicPr>
          <p:cNvPr id="5" name="Content Placeholder 4">
            <a:extLst>
              <a:ext uri="{FF2B5EF4-FFF2-40B4-BE49-F238E27FC236}">
                <a16:creationId xmlns:a16="http://schemas.microsoft.com/office/drawing/2014/main" id="{9601DD38-5333-43E1-94A0-76FB368245B9}"/>
              </a:ext>
              <a:ext uri="{C183D7F6-B498-43B3-948B-1728B52AA6E4}">
                <adec:decorative xmlns:adec="http://schemas.microsoft.com/office/drawing/2017/decorative" val="1"/>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526" b="8204"/>
          <a:stretch/>
        </p:blipFill>
        <p:spPr>
          <a:xfrm>
            <a:off x="5787140" y="2679801"/>
            <a:ext cx="5789018" cy="3256335"/>
          </a:xfrm>
          <a:prstGeom prst="rect">
            <a:avLst/>
          </a:prstGeom>
        </p:spPr>
      </p:pic>
      <p:sp>
        <p:nvSpPr>
          <p:cNvPr id="6" name="TextBox 5">
            <a:extLst>
              <a:ext uri="{FF2B5EF4-FFF2-40B4-BE49-F238E27FC236}">
                <a16:creationId xmlns:a16="http://schemas.microsoft.com/office/drawing/2014/main" id="{3D8C2276-D7F1-4032-8639-2DA378D87E03}"/>
              </a:ext>
            </a:extLst>
          </p:cNvPr>
          <p:cNvSpPr txBox="1"/>
          <p:nvPr/>
        </p:nvSpPr>
        <p:spPr>
          <a:xfrm>
            <a:off x="5658552" y="6100747"/>
            <a:ext cx="2459328" cy="200055"/>
          </a:xfrm>
          <a:prstGeom prst="rect">
            <a:avLst/>
          </a:prstGeom>
          <a:noFill/>
        </p:spPr>
        <p:txBody>
          <a:bodyPr wrap="none" rtlCol="0">
            <a:spAutoFit/>
          </a:bodyPr>
          <a:lstStyle/>
          <a:p>
            <a:pPr algn="r">
              <a:spcAft>
                <a:spcPts val="600"/>
              </a:spcAft>
            </a:pPr>
            <a:r>
              <a:rPr lang="en-US" sz="700" dirty="0">
                <a:hlinkClick r:id="rId4" tooltip="https://www.flickr.com/photos/bcgovphotos/45898770301/in/album-72157686374387076/">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p>
        </p:txBody>
      </p:sp>
    </p:spTree>
    <p:extLst>
      <p:ext uri="{BB962C8B-B14F-4D97-AF65-F5344CB8AC3E}">
        <p14:creationId xmlns:p14="http://schemas.microsoft.com/office/powerpoint/2010/main" val="2536662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7DB7-E075-4985-98B9-C698A0ABB562}"/>
              </a:ext>
            </a:extLst>
          </p:cNvPr>
          <p:cNvSpPr>
            <a:spLocks noGrp="1"/>
          </p:cNvSpPr>
          <p:nvPr>
            <p:ph type="title"/>
          </p:nvPr>
        </p:nvSpPr>
        <p:spPr>
          <a:xfrm>
            <a:off x="838200" y="1485900"/>
            <a:ext cx="10515600" cy="342106"/>
          </a:xfrm>
        </p:spPr>
        <p:txBody>
          <a:bodyPr>
            <a:normAutofit fontScale="90000"/>
          </a:bodyPr>
          <a:lstStyle/>
          <a:p>
            <a:pPr algn="ctr"/>
            <a:r>
              <a:rPr lang="en-US" sz="4600" dirty="0"/>
              <a:t>Scenario 1</a:t>
            </a:r>
            <a:r>
              <a:rPr lang="en-US" sz="4600" dirty="0">
                <a:solidFill>
                  <a:srgbClr val="FFFFFF"/>
                </a:solidFill>
              </a:rPr>
              <a:t>Scenario 1</a:t>
            </a:r>
          </a:p>
        </p:txBody>
      </p:sp>
      <p:sp>
        <p:nvSpPr>
          <p:cNvPr id="3" name="Content Placeholder 2">
            <a:extLst>
              <a:ext uri="{FF2B5EF4-FFF2-40B4-BE49-F238E27FC236}">
                <a16:creationId xmlns:a16="http://schemas.microsoft.com/office/drawing/2014/main" id="{92932CFD-3943-4DA7-80CE-834DA777F61A}"/>
              </a:ext>
            </a:extLst>
          </p:cNvPr>
          <p:cNvSpPr>
            <a:spLocks noGrp="1"/>
          </p:cNvSpPr>
          <p:nvPr>
            <p:ph idx="1"/>
          </p:nvPr>
        </p:nvSpPr>
        <p:spPr>
          <a:xfrm>
            <a:off x="546100" y="2481261"/>
            <a:ext cx="11520714" cy="3785394"/>
          </a:xfrm>
        </p:spPr>
        <p:txBody>
          <a:bodyPr anchor="ctr">
            <a:noAutofit/>
          </a:bodyPr>
          <a:lstStyle/>
          <a:p>
            <a:r>
              <a:rPr lang="en-US" sz="2400" dirty="0"/>
              <a:t>The student has a primary disability of Emotional Disturbance.  The student’s behaviors of concern are primarily verbal outbursts, running, spitting, and sometimes aggression toward staff and peers.  The student displays average to low average abilities in adaptive behavior skills such as self-care.  </a:t>
            </a:r>
          </a:p>
          <a:p>
            <a:r>
              <a:rPr lang="en-US" sz="2400" dirty="0"/>
              <a:t>The student is taught and assessed on general academic standards in the general and special education classrooms. The student often ‘melts down’ during assessment situations.  The team is concerned the student will not be able to handle the PSSA.</a:t>
            </a:r>
          </a:p>
          <a:p>
            <a:r>
              <a:rPr lang="en-US" sz="2400" dirty="0"/>
              <a:t>What considerations should the IEP team make when determining PASA eligibility?  </a:t>
            </a:r>
          </a:p>
        </p:txBody>
      </p:sp>
    </p:spTree>
    <p:extLst>
      <p:ext uri="{BB962C8B-B14F-4D97-AF65-F5344CB8AC3E}">
        <p14:creationId xmlns:p14="http://schemas.microsoft.com/office/powerpoint/2010/main" val="2566818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3466-A2F5-2022-F7B8-4BABAF0B2243}"/>
              </a:ext>
            </a:extLst>
          </p:cNvPr>
          <p:cNvSpPr>
            <a:spLocks noGrp="1"/>
          </p:cNvSpPr>
          <p:nvPr>
            <p:ph type="title"/>
          </p:nvPr>
        </p:nvSpPr>
        <p:spPr>
          <a:xfrm>
            <a:off x="838200" y="1250950"/>
            <a:ext cx="10515600" cy="1325563"/>
          </a:xfrm>
        </p:spPr>
        <p:txBody>
          <a:bodyPr>
            <a:normAutofit fontScale="90000"/>
          </a:bodyPr>
          <a:lstStyle/>
          <a:p>
            <a:pPr algn="ctr"/>
            <a:r>
              <a:rPr lang="en-US" sz="4600" dirty="0"/>
              <a:t>Scenario 1</a:t>
            </a:r>
            <a:r>
              <a:rPr lang="en-US" sz="4600" dirty="0">
                <a:solidFill>
                  <a:srgbClr val="FFFFFF"/>
                </a:solidFill>
              </a:rPr>
              <a:t>Scenario 1 - Team Conversation</a:t>
            </a:r>
          </a:p>
        </p:txBody>
      </p:sp>
      <p:sp>
        <p:nvSpPr>
          <p:cNvPr id="3" name="Content Placeholder 2">
            <a:extLst>
              <a:ext uri="{FF2B5EF4-FFF2-40B4-BE49-F238E27FC236}">
                <a16:creationId xmlns:a16="http://schemas.microsoft.com/office/drawing/2014/main" id="{789B1908-266E-C135-8D8B-B93ECBAD7DEE}"/>
              </a:ext>
            </a:extLst>
          </p:cNvPr>
          <p:cNvSpPr>
            <a:spLocks noGrp="1"/>
          </p:cNvSpPr>
          <p:nvPr>
            <p:ph idx="1"/>
          </p:nvPr>
        </p:nvSpPr>
        <p:spPr>
          <a:xfrm>
            <a:off x="838200" y="2576513"/>
            <a:ext cx="10515600" cy="3383415"/>
          </a:xfrm>
        </p:spPr>
        <p:txBody>
          <a:bodyPr anchor="ctr">
            <a:normAutofit lnSpcReduction="10000"/>
          </a:bodyPr>
          <a:lstStyle/>
          <a:p>
            <a:r>
              <a:rPr lang="en-US" dirty="0"/>
              <a:t>The student likely does not meet the PASA eligibility criteria.</a:t>
            </a:r>
          </a:p>
          <a:p>
            <a:pPr lvl="1"/>
            <a:r>
              <a:rPr lang="en-US" dirty="0"/>
              <a:t>Emotional Disturbance is the primary disability.</a:t>
            </a:r>
          </a:p>
          <a:p>
            <a:pPr lvl="1"/>
            <a:r>
              <a:rPr lang="en-US" dirty="0"/>
              <a:t>Behavior deficits noted are more maladaptive than adaptive.</a:t>
            </a:r>
          </a:p>
          <a:p>
            <a:pPr lvl="1"/>
            <a:r>
              <a:rPr lang="en-US" dirty="0"/>
              <a:t>Daily instruction and assessment is aligned to general academic standards, not alternate standards.</a:t>
            </a:r>
          </a:p>
          <a:p>
            <a:pPr lvl="1"/>
            <a:r>
              <a:rPr lang="en-US" dirty="0"/>
              <a:t>The student must meet all 6 criteria in order to qualify.  It is not appropriate for the IEP team to qualify the student based upon the idea that the general assessment may cause emotional duress.  In addition, the student is not receiving instruction aligned to alternate standards/content.</a:t>
            </a:r>
          </a:p>
        </p:txBody>
      </p:sp>
      <p:sp>
        <p:nvSpPr>
          <p:cNvPr id="4" name="Date Placeholder 3">
            <a:extLst>
              <a:ext uri="{FF2B5EF4-FFF2-40B4-BE49-F238E27FC236}">
                <a16:creationId xmlns:a16="http://schemas.microsoft.com/office/drawing/2014/main" id="{1698E227-5B3B-9FFC-5DC4-A23DFDB633FB}"/>
              </a:ext>
            </a:extLst>
          </p:cNvPr>
          <p:cNvSpPr>
            <a:spLocks noGrp="1"/>
          </p:cNvSpPr>
          <p:nvPr>
            <p:ph type="dt" sz="half" idx="10"/>
          </p:nvPr>
        </p:nvSpPr>
        <p:spPr>
          <a:xfrm>
            <a:off x="838200" y="6356350"/>
            <a:ext cx="2743200" cy="365125"/>
          </a:xfrm>
        </p:spPr>
        <p:txBody>
          <a:bodyPr>
            <a:normAutofit/>
          </a:bodyPr>
          <a:lstStyle/>
          <a:p>
            <a:pPr>
              <a:spcAft>
                <a:spcPts val="600"/>
              </a:spcAft>
            </a:pPr>
            <a:fld id="{A1DC029C-5B17-409B-86F2-A65FE5BE79A1}" type="datetime1">
              <a:rPr lang="en-US"/>
              <a:pPr>
                <a:spcAft>
                  <a:spcPts val="600"/>
                </a:spcAft>
              </a:pPr>
              <a:t>1/17/2023</a:t>
            </a:fld>
            <a:endParaRPr lang="en-US"/>
          </a:p>
        </p:txBody>
      </p:sp>
      <p:sp>
        <p:nvSpPr>
          <p:cNvPr id="5" name="Slide Number Placeholder 4">
            <a:extLst>
              <a:ext uri="{FF2B5EF4-FFF2-40B4-BE49-F238E27FC236}">
                <a16:creationId xmlns:a16="http://schemas.microsoft.com/office/drawing/2014/main" id="{7F4C4A37-AF1C-7997-5997-ECFB5A371721}"/>
              </a:ext>
            </a:extLst>
          </p:cNvPr>
          <p:cNvSpPr>
            <a:spLocks noGrp="1"/>
          </p:cNvSpPr>
          <p:nvPr>
            <p:ph type="sldNum" sz="quarter" idx="12"/>
          </p:nvPr>
        </p:nvSpPr>
        <p:spPr>
          <a:xfrm>
            <a:off x="8610600" y="6356350"/>
            <a:ext cx="2743200" cy="365125"/>
          </a:xfrm>
        </p:spPr>
        <p:txBody>
          <a:bodyPr>
            <a:normAutofit/>
          </a:bodyPr>
          <a:lstStyle/>
          <a:p>
            <a:pPr>
              <a:spcAft>
                <a:spcPts val="600"/>
              </a:spcAft>
            </a:pPr>
            <a:fld id="{B24F5015-3417-4B27-A586-E4CCF4D77832}" type="slidenum">
              <a:rPr lang="en-US"/>
              <a:pPr>
                <a:spcAft>
                  <a:spcPts val="600"/>
                </a:spcAft>
              </a:pPr>
              <a:t>36</a:t>
            </a:fld>
            <a:endParaRPr lang="en-US"/>
          </a:p>
        </p:txBody>
      </p:sp>
    </p:spTree>
    <p:extLst>
      <p:ext uri="{BB962C8B-B14F-4D97-AF65-F5344CB8AC3E}">
        <p14:creationId xmlns:p14="http://schemas.microsoft.com/office/powerpoint/2010/main" val="3425760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ABED-05AD-4370-A53E-E459D917EF87}"/>
              </a:ext>
            </a:extLst>
          </p:cNvPr>
          <p:cNvSpPr>
            <a:spLocks noGrp="1"/>
          </p:cNvSpPr>
          <p:nvPr>
            <p:ph type="title"/>
          </p:nvPr>
        </p:nvSpPr>
        <p:spPr>
          <a:xfrm>
            <a:off x="960100" y="978102"/>
            <a:ext cx="10588434" cy="1062644"/>
          </a:xfrm>
        </p:spPr>
        <p:txBody>
          <a:bodyPr anchor="b">
            <a:normAutofit/>
          </a:bodyPr>
          <a:lstStyle/>
          <a:p>
            <a:r>
              <a:rPr lang="en-US" sz="3400" dirty="0"/>
              <a:t>Scenario 1- </a:t>
            </a:r>
            <a:br>
              <a:rPr lang="en-US" sz="3400" dirty="0"/>
            </a:br>
            <a:r>
              <a:rPr lang="en-US" sz="3400" dirty="0"/>
              <a:t>IEP Team Considerations</a:t>
            </a:r>
          </a:p>
        </p:txBody>
      </p:sp>
      <p:pic>
        <p:nvPicPr>
          <p:cNvPr id="5" name="Picture 4">
            <a:extLst>
              <a:ext uri="{FF2B5EF4-FFF2-40B4-BE49-F238E27FC236}">
                <a16:creationId xmlns:a16="http://schemas.microsoft.com/office/drawing/2014/main" id="{352D7CE0-E27C-41F6-9DA2-13E21703D57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536" r="6114" b="1"/>
          <a:stretch/>
        </p:blipFill>
        <p:spPr>
          <a:xfrm>
            <a:off x="492150" y="3276835"/>
            <a:ext cx="1681483" cy="1881886"/>
          </a:xfrm>
          <a:prstGeom prst="rect">
            <a:avLst/>
          </a:prstGeom>
        </p:spPr>
      </p:pic>
      <p:sp>
        <p:nvSpPr>
          <p:cNvPr id="3" name="Content Placeholder 2">
            <a:extLst>
              <a:ext uri="{FF2B5EF4-FFF2-40B4-BE49-F238E27FC236}">
                <a16:creationId xmlns:a16="http://schemas.microsoft.com/office/drawing/2014/main" id="{FD4E87ED-AFAF-4996-B5C5-18EF05911FE5}"/>
              </a:ext>
            </a:extLst>
          </p:cNvPr>
          <p:cNvSpPr>
            <a:spLocks noGrp="1"/>
          </p:cNvSpPr>
          <p:nvPr>
            <p:ph idx="1"/>
          </p:nvPr>
        </p:nvSpPr>
        <p:spPr>
          <a:xfrm>
            <a:off x="2426303" y="2423442"/>
            <a:ext cx="9273547" cy="4234504"/>
          </a:xfrm>
        </p:spPr>
        <p:txBody>
          <a:bodyPr>
            <a:noAutofit/>
          </a:bodyPr>
          <a:lstStyle/>
          <a:p>
            <a:r>
              <a:rPr lang="en-US" sz="2400" dirty="0"/>
              <a:t>The IEP team should determine what accommodations may be appropriate for this student on the general assessment considering what is used on a routine basis.</a:t>
            </a:r>
          </a:p>
          <a:p>
            <a:r>
              <a:rPr lang="en-US" sz="2400" dirty="0"/>
              <a:t>For example:</a:t>
            </a:r>
          </a:p>
          <a:p>
            <a:pPr lvl="1"/>
            <a:r>
              <a:rPr lang="en-US" sz="2000" dirty="0"/>
              <a:t>Test in a small group or one on one.</a:t>
            </a:r>
          </a:p>
          <a:p>
            <a:pPr lvl="1"/>
            <a:r>
              <a:rPr lang="en-US" sz="2000" dirty="0"/>
              <a:t>Consider the online assessment delivery option. Allow the student to use headphones to help eliminate background noise or distraction.</a:t>
            </a:r>
          </a:p>
          <a:p>
            <a:pPr lvl="1"/>
            <a:r>
              <a:rPr lang="en-US" sz="2000" dirty="0"/>
              <a:t>Allow the student opportunity for frequent breaks.</a:t>
            </a:r>
          </a:p>
          <a:p>
            <a:pPr lvl="1"/>
            <a:r>
              <a:rPr lang="en-US" sz="2000" dirty="0"/>
              <a:t>Create a social story or ‘practice session’ to help the student understand the testing scenario (access the online tutorials for students ahead of time if using the online version of the test).</a:t>
            </a:r>
          </a:p>
          <a:p>
            <a:pPr lvl="1"/>
            <a:r>
              <a:rPr lang="en-US" sz="2000" dirty="0"/>
              <a:t>Provide positive reinforcement aligned to behavior plan if IEP includes behavior plan.</a:t>
            </a:r>
          </a:p>
          <a:p>
            <a:pPr marL="274320" lvl="1" indent="0">
              <a:buNone/>
            </a:pPr>
            <a:endParaRPr lang="en-US" dirty="0"/>
          </a:p>
        </p:txBody>
      </p:sp>
      <p:sp>
        <p:nvSpPr>
          <p:cNvPr id="6" name="TextBox 5">
            <a:extLst>
              <a:ext uri="{FF2B5EF4-FFF2-40B4-BE49-F238E27FC236}">
                <a16:creationId xmlns:a16="http://schemas.microsoft.com/office/drawing/2014/main" id="{CE58F090-1747-4D89-AFD3-E6D34B615D9A}"/>
              </a:ext>
            </a:extLst>
          </p:cNvPr>
          <p:cNvSpPr txBox="1"/>
          <p:nvPr/>
        </p:nvSpPr>
        <p:spPr>
          <a:xfrm>
            <a:off x="239484" y="5383013"/>
            <a:ext cx="2186817" cy="200055"/>
          </a:xfrm>
          <a:prstGeom prst="rect">
            <a:avLst/>
          </a:prstGeom>
          <a:noFill/>
        </p:spPr>
        <p:txBody>
          <a:bodyPr wrap="none" rtlCol="0">
            <a:spAutoFit/>
          </a:bodyPr>
          <a:lstStyle/>
          <a:p>
            <a:pPr algn="r">
              <a:spcAft>
                <a:spcPts val="600"/>
              </a:spcAft>
            </a:pPr>
            <a:r>
              <a:rPr lang="en-US" sz="700" dirty="0">
                <a:hlinkClick r:id="rId4" tooltip="http://www.serena.unina.it/index.php/jop/article/view/2830">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3.0/">
                  <a:extLst>
                    <a:ext uri="{A12FA001-AC4F-418D-AE19-62706E023703}">
                      <ahyp:hlinkClr xmlns:ahyp="http://schemas.microsoft.com/office/drawing/2018/hyperlinkcolor" val="tx"/>
                    </a:ext>
                  </a:extLst>
                </a:hlinkClick>
              </a:rPr>
              <a:t>CC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BY</a:t>
            </a:r>
            <a:endParaRPr lang="en-US" sz="700" dirty="0">
              <a:solidFill>
                <a:srgbClr val="FFFFFF"/>
              </a:solidFill>
            </a:endParaRPr>
          </a:p>
        </p:txBody>
      </p:sp>
    </p:spTree>
    <p:extLst>
      <p:ext uri="{BB962C8B-B14F-4D97-AF65-F5344CB8AC3E}">
        <p14:creationId xmlns:p14="http://schemas.microsoft.com/office/powerpoint/2010/main" val="3664086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7DB7-E075-4985-98B9-C698A0ABB562}"/>
              </a:ext>
            </a:extLst>
          </p:cNvPr>
          <p:cNvSpPr>
            <a:spLocks noGrp="1"/>
          </p:cNvSpPr>
          <p:nvPr>
            <p:ph type="title"/>
          </p:nvPr>
        </p:nvSpPr>
        <p:spPr>
          <a:xfrm>
            <a:off x="838200" y="1412477"/>
            <a:ext cx="10515600" cy="556418"/>
          </a:xfrm>
        </p:spPr>
        <p:txBody>
          <a:bodyPr>
            <a:normAutofit fontScale="90000"/>
          </a:bodyPr>
          <a:lstStyle/>
          <a:p>
            <a:pPr algn="ctr"/>
            <a:r>
              <a:rPr lang="en-US" sz="4600" dirty="0"/>
              <a:t>Scenario 2</a:t>
            </a:r>
            <a:r>
              <a:rPr lang="en-US" sz="4600" dirty="0">
                <a:solidFill>
                  <a:srgbClr val="FFFFFF"/>
                </a:solidFill>
              </a:rPr>
              <a:t>Scenario 2</a:t>
            </a:r>
          </a:p>
        </p:txBody>
      </p:sp>
      <p:sp>
        <p:nvSpPr>
          <p:cNvPr id="3" name="Content Placeholder 2">
            <a:extLst>
              <a:ext uri="{FF2B5EF4-FFF2-40B4-BE49-F238E27FC236}">
                <a16:creationId xmlns:a16="http://schemas.microsoft.com/office/drawing/2014/main" id="{92932CFD-3943-4DA7-80CE-834DA777F61A}"/>
              </a:ext>
            </a:extLst>
          </p:cNvPr>
          <p:cNvSpPr>
            <a:spLocks noGrp="1"/>
          </p:cNvSpPr>
          <p:nvPr>
            <p:ph idx="1"/>
          </p:nvPr>
        </p:nvSpPr>
        <p:spPr>
          <a:xfrm>
            <a:off x="546101" y="2391568"/>
            <a:ext cx="11391898" cy="3785394"/>
          </a:xfrm>
        </p:spPr>
        <p:txBody>
          <a:bodyPr anchor="ctr">
            <a:noAutofit/>
          </a:bodyPr>
          <a:lstStyle/>
          <a:p>
            <a:r>
              <a:rPr lang="en-US" sz="2400" dirty="0"/>
              <a:t>The student is in 7</a:t>
            </a:r>
            <a:r>
              <a:rPr lang="en-US" sz="2400" baseline="30000" dirty="0"/>
              <a:t>th</a:t>
            </a:r>
            <a:r>
              <a:rPr lang="en-US" sz="2400" dirty="0"/>
              <a:t> grade and reads at a second-grade level.  The most recent evaluation report indicates an IQ score of 73 with adaptive behaviors skills ranging from average to low average in all domains. </a:t>
            </a:r>
          </a:p>
          <a:p>
            <a:r>
              <a:rPr lang="en-US" sz="2400" dirty="0"/>
              <a:t>While the student displays severe deficits in decoding skills, they do respond well to comprehension tasks when materials are read to them. </a:t>
            </a:r>
          </a:p>
          <a:p>
            <a:r>
              <a:rPr lang="en-US" sz="2400" dirty="0"/>
              <a:t>The student moved around a lot before being placed with our school.  The previous IEP indicates the student qualified for the PASA but does not include a detailed description of how the determination was made as required on the IEP. </a:t>
            </a:r>
          </a:p>
          <a:p>
            <a:r>
              <a:rPr lang="en-US" sz="2400" dirty="0"/>
              <a:t>Should the IEP team continue to qualify the student for PASA?</a:t>
            </a:r>
          </a:p>
        </p:txBody>
      </p:sp>
      <p:sp>
        <p:nvSpPr>
          <p:cNvPr id="5" name="TextBox 4">
            <a:extLst>
              <a:ext uri="{FF2B5EF4-FFF2-40B4-BE49-F238E27FC236}">
                <a16:creationId xmlns:a16="http://schemas.microsoft.com/office/drawing/2014/main" id="{F3559A5C-EAF3-23FC-5C9B-DDCB26EBC408}"/>
              </a:ext>
            </a:extLst>
          </p:cNvPr>
          <p:cNvSpPr txBox="1"/>
          <p:nvPr/>
        </p:nvSpPr>
        <p:spPr>
          <a:xfrm>
            <a:off x="9606278" y="5629277"/>
            <a:ext cx="2331722" cy="461665"/>
          </a:xfrm>
          <a:prstGeom prst="rect">
            <a:avLst/>
          </a:prstGeom>
          <a:noFill/>
          <a:ln>
            <a:solidFill>
              <a:srgbClr val="00B0F0"/>
            </a:solidFill>
          </a:ln>
        </p:spPr>
        <p:txBody>
          <a:bodyPr wrap="square" rtlCol="0">
            <a:spAutoFit/>
          </a:bodyPr>
          <a:lstStyle/>
          <a:p>
            <a:r>
              <a:rPr lang="en-US" sz="2400" b="1" dirty="0">
                <a:solidFill>
                  <a:srgbClr val="FF0000"/>
                </a:solidFill>
              </a:rPr>
              <a:t>PAUSE &amp; TALK</a:t>
            </a:r>
          </a:p>
        </p:txBody>
      </p:sp>
    </p:spTree>
    <p:extLst>
      <p:ext uri="{BB962C8B-B14F-4D97-AF65-F5344CB8AC3E}">
        <p14:creationId xmlns:p14="http://schemas.microsoft.com/office/powerpoint/2010/main" val="843899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C920-55C9-4CE4-90D9-240F2A7F3C37}"/>
              </a:ext>
            </a:extLst>
          </p:cNvPr>
          <p:cNvSpPr>
            <a:spLocks noGrp="1"/>
          </p:cNvSpPr>
          <p:nvPr>
            <p:ph type="title"/>
          </p:nvPr>
        </p:nvSpPr>
        <p:spPr>
          <a:xfrm>
            <a:off x="838200" y="365125"/>
            <a:ext cx="10515600" cy="1325563"/>
          </a:xfrm>
        </p:spPr>
        <p:txBody>
          <a:bodyPr>
            <a:normAutofit/>
          </a:bodyPr>
          <a:lstStyle/>
          <a:p>
            <a:r>
              <a:rPr lang="en-US" sz="4300" dirty="0">
                <a:solidFill>
                  <a:srgbClr val="FFFFFF"/>
                </a:solidFill>
              </a:rPr>
              <a:t>Scenario 2 - Team Conversation</a:t>
            </a:r>
          </a:p>
        </p:txBody>
      </p:sp>
      <p:sp>
        <p:nvSpPr>
          <p:cNvPr id="3" name="Content Placeholder 2">
            <a:extLst>
              <a:ext uri="{FF2B5EF4-FFF2-40B4-BE49-F238E27FC236}">
                <a16:creationId xmlns:a16="http://schemas.microsoft.com/office/drawing/2014/main" id="{D87DF5A8-3206-4EAC-AC4E-43D407F2AED7}"/>
              </a:ext>
            </a:extLst>
          </p:cNvPr>
          <p:cNvSpPr>
            <a:spLocks noGrp="1"/>
          </p:cNvSpPr>
          <p:nvPr>
            <p:ph idx="1"/>
          </p:nvPr>
        </p:nvSpPr>
        <p:spPr>
          <a:xfrm>
            <a:off x="838200" y="2438400"/>
            <a:ext cx="10515600" cy="3738562"/>
          </a:xfrm>
        </p:spPr>
        <p:txBody>
          <a:bodyPr>
            <a:normAutofit/>
          </a:bodyPr>
          <a:lstStyle/>
          <a:p>
            <a:r>
              <a:rPr lang="en-US" sz="2600"/>
              <a:t>The student likely does not meet the PASA eligibility criteria.</a:t>
            </a:r>
          </a:p>
          <a:p>
            <a:pPr lvl="1"/>
            <a:r>
              <a:rPr lang="en-US" sz="2600"/>
              <a:t>IQ and adaptive behavior scores are not 2.5 or more standard deviations below.</a:t>
            </a:r>
          </a:p>
          <a:p>
            <a:pPr lvl="1"/>
            <a:r>
              <a:rPr lang="en-US" sz="2600"/>
              <a:t>Deficits in decoding skills but near average comprehension does not reflect significant ‘global’ deficits.</a:t>
            </a:r>
          </a:p>
          <a:p>
            <a:pPr lvl="1"/>
            <a:r>
              <a:rPr lang="en-US" sz="2600"/>
              <a:t>The IEP team cannot qualify a student on the sole basis that they took the PASA in previous years. </a:t>
            </a:r>
          </a:p>
          <a:p>
            <a:pPr lvl="1">
              <a:buFont typeface="Wingdings" panose="05000000000000000000" pitchFamily="2" charset="2"/>
              <a:buChar char="Ø"/>
            </a:pPr>
            <a:endParaRPr lang="en-US" sz="2600"/>
          </a:p>
          <a:p>
            <a:pPr lvl="1">
              <a:buFont typeface="Wingdings" panose="05000000000000000000" pitchFamily="2" charset="2"/>
              <a:buChar char="Ø"/>
            </a:pPr>
            <a:endParaRPr lang="en-US" sz="2600"/>
          </a:p>
        </p:txBody>
      </p:sp>
    </p:spTree>
    <p:extLst>
      <p:ext uri="{BB962C8B-B14F-4D97-AF65-F5344CB8AC3E}">
        <p14:creationId xmlns:p14="http://schemas.microsoft.com/office/powerpoint/2010/main" val="199619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5E5B-8645-0FDB-C931-4D6FCF7CDB2D}"/>
              </a:ext>
            </a:extLst>
          </p:cNvPr>
          <p:cNvSpPr>
            <a:spLocks noGrp="1"/>
          </p:cNvSpPr>
          <p:nvPr>
            <p:ph type="title"/>
          </p:nvPr>
        </p:nvSpPr>
        <p:spPr/>
        <p:txBody>
          <a:bodyPr/>
          <a:lstStyle/>
          <a:p>
            <a:r>
              <a:rPr lang="en-US" dirty="0"/>
              <a:t>Tier 2 LEA – Required Actions (1)</a:t>
            </a:r>
          </a:p>
        </p:txBody>
      </p:sp>
      <p:sp>
        <p:nvSpPr>
          <p:cNvPr id="3" name="Content Placeholder 2">
            <a:extLst>
              <a:ext uri="{FF2B5EF4-FFF2-40B4-BE49-F238E27FC236}">
                <a16:creationId xmlns:a16="http://schemas.microsoft.com/office/drawing/2014/main" id="{AC9D4314-F301-6445-7CB3-1F12D997BB4D}"/>
              </a:ext>
            </a:extLst>
          </p:cNvPr>
          <p:cNvSpPr>
            <a:spLocks noGrp="1"/>
          </p:cNvSpPr>
          <p:nvPr>
            <p:ph idx="1"/>
          </p:nvPr>
        </p:nvSpPr>
        <p:spPr/>
        <p:txBody>
          <a:bodyPr>
            <a:normAutofit/>
          </a:bodyPr>
          <a:lstStyle/>
          <a:p>
            <a:r>
              <a:rPr lang="en-US" dirty="0"/>
              <a:t>A minimum of one Special Education Administrator </a:t>
            </a:r>
            <a:r>
              <a:rPr lang="en-US" u="sng" dirty="0"/>
              <a:t>and</a:t>
            </a:r>
            <a:r>
              <a:rPr lang="en-US" dirty="0"/>
              <a:t> one Building Administrator must view this training on behalf of the LEA.</a:t>
            </a:r>
          </a:p>
          <a:p>
            <a:r>
              <a:rPr lang="en-US" dirty="0"/>
              <a:t>It is highly recommended that administrators view the training together. Interactive scenarios and promising practices are presented with ‘pauses’ in the presentation to allow for discussion, note-taking, and action plan development. </a:t>
            </a:r>
          </a:p>
        </p:txBody>
      </p:sp>
      <p:sp>
        <p:nvSpPr>
          <p:cNvPr id="4" name="Date Placeholder 3">
            <a:extLst>
              <a:ext uri="{FF2B5EF4-FFF2-40B4-BE49-F238E27FC236}">
                <a16:creationId xmlns:a16="http://schemas.microsoft.com/office/drawing/2014/main" id="{858C17AD-6684-16B0-2FAD-B7E4F5FE326B}"/>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B226469F-1BA7-0083-B36F-A4094EA50EA5}"/>
              </a:ext>
            </a:extLst>
          </p:cNvPr>
          <p:cNvSpPr>
            <a:spLocks noGrp="1"/>
          </p:cNvSpPr>
          <p:nvPr>
            <p:ph type="sldNum" sz="quarter" idx="12"/>
          </p:nvPr>
        </p:nvSpPr>
        <p:spPr/>
        <p:txBody>
          <a:bodyPr/>
          <a:lstStyle/>
          <a:p>
            <a:fld id="{B24F5015-3417-4B27-A586-E4CCF4D77832}" type="slidenum">
              <a:rPr lang="en-US" smtClean="0"/>
              <a:t>4</a:t>
            </a:fld>
            <a:endParaRPr lang="en-US"/>
          </a:p>
        </p:txBody>
      </p:sp>
    </p:spTree>
    <p:extLst>
      <p:ext uri="{BB962C8B-B14F-4D97-AF65-F5344CB8AC3E}">
        <p14:creationId xmlns:p14="http://schemas.microsoft.com/office/powerpoint/2010/main" val="1035673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C920-55C9-4CE4-90D9-240F2A7F3C37}"/>
              </a:ext>
            </a:extLst>
          </p:cNvPr>
          <p:cNvSpPr>
            <a:spLocks noGrp="1"/>
          </p:cNvSpPr>
          <p:nvPr>
            <p:ph type="title"/>
          </p:nvPr>
        </p:nvSpPr>
        <p:spPr>
          <a:xfrm>
            <a:off x="960100" y="457200"/>
            <a:ext cx="10588434" cy="1583546"/>
          </a:xfrm>
        </p:spPr>
        <p:txBody>
          <a:bodyPr anchor="b">
            <a:noAutofit/>
          </a:bodyPr>
          <a:lstStyle/>
          <a:p>
            <a:r>
              <a:rPr lang="en-US" sz="3200" dirty="0"/>
              <a:t>Scenario 2 - IEP Team Considerations</a:t>
            </a:r>
            <a:br>
              <a:rPr lang="en-US" sz="3200" dirty="0"/>
            </a:br>
            <a:endParaRPr lang="en-US" sz="3200" dirty="0"/>
          </a:p>
        </p:txBody>
      </p:sp>
      <p:pic>
        <p:nvPicPr>
          <p:cNvPr id="5" name="Picture 4">
            <a:extLst>
              <a:ext uri="{FF2B5EF4-FFF2-40B4-BE49-F238E27FC236}">
                <a16:creationId xmlns:a16="http://schemas.microsoft.com/office/drawing/2014/main" id="{462F9AA6-7E7D-42DC-CF0B-CFB37BEB013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10" r="2687" b="2"/>
          <a:stretch/>
        </p:blipFill>
        <p:spPr>
          <a:xfrm>
            <a:off x="1047624" y="2711076"/>
            <a:ext cx="2816990" cy="2928114"/>
          </a:xfrm>
          <a:prstGeom prst="rect">
            <a:avLst/>
          </a:prstGeom>
        </p:spPr>
      </p:pic>
      <p:sp>
        <p:nvSpPr>
          <p:cNvPr id="3" name="Content Placeholder 2">
            <a:extLst>
              <a:ext uri="{FF2B5EF4-FFF2-40B4-BE49-F238E27FC236}">
                <a16:creationId xmlns:a16="http://schemas.microsoft.com/office/drawing/2014/main" id="{D87DF5A8-3206-4EAC-AC4E-43D407F2AED7}"/>
              </a:ext>
            </a:extLst>
          </p:cNvPr>
          <p:cNvSpPr>
            <a:spLocks noGrp="1"/>
          </p:cNvSpPr>
          <p:nvPr>
            <p:ph idx="1"/>
          </p:nvPr>
        </p:nvSpPr>
        <p:spPr>
          <a:xfrm>
            <a:off x="4955354" y="2682433"/>
            <a:ext cx="7053766" cy="3215749"/>
          </a:xfrm>
        </p:spPr>
        <p:txBody>
          <a:bodyPr>
            <a:noAutofit/>
          </a:bodyPr>
          <a:lstStyle/>
          <a:p>
            <a:r>
              <a:rPr lang="en-US" sz="2000" dirty="0"/>
              <a:t>The IEP team should consider conducting an updated evaluation to better determine the student’s abilities and needs.</a:t>
            </a:r>
          </a:p>
          <a:p>
            <a:r>
              <a:rPr lang="en-US" sz="2000" dirty="0"/>
              <a:t>If the student will now take the general assessment, the team may want to consider the accommodation of a read aloud or the audio function enabled in the online version of the test. </a:t>
            </a:r>
          </a:p>
          <a:p>
            <a:pPr>
              <a:buFont typeface="Wingdings" panose="05000000000000000000" pitchFamily="2" charset="2"/>
              <a:buChar char="Ø"/>
            </a:pPr>
            <a:endParaRPr lang="en-US" sz="2000" dirty="0"/>
          </a:p>
          <a:p>
            <a:pPr marL="274320" lvl="1" indent="0">
              <a:buNone/>
            </a:pPr>
            <a:r>
              <a:rPr lang="en-US" sz="2000" i="1" dirty="0"/>
              <a:t>Note:  This is not an all-inclusive list.  Only the IEP team can determine what if any are the right accommodations for an individual student using the PDE Accommodations Guidelines manual. </a:t>
            </a:r>
            <a:r>
              <a:rPr lang="en-US" sz="2000" i="1" dirty="0">
                <a:hlinkClick r:id="rId5"/>
              </a:rPr>
              <a:t>Accommodations Guidelines</a:t>
            </a:r>
            <a:endParaRPr lang="en-US" sz="2000" i="1" dirty="0"/>
          </a:p>
        </p:txBody>
      </p:sp>
      <p:sp>
        <p:nvSpPr>
          <p:cNvPr id="6" name="TextBox 5">
            <a:extLst>
              <a:ext uri="{FF2B5EF4-FFF2-40B4-BE49-F238E27FC236}">
                <a16:creationId xmlns:a16="http://schemas.microsoft.com/office/drawing/2014/main" id="{672053A0-55DE-139B-0387-30D6022AD866}"/>
              </a:ext>
            </a:extLst>
          </p:cNvPr>
          <p:cNvSpPr txBox="1"/>
          <p:nvPr/>
        </p:nvSpPr>
        <p:spPr>
          <a:xfrm>
            <a:off x="1051058" y="5683277"/>
            <a:ext cx="2186817" cy="200055"/>
          </a:xfrm>
          <a:prstGeom prst="rect">
            <a:avLst/>
          </a:prstGeom>
          <a:solidFill>
            <a:schemeClr val="bg1"/>
          </a:solidFill>
        </p:spPr>
        <p:txBody>
          <a:bodyPr wrap="none" rtlCol="0">
            <a:spAutoFit/>
          </a:bodyPr>
          <a:lstStyle/>
          <a:p>
            <a:pPr algn="r">
              <a:spcAft>
                <a:spcPts val="600"/>
              </a:spcAft>
            </a:pPr>
            <a:r>
              <a:rPr lang="en-US" sz="700" dirty="0">
                <a:hlinkClick r:id="rId4" tooltip="http://www.serena.unina.it/index.php/jop/article/view/2830">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6" tooltip="https://creativecommons.org/licenses/by/3.0/">
                  <a:extLst>
                    <a:ext uri="{A12FA001-AC4F-418D-AE19-62706E023703}">
                      <ahyp:hlinkClr xmlns:ahyp="http://schemas.microsoft.com/office/drawing/2018/hyperlinkcolor" val="tx"/>
                    </a:ext>
                  </a:extLst>
                </a:hlinkClick>
              </a:rPr>
              <a:t>CC BY</a:t>
            </a:r>
            <a:endParaRPr lang="en-US" sz="700" dirty="0"/>
          </a:p>
        </p:txBody>
      </p:sp>
    </p:spTree>
    <p:extLst>
      <p:ext uri="{BB962C8B-B14F-4D97-AF65-F5344CB8AC3E}">
        <p14:creationId xmlns:p14="http://schemas.microsoft.com/office/powerpoint/2010/main" val="2726447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7DB7-E075-4985-98B9-C698A0ABB562}"/>
              </a:ext>
            </a:extLst>
          </p:cNvPr>
          <p:cNvSpPr>
            <a:spLocks noGrp="1"/>
          </p:cNvSpPr>
          <p:nvPr>
            <p:ph type="title"/>
          </p:nvPr>
        </p:nvSpPr>
        <p:spPr>
          <a:xfrm>
            <a:off x="838200" y="1285875"/>
            <a:ext cx="10515600" cy="627856"/>
          </a:xfrm>
        </p:spPr>
        <p:txBody>
          <a:bodyPr>
            <a:normAutofit fontScale="90000"/>
          </a:bodyPr>
          <a:lstStyle/>
          <a:p>
            <a:pPr algn="ctr"/>
            <a:r>
              <a:rPr lang="en-US" sz="4600" dirty="0"/>
              <a:t>Scenario 3</a:t>
            </a:r>
          </a:p>
        </p:txBody>
      </p:sp>
      <p:sp>
        <p:nvSpPr>
          <p:cNvPr id="3" name="Content Placeholder 2">
            <a:extLst>
              <a:ext uri="{FF2B5EF4-FFF2-40B4-BE49-F238E27FC236}">
                <a16:creationId xmlns:a16="http://schemas.microsoft.com/office/drawing/2014/main" id="{92932CFD-3943-4DA7-80CE-834DA777F61A}"/>
              </a:ext>
            </a:extLst>
          </p:cNvPr>
          <p:cNvSpPr>
            <a:spLocks noGrp="1"/>
          </p:cNvSpPr>
          <p:nvPr>
            <p:ph idx="1"/>
          </p:nvPr>
        </p:nvSpPr>
        <p:spPr>
          <a:xfrm>
            <a:off x="838200" y="2391568"/>
            <a:ext cx="10515600" cy="2937670"/>
          </a:xfrm>
        </p:spPr>
        <p:txBody>
          <a:bodyPr anchor="ctr">
            <a:normAutofit fontScale="92500" lnSpcReduction="10000"/>
          </a:bodyPr>
          <a:lstStyle/>
          <a:p>
            <a:r>
              <a:rPr lang="en-US" dirty="0"/>
              <a:t>The student is in an 11</a:t>
            </a:r>
            <a:r>
              <a:rPr lang="en-US" baseline="30000" dirty="0"/>
              <a:t>th</a:t>
            </a:r>
            <a:r>
              <a:rPr lang="en-US" dirty="0"/>
              <a:t> grade Life Skills Support program.  The IEP team met and determined the student did not meet all 6 of the PASA eligibility criteria. </a:t>
            </a:r>
          </a:p>
          <a:p>
            <a:r>
              <a:rPr lang="en-US" dirty="0"/>
              <a:t>However, the student is not enrolled in any of the Keystone Exam trigger courses.  </a:t>
            </a:r>
          </a:p>
          <a:p>
            <a:r>
              <a:rPr lang="en-US" dirty="0"/>
              <a:t>Can the team qualify the student to take the PASA?</a:t>
            </a:r>
            <a:r>
              <a:rPr lang="en-US" sz="2800" b="1" dirty="0">
                <a:solidFill>
                  <a:srgbClr val="FF0000"/>
                </a:solidFill>
              </a:rPr>
              <a:t> </a:t>
            </a:r>
          </a:p>
          <a:p>
            <a:pPr marL="0" indent="0">
              <a:buNone/>
            </a:pPr>
            <a:r>
              <a:rPr lang="en-US" b="1" dirty="0">
                <a:solidFill>
                  <a:srgbClr val="FF0000"/>
                </a:solidFill>
              </a:rPr>
              <a:t>									</a:t>
            </a:r>
            <a:endParaRPr lang="en-US" dirty="0"/>
          </a:p>
        </p:txBody>
      </p:sp>
      <p:sp>
        <p:nvSpPr>
          <p:cNvPr id="4" name="TextBox 3">
            <a:extLst>
              <a:ext uri="{FF2B5EF4-FFF2-40B4-BE49-F238E27FC236}">
                <a16:creationId xmlns:a16="http://schemas.microsoft.com/office/drawing/2014/main" id="{F97F7D49-7634-9EE7-20FE-6EB5A8FBC9EC}"/>
              </a:ext>
            </a:extLst>
          </p:cNvPr>
          <p:cNvSpPr txBox="1"/>
          <p:nvPr/>
        </p:nvSpPr>
        <p:spPr>
          <a:xfrm>
            <a:off x="9606278" y="5629277"/>
            <a:ext cx="2331722" cy="461665"/>
          </a:xfrm>
          <a:prstGeom prst="rect">
            <a:avLst/>
          </a:prstGeom>
          <a:noFill/>
          <a:ln>
            <a:solidFill>
              <a:srgbClr val="00B0F0"/>
            </a:solidFill>
          </a:ln>
        </p:spPr>
        <p:txBody>
          <a:bodyPr wrap="square" rtlCol="0">
            <a:spAutoFit/>
          </a:bodyPr>
          <a:lstStyle/>
          <a:p>
            <a:r>
              <a:rPr lang="en-US" sz="2400" b="1" dirty="0">
                <a:solidFill>
                  <a:srgbClr val="FF0000"/>
                </a:solidFill>
              </a:rPr>
              <a:t>PAUSE &amp; TALK</a:t>
            </a:r>
          </a:p>
        </p:txBody>
      </p:sp>
    </p:spTree>
    <p:extLst>
      <p:ext uri="{BB962C8B-B14F-4D97-AF65-F5344CB8AC3E}">
        <p14:creationId xmlns:p14="http://schemas.microsoft.com/office/powerpoint/2010/main" val="4232682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C920-55C9-4CE4-90D9-240F2A7F3C37}"/>
              </a:ext>
            </a:extLst>
          </p:cNvPr>
          <p:cNvSpPr>
            <a:spLocks noGrp="1"/>
          </p:cNvSpPr>
          <p:nvPr>
            <p:ph type="title"/>
          </p:nvPr>
        </p:nvSpPr>
        <p:spPr>
          <a:xfrm>
            <a:off x="838200" y="1473993"/>
            <a:ext cx="10515600" cy="842168"/>
          </a:xfrm>
        </p:spPr>
        <p:txBody>
          <a:bodyPr>
            <a:normAutofit/>
          </a:bodyPr>
          <a:lstStyle/>
          <a:p>
            <a:pPr algn="ctr"/>
            <a:r>
              <a:rPr lang="en-US" sz="4300" dirty="0">
                <a:solidFill>
                  <a:srgbClr val="FFFFFF"/>
                </a:solidFill>
              </a:rPr>
              <a:t>Scenario 3 - Team Conversation</a:t>
            </a:r>
          </a:p>
        </p:txBody>
      </p:sp>
      <p:sp>
        <p:nvSpPr>
          <p:cNvPr id="3" name="Content Placeholder 2">
            <a:extLst>
              <a:ext uri="{FF2B5EF4-FFF2-40B4-BE49-F238E27FC236}">
                <a16:creationId xmlns:a16="http://schemas.microsoft.com/office/drawing/2014/main" id="{D87DF5A8-3206-4EAC-AC4E-43D407F2AED7}"/>
              </a:ext>
            </a:extLst>
          </p:cNvPr>
          <p:cNvSpPr>
            <a:spLocks noGrp="1"/>
          </p:cNvSpPr>
          <p:nvPr>
            <p:ph idx="1"/>
          </p:nvPr>
        </p:nvSpPr>
        <p:spPr>
          <a:xfrm>
            <a:off x="1017588" y="2905919"/>
            <a:ext cx="10515600" cy="2724152"/>
          </a:xfrm>
        </p:spPr>
        <p:txBody>
          <a:bodyPr anchor="ctr">
            <a:normAutofit/>
          </a:bodyPr>
          <a:lstStyle/>
          <a:p>
            <a:r>
              <a:rPr lang="en-US" dirty="0"/>
              <a:t>No, the student does not qualify to take the PASA.</a:t>
            </a:r>
          </a:p>
          <a:p>
            <a:pPr lvl="1"/>
            <a:r>
              <a:rPr lang="en-US" dirty="0"/>
              <a:t>The IEP team was not able to check ‘yes’ to all six of the eligibility criteria.</a:t>
            </a:r>
          </a:p>
          <a:p>
            <a:pPr lvl="1"/>
            <a:r>
              <a:rPr lang="en-US" dirty="0"/>
              <a:t>The IEP team cannot qualify the student based upon the reason that they are not enrolled in the Keystone Exam trigger courses.  </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846826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C920-55C9-4CE4-90D9-240F2A7F3C37}"/>
              </a:ext>
            </a:extLst>
          </p:cNvPr>
          <p:cNvSpPr>
            <a:spLocks noGrp="1"/>
          </p:cNvSpPr>
          <p:nvPr>
            <p:ph type="title"/>
          </p:nvPr>
        </p:nvSpPr>
        <p:spPr>
          <a:xfrm>
            <a:off x="960100" y="978102"/>
            <a:ext cx="10588434" cy="1062644"/>
          </a:xfrm>
        </p:spPr>
        <p:txBody>
          <a:bodyPr anchor="b">
            <a:normAutofit/>
          </a:bodyPr>
          <a:lstStyle/>
          <a:p>
            <a:r>
              <a:rPr lang="en-US" sz="3400" dirty="0"/>
              <a:t>Scenario 3 - IEP Team Considerations</a:t>
            </a:r>
            <a:br>
              <a:rPr lang="en-US" sz="3400" dirty="0"/>
            </a:br>
            <a:endParaRPr lang="en-US" sz="3400" dirty="0"/>
          </a:p>
        </p:txBody>
      </p:sp>
      <p:pic>
        <p:nvPicPr>
          <p:cNvPr id="5" name="Picture 4">
            <a:extLst>
              <a:ext uri="{FF2B5EF4-FFF2-40B4-BE49-F238E27FC236}">
                <a16:creationId xmlns:a16="http://schemas.microsoft.com/office/drawing/2014/main" id="{10640E5B-26DE-91DB-0692-14C126928A2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536" r="6114" b="1"/>
          <a:stretch/>
        </p:blipFill>
        <p:spPr>
          <a:xfrm>
            <a:off x="1382434" y="2587812"/>
            <a:ext cx="2616298" cy="2928114"/>
          </a:xfrm>
          <a:prstGeom prst="rect">
            <a:avLst/>
          </a:prstGeom>
        </p:spPr>
      </p:pic>
      <p:sp>
        <p:nvSpPr>
          <p:cNvPr id="3" name="Content Placeholder 2">
            <a:extLst>
              <a:ext uri="{FF2B5EF4-FFF2-40B4-BE49-F238E27FC236}">
                <a16:creationId xmlns:a16="http://schemas.microsoft.com/office/drawing/2014/main" id="{D87DF5A8-3206-4EAC-AC4E-43D407F2AED7}"/>
              </a:ext>
            </a:extLst>
          </p:cNvPr>
          <p:cNvSpPr>
            <a:spLocks noGrp="1"/>
          </p:cNvSpPr>
          <p:nvPr>
            <p:ph idx="1"/>
          </p:nvPr>
        </p:nvSpPr>
        <p:spPr>
          <a:xfrm>
            <a:off x="4389120" y="2682433"/>
            <a:ext cx="6848403" cy="3215749"/>
          </a:xfrm>
        </p:spPr>
        <p:txBody>
          <a:bodyPr>
            <a:normAutofit/>
          </a:bodyPr>
          <a:lstStyle/>
          <a:p>
            <a:r>
              <a:rPr lang="en-US" sz="2000" b="1" dirty="0"/>
              <a:t>Chapter 4.24(d) </a:t>
            </a:r>
            <a:r>
              <a:rPr lang="en-US" sz="2000" dirty="0"/>
              <a:t>provides students with disabilities the ability to graduate based upon successful completion of a special education program.  The team should discuss transition planning and the student’s plan for graduation to determine if the Chapter 4 provision is appropriate.</a:t>
            </a:r>
          </a:p>
          <a:p>
            <a:r>
              <a:rPr lang="en-US" sz="2000" dirty="0"/>
              <a:t>Act 158 provides alternatives to attaining proficiency on three end of course Keystone Exams for graduation. </a:t>
            </a:r>
          </a:p>
          <a:p>
            <a:r>
              <a:rPr lang="en-US" sz="2000" dirty="0"/>
              <a:t>For federal accountability purposes, the student must participate in the Keystone Exams by the 11</a:t>
            </a:r>
            <a:r>
              <a:rPr lang="en-US" sz="2000" baseline="30000" dirty="0"/>
              <a:t>th</a:t>
            </a:r>
            <a:r>
              <a:rPr lang="en-US" sz="2000" dirty="0"/>
              <a:t> grade year. </a:t>
            </a:r>
          </a:p>
          <a:p>
            <a:pPr marL="274320" lvl="1" indent="0">
              <a:buNone/>
            </a:pPr>
            <a:endParaRPr lang="en-US" sz="1700" dirty="0"/>
          </a:p>
        </p:txBody>
      </p:sp>
      <p:sp>
        <p:nvSpPr>
          <p:cNvPr id="6" name="TextBox 5">
            <a:extLst>
              <a:ext uri="{FF2B5EF4-FFF2-40B4-BE49-F238E27FC236}">
                <a16:creationId xmlns:a16="http://schemas.microsoft.com/office/drawing/2014/main" id="{92610088-0E09-FCEA-0978-FF0E21C03823}"/>
              </a:ext>
            </a:extLst>
          </p:cNvPr>
          <p:cNvSpPr txBox="1"/>
          <p:nvPr/>
        </p:nvSpPr>
        <p:spPr>
          <a:xfrm>
            <a:off x="1382434" y="5515926"/>
            <a:ext cx="2186816" cy="200055"/>
          </a:xfrm>
          <a:prstGeom prst="rect">
            <a:avLst/>
          </a:prstGeom>
          <a:solidFill>
            <a:schemeClr val="bg1"/>
          </a:solidFill>
        </p:spPr>
        <p:txBody>
          <a:bodyPr wrap="none" rtlCol="0">
            <a:spAutoFit/>
          </a:bodyPr>
          <a:lstStyle/>
          <a:p>
            <a:pPr algn="r">
              <a:spcAft>
                <a:spcPts val="600"/>
              </a:spcAft>
            </a:pPr>
            <a:r>
              <a:rPr lang="en-US" sz="700" dirty="0">
                <a:hlinkClick r:id="rId4" tooltip="http://www.serena.unina.it/index.php/jop/article/view/2830">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5" tooltip="https://creativecommons.org/licenses/by/3.0/">
                  <a:extLst>
                    <a:ext uri="{A12FA001-AC4F-418D-AE19-62706E023703}">
                      <ahyp:hlinkClr xmlns:ahyp="http://schemas.microsoft.com/office/drawing/2018/hyperlinkcolor" val="tx"/>
                    </a:ext>
                  </a:extLst>
                </a:hlinkClick>
              </a:rPr>
              <a:t>CC BY</a:t>
            </a:r>
            <a:endParaRPr lang="en-US" sz="700" dirty="0"/>
          </a:p>
        </p:txBody>
      </p:sp>
    </p:spTree>
    <p:extLst>
      <p:ext uri="{BB962C8B-B14F-4D97-AF65-F5344CB8AC3E}">
        <p14:creationId xmlns:p14="http://schemas.microsoft.com/office/powerpoint/2010/main" val="163798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9A5F-B37A-6756-F048-89BA15ADF610}"/>
              </a:ext>
            </a:extLst>
          </p:cNvPr>
          <p:cNvSpPr>
            <a:spLocks noGrp="1"/>
          </p:cNvSpPr>
          <p:nvPr>
            <p:ph type="title"/>
          </p:nvPr>
        </p:nvSpPr>
        <p:spPr>
          <a:xfrm>
            <a:off x="960100" y="978102"/>
            <a:ext cx="10588434" cy="1062644"/>
          </a:xfrm>
        </p:spPr>
        <p:txBody>
          <a:bodyPr anchor="b">
            <a:normAutofit/>
          </a:bodyPr>
          <a:lstStyle/>
          <a:p>
            <a:r>
              <a:rPr lang="en-US" sz="3400" dirty="0"/>
              <a:t>Resources for Managing PASA</a:t>
            </a:r>
            <a:br>
              <a:rPr lang="en-US" sz="3400" dirty="0"/>
            </a:br>
            <a:r>
              <a:rPr lang="en-US" sz="3400" dirty="0"/>
              <a:t>Eligibility and Addressing 1% Cap</a:t>
            </a:r>
          </a:p>
        </p:txBody>
      </p:sp>
      <p:pic>
        <p:nvPicPr>
          <p:cNvPr id="7" name="Picture 6">
            <a:extLst>
              <a:ext uri="{FF2B5EF4-FFF2-40B4-BE49-F238E27FC236}">
                <a16:creationId xmlns:a16="http://schemas.microsoft.com/office/drawing/2014/main" id="{372D2774-EC5D-C342-F55E-495F8EFFCD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7611" y="3124604"/>
            <a:ext cx="2249663" cy="1189568"/>
          </a:xfrm>
          <a:prstGeom prst="rect">
            <a:avLst/>
          </a:prstGeom>
        </p:spPr>
      </p:pic>
      <p:sp>
        <p:nvSpPr>
          <p:cNvPr id="3" name="Content Placeholder 2">
            <a:extLst>
              <a:ext uri="{FF2B5EF4-FFF2-40B4-BE49-F238E27FC236}">
                <a16:creationId xmlns:a16="http://schemas.microsoft.com/office/drawing/2014/main" id="{D37F97F1-8382-19B4-B44F-2B07CE5CE2FB}"/>
              </a:ext>
            </a:extLst>
          </p:cNvPr>
          <p:cNvSpPr>
            <a:spLocks noGrp="1"/>
          </p:cNvSpPr>
          <p:nvPr>
            <p:ph idx="1"/>
          </p:nvPr>
        </p:nvSpPr>
        <p:spPr>
          <a:xfrm>
            <a:off x="3186366" y="2634717"/>
            <a:ext cx="8258023" cy="3358910"/>
          </a:xfrm>
        </p:spPr>
        <p:txBody>
          <a:bodyPr>
            <a:noAutofit/>
          </a:bodyPr>
          <a:lstStyle/>
          <a:p>
            <a:r>
              <a:rPr lang="en-US" sz="2000" dirty="0">
                <a:hlinkClick r:id="rId4"/>
              </a:rPr>
              <a:t>NCEO Tool #7 Start with the End in Mind: An Infographic to Guide Decisions about Student Participation in the Alternate Assessment</a:t>
            </a:r>
            <a:endParaRPr lang="en-US" sz="2000" dirty="0">
              <a:hlinkClick r:id="rId5"/>
            </a:endParaRPr>
          </a:p>
          <a:p>
            <a:r>
              <a:rPr lang="en-US" sz="2000" dirty="0">
                <a:hlinkClick r:id="rId6"/>
              </a:rPr>
              <a:t>NCEO Tool #4 - District Dialogue Guide: Addressing the Percentage of Students Participating in the Alternate Assessment</a:t>
            </a:r>
            <a:endParaRPr lang="en-US" sz="2000" dirty="0">
              <a:hlinkClick r:id="" action="ppaction://noaction"/>
            </a:endParaRPr>
          </a:p>
          <a:p>
            <a:r>
              <a:rPr lang="en-US" sz="2000" dirty="0">
                <a:hlinkClick r:id="" action="ppaction://noaction"/>
              </a:rPr>
              <a:t>NCEO Tool #2 - Data Analysis and Use Planning Tool for Examining AA-AAAS Participation: Addressing the Percentage of Students Participating in the Alternate Assessment</a:t>
            </a:r>
            <a:endParaRPr lang="en-US" sz="2000" dirty="0"/>
          </a:p>
          <a:p>
            <a:r>
              <a:rPr lang="en-US" sz="2000" dirty="0">
                <a:hlinkClick r:id="rId7"/>
              </a:rPr>
              <a:t>NCEO Tool #3 - State-District Data Display Templates: Addressing the Percentage of Students Participating in the Alternate Assessment</a:t>
            </a:r>
            <a:endParaRPr lang="en-US" sz="2000" dirty="0"/>
          </a:p>
        </p:txBody>
      </p:sp>
      <p:sp>
        <p:nvSpPr>
          <p:cNvPr id="4" name="Date Placeholder 3">
            <a:extLst>
              <a:ext uri="{FF2B5EF4-FFF2-40B4-BE49-F238E27FC236}">
                <a16:creationId xmlns:a16="http://schemas.microsoft.com/office/drawing/2014/main" id="{8C3260EB-6B3B-7234-7E43-13978927C33A}"/>
              </a:ext>
            </a:extLst>
          </p:cNvPr>
          <p:cNvSpPr>
            <a:spLocks noGrp="1"/>
          </p:cNvSpPr>
          <p:nvPr>
            <p:ph type="dt" sz="half" idx="10"/>
          </p:nvPr>
        </p:nvSpPr>
        <p:spPr>
          <a:xfrm>
            <a:off x="7534655" y="6217919"/>
            <a:ext cx="2635379" cy="365125"/>
          </a:xfrm>
        </p:spPr>
        <p:txBody>
          <a:bodyPr>
            <a:normAutofit/>
          </a:bodyPr>
          <a:lstStyle/>
          <a:p>
            <a:pPr algn="r">
              <a:spcAft>
                <a:spcPts val="600"/>
              </a:spcAft>
            </a:pPr>
            <a:fld id="{A1DC029C-5B17-409B-86F2-A65FE5BE79A1}" type="datetime1">
              <a:rPr lang="en-US">
                <a:solidFill>
                  <a:prstClr val="black">
                    <a:lumMod val="50000"/>
                    <a:lumOff val="50000"/>
                  </a:prstClr>
                </a:solidFill>
              </a:rPr>
              <a:pPr algn="r">
                <a:spcAft>
                  <a:spcPts val="600"/>
                </a:spcAft>
              </a:pPr>
              <a:t>1/17/2023</a:t>
            </a:fld>
            <a:endParaRPr lang="en-US">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8BEA8D8B-7248-3FF9-4891-15FF3D371F5C}"/>
              </a:ext>
            </a:extLst>
          </p:cNvPr>
          <p:cNvSpPr>
            <a:spLocks noGrp="1"/>
          </p:cNvSpPr>
          <p:nvPr>
            <p:ph type="sldNum" sz="quarter" idx="12"/>
          </p:nvPr>
        </p:nvSpPr>
        <p:spPr>
          <a:xfrm>
            <a:off x="10330903" y="6217920"/>
            <a:ext cx="914400" cy="365125"/>
          </a:xfrm>
        </p:spPr>
        <p:txBody>
          <a:bodyPr>
            <a:normAutofit/>
          </a:bodyPr>
          <a:lstStyle/>
          <a:p>
            <a:pPr>
              <a:spcAft>
                <a:spcPts val="600"/>
              </a:spcAft>
            </a:pPr>
            <a:fld id="{B24F5015-3417-4B27-A586-E4CCF4D77832}" type="slidenum">
              <a:rPr lang="en-US">
                <a:solidFill>
                  <a:prstClr val="black">
                    <a:lumMod val="50000"/>
                    <a:lumOff val="50000"/>
                  </a:prstClr>
                </a:solidFill>
              </a:rPr>
              <a:pPr>
                <a:spcAft>
                  <a:spcPts val="600"/>
                </a:spcAft>
              </a:pPr>
              <a:t>44</a:t>
            </a:fld>
            <a:endParaRPr lang="en-US">
              <a:solidFill>
                <a:prstClr val="black">
                  <a:lumMod val="50000"/>
                  <a:lumOff val="50000"/>
                </a:prstClr>
              </a:solidFill>
            </a:endParaRPr>
          </a:p>
        </p:txBody>
      </p:sp>
    </p:spTree>
    <p:extLst>
      <p:ext uri="{BB962C8B-B14F-4D97-AF65-F5344CB8AC3E}">
        <p14:creationId xmlns:p14="http://schemas.microsoft.com/office/powerpoint/2010/main" val="3807504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95B8-99B8-8DB2-682D-BE079E99F06D}"/>
              </a:ext>
            </a:extLst>
          </p:cNvPr>
          <p:cNvSpPr>
            <a:spLocks noGrp="1"/>
          </p:cNvSpPr>
          <p:nvPr>
            <p:ph type="title"/>
          </p:nvPr>
        </p:nvSpPr>
        <p:spPr>
          <a:xfrm>
            <a:off x="831850" y="2694214"/>
            <a:ext cx="10515600" cy="1868261"/>
          </a:xfrm>
        </p:spPr>
        <p:txBody>
          <a:bodyPr>
            <a:normAutofit fontScale="90000"/>
          </a:bodyPr>
          <a:lstStyle/>
          <a:p>
            <a:r>
              <a:rPr lang="en-US" dirty="0"/>
              <a:t>Improving State and District Assessment Participation Rates</a:t>
            </a:r>
          </a:p>
        </p:txBody>
      </p:sp>
      <p:sp>
        <p:nvSpPr>
          <p:cNvPr id="3" name="Text Placeholder 2">
            <a:extLst>
              <a:ext uri="{FF2B5EF4-FFF2-40B4-BE49-F238E27FC236}">
                <a16:creationId xmlns:a16="http://schemas.microsoft.com/office/drawing/2014/main" id="{29638A7A-C0F6-B5DD-87E1-2D3EBFFDB087}"/>
              </a:ext>
            </a:extLst>
          </p:cNvPr>
          <p:cNvSpPr>
            <a:spLocks noGrp="1"/>
          </p:cNvSpPr>
          <p:nvPr>
            <p:ph type="body" idx="1"/>
          </p:nvPr>
        </p:nvSpPr>
        <p:spPr/>
        <p:txBody>
          <a:bodyPr/>
          <a:lstStyle/>
          <a:p>
            <a:r>
              <a:rPr lang="en-US" dirty="0"/>
              <a:t>Action Planning Using NCEO Resources and Tools </a:t>
            </a:r>
          </a:p>
        </p:txBody>
      </p:sp>
      <p:sp>
        <p:nvSpPr>
          <p:cNvPr id="4" name="Date Placeholder 3">
            <a:extLst>
              <a:ext uri="{FF2B5EF4-FFF2-40B4-BE49-F238E27FC236}">
                <a16:creationId xmlns:a16="http://schemas.microsoft.com/office/drawing/2014/main" id="{7917658E-C068-014F-B1B5-91BDDA27C0C7}"/>
              </a:ext>
            </a:extLst>
          </p:cNvPr>
          <p:cNvSpPr>
            <a:spLocks noGrp="1"/>
          </p:cNvSpPr>
          <p:nvPr>
            <p:ph type="dt" sz="half" idx="10"/>
          </p:nvPr>
        </p:nvSpPr>
        <p:spPr/>
        <p:txBody>
          <a:bodyPr/>
          <a:lstStyle/>
          <a:p>
            <a:fld id="{A918DB6E-6D70-4FEC-A112-5F97BC4AEE43}" type="datetime1">
              <a:rPr lang="en-US" smtClean="0"/>
              <a:t>1/17/2023</a:t>
            </a:fld>
            <a:endParaRPr lang="en-US"/>
          </a:p>
        </p:txBody>
      </p:sp>
      <p:sp>
        <p:nvSpPr>
          <p:cNvPr id="5" name="Slide Number Placeholder 4">
            <a:extLst>
              <a:ext uri="{FF2B5EF4-FFF2-40B4-BE49-F238E27FC236}">
                <a16:creationId xmlns:a16="http://schemas.microsoft.com/office/drawing/2014/main" id="{EE50C6A0-643C-4F6E-8010-058B174194D5}"/>
              </a:ext>
            </a:extLst>
          </p:cNvPr>
          <p:cNvSpPr>
            <a:spLocks noGrp="1"/>
          </p:cNvSpPr>
          <p:nvPr>
            <p:ph type="sldNum" sz="quarter" idx="12"/>
          </p:nvPr>
        </p:nvSpPr>
        <p:spPr/>
        <p:txBody>
          <a:bodyPr/>
          <a:lstStyle/>
          <a:p>
            <a:fld id="{B24F5015-3417-4B27-A586-E4CCF4D77832}" type="slidenum">
              <a:rPr lang="en-US" smtClean="0"/>
              <a:t>45</a:t>
            </a:fld>
            <a:endParaRPr lang="en-US"/>
          </a:p>
        </p:txBody>
      </p:sp>
    </p:spTree>
    <p:extLst>
      <p:ext uri="{BB962C8B-B14F-4D97-AF65-F5344CB8AC3E}">
        <p14:creationId xmlns:p14="http://schemas.microsoft.com/office/powerpoint/2010/main" val="2668027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653B-4C51-2CEF-131F-3225CCDCDB81}"/>
              </a:ext>
            </a:extLst>
          </p:cNvPr>
          <p:cNvSpPr>
            <a:spLocks noGrp="1"/>
          </p:cNvSpPr>
          <p:nvPr>
            <p:ph type="title"/>
          </p:nvPr>
        </p:nvSpPr>
        <p:spPr>
          <a:xfrm>
            <a:off x="960100" y="978102"/>
            <a:ext cx="11231900" cy="1062644"/>
          </a:xfrm>
        </p:spPr>
        <p:txBody>
          <a:bodyPr anchor="b">
            <a:normAutofit fontScale="90000"/>
          </a:bodyPr>
          <a:lstStyle/>
          <a:p>
            <a:r>
              <a:rPr lang="en-US" dirty="0"/>
              <a:t>NCEO Report on State Assessment </a:t>
            </a:r>
            <a:br>
              <a:rPr lang="en-US" dirty="0"/>
            </a:br>
            <a:r>
              <a:rPr lang="en-US" dirty="0"/>
              <a:t>Participation Requirement</a:t>
            </a:r>
          </a:p>
        </p:txBody>
      </p:sp>
      <p:sp>
        <p:nvSpPr>
          <p:cNvPr id="3" name="Content Placeholder 2">
            <a:extLst>
              <a:ext uri="{FF2B5EF4-FFF2-40B4-BE49-F238E27FC236}">
                <a16:creationId xmlns:a16="http://schemas.microsoft.com/office/drawing/2014/main" id="{ABD521FD-95DC-DE9C-439A-377EB2BB858F}"/>
              </a:ext>
            </a:extLst>
          </p:cNvPr>
          <p:cNvSpPr>
            <a:spLocks noGrp="1"/>
          </p:cNvSpPr>
          <p:nvPr>
            <p:ph idx="1"/>
          </p:nvPr>
        </p:nvSpPr>
        <p:spPr>
          <a:xfrm>
            <a:off x="5031585" y="2521458"/>
            <a:ext cx="6698180" cy="4061586"/>
          </a:xfrm>
        </p:spPr>
        <p:txBody>
          <a:bodyPr>
            <a:normAutofit fontScale="92500" lnSpcReduction="10000"/>
          </a:bodyPr>
          <a:lstStyle/>
          <a:p>
            <a:r>
              <a:rPr lang="en-US" dirty="0">
                <a:hlinkClick r:id="rId3">
                  <a:extLst>
                    <a:ext uri="{A12FA001-AC4F-418D-AE19-62706E023703}">
                      <ahyp:hlinkClr xmlns:ahyp="http://schemas.microsoft.com/office/drawing/2018/hyperlinkcolor" val="tx"/>
                    </a:ext>
                  </a:extLst>
                </a:hlinkClick>
              </a:rPr>
              <a:t>The 95 Percent State Assessment Participation Requirement: Current Landscape, State Challenges, and Recommended Strategies (NCEO Report #429) (umn.edu)</a:t>
            </a:r>
            <a:endParaRPr lang="en-US" dirty="0"/>
          </a:p>
          <a:p>
            <a:r>
              <a:rPr lang="en-US" dirty="0"/>
              <a:t>This report was published in 2021 and had been in development prior to the pandemic.</a:t>
            </a:r>
          </a:p>
          <a:p>
            <a:r>
              <a:rPr lang="en-US" dirty="0"/>
              <a:t>States and districts have experienced further decreases in state assessment participation rates.</a:t>
            </a:r>
          </a:p>
          <a:p>
            <a:endParaRPr lang="en-US" dirty="0"/>
          </a:p>
        </p:txBody>
      </p:sp>
      <p:sp>
        <p:nvSpPr>
          <p:cNvPr id="4" name="Date Placeholder 3">
            <a:extLst>
              <a:ext uri="{FF2B5EF4-FFF2-40B4-BE49-F238E27FC236}">
                <a16:creationId xmlns:a16="http://schemas.microsoft.com/office/drawing/2014/main" id="{3D522B14-93B9-DE4D-8C9F-264647D5FAFD}"/>
              </a:ext>
            </a:extLst>
          </p:cNvPr>
          <p:cNvSpPr>
            <a:spLocks noGrp="1"/>
          </p:cNvSpPr>
          <p:nvPr>
            <p:ph type="dt" sz="half" idx="10"/>
          </p:nvPr>
        </p:nvSpPr>
        <p:spPr>
          <a:xfrm>
            <a:off x="7534655" y="6217919"/>
            <a:ext cx="2635379" cy="365125"/>
          </a:xfrm>
        </p:spPr>
        <p:txBody>
          <a:bodyPr>
            <a:normAutofit/>
          </a:bodyPr>
          <a:lstStyle/>
          <a:p>
            <a:pPr algn="r">
              <a:spcAft>
                <a:spcPts val="600"/>
              </a:spcAft>
            </a:pPr>
            <a:fld id="{A1DC029C-5B17-409B-86F2-A65FE5BE79A1}" type="datetime1">
              <a:rPr lang="en-US">
                <a:solidFill>
                  <a:prstClr val="black">
                    <a:lumMod val="50000"/>
                    <a:lumOff val="50000"/>
                  </a:prstClr>
                </a:solidFill>
              </a:rPr>
              <a:pPr algn="r">
                <a:spcAft>
                  <a:spcPts val="600"/>
                </a:spcAft>
              </a:pPr>
              <a:t>1/17/2023</a:t>
            </a:fld>
            <a:endParaRPr lang="en-US">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C852882A-0D7D-42D8-2B2C-1C48F8F570A2}"/>
              </a:ext>
            </a:extLst>
          </p:cNvPr>
          <p:cNvSpPr>
            <a:spLocks noGrp="1"/>
          </p:cNvSpPr>
          <p:nvPr>
            <p:ph type="sldNum" sz="quarter" idx="12"/>
          </p:nvPr>
        </p:nvSpPr>
        <p:spPr>
          <a:xfrm>
            <a:off x="10330903" y="6217920"/>
            <a:ext cx="914400" cy="365125"/>
          </a:xfrm>
        </p:spPr>
        <p:txBody>
          <a:bodyPr>
            <a:normAutofit/>
          </a:bodyPr>
          <a:lstStyle/>
          <a:p>
            <a:pPr>
              <a:spcAft>
                <a:spcPts val="600"/>
              </a:spcAft>
            </a:pPr>
            <a:fld id="{B24F5015-3417-4B27-A586-E4CCF4D77832}" type="slidenum">
              <a:rPr lang="en-US">
                <a:solidFill>
                  <a:prstClr val="black">
                    <a:lumMod val="50000"/>
                    <a:lumOff val="50000"/>
                  </a:prstClr>
                </a:solidFill>
              </a:rPr>
              <a:pPr>
                <a:spcAft>
                  <a:spcPts val="600"/>
                </a:spcAft>
              </a:pPr>
              <a:t>46</a:t>
            </a:fld>
            <a:endParaRPr lang="en-US">
              <a:solidFill>
                <a:prstClr val="black">
                  <a:lumMod val="50000"/>
                  <a:lumOff val="50000"/>
                </a:prstClr>
              </a:solidFill>
            </a:endParaRPr>
          </a:p>
        </p:txBody>
      </p:sp>
      <p:pic>
        <p:nvPicPr>
          <p:cNvPr id="8" name="Picture 7">
            <a:extLst>
              <a:ext uri="{FF2B5EF4-FFF2-40B4-BE49-F238E27FC236}">
                <a16:creationId xmlns:a16="http://schemas.microsoft.com/office/drawing/2014/main" id="{6B7A407E-08A1-6342-A5AB-5299F44CE1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5751" y="2407477"/>
            <a:ext cx="3895400" cy="4175567"/>
          </a:xfrm>
          <a:prstGeom prst="rect">
            <a:avLst/>
          </a:prstGeom>
        </p:spPr>
      </p:pic>
    </p:spTree>
    <p:extLst>
      <p:ext uri="{BB962C8B-B14F-4D97-AF65-F5344CB8AC3E}">
        <p14:creationId xmlns:p14="http://schemas.microsoft.com/office/powerpoint/2010/main" val="2050706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9ACA-CE99-C6AC-20F2-5EE76B72C304}"/>
              </a:ext>
            </a:extLst>
          </p:cNvPr>
          <p:cNvSpPr>
            <a:spLocks noGrp="1"/>
          </p:cNvSpPr>
          <p:nvPr>
            <p:ph type="title"/>
          </p:nvPr>
        </p:nvSpPr>
        <p:spPr/>
        <p:txBody>
          <a:bodyPr/>
          <a:lstStyle/>
          <a:p>
            <a:r>
              <a:rPr lang="en-US" dirty="0"/>
              <a:t>Improving Participation Rates </a:t>
            </a:r>
            <a:br>
              <a:rPr lang="en-US" dirty="0"/>
            </a:br>
            <a:r>
              <a:rPr lang="en-US" dirty="0"/>
              <a:t>through Action Planning</a:t>
            </a:r>
          </a:p>
        </p:txBody>
      </p:sp>
      <p:sp>
        <p:nvSpPr>
          <p:cNvPr id="4" name="Date Placeholder 3">
            <a:extLst>
              <a:ext uri="{FF2B5EF4-FFF2-40B4-BE49-F238E27FC236}">
                <a16:creationId xmlns:a16="http://schemas.microsoft.com/office/drawing/2014/main" id="{028DDB78-AC39-0E2C-73BE-7B7BF83E4EF3}"/>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866E3131-3618-512B-B520-1D30A4094CD2}"/>
              </a:ext>
            </a:extLst>
          </p:cNvPr>
          <p:cNvSpPr>
            <a:spLocks noGrp="1"/>
          </p:cNvSpPr>
          <p:nvPr>
            <p:ph type="sldNum" sz="quarter" idx="12"/>
          </p:nvPr>
        </p:nvSpPr>
        <p:spPr/>
        <p:txBody>
          <a:bodyPr/>
          <a:lstStyle/>
          <a:p>
            <a:fld id="{B24F5015-3417-4B27-A586-E4CCF4D77832}" type="slidenum">
              <a:rPr lang="en-US" smtClean="0"/>
              <a:t>47</a:t>
            </a:fld>
            <a:endParaRPr lang="en-US"/>
          </a:p>
        </p:txBody>
      </p:sp>
      <p:graphicFrame>
        <p:nvGraphicFramePr>
          <p:cNvPr id="6" name="Diagram 5">
            <a:extLst>
              <a:ext uri="{FF2B5EF4-FFF2-40B4-BE49-F238E27FC236}">
                <a16:creationId xmlns:a16="http://schemas.microsoft.com/office/drawing/2014/main" id="{DB918916-6C62-7579-394F-25B757FAA36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0344432"/>
              </p:ext>
            </p:extLst>
          </p:nvPr>
        </p:nvGraphicFramePr>
        <p:xfrm>
          <a:off x="2352040" y="1918335"/>
          <a:ext cx="7813040" cy="4437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331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51D1-7318-ADE8-388C-A85614CF6EDF}"/>
              </a:ext>
            </a:extLst>
          </p:cNvPr>
          <p:cNvSpPr>
            <a:spLocks noGrp="1"/>
          </p:cNvSpPr>
          <p:nvPr>
            <p:ph type="title"/>
          </p:nvPr>
        </p:nvSpPr>
        <p:spPr>
          <a:xfrm>
            <a:off x="6736080" y="978102"/>
            <a:ext cx="4812454" cy="1062644"/>
          </a:xfrm>
        </p:spPr>
        <p:txBody>
          <a:bodyPr anchor="b">
            <a:normAutofit/>
          </a:bodyPr>
          <a:lstStyle/>
          <a:p>
            <a:r>
              <a:rPr lang="en-US" dirty="0"/>
              <a:t>Process</a:t>
            </a:r>
          </a:p>
        </p:txBody>
      </p:sp>
      <p:pic>
        <p:nvPicPr>
          <p:cNvPr id="7" name="Picture 6">
            <a:extLst>
              <a:ext uri="{FF2B5EF4-FFF2-40B4-BE49-F238E27FC236}">
                <a16:creationId xmlns:a16="http://schemas.microsoft.com/office/drawing/2014/main" id="{FCB4BB6E-74AB-4982-FC50-A5929BDD89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3466" y="0"/>
            <a:ext cx="5035234" cy="5960427"/>
          </a:xfrm>
          <a:prstGeom prst="rect">
            <a:avLst/>
          </a:prstGeom>
        </p:spPr>
      </p:pic>
      <p:sp>
        <p:nvSpPr>
          <p:cNvPr id="3" name="Content Placeholder 2">
            <a:extLst>
              <a:ext uri="{FF2B5EF4-FFF2-40B4-BE49-F238E27FC236}">
                <a16:creationId xmlns:a16="http://schemas.microsoft.com/office/drawing/2014/main" id="{86128C7A-7EA3-8139-123B-7757E870857A}"/>
              </a:ext>
            </a:extLst>
          </p:cNvPr>
          <p:cNvSpPr>
            <a:spLocks noGrp="1"/>
          </p:cNvSpPr>
          <p:nvPr>
            <p:ph idx="1"/>
          </p:nvPr>
        </p:nvSpPr>
        <p:spPr>
          <a:xfrm>
            <a:off x="6096000" y="2633863"/>
            <a:ext cx="5452534" cy="3215749"/>
          </a:xfrm>
        </p:spPr>
        <p:txBody>
          <a:bodyPr>
            <a:normAutofit fontScale="92500"/>
          </a:bodyPr>
          <a:lstStyle/>
          <a:p>
            <a:r>
              <a:rPr lang="en-US" sz="2200" dirty="0"/>
              <a:t>Use proven tools and procedure</a:t>
            </a:r>
          </a:p>
          <a:p>
            <a:r>
              <a:rPr lang="en-US" sz="2200" dirty="0"/>
              <a:t>Be transparent</a:t>
            </a:r>
          </a:p>
          <a:p>
            <a:r>
              <a:rPr lang="en-US" sz="2200" dirty="0"/>
              <a:t>Document key steps along the way</a:t>
            </a:r>
          </a:p>
          <a:p>
            <a:pPr lvl="1"/>
            <a:r>
              <a:rPr lang="en-US" sz="2200" dirty="0"/>
              <a:t>Invited stakeholders</a:t>
            </a:r>
          </a:p>
          <a:p>
            <a:pPr lvl="1"/>
            <a:r>
              <a:rPr lang="en-US" sz="2200" i="1" dirty="0"/>
              <a:t>Actual</a:t>
            </a:r>
            <a:r>
              <a:rPr lang="en-US" sz="2200" dirty="0"/>
              <a:t> participants</a:t>
            </a:r>
          </a:p>
          <a:p>
            <a:pPr lvl="1"/>
            <a:r>
              <a:rPr lang="en-US" sz="2200" dirty="0"/>
              <a:t>Meeting dates, agendas and outcomes</a:t>
            </a:r>
          </a:p>
          <a:p>
            <a:pPr lvl="1"/>
            <a:r>
              <a:rPr lang="en-US" sz="2200" dirty="0"/>
              <a:t>Data sources and analyses</a:t>
            </a:r>
          </a:p>
          <a:p>
            <a:pPr lvl="1"/>
            <a:r>
              <a:rPr lang="en-US" sz="2200" dirty="0"/>
              <a:t>Actionable steps, timelines, expectations</a:t>
            </a:r>
          </a:p>
          <a:p>
            <a:endParaRPr lang="en-US" sz="2200" dirty="0"/>
          </a:p>
          <a:p>
            <a:endParaRPr lang="en-US" sz="2200" dirty="0"/>
          </a:p>
          <a:p>
            <a:endParaRPr lang="en-US" sz="2200" dirty="0"/>
          </a:p>
        </p:txBody>
      </p:sp>
      <p:sp>
        <p:nvSpPr>
          <p:cNvPr id="4" name="Date Placeholder 3">
            <a:extLst>
              <a:ext uri="{FF2B5EF4-FFF2-40B4-BE49-F238E27FC236}">
                <a16:creationId xmlns:a16="http://schemas.microsoft.com/office/drawing/2014/main" id="{971EEB0E-88F8-1540-F8FA-EFAFBE7578AE}"/>
              </a:ext>
            </a:extLst>
          </p:cNvPr>
          <p:cNvSpPr>
            <a:spLocks noGrp="1"/>
          </p:cNvSpPr>
          <p:nvPr>
            <p:ph type="dt" sz="half" idx="10"/>
          </p:nvPr>
        </p:nvSpPr>
        <p:spPr>
          <a:xfrm>
            <a:off x="7534655" y="6217919"/>
            <a:ext cx="2635379" cy="365125"/>
          </a:xfrm>
        </p:spPr>
        <p:txBody>
          <a:bodyPr>
            <a:normAutofit/>
          </a:bodyPr>
          <a:lstStyle/>
          <a:p>
            <a:pPr algn="r">
              <a:spcAft>
                <a:spcPts val="600"/>
              </a:spcAft>
            </a:pPr>
            <a:fld id="{A1DC029C-5B17-409B-86F2-A65FE5BE79A1}" type="datetime1">
              <a:rPr lang="en-US" smtClean="0">
                <a:solidFill>
                  <a:prstClr val="black">
                    <a:lumMod val="50000"/>
                    <a:lumOff val="50000"/>
                  </a:prstClr>
                </a:solidFill>
              </a:rPr>
              <a:pPr algn="r">
                <a:spcAft>
                  <a:spcPts val="600"/>
                </a:spcAft>
              </a:pPr>
              <a:t>1/17/2023</a:t>
            </a:fld>
            <a:endParaRPr lang="en-US">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6D3AD5E2-E8D4-9F9D-9660-FC8CB021ED21}"/>
              </a:ext>
            </a:extLst>
          </p:cNvPr>
          <p:cNvSpPr>
            <a:spLocks noGrp="1"/>
          </p:cNvSpPr>
          <p:nvPr>
            <p:ph type="sldNum" sz="quarter" idx="12"/>
          </p:nvPr>
        </p:nvSpPr>
        <p:spPr>
          <a:xfrm>
            <a:off x="10330903" y="6217920"/>
            <a:ext cx="914400" cy="365125"/>
          </a:xfrm>
        </p:spPr>
        <p:txBody>
          <a:bodyPr>
            <a:normAutofit/>
          </a:bodyPr>
          <a:lstStyle/>
          <a:p>
            <a:pPr>
              <a:spcAft>
                <a:spcPts val="600"/>
              </a:spcAft>
            </a:pPr>
            <a:fld id="{B24F5015-3417-4B27-A586-E4CCF4D77832}" type="slidenum">
              <a:rPr lang="en-US" smtClean="0">
                <a:solidFill>
                  <a:prstClr val="black">
                    <a:lumMod val="50000"/>
                    <a:lumOff val="50000"/>
                  </a:prstClr>
                </a:solidFill>
              </a:rPr>
              <a:pPr>
                <a:spcAft>
                  <a:spcPts val="600"/>
                </a:spcAft>
              </a:pPr>
              <a:t>48</a:t>
            </a:fld>
            <a:endParaRPr lang="en-US">
              <a:solidFill>
                <a:prstClr val="black">
                  <a:lumMod val="50000"/>
                  <a:lumOff val="50000"/>
                </a:prstClr>
              </a:solidFill>
            </a:endParaRPr>
          </a:p>
        </p:txBody>
      </p:sp>
      <p:sp>
        <p:nvSpPr>
          <p:cNvPr id="8" name="TextBox 7">
            <a:extLst>
              <a:ext uri="{FF2B5EF4-FFF2-40B4-BE49-F238E27FC236}">
                <a16:creationId xmlns:a16="http://schemas.microsoft.com/office/drawing/2014/main" id="{CD8E8458-1519-E32F-0D87-356B02BD8EA2}"/>
              </a:ext>
            </a:extLst>
          </p:cNvPr>
          <p:cNvSpPr txBox="1"/>
          <p:nvPr/>
        </p:nvSpPr>
        <p:spPr>
          <a:xfrm>
            <a:off x="766710" y="5960174"/>
            <a:ext cx="3413760" cy="369332"/>
          </a:xfrm>
          <a:prstGeom prst="rect">
            <a:avLst/>
          </a:prstGeom>
          <a:noFill/>
        </p:spPr>
        <p:txBody>
          <a:bodyPr wrap="square" rtlCol="0">
            <a:spAutoFit/>
          </a:bodyPr>
          <a:lstStyle/>
          <a:p>
            <a:r>
              <a:rPr lang="en-US" dirty="0"/>
              <a:t>NCEO Report #429, p. 19</a:t>
            </a:r>
          </a:p>
        </p:txBody>
      </p:sp>
    </p:spTree>
    <p:extLst>
      <p:ext uri="{BB962C8B-B14F-4D97-AF65-F5344CB8AC3E}">
        <p14:creationId xmlns:p14="http://schemas.microsoft.com/office/powerpoint/2010/main" val="2358584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F9EB-EB12-C6BF-D074-92F6FFD04F4B}"/>
              </a:ext>
            </a:extLst>
          </p:cNvPr>
          <p:cNvSpPr>
            <a:spLocks noGrp="1"/>
          </p:cNvSpPr>
          <p:nvPr>
            <p:ph type="title"/>
          </p:nvPr>
        </p:nvSpPr>
        <p:spPr/>
        <p:txBody>
          <a:bodyPr/>
          <a:lstStyle/>
          <a:p>
            <a:r>
              <a:rPr lang="en-US" dirty="0"/>
              <a:t>Stakeholders</a:t>
            </a:r>
          </a:p>
        </p:txBody>
      </p:sp>
      <p:sp>
        <p:nvSpPr>
          <p:cNvPr id="3" name="Content Placeholder 2">
            <a:extLst>
              <a:ext uri="{FF2B5EF4-FFF2-40B4-BE49-F238E27FC236}">
                <a16:creationId xmlns:a16="http://schemas.microsoft.com/office/drawing/2014/main" id="{73A227D4-B351-8264-85F8-C545BFF85586}"/>
              </a:ext>
            </a:extLst>
          </p:cNvPr>
          <p:cNvSpPr>
            <a:spLocks noGrp="1"/>
          </p:cNvSpPr>
          <p:nvPr>
            <p:ph idx="1"/>
          </p:nvPr>
        </p:nvSpPr>
        <p:spPr/>
        <p:txBody>
          <a:bodyPr/>
          <a:lstStyle/>
          <a:p>
            <a:pPr marL="0" indent="0">
              <a:buNone/>
            </a:pPr>
            <a:r>
              <a:rPr lang="en-US" dirty="0"/>
              <a:t>Who is important to conversations regarding participation in statewide assessments?</a:t>
            </a:r>
          </a:p>
          <a:p>
            <a:r>
              <a:rPr lang="en-US" dirty="0"/>
              <a:t>Parents/guardians</a:t>
            </a:r>
          </a:p>
          <a:p>
            <a:r>
              <a:rPr lang="en-US" dirty="0"/>
              <a:t>Teachers and other school personnel</a:t>
            </a:r>
          </a:p>
          <a:p>
            <a:r>
              <a:rPr lang="en-US" dirty="0"/>
              <a:t>School administrators</a:t>
            </a:r>
          </a:p>
          <a:p>
            <a:r>
              <a:rPr lang="en-US" dirty="0"/>
              <a:t>Students</a:t>
            </a:r>
          </a:p>
          <a:p>
            <a:r>
              <a:rPr lang="en-US" dirty="0"/>
              <a:t>Data personnel</a:t>
            </a:r>
          </a:p>
          <a:p>
            <a:pPr lvl="1"/>
            <a:endParaRPr lang="en-US" dirty="0"/>
          </a:p>
          <a:p>
            <a:pPr lvl="1"/>
            <a:endParaRPr lang="en-US" dirty="0"/>
          </a:p>
        </p:txBody>
      </p:sp>
      <p:sp>
        <p:nvSpPr>
          <p:cNvPr id="4" name="Date Placeholder 3">
            <a:extLst>
              <a:ext uri="{FF2B5EF4-FFF2-40B4-BE49-F238E27FC236}">
                <a16:creationId xmlns:a16="http://schemas.microsoft.com/office/drawing/2014/main" id="{CCD488CA-A94A-9164-62E9-0F49B9DC0E62}"/>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8E9F6B20-D4F3-832A-BCF0-4274DE21BADF}"/>
              </a:ext>
            </a:extLst>
          </p:cNvPr>
          <p:cNvSpPr>
            <a:spLocks noGrp="1"/>
          </p:cNvSpPr>
          <p:nvPr>
            <p:ph type="sldNum" sz="quarter" idx="12"/>
          </p:nvPr>
        </p:nvSpPr>
        <p:spPr/>
        <p:txBody>
          <a:bodyPr/>
          <a:lstStyle/>
          <a:p>
            <a:fld id="{B24F5015-3417-4B27-A586-E4CCF4D77832}" type="slidenum">
              <a:rPr lang="en-US" smtClean="0"/>
              <a:t>49</a:t>
            </a:fld>
            <a:endParaRPr lang="en-US"/>
          </a:p>
        </p:txBody>
      </p:sp>
    </p:spTree>
    <p:extLst>
      <p:ext uri="{BB962C8B-B14F-4D97-AF65-F5344CB8AC3E}">
        <p14:creationId xmlns:p14="http://schemas.microsoft.com/office/powerpoint/2010/main" val="138916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5E5B-8645-0FDB-C931-4D6FCF7CDB2D}"/>
              </a:ext>
            </a:extLst>
          </p:cNvPr>
          <p:cNvSpPr>
            <a:spLocks noGrp="1"/>
          </p:cNvSpPr>
          <p:nvPr>
            <p:ph type="title"/>
          </p:nvPr>
        </p:nvSpPr>
        <p:spPr/>
        <p:txBody>
          <a:bodyPr/>
          <a:lstStyle/>
          <a:p>
            <a:r>
              <a:rPr lang="en-US" dirty="0"/>
              <a:t>Tier 2 LEA – Required Actions (2)</a:t>
            </a:r>
          </a:p>
        </p:txBody>
      </p:sp>
      <p:sp>
        <p:nvSpPr>
          <p:cNvPr id="3" name="Content Placeholder 2">
            <a:extLst>
              <a:ext uri="{FF2B5EF4-FFF2-40B4-BE49-F238E27FC236}">
                <a16:creationId xmlns:a16="http://schemas.microsoft.com/office/drawing/2014/main" id="{AC9D4314-F301-6445-7CB3-1F12D997BB4D}"/>
              </a:ext>
            </a:extLst>
          </p:cNvPr>
          <p:cNvSpPr>
            <a:spLocks noGrp="1"/>
          </p:cNvSpPr>
          <p:nvPr>
            <p:ph idx="1"/>
          </p:nvPr>
        </p:nvSpPr>
        <p:spPr/>
        <p:txBody>
          <a:bodyPr>
            <a:normAutofit/>
          </a:bodyPr>
          <a:lstStyle/>
          <a:p>
            <a:pPr marL="171450" marR="0" indent="-171450"/>
            <a:r>
              <a:rPr lang="en-US" dirty="0"/>
              <a:t>Refer to handout “</a:t>
            </a:r>
            <a:r>
              <a:rPr lang="en-US" sz="2800" i="1" dirty="0">
                <a:effectLst/>
                <a:latin typeface="Segoe UI" panose="020B0502040204020203" pitchFamily="34" charset="0"/>
                <a:ea typeface="Times New Roman" panose="02020603050405020304" pitchFamily="18" charset="0"/>
                <a:cs typeface="Segoe UI" panose="020B0502040204020203" pitchFamily="34" charset="0"/>
              </a:rPr>
              <a:t>2023 1% Threshold Oversight and Monitoring: Tier 2 Professional Development Module Course Completion Survey</a:t>
            </a:r>
            <a:r>
              <a:rPr lang="en-US" b="1" i="1" dirty="0">
                <a:ea typeface="Times New Roman" panose="02020603050405020304" pitchFamily="18" charset="0"/>
                <a:cs typeface="Segoe UI" panose="020B0502040204020203" pitchFamily="34" charset="0"/>
              </a:rPr>
              <a:t>”. </a:t>
            </a:r>
            <a:endParaRPr lang="en-US" sz="4000" dirty="0">
              <a:effectLst/>
              <a:latin typeface="Times New Roman" panose="02020603050405020304" pitchFamily="18" charset="0"/>
              <a:ea typeface="Times New Roman" panose="02020603050405020304" pitchFamily="18" charset="0"/>
            </a:endParaRPr>
          </a:p>
          <a:p>
            <a:r>
              <a:rPr lang="en-US" b="1" dirty="0"/>
              <a:t>Questions appearing on the handout must be answered using the link provided</a:t>
            </a:r>
            <a:r>
              <a:rPr lang="en-US" dirty="0"/>
              <a:t>. Emailed submissions will not be accepted. </a:t>
            </a:r>
          </a:p>
          <a:p>
            <a:r>
              <a:rPr lang="en-US" dirty="0"/>
              <a:t>The link is provided on the handout </a:t>
            </a:r>
            <a:r>
              <a:rPr lang="en-US" u="sng" dirty="0"/>
              <a:t>and</a:t>
            </a:r>
            <a:r>
              <a:rPr lang="en-US" dirty="0"/>
              <a:t> at the conclusion of the presentation.</a:t>
            </a:r>
          </a:p>
          <a:p>
            <a:r>
              <a:rPr lang="en-US" dirty="0"/>
              <a:t>One completion survey must be submitted on behalf of the LEA by </a:t>
            </a:r>
            <a:r>
              <a:rPr lang="en-US" dirty="0">
                <a:solidFill>
                  <a:srgbClr val="FF0000"/>
                </a:solidFill>
              </a:rPr>
              <a:t>February 24,2023</a:t>
            </a:r>
            <a:r>
              <a:rPr lang="en-US" dirty="0"/>
              <a:t>.  </a:t>
            </a:r>
            <a:endParaRPr lang="en-US" i="1" dirty="0"/>
          </a:p>
        </p:txBody>
      </p:sp>
      <p:sp>
        <p:nvSpPr>
          <p:cNvPr id="4" name="Date Placeholder 3">
            <a:extLst>
              <a:ext uri="{FF2B5EF4-FFF2-40B4-BE49-F238E27FC236}">
                <a16:creationId xmlns:a16="http://schemas.microsoft.com/office/drawing/2014/main" id="{858C17AD-6684-16B0-2FAD-B7E4F5FE326B}"/>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B226469F-1BA7-0083-B36F-A4094EA50EA5}"/>
              </a:ext>
            </a:extLst>
          </p:cNvPr>
          <p:cNvSpPr>
            <a:spLocks noGrp="1"/>
          </p:cNvSpPr>
          <p:nvPr>
            <p:ph type="sldNum" sz="quarter" idx="12"/>
          </p:nvPr>
        </p:nvSpPr>
        <p:spPr/>
        <p:txBody>
          <a:bodyPr/>
          <a:lstStyle/>
          <a:p>
            <a:fld id="{B24F5015-3417-4B27-A586-E4CCF4D77832}" type="slidenum">
              <a:rPr lang="en-US" smtClean="0"/>
              <a:t>5</a:t>
            </a:fld>
            <a:endParaRPr lang="en-US"/>
          </a:p>
        </p:txBody>
      </p:sp>
    </p:spTree>
    <p:extLst>
      <p:ext uri="{BB962C8B-B14F-4D97-AF65-F5344CB8AC3E}">
        <p14:creationId xmlns:p14="http://schemas.microsoft.com/office/powerpoint/2010/main" val="2068896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C41A-269B-EC67-8F45-C745F0EA686B}"/>
              </a:ext>
            </a:extLst>
          </p:cNvPr>
          <p:cNvSpPr>
            <a:spLocks noGrp="1"/>
          </p:cNvSpPr>
          <p:nvPr>
            <p:ph type="title"/>
          </p:nvPr>
        </p:nvSpPr>
        <p:spPr/>
        <p:txBody>
          <a:bodyPr>
            <a:normAutofit/>
          </a:bodyPr>
          <a:lstStyle/>
          <a:p>
            <a:r>
              <a:rPr lang="en-US" dirty="0"/>
              <a:t>Collect, Analyze and Summarize</a:t>
            </a:r>
            <a:br>
              <a:rPr lang="en-US" dirty="0"/>
            </a:br>
            <a:r>
              <a:rPr lang="en-US" dirty="0"/>
              <a:t>Participation Data Sources</a:t>
            </a:r>
          </a:p>
        </p:txBody>
      </p:sp>
      <p:sp>
        <p:nvSpPr>
          <p:cNvPr id="3" name="Content Placeholder 2">
            <a:extLst>
              <a:ext uri="{FF2B5EF4-FFF2-40B4-BE49-F238E27FC236}">
                <a16:creationId xmlns:a16="http://schemas.microsoft.com/office/drawing/2014/main" id="{88F67D4B-FE09-9BF2-D17C-65C04B37B0BD}"/>
              </a:ext>
            </a:extLst>
          </p:cNvPr>
          <p:cNvSpPr>
            <a:spLocks noGrp="1"/>
          </p:cNvSpPr>
          <p:nvPr>
            <p:ph idx="1"/>
          </p:nvPr>
        </p:nvSpPr>
        <p:spPr/>
        <p:txBody>
          <a:bodyPr>
            <a:normAutofit fontScale="92500" lnSpcReduction="20000"/>
          </a:bodyPr>
          <a:lstStyle/>
          <a:p>
            <a:r>
              <a:rPr lang="en-US" dirty="0"/>
              <a:t>Determine data sources to be used</a:t>
            </a:r>
          </a:p>
          <a:p>
            <a:pPr lvl="1"/>
            <a:r>
              <a:rPr lang="en-US" dirty="0"/>
              <a:t>Be sure to use data sources that show all students in tested grades, if the students participated in state assessments, and if not – why not – </a:t>
            </a:r>
          </a:p>
          <a:p>
            <a:pPr lvl="1"/>
            <a:r>
              <a:rPr lang="en-US" dirty="0"/>
              <a:t>Who in your LEA has access to these sources?</a:t>
            </a:r>
          </a:p>
          <a:p>
            <a:r>
              <a:rPr lang="en-US" dirty="0"/>
              <a:t>Is there a difference between participation rates in the general and alternate assessment?</a:t>
            </a:r>
          </a:p>
          <a:p>
            <a:r>
              <a:rPr lang="en-US" dirty="0"/>
              <a:t>Are participation rates lower for certain subgroups (e.g., students with disabilities)?</a:t>
            </a:r>
          </a:p>
          <a:p>
            <a:r>
              <a:rPr lang="en-US" dirty="0"/>
              <a:t>For those not participating, what is the reason?</a:t>
            </a:r>
          </a:p>
          <a:p>
            <a:r>
              <a:rPr lang="en-US" dirty="0"/>
              <a:t>Is there a variance in participation at certain grade levels or buildings?  How about students the LEA may have placed with outside providers?</a:t>
            </a:r>
          </a:p>
          <a:p>
            <a:r>
              <a:rPr lang="en-US" dirty="0"/>
              <a:t>Are participation rates increasing or decreasing after the pandemic?</a:t>
            </a:r>
          </a:p>
        </p:txBody>
      </p:sp>
      <p:sp>
        <p:nvSpPr>
          <p:cNvPr id="4" name="Date Placeholder 3">
            <a:extLst>
              <a:ext uri="{FF2B5EF4-FFF2-40B4-BE49-F238E27FC236}">
                <a16:creationId xmlns:a16="http://schemas.microsoft.com/office/drawing/2014/main" id="{3D3240F7-9674-1747-1D51-1C7A70E9CF12}"/>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FB3CFD59-107F-CF67-FD1C-5F0845C14E76}"/>
              </a:ext>
            </a:extLst>
          </p:cNvPr>
          <p:cNvSpPr>
            <a:spLocks noGrp="1"/>
          </p:cNvSpPr>
          <p:nvPr>
            <p:ph type="sldNum" sz="quarter" idx="12"/>
          </p:nvPr>
        </p:nvSpPr>
        <p:spPr/>
        <p:txBody>
          <a:bodyPr/>
          <a:lstStyle/>
          <a:p>
            <a:fld id="{B24F5015-3417-4B27-A586-E4CCF4D77832}" type="slidenum">
              <a:rPr lang="en-US" smtClean="0"/>
              <a:t>50</a:t>
            </a:fld>
            <a:endParaRPr lang="en-US"/>
          </a:p>
        </p:txBody>
      </p:sp>
    </p:spTree>
    <p:extLst>
      <p:ext uri="{BB962C8B-B14F-4D97-AF65-F5344CB8AC3E}">
        <p14:creationId xmlns:p14="http://schemas.microsoft.com/office/powerpoint/2010/main" val="1284356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693-4058-6D17-FCA8-8BD5F1555E0B}"/>
              </a:ext>
            </a:extLst>
          </p:cNvPr>
          <p:cNvSpPr>
            <a:spLocks noGrp="1"/>
          </p:cNvSpPr>
          <p:nvPr>
            <p:ph type="title"/>
          </p:nvPr>
        </p:nvSpPr>
        <p:spPr>
          <a:xfrm>
            <a:off x="838200" y="681038"/>
            <a:ext cx="10515600" cy="1023071"/>
          </a:xfrm>
        </p:spPr>
        <p:txBody>
          <a:bodyPr/>
          <a:lstStyle/>
          <a:p>
            <a:r>
              <a:rPr lang="en-US" dirty="0"/>
              <a:t>Identify 95% Participation Rate Issues</a:t>
            </a:r>
          </a:p>
        </p:txBody>
      </p:sp>
      <p:sp>
        <p:nvSpPr>
          <p:cNvPr id="3" name="Content Placeholder 2">
            <a:extLst>
              <a:ext uri="{FF2B5EF4-FFF2-40B4-BE49-F238E27FC236}">
                <a16:creationId xmlns:a16="http://schemas.microsoft.com/office/drawing/2014/main" id="{6DCB09FB-990F-51E6-9A4A-D8D8B929501F}"/>
              </a:ext>
            </a:extLst>
          </p:cNvPr>
          <p:cNvSpPr>
            <a:spLocks noGrp="1"/>
          </p:cNvSpPr>
          <p:nvPr>
            <p:ph idx="1"/>
          </p:nvPr>
        </p:nvSpPr>
        <p:spPr>
          <a:xfrm>
            <a:off x="838200" y="1852036"/>
            <a:ext cx="10515600" cy="3959802"/>
          </a:xfrm>
        </p:spPr>
        <p:txBody>
          <a:bodyPr>
            <a:normAutofit fontScale="92500"/>
          </a:bodyPr>
          <a:lstStyle/>
          <a:p>
            <a:r>
              <a:rPr lang="en-US" dirty="0"/>
              <a:t>Is the overall participation rate an issue in the general assessment? Alternate assessment? Both?   </a:t>
            </a:r>
          </a:p>
          <a:p>
            <a:r>
              <a:rPr lang="en-US" dirty="0"/>
              <a:t>Is the overall participation rate an issue for IEP subgroup only?</a:t>
            </a:r>
          </a:p>
          <a:p>
            <a:r>
              <a:rPr lang="en-US" dirty="0"/>
              <a:t>Why are students are not participating? (e.g., students are in a virtual learning program are not coming to a location to be tested)?</a:t>
            </a:r>
          </a:p>
          <a:p>
            <a:r>
              <a:rPr lang="en-US" dirty="0"/>
              <a:t>Is there a variance in participation at certain grade levels or buildings?  If so, why? </a:t>
            </a:r>
          </a:p>
          <a:p>
            <a:r>
              <a:rPr lang="en-US" dirty="0"/>
              <a:t>Are students who are receiving services at outside placements being tested?  How do you know? </a:t>
            </a:r>
          </a:p>
          <a:p>
            <a:endParaRPr lang="en-US" dirty="0"/>
          </a:p>
        </p:txBody>
      </p:sp>
      <p:sp>
        <p:nvSpPr>
          <p:cNvPr id="4" name="Date Placeholder 3">
            <a:extLst>
              <a:ext uri="{FF2B5EF4-FFF2-40B4-BE49-F238E27FC236}">
                <a16:creationId xmlns:a16="http://schemas.microsoft.com/office/drawing/2014/main" id="{C117F28E-AF78-C478-A402-266A8C348725}"/>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295175EF-A29C-80BC-9576-BB7517C0A988}"/>
              </a:ext>
            </a:extLst>
          </p:cNvPr>
          <p:cNvSpPr>
            <a:spLocks noGrp="1"/>
          </p:cNvSpPr>
          <p:nvPr>
            <p:ph type="sldNum" sz="quarter" idx="12"/>
          </p:nvPr>
        </p:nvSpPr>
        <p:spPr/>
        <p:txBody>
          <a:bodyPr/>
          <a:lstStyle/>
          <a:p>
            <a:fld id="{B24F5015-3417-4B27-A586-E4CCF4D77832}" type="slidenum">
              <a:rPr lang="en-US" smtClean="0"/>
              <a:t>51</a:t>
            </a:fld>
            <a:endParaRPr lang="en-US"/>
          </a:p>
        </p:txBody>
      </p:sp>
    </p:spTree>
    <p:extLst>
      <p:ext uri="{BB962C8B-B14F-4D97-AF65-F5344CB8AC3E}">
        <p14:creationId xmlns:p14="http://schemas.microsoft.com/office/powerpoint/2010/main" val="356035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53C9-418F-75A0-9973-B38ED166EDB0}"/>
              </a:ext>
            </a:extLst>
          </p:cNvPr>
          <p:cNvSpPr>
            <a:spLocks noGrp="1"/>
          </p:cNvSpPr>
          <p:nvPr>
            <p:ph type="title"/>
          </p:nvPr>
        </p:nvSpPr>
        <p:spPr>
          <a:xfrm>
            <a:off x="838200" y="500062"/>
            <a:ext cx="10515600" cy="1325563"/>
          </a:xfrm>
        </p:spPr>
        <p:txBody>
          <a:bodyPr/>
          <a:lstStyle/>
          <a:p>
            <a:r>
              <a:rPr lang="en-US" dirty="0"/>
              <a:t>Determine Strategies to Address Issues</a:t>
            </a:r>
          </a:p>
        </p:txBody>
      </p:sp>
      <p:sp>
        <p:nvSpPr>
          <p:cNvPr id="3" name="Content Placeholder 2">
            <a:extLst>
              <a:ext uri="{FF2B5EF4-FFF2-40B4-BE49-F238E27FC236}">
                <a16:creationId xmlns:a16="http://schemas.microsoft.com/office/drawing/2014/main" id="{FC88E4CB-60C3-5B7B-F26C-B8154463E94C}"/>
              </a:ext>
            </a:extLst>
          </p:cNvPr>
          <p:cNvSpPr>
            <a:spLocks noGrp="1"/>
          </p:cNvSpPr>
          <p:nvPr>
            <p:ph idx="1"/>
          </p:nvPr>
        </p:nvSpPr>
        <p:spPr>
          <a:xfrm>
            <a:off x="838200" y="1682750"/>
            <a:ext cx="10515600" cy="4673600"/>
          </a:xfrm>
        </p:spPr>
        <p:txBody>
          <a:bodyPr>
            <a:normAutofit lnSpcReduction="10000"/>
          </a:bodyPr>
          <a:lstStyle/>
          <a:p>
            <a:pPr marL="0" indent="0">
              <a:buNone/>
            </a:pPr>
            <a:r>
              <a:rPr lang="en-US" sz="3200" dirty="0"/>
              <a:t>After gathering and analyzing data, determine the appropriate strategies to address low participation rates </a:t>
            </a:r>
            <a:r>
              <a:rPr lang="en-US" sz="3200" u="sng" dirty="0"/>
              <a:t>and</a:t>
            </a:r>
            <a:r>
              <a:rPr lang="en-US" sz="3200" dirty="0"/>
              <a:t> implement the strategies.</a:t>
            </a:r>
          </a:p>
          <a:p>
            <a:pPr lvl="1"/>
            <a:r>
              <a:rPr lang="en-US" sz="2800" dirty="0"/>
              <a:t>Is it only the IEP subgroup with lower participation rates? </a:t>
            </a:r>
          </a:p>
          <a:p>
            <a:pPr lvl="2"/>
            <a:r>
              <a:rPr lang="en-US" sz="2400" dirty="0"/>
              <a:t>Address with building administrators, IEP Team LEAs, teachers, etc.</a:t>
            </a:r>
          </a:p>
          <a:p>
            <a:pPr lvl="1"/>
            <a:r>
              <a:rPr lang="en-US" sz="2800" dirty="0"/>
              <a:t>If parent opt outs are high, does the LEA need to promote a better understanding of state assessment participation with students, parents, community?</a:t>
            </a:r>
          </a:p>
          <a:p>
            <a:pPr lvl="1"/>
            <a:r>
              <a:rPr lang="en-US" sz="2800" dirty="0"/>
              <a:t>Is it only at a building or grade level?  For example, high school 11th grade. </a:t>
            </a:r>
          </a:p>
          <a:p>
            <a:pPr lvl="2"/>
            <a:r>
              <a:rPr lang="en-US" sz="2400" dirty="0"/>
              <a:t>Discuss with curriculum, building, special education administrators, and high school teachers</a:t>
            </a:r>
          </a:p>
        </p:txBody>
      </p:sp>
      <p:sp>
        <p:nvSpPr>
          <p:cNvPr id="4" name="Date Placeholder 3">
            <a:extLst>
              <a:ext uri="{FF2B5EF4-FFF2-40B4-BE49-F238E27FC236}">
                <a16:creationId xmlns:a16="http://schemas.microsoft.com/office/drawing/2014/main" id="{94E0C905-751A-7313-0F20-A87926CDEAD2}"/>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E0EA99B8-156E-DE12-7117-C95728C36B46}"/>
              </a:ext>
            </a:extLst>
          </p:cNvPr>
          <p:cNvSpPr>
            <a:spLocks noGrp="1"/>
          </p:cNvSpPr>
          <p:nvPr>
            <p:ph type="sldNum" sz="quarter" idx="12"/>
          </p:nvPr>
        </p:nvSpPr>
        <p:spPr/>
        <p:txBody>
          <a:bodyPr/>
          <a:lstStyle/>
          <a:p>
            <a:fld id="{B24F5015-3417-4B27-A586-E4CCF4D77832}" type="slidenum">
              <a:rPr lang="en-US" smtClean="0"/>
              <a:t>52</a:t>
            </a:fld>
            <a:endParaRPr lang="en-US"/>
          </a:p>
        </p:txBody>
      </p:sp>
    </p:spTree>
    <p:extLst>
      <p:ext uri="{BB962C8B-B14F-4D97-AF65-F5344CB8AC3E}">
        <p14:creationId xmlns:p14="http://schemas.microsoft.com/office/powerpoint/2010/main" val="2840989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3B0C-8CFF-7646-1825-F3FCF4885121}"/>
              </a:ext>
            </a:extLst>
          </p:cNvPr>
          <p:cNvSpPr>
            <a:spLocks noGrp="1"/>
          </p:cNvSpPr>
          <p:nvPr>
            <p:ph type="title"/>
          </p:nvPr>
        </p:nvSpPr>
        <p:spPr>
          <a:xfrm>
            <a:off x="838200" y="395270"/>
            <a:ext cx="10515600" cy="1325563"/>
          </a:xfrm>
        </p:spPr>
        <p:txBody>
          <a:bodyPr/>
          <a:lstStyle/>
          <a:p>
            <a:r>
              <a:rPr lang="en-US" dirty="0"/>
              <a:t>Develop and Implement Action </a:t>
            </a:r>
            <a:br>
              <a:rPr lang="en-US" dirty="0"/>
            </a:br>
            <a:r>
              <a:rPr lang="en-US" dirty="0"/>
              <a:t>Plan and Timeline</a:t>
            </a:r>
          </a:p>
        </p:txBody>
      </p:sp>
      <p:sp>
        <p:nvSpPr>
          <p:cNvPr id="3" name="Content Placeholder 2">
            <a:extLst>
              <a:ext uri="{FF2B5EF4-FFF2-40B4-BE49-F238E27FC236}">
                <a16:creationId xmlns:a16="http://schemas.microsoft.com/office/drawing/2014/main" id="{298B40E8-5685-9D9D-6CD7-A1AB8A31FCC6}"/>
              </a:ext>
            </a:extLst>
          </p:cNvPr>
          <p:cNvSpPr>
            <a:spLocks noGrp="1"/>
          </p:cNvSpPr>
          <p:nvPr>
            <p:ph idx="1"/>
          </p:nvPr>
        </p:nvSpPr>
        <p:spPr>
          <a:xfrm>
            <a:off x="838200" y="1720833"/>
            <a:ext cx="10515600" cy="4351338"/>
          </a:xfrm>
        </p:spPr>
        <p:txBody>
          <a:bodyPr>
            <a:normAutofit/>
          </a:bodyPr>
          <a:lstStyle/>
          <a:p>
            <a:pPr marL="568325" indent="-333375"/>
            <a:r>
              <a:rPr lang="en-US" dirty="0"/>
              <a:t>Based upon prior action planning steps develop the plan with timelines including milestones.</a:t>
            </a:r>
          </a:p>
          <a:p>
            <a:pPr marL="1025525" lvl="1" indent="-333375"/>
            <a:r>
              <a:rPr lang="en-US" dirty="0"/>
              <a:t>What are the </a:t>
            </a:r>
            <a:r>
              <a:rPr lang="en-US" i="1" dirty="0"/>
              <a:t>short-term planning </a:t>
            </a:r>
            <a:r>
              <a:rPr lang="en-US" dirty="0"/>
              <a:t>steps that can be addressed immediately? </a:t>
            </a:r>
          </a:p>
          <a:p>
            <a:pPr marL="1482725" lvl="2" indent="-333375"/>
            <a:r>
              <a:rPr lang="en-US" dirty="0"/>
              <a:t>Communication with teachers and principals</a:t>
            </a:r>
          </a:p>
          <a:p>
            <a:pPr marL="1025525" lvl="1" indent="-333375"/>
            <a:r>
              <a:rPr lang="en-US" dirty="0"/>
              <a:t>What are the </a:t>
            </a:r>
            <a:r>
              <a:rPr lang="en-US" i="1" dirty="0"/>
              <a:t>long-term planning</a:t>
            </a:r>
            <a:r>
              <a:rPr lang="en-US" dirty="0"/>
              <a:t> steps that require more time?</a:t>
            </a:r>
          </a:p>
          <a:p>
            <a:pPr marL="1482725" lvl="2" indent="-333375"/>
            <a:r>
              <a:rPr lang="en-US" dirty="0"/>
              <a:t>Stakeholder engagement – parent meetings</a:t>
            </a:r>
          </a:p>
          <a:p>
            <a:pPr marL="1482725" lvl="2" indent="-333375"/>
            <a:r>
              <a:rPr lang="en-US" dirty="0"/>
              <a:t>Ongoing communication – emails, flyers, IEP Decision Making Companion Tool</a:t>
            </a:r>
          </a:p>
          <a:p>
            <a:pPr marL="1482725" lvl="2" indent="-333375"/>
            <a:r>
              <a:rPr lang="en-US" dirty="0"/>
              <a:t>Training of school personnel in decision making, course requirements at the high school level, establishing locations for testing of virtual students, etc.</a:t>
            </a:r>
          </a:p>
          <a:p>
            <a:endParaRPr lang="en-US" dirty="0"/>
          </a:p>
        </p:txBody>
      </p:sp>
      <p:sp>
        <p:nvSpPr>
          <p:cNvPr id="4" name="Date Placeholder 3">
            <a:extLst>
              <a:ext uri="{FF2B5EF4-FFF2-40B4-BE49-F238E27FC236}">
                <a16:creationId xmlns:a16="http://schemas.microsoft.com/office/drawing/2014/main" id="{EBBEAC19-E920-F556-D02C-2D3ACC753661}"/>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540F0F46-5BF4-98D3-D062-140944978FFA}"/>
              </a:ext>
            </a:extLst>
          </p:cNvPr>
          <p:cNvSpPr>
            <a:spLocks noGrp="1"/>
          </p:cNvSpPr>
          <p:nvPr>
            <p:ph type="sldNum" sz="quarter" idx="12"/>
          </p:nvPr>
        </p:nvSpPr>
        <p:spPr/>
        <p:txBody>
          <a:bodyPr/>
          <a:lstStyle/>
          <a:p>
            <a:fld id="{B24F5015-3417-4B27-A586-E4CCF4D77832}" type="slidenum">
              <a:rPr lang="en-US" smtClean="0"/>
              <a:t>53</a:t>
            </a:fld>
            <a:endParaRPr lang="en-US"/>
          </a:p>
        </p:txBody>
      </p:sp>
    </p:spTree>
    <p:extLst>
      <p:ext uri="{BB962C8B-B14F-4D97-AF65-F5344CB8AC3E}">
        <p14:creationId xmlns:p14="http://schemas.microsoft.com/office/powerpoint/2010/main" val="3053394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1524-9DFD-5FBD-A88A-D7C1505921BB}"/>
              </a:ext>
            </a:extLst>
          </p:cNvPr>
          <p:cNvSpPr>
            <a:spLocks noGrp="1"/>
          </p:cNvSpPr>
          <p:nvPr>
            <p:ph type="title"/>
          </p:nvPr>
        </p:nvSpPr>
        <p:spPr>
          <a:xfrm>
            <a:off x="4965430" y="629268"/>
            <a:ext cx="6586491" cy="1286160"/>
          </a:xfrm>
        </p:spPr>
        <p:txBody>
          <a:bodyPr anchor="b">
            <a:normAutofit/>
          </a:bodyPr>
          <a:lstStyle/>
          <a:p>
            <a:r>
              <a:rPr lang="en-US" dirty="0"/>
              <a:t>Progress Monitoring</a:t>
            </a:r>
          </a:p>
        </p:txBody>
      </p:sp>
      <p:sp>
        <p:nvSpPr>
          <p:cNvPr id="3" name="Content Placeholder 2">
            <a:extLst>
              <a:ext uri="{FF2B5EF4-FFF2-40B4-BE49-F238E27FC236}">
                <a16:creationId xmlns:a16="http://schemas.microsoft.com/office/drawing/2014/main" id="{7FF1AF0F-851F-FD37-E49D-8D9039EAA010}"/>
              </a:ext>
            </a:extLst>
          </p:cNvPr>
          <p:cNvSpPr>
            <a:spLocks noGrp="1"/>
          </p:cNvSpPr>
          <p:nvPr>
            <p:ph idx="1"/>
          </p:nvPr>
        </p:nvSpPr>
        <p:spPr>
          <a:xfrm>
            <a:off x="4965431" y="2438400"/>
            <a:ext cx="6586489" cy="3785419"/>
          </a:xfrm>
        </p:spPr>
        <p:txBody>
          <a:bodyPr>
            <a:normAutofit/>
          </a:bodyPr>
          <a:lstStyle/>
          <a:p>
            <a:r>
              <a:rPr lang="en-US" sz="2000"/>
              <a:t>What data will be monitored?</a:t>
            </a:r>
          </a:p>
          <a:p>
            <a:pPr lvl="1"/>
            <a:r>
              <a:rPr lang="en-US" sz="2000"/>
              <a:t>IEP changes</a:t>
            </a:r>
          </a:p>
          <a:p>
            <a:pPr lvl="1"/>
            <a:r>
              <a:rPr lang="en-US" sz="2000"/>
              <a:t>Course changes</a:t>
            </a:r>
          </a:p>
          <a:p>
            <a:pPr lvl="1"/>
            <a:r>
              <a:rPr lang="en-US" sz="2000"/>
              <a:t>Buildings</a:t>
            </a:r>
          </a:p>
          <a:p>
            <a:pPr lvl="1"/>
            <a:r>
              <a:rPr lang="en-US" sz="2000"/>
              <a:t>Assessment enrollment</a:t>
            </a:r>
          </a:p>
          <a:p>
            <a:pPr lvl="1"/>
            <a:r>
              <a:rPr lang="en-US" sz="2000"/>
              <a:t>Assessment participation</a:t>
            </a:r>
          </a:p>
          <a:p>
            <a:r>
              <a:rPr lang="en-US" sz="2000"/>
              <a:t>How is change measured? </a:t>
            </a:r>
          </a:p>
          <a:p>
            <a:pPr lvl="1"/>
            <a:r>
              <a:rPr lang="en-US" sz="2000"/>
              <a:t>Numbers? Percentages?</a:t>
            </a:r>
          </a:p>
          <a:p>
            <a:r>
              <a:rPr lang="en-US" sz="2000"/>
              <a:t>Frequency of monitoring?</a:t>
            </a:r>
          </a:p>
          <a:p>
            <a:pPr lvl="1"/>
            <a:r>
              <a:rPr lang="en-US" sz="2000"/>
              <a:t>Ongoing, targeted, annual</a:t>
            </a:r>
          </a:p>
          <a:p>
            <a:pPr marL="0" indent="0">
              <a:buNone/>
            </a:pPr>
            <a:endParaRPr lang="en-US" sz="2000"/>
          </a:p>
        </p:txBody>
      </p:sp>
      <p:sp>
        <p:nvSpPr>
          <p:cNvPr id="4" name="Date Placeholder 3">
            <a:extLst>
              <a:ext uri="{FF2B5EF4-FFF2-40B4-BE49-F238E27FC236}">
                <a16:creationId xmlns:a16="http://schemas.microsoft.com/office/drawing/2014/main" id="{ED4F6781-93FE-2228-FB2D-9DB645F4675B}"/>
              </a:ext>
            </a:extLst>
          </p:cNvPr>
          <p:cNvSpPr>
            <a:spLocks noGrp="1"/>
          </p:cNvSpPr>
          <p:nvPr>
            <p:ph type="dt" sz="half" idx="10"/>
          </p:nvPr>
        </p:nvSpPr>
        <p:spPr>
          <a:xfrm>
            <a:off x="838200" y="6356350"/>
            <a:ext cx="2049855" cy="365125"/>
          </a:xfrm>
        </p:spPr>
        <p:txBody>
          <a:bodyPr>
            <a:normAutofit/>
          </a:bodyPr>
          <a:lstStyle/>
          <a:p>
            <a:pPr>
              <a:spcAft>
                <a:spcPts val="600"/>
              </a:spcAft>
            </a:pPr>
            <a:fld id="{A1DC029C-5B17-409B-86F2-A65FE5BE79A1}" type="datetime1">
              <a:rPr lang="en-US">
                <a:solidFill>
                  <a:srgbClr val="FFFFFF"/>
                </a:solidFill>
              </a:rPr>
              <a:pPr>
                <a:spcAft>
                  <a:spcPts val="600"/>
                </a:spcAft>
              </a:pPr>
              <a:t>1/17/2023</a:t>
            </a:fld>
            <a:endParaRPr lang="en-US">
              <a:solidFill>
                <a:srgbClr val="FFFFFF"/>
              </a:solidFill>
            </a:endParaRPr>
          </a:p>
        </p:txBody>
      </p:sp>
      <p:pic>
        <p:nvPicPr>
          <p:cNvPr id="9" name="Picture 8" descr="Businessperson on a computer">
            <a:extLst>
              <a:ext uri="{FF2B5EF4-FFF2-40B4-BE49-F238E27FC236}">
                <a16:creationId xmlns:a16="http://schemas.microsoft.com/office/drawing/2014/main" id="{93F6602C-C47A-9D22-E664-6A60721AB52C}"/>
              </a:ext>
            </a:extLst>
          </p:cNvPr>
          <p:cNvPicPr>
            <a:picLocks noChangeAspect="1"/>
          </p:cNvPicPr>
          <p:nvPr/>
        </p:nvPicPr>
        <p:blipFill rotWithShape="1">
          <a:blip r:embed="rId3">
            <a:extLst>
              <a:ext uri="{28A0092B-C50C-407E-A947-70E740481C1C}">
                <a14:useLocalDpi xmlns:a14="http://schemas.microsoft.com/office/drawing/2010/main" val="0"/>
              </a:ext>
            </a:extLst>
          </a:blip>
          <a:srcRect l="42192" r="19787"/>
          <a:stretch/>
        </p:blipFill>
        <p:spPr>
          <a:xfrm>
            <a:off x="20" y="10"/>
            <a:ext cx="4635571" cy="6857990"/>
          </a:xfrm>
          <a:prstGeom prst="rect">
            <a:avLst/>
          </a:prstGeom>
          <a:effectLst/>
        </p:spPr>
      </p:pic>
      <p:sp>
        <p:nvSpPr>
          <p:cNvPr id="5" name="Slide Number Placeholder 4">
            <a:extLst>
              <a:ext uri="{FF2B5EF4-FFF2-40B4-BE49-F238E27FC236}">
                <a16:creationId xmlns:a16="http://schemas.microsoft.com/office/drawing/2014/main" id="{4CCC201F-B8B5-9C3B-D5F3-4CA67422BB12}"/>
              </a:ext>
            </a:extLst>
          </p:cNvPr>
          <p:cNvSpPr>
            <a:spLocks noGrp="1"/>
          </p:cNvSpPr>
          <p:nvPr>
            <p:ph type="sldNum" sz="quarter" idx="12"/>
          </p:nvPr>
        </p:nvSpPr>
        <p:spPr>
          <a:xfrm>
            <a:off x="10167042" y="6356350"/>
            <a:ext cx="1186758" cy="365125"/>
          </a:xfrm>
        </p:spPr>
        <p:txBody>
          <a:bodyPr>
            <a:normAutofit/>
          </a:bodyPr>
          <a:lstStyle/>
          <a:p>
            <a:pPr>
              <a:spcAft>
                <a:spcPts val="600"/>
              </a:spcAft>
            </a:pPr>
            <a:fld id="{B24F5015-3417-4B27-A586-E4CCF4D77832}" type="slidenum">
              <a:rPr lang="en-US" smtClean="0"/>
              <a:pPr>
                <a:spcAft>
                  <a:spcPts val="600"/>
                </a:spcAft>
              </a:pPr>
              <a:t>54</a:t>
            </a:fld>
            <a:endParaRPr lang="en-US"/>
          </a:p>
        </p:txBody>
      </p:sp>
    </p:spTree>
    <p:extLst>
      <p:ext uri="{BB962C8B-B14F-4D97-AF65-F5344CB8AC3E}">
        <p14:creationId xmlns:p14="http://schemas.microsoft.com/office/powerpoint/2010/main" val="2771869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9A5F-B37A-6756-F048-89BA15ADF610}"/>
              </a:ext>
            </a:extLst>
          </p:cNvPr>
          <p:cNvSpPr>
            <a:spLocks noGrp="1"/>
          </p:cNvSpPr>
          <p:nvPr>
            <p:ph type="title"/>
          </p:nvPr>
        </p:nvSpPr>
        <p:spPr>
          <a:xfrm>
            <a:off x="960100" y="978102"/>
            <a:ext cx="10588434" cy="1062644"/>
          </a:xfrm>
        </p:spPr>
        <p:txBody>
          <a:bodyPr anchor="b">
            <a:normAutofit/>
          </a:bodyPr>
          <a:lstStyle/>
          <a:p>
            <a:r>
              <a:rPr lang="en-US" sz="3400" dirty="0"/>
              <a:t>Resources for Managing 95% Participation Rates</a:t>
            </a:r>
          </a:p>
        </p:txBody>
      </p:sp>
      <p:pic>
        <p:nvPicPr>
          <p:cNvPr id="7" name="Picture 6">
            <a:extLst>
              <a:ext uri="{FF2B5EF4-FFF2-40B4-BE49-F238E27FC236}">
                <a16:creationId xmlns:a16="http://schemas.microsoft.com/office/drawing/2014/main" id="{372D2774-EC5D-C342-F55E-495F8EFFCD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7611" y="3124604"/>
            <a:ext cx="2249663" cy="1189568"/>
          </a:xfrm>
          <a:prstGeom prst="rect">
            <a:avLst/>
          </a:prstGeom>
        </p:spPr>
      </p:pic>
      <p:sp>
        <p:nvSpPr>
          <p:cNvPr id="3" name="Content Placeholder 2">
            <a:extLst>
              <a:ext uri="{FF2B5EF4-FFF2-40B4-BE49-F238E27FC236}">
                <a16:creationId xmlns:a16="http://schemas.microsoft.com/office/drawing/2014/main" id="{D37F97F1-8382-19B4-B44F-2B07CE5CE2FB}"/>
              </a:ext>
            </a:extLst>
          </p:cNvPr>
          <p:cNvSpPr>
            <a:spLocks noGrp="1"/>
          </p:cNvSpPr>
          <p:nvPr>
            <p:ph idx="1"/>
          </p:nvPr>
        </p:nvSpPr>
        <p:spPr>
          <a:xfrm>
            <a:off x="3186366" y="2216258"/>
            <a:ext cx="8258023" cy="4001661"/>
          </a:xfrm>
        </p:spPr>
        <p:txBody>
          <a:bodyPr>
            <a:noAutofit/>
          </a:bodyPr>
          <a:lstStyle/>
          <a:p>
            <a:r>
              <a:rPr lang="en-US" sz="2400" dirty="0">
                <a:hlinkClick r:id="rId4"/>
              </a:rPr>
              <a:t>What New Special Education Directors Need to Know about Academic Assessments | Institute on Community Integration Publications (umn.edu)</a:t>
            </a:r>
            <a:endParaRPr lang="en-US" sz="2400" dirty="0"/>
          </a:p>
          <a:p>
            <a:r>
              <a:rPr lang="en-US" sz="2400" dirty="0">
                <a:hlinkClick r:id="rId5"/>
              </a:rPr>
              <a:t>NCEO Tool #4 - District Dialogue Guide: Addressing the Percentage of Students Participating in the Alternate Assessment</a:t>
            </a:r>
            <a:endParaRPr lang="en-US" sz="2400" dirty="0">
              <a:hlinkClick r:id="rId6"/>
            </a:endParaRPr>
          </a:p>
          <a:p>
            <a:r>
              <a:rPr lang="en-US" sz="2400" dirty="0">
                <a:hlinkClick r:id="rId7"/>
              </a:rPr>
              <a:t>NCEO Participation Communication Toolkit Links</a:t>
            </a:r>
            <a:endParaRPr lang="en-US" sz="2400" dirty="0"/>
          </a:p>
          <a:p>
            <a:pPr lvl="1"/>
            <a:r>
              <a:rPr lang="en-US" sz="2000" dirty="0"/>
              <a:t>Includes ready to use slide deck template, flyers for students, flyers for parents, flyers for educators</a:t>
            </a:r>
          </a:p>
          <a:p>
            <a:endParaRPr lang="en-US" sz="2400" dirty="0"/>
          </a:p>
        </p:txBody>
      </p:sp>
      <p:sp>
        <p:nvSpPr>
          <p:cNvPr id="4" name="Date Placeholder 3">
            <a:extLst>
              <a:ext uri="{FF2B5EF4-FFF2-40B4-BE49-F238E27FC236}">
                <a16:creationId xmlns:a16="http://schemas.microsoft.com/office/drawing/2014/main" id="{8C3260EB-6B3B-7234-7E43-13978927C33A}"/>
              </a:ext>
            </a:extLst>
          </p:cNvPr>
          <p:cNvSpPr>
            <a:spLocks noGrp="1"/>
          </p:cNvSpPr>
          <p:nvPr>
            <p:ph type="dt" sz="half" idx="10"/>
          </p:nvPr>
        </p:nvSpPr>
        <p:spPr>
          <a:xfrm>
            <a:off x="7534655" y="6217919"/>
            <a:ext cx="2635379" cy="365125"/>
          </a:xfrm>
        </p:spPr>
        <p:txBody>
          <a:bodyPr>
            <a:normAutofit/>
          </a:bodyPr>
          <a:lstStyle/>
          <a:p>
            <a:pPr algn="r">
              <a:spcAft>
                <a:spcPts val="600"/>
              </a:spcAft>
            </a:pPr>
            <a:fld id="{A1DC029C-5B17-409B-86F2-A65FE5BE79A1}" type="datetime1">
              <a:rPr lang="en-US">
                <a:solidFill>
                  <a:prstClr val="black">
                    <a:lumMod val="50000"/>
                    <a:lumOff val="50000"/>
                  </a:prstClr>
                </a:solidFill>
              </a:rPr>
              <a:pPr algn="r">
                <a:spcAft>
                  <a:spcPts val="600"/>
                </a:spcAft>
              </a:pPr>
              <a:t>1/17/2023</a:t>
            </a:fld>
            <a:endParaRPr lang="en-US">
              <a:solidFill>
                <a:prstClr val="black">
                  <a:lumMod val="50000"/>
                  <a:lumOff val="50000"/>
                </a:prstClr>
              </a:solidFill>
            </a:endParaRPr>
          </a:p>
        </p:txBody>
      </p:sp>
      <p:sp>
        <p:nvSpPr>
          <p:cNvPr id="5" name="Slide Number Placeholder 4">
            <a:extLst>
              <a:ext uri="{FF2B5EF4-FFF2-40B4-BE49-F238E27FC236}">
                <a16:creationId xmlns:a16="http://schemas.microsoft.com/office/drawing/2014/main" id="{8BEA8D8B-7248-3FF9-4891-15FF3D371F5C}"/>
              </a:ext>
            </a:extLst>
          </p:cNvPr>
          <p:cNvSpPr>
            <a:spLocks noGrp="1"/>
          </p:cNvSpPr>
          <p:nvPr>
            <p:ph type="sldNum" sz="quarter" idx="12"/>
          </p:nvPr>
        </p:nvSpPr>
        <p:spPr>
          <a:xfrm>
            <a:off x="10330903" y="6217920"/>
            <a:ext cx="914400" cy="365125"/>
          </a:xfrm>
        </p:spPr>
        <p:txBody>
          <a:bodyPr>
            <a:normAutofit/>
          </a:bodyPr>
          <a:lstStyle/>
          <a:p>
            <a:pPr>
              <a:spcAft>
                <a:spcPts val="600"/>
              </a:spcAft>
            </a:pPr>
            <a:fld id="{B24F5015-3417-4B27-A586-E4CCF4D77832}" type="slidenum">
              <a:rPr lang="en-US">
                <a:solidFill>
                  <a:prstClr val="black">
                    <a:lumMod val="50000"/>
                    <a:lumOff val="50000"/>
                  </a:prstClr>
                </a:solidFill>
              </a:rPr>
              <a:pPr>
                <a:spcAft>
                  <a:spcPts val="600"/>
                </a:spcAft>
              </a:pPr>
              <a:t>55</a:t>
            </a:fld>
            <a:endParaRPr lang="en-US">
              <a:solidFill>
                <a:prstClr val="black">
                  <a:lumMod val="50000"/>
                  <a:lumOff val="50000"/>
                </a:prstClr>
              </a:solidFill>
            </a:endParaRPr>
          </a:p>
        </p:txBody>
      </p:sp>
    </p:spTree>
    <p:extLst>
      <p:ext uri="{BB962C8B-B14F-4D97-AF65-F5344CB8AC3E}">
        <p14:creationId xmlns:p14="http://schemas.microsoft.com/office/powerpoint/2010/main" val="930457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7727-3F86-58EA-975E-06F3E8877B41}"/>
              </a:ext>
            </a:extLst>
          </p:cNvPr>
          <p:cNvSpPr>
            <a:spLocks noGrp="1"/>
          </p:cNvSpPr>
          <p:nvPr>
            <p:ph type="title"/>
          </p:nvPr>
        </p:nvSpPr>
        <p:spPr/>
        <p:txBody>
          <a:bodyPr/>
          <a:lstStyle/>
          <a:p>
            <a:r>
              <a:rPr lang="en-US" dirty="0"/>
              <a:t>LEA Next Steps - Planning</a:t>
            </a:r>
          </a:p>
        </p:txBody>
      </p:sp>
      <p:graphicFrame>
        <p:nvGraphicFramePr>
          <p:cNvPr id="12" name="Content Placeholder 2">
            <a:extLst>
              <a:ext uri="{FF2B5EF4-FFF2-40B4-BE49-F238E27FC236}">
                <a16:creationId xmlns:a16="http://schemas.microsoft.com/office/drawing/2014/main" id="{CDFCC11E-A2DD-E430-A6D5-275D08E2F42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94035455"/>
              </p:ext>
            </p:extLst>
          </p:nvPr>
        </p:nvGraphicFramePr>
        <p:xfrm>
          <a:off x="838200" y="1825625"/>
          <a:ext cx="10515600" cy="3970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D3893E12-F3BA-180F-0471-32A67E07F2AA}"/>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D30A8483-DCC0-C282-FDB7-D8DA6443D373}"/>
              </a:ext>
            </a:extLst>
          </p:cNvPr>
          <p:cNvSpPr>
            <a:spLocks noGrp="1"/>
          </p:cNvSpPr>
          <p:nvPr>
            <p:ph type="sldNum" sz="quarter" idx="12"/>
          </p:nvPr>
        </p:nvSpPr>
        <p:spPr/>
        <p:txBody>
          <a:bodyPr/>
          <a:lstStyle/>
          <a:p>
            <a:fld id="{B24F5015-3417-4B27-A586-E4CCF4D77832}" type="slidenum">
              <a:rPr lang="en-US" smtClean="0"/>
              <a:t>56</a:t>
            </a:fld>
            <a:endParaRPr lang="en-US"/>
          </a:p>
        </p:txBody>
      </p:sp>
    </p:spTree>
    <p:extLst>
      <p:ext uri="{BB962C8B-B14F-4D97-AF65-F5344CB8AC3E}">
        <p14:creationId xmlns:p14="http://schemas.microsoft.com/office/powerpoint/2010/main" val="1408135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4 Points 5">
            <a:extLst>
              <a:ext uri="{FF2B5EF4-FFF2-40B4-BE49-F238E27FC236}">
                <a16:creationId xmlns:a16="http://schemas.microsoft.com/office/drawing/2014/main" id="{ADF3555D-05EC-3BA7-8A62-E40E7F4272E4}"/>
              </a:ext>
              <a:ext uri="{C183D7F6-B498-43B3-948B-1728B52AA6E4}">
                <adec:decorative xmlns:adec="http://schemas.microsoft.com/office/drawing/2017/decorative" val="1"/>
              </a:ext>
            </a:extLst>
          </p:cNvPr>
          <p:cNvSpPr/>
          <p:nvPr/>
        </p:nvSpPr>
        <p:spPr>
          <a:xfrm>
            <a:off x="681925" y="0"/>
            <a:ext cx="3874834" cy="1805861"/>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00671AD-4D78-C69D-42C5-B73BD9FF9841}"/>
              </a:ext>
            </a:extLst>
          </p:cNvPr>
          <p:cNvSpPr>
            <a:spLocks noGrp="1"/>
          </p:cNvSpPr>
          <p:nvPr>
            <p:ph type="title"/>
          </p:nvPr>
        </p:nvSpPr>
        <p:spPr>
          <a:xfrm>
            <a:off x="4401518" y="852805"/>
            <a:ext cx="6815121" cy="1325563"/>
          </a:xfrm>
        </p:spPr>
        <p:txBody>
          <a:bodyPr/>
          <a:lstStyle/>
          <a:p>
            <a:r>
              <a:rPr lang="en-US" dirty="0"/>
              <a:t>LEA </a:t>
            </a:r>
            <a:r>
              <a:rPr lang="en-US" b="1" u="sng" dirty="0"/>
              <a:t>Required</a:t>
            </a:r>
            <a:r>
              <a:rPr lang="en-US" dirty="0"/>
              <a:t> Actions</a:t>
            </a:r>
          </a:p>
        </p:txBody>
      </p:sp>
      <p:sp>
        <p:nvSpPr>
          <p:cNvPr id="3" name="Content Placeholder 2">
            <a:extLst>
              <a:ext uri="{FF2B5EF4-FFF2-40B4-BE49-F238E27FC236}">
                <a16:creationId xmlns:a16="http://schemas.microsoft.com/office/drawing/2014/main" id="{0E497C55-5D75-9570-9C0E-40901A09A76A}"/>
              </a:ext>
            </a:extLst>
          </p:cNvPr>
          <p:cNvSpPr>
            <a:spLocks noGrp="1"/>
          </p:cNvSpPr>
          <p:nvPr>
            <p:ph idx="1"/>
          </p:nvPr>
        </p:nvSpPr>
        <p:spPr>
          <a:xfrm>
            <a:off x="223692" y="1905436"/>
            <a:ext cx="11744616" cy="4351338"/>
          </a:xfrm>
        </p:spPr>
        <p:txBody>
          <a:bodyPr>
            <a:normAutofit/>
          </a:bodyPr>
          <a:lstStyle/>
          <a:p>
            <a:r>
              <a:rPr lang="en-US" dirty="0"/>
              <a:t>All Tier 2 LEAs must complete a Tier 2 Course Completion Survey</a:t>
            </a:r>
          </a:p>
          <a:p>
            <a:pPr lvl="1"/>
            <a:r>
              <a:rPr lang="en-US" dirty="0"/>
              <a:t>Required participants in this training include one Special Education Administrator and one Building Administrator</a:t>
            </a:r>
          </a:p>
          <a:p>
            <a:pPr lvl="1"/>
            <a:r>
              <a:rPr lang="en-US" dirty="0"/>
              <a:t>Complete one survey on behalf of the LEA and submit to BSE by </a:t>
            </a:r>
            <a:r>
              <a:rPr lang="en-US" dirty="0">
                <a:solidFill>
                  <a:srgbClr val="FF0000"/>
                </a:solidFill>
              </a:rPr>
              <a:t>February 24, 2023</a:t>
            </a:r>
          </a:p>
          <a:p>
            <a:r>
              <a:rPr lang="en-US" dirty="0"/>
              <a:t>The questions on the electronic survey are included on the handout accompanying this presentation.  </a:t>
            </a:r>
          </a:p>
          <a:p>
            <a:r>
              <a:rPr lang="en-US" b="1" u="sng" dirty="0"/>
              <a:t>Use the link below to submit the Tier 2 Course Completion Survey</a:t>
            </a:r>
            <a:endParaRPr lang="en-US" dirty="0"/>
          </a:p>
          <a:p>
            <a:pPr marL="0" indent="0" algn="ctr">
              <a:buNone/>
            </a:pPr>
            <a:r>
              <a:rPr lang="en-US" u="sng" dirty="0">
                <a:solidFill>
                  <a:srgbClr val="000000"/>
                </a:solidFill>
                <a:effectLst/>
                <a:latin typeface="Calibri" panose="020F0502020204030204" pitchFamily="34" charset="0"/>
                <a:ea typeface="Times New Roman" panose="02020603050405020304" pitchFamily="18" charset="0"/>
                <a:hlinkClick r:id="rId3"/>
              </a:rPr>
              <a:t>https://www.surveymonkey.com/r/PASA22-23Tier_2</a:t>
            </a:r>
            <a:endParaRPr lang="en-US" dirty="0">
              <a:effectLst/>
              <a:latin typeface="Calibri" panose="020F0502020204030204" pitchFamily="34" charset="0"/>
              <a:ea typeface="Calibri" panose="020F0502020204030204" pitchFamily="34" charset="0"/>
            </a:endParaRPr>
          </a:p>
          <a:p>
            <a:pPr marL="0" indent="0" algn="ctr">
              <a:buNone/>
            </a:pPr>
            <a:endParaRPr lang="en-US" i="1" dirty="0"/>
          </a:p>
        </p:txBody>
      </p:sp>
      <p:sp>
        <p:nvSpPr>
          <p:cNvPr id="4" name="Date Placeholder 3">
            <a:extLst>
              <a:ext uri="{FF2B5EF4-FFF2-40B4-BE49-F238E27FC236}">
                <a16:creationId xmlns:a16="http://schemas.microsoft.com/office/drawing/2014/main" id="{A09BF23D-69C4-A8B9-F858-0BAA2DF3882F}"/>
              </a:ext>
            </a:extLst>
          </p:cNvPr>
          <p:cNvSpPr>
            <a:spLocks noGrp="1"/>
          </p:cNvSpPr>
          <p:nvPr>
            <p:ph type="dt" sz="half" idx="10"/>
          </p:nvPr>
        </p:nvSpPr>
        <p:spPr/>
        <p:txBody>
          <a:bodyPr/>
          <a:lstStyle/>
          <a:p>
            <a:fld id="{A1DC029C-5B17-409B-86F2-A65FE5BE79A1}" type="datetime1">
              <a:rPr lang="en-US" smtClean="0"/>
              <a:t>1/17/2023</a:t>
            </a:fld>
            <a:endParaRPr lang="en-US" dirty="0"/>
          </a:p>
        </p:txBody>
      </p:sp>
      <p:sp>
        <p:nvSpPr>
          <p:cNvPr id="5" name="Slide Number Placeholder 4">
            <a:extLst>
              <a:ext uri="{FF2B5EF4-FFF2-40B4-BE49-F238E27FC236}">
                <a16:creationId xmlns:a16="http://schemas.microsoft.com/office/drawing/2014/main" id="{607214E1-470C-D4F0-B7F4-E4E964CEA564}"/>
              </a:ext>
            </a:extLst>
          </p:cNvPr>
          <p:cNvSpPr>
            <a:spLocks noGrp="1"/>
          </p:cNvSpPr>
          <p:nvPr>
            <p:ph type="sldNum" sz="quarter" idx="12"/>
          </p:nvPr>
        </p:nvSpPr>
        <p:spPr/>
        <p:txBody>
          <a:bodyPr/>
          <a:lstStyle/>
          <a:p>
            <a:fld id="{B24F5015-3417-4B27-A586-E4CCF4D77832}" type="slidenum">
              <a:rPr lang="en-US" smtClean="0"/>
              <a:t>57</a:t>
            </a:fld>
            <a:endParaRPr lang="en-US"/>
          </a:p>
        </p:txBody>
      </p:sp>
      <p:sp>
        <p:nvSpPr>
          <p:cNvPr id="7" name="TextBox 6">
            <a:extLst>
              <a:ext uri="{FF2B5EF4-FFF2-40B4-BE49-F238E27FC236}">
                <a16:creationId xmlns:a16="http://schemas.microsoft.com/office/drawing/2014/main" id="{B4F9FC45-D3BB-A159-1C08-C62AE28A062D}"/>
              </a:ext>
            </a:extLst>
          </p:cNvPr>
          <p:cNvSpPr txBox="1"/>
          <p:nvPr/>
        </p:nvSpPr>
        <p:spPr>
          <a:xfrm>
            <a:off x="1148957" y="482053"/>
            <a:ext cx="2121686" cy="1292662"/>
          </a:xfrm>
          <a:prstGeom prst="rect">
            <a:avLst/>
          </a:prstGeom>
          <a:noFill/>
        </p:spPr>
        <p:txBody>
          <a:bodyPr wrap="square" rtlCol="0">
            <a:spAutoFit/>
          </a:bodyPr>
          <a:lstStyle/>
          <a:p>
            <a:pPr algn="ctr"/>
            <a:r>
              <a:rPr lang="en-US" b="1" dirty="0">
                <a:solidFill>
                  <a:schemeClr val="bg1"/>
                </a:solidFill>
              </a:rPr>
              <a:t>COURSE COMPLETION REQUIREMENT</a:t>
            </a:r>
          </a:p>
          <a:p>
            <a:endParaRPr lang="en-US" sz="2400" b="1" dirty="0">
              <a:solidFill>
                <a:schemeClr val="bg1"/>
              </a:solidFill>
            </a:endParaRPr>
          </a:p>
        </p:txBody>
      </p:sp>
    </p:spTree>
    <p:extLst>
      <p:ext uri="{BB962C8B-B14F-4D97-AF65-F5344CB8AC3E}">
        <p14:creationId xmlns:p14="http://schemas.microsoft.com/office/powerpoint/2010/main" val="25403489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167A-319B-4747-B9E6-BD9547AA35A7}"/>
              </a:ext>
            </a:extLst>
          </p:cNvPr>
          <p:cNvSpPr>
            <a:spLocks noGrp="1"/>
          </p:cNvSpPr>
          <p:nvPr>
            <p:ph type="title"/>
          </p:nvPr>
        </p:nvSpPr>
        <p:spPr/>
        <p:txBody>
          <a:bodyPr/>
          <a:lstStyle/>
          <a:p>
            <a:r>
              <a:rPr lang="en-US" dirty="0"/>
              <a:t>Contact/Mission</a:t>
            </a:r>
          </a:p>
        </p:txBody>
      </p:sp>
      <p:sp>
        <p:nvSpPr>
          <p:cNvPr id="3" name="Content Placeholder 2">
            <a:extLst>
              <a:ext uri="{FF2B5EF4-FFF2-40B4-BE49-F238E27FC236}">
                <a16:creationId xmlns:a16="http://schemas.microsoft.com/office/drawing/2014/main" id="{9491081C-A9F3-80A2-39FD-D7B0DF8AD679}"/>
              </a:ext>
            </a:extLst>
          </p:cNvPr>
          <p:cNvSpPr>
            <a:spLocks noGrp="1"/>
          </p:cNvSpPr>
          <p:nvPr>
            <p:ph idx="1"/>
          </p:nvPr>
        </p:nvSpPr>
        <p:spPr>
          <a:xfrm>
            <a:off x="838200" y="1825625"/>
            <a:ext cx="10515600" cy="2420911"/>
          </a:xfrm>
        </p:spPr>
        <p:txBody>
          <a:bodyPr>
            <a:normAutofit/>
          </a:bodyPr>
          <a:lstStyle/>
          <a:p>
            <a:pPr marL="0" indent="0">
              <a:buNone/>
            </a:pPr>
            <a:r>
              <a:rPr lang="en-US" altLang="en-US" dirty="0">
                <a:solidFill>
                  <a:srgbClr val="000000"/>
                </a:solidFill>
                <a:latin typeface="Arial" panose="020B0604020202020204" pitchFamily="34" charset="0"/>
                <a:ea typeface="Verdana" pitchFamily="34" charset="0"/>
                <a:cs typeface="Arial" panose="020B0604020202020204" pitchFamily="34" charset="0"/>
              </a:rPr>
              <a:t>For more information on </a:t>
            </a:r>
            <a:r>
              <a:rPr lang="en-US" altLang="en-US" dirty="0">
                <a:solidFill>
                  <a:srgbClr val="000000"/>
                </a:solidFill>
                <a:ea typeface="Verdana" pitchFamily="34" charset="0"/>
              </a:rPr>
              <a:t>1% Threshold and 95% Participation Rates, </a:t>
            </a:r>
            <a:r>
              <a:rPr lang="en-US" altLang="en-US" dirty="0">
                <a:solidFill>
                  <a:srgbClr val="000000"/>
                </a:solidFill>
                <a:latin typeface="Arial" panose="020B0604020202020204" pitchFamily="34" charset="0"/>
                <a:ea typeface="Verdana" pitchFamily="34" charset="0"/>
                <a:cs typeface="Arial" panose="020B0604020202020204" pitchFamily="34" charset="0"/>
              </a:rPr>
              <a:t>please visit PDE’s website at </a:t>
            </a:r>
            <a:r>
              <a:rPr lang="en-US" altLang="en-US" u="sng" dirty="0">
                <a:solidFill>
                  <a:srgbClr val="0000FF"/>
                </a:solidFill>
                <a:latin typeface="Arial" panose="020B0604020202020204" pitchFamily="34" charset="0"/>
                <a:ea typeface="Verdana" pitchFamily="34" charset="0"/>
                <a:cs typeface="Arial" panose="020B0604020202020204" pitchFamily="34" charset="0"/>
                <a:hlinkClick r:id="rId3"/>
              </a:rPr>
              <a:t>www.education.pa.gov</a:t>
            </a:r>
            <a:endParaRPr lang="en-US" altLang="en-US" u="sng" dirty="0">
              <a:solidFill>
                <a:srgbClr val="0000FF"/>
              </a:solidFill>
              <a:ea typeface="Verdana" pitchFamily="34" charset="0"/>
            </a:endParaRPr>
          </a:p>
          <a:p>
            <a:pPr marL="0" indent="0">
              <a:buNone/>
            </a:pPr>
            <a:endParaRPr lang="en-US" altLang="en-US" u="sng" dirty="0">
              <a:solidFill>
                <a:srgbClr val="0000FF"/>
              </a:solidFill>
              <a:latin typeface="Arial" panose="020B0604020202020204" pitchFamily="34" charset="0"/>
              <a:ea typeface="Verdana" pitchFamily="34" charset="0"/>
              <a:cs typeface="Arial" panose="020B0604020202020204" pitchFamily="34" charset="0"/>
            </a:endParaRPr>
          </a:p>
          <a:p>
            <a:pPr marL="0" indent="0">
              <a:buNone/>
            </a:pPr>
            <a:r>
              <a:rPr lang="en-US" altLang="en-US" dirty="0">
                <a:solidFill>
                  <a:srgbClr val="0000FF"/>
                </a:solidFill>
                <a:ea typeface="Verdana" pitchFamily="34" charset="0"/>
              </a:rPr>
              <a:t>BSE Adviser – Lisa Hampe -  </a:t>
            </a:r>
            <a:r>
              <a:rPr lang="en-US" altLang="en-US" dirty="0">
                <a:solidFill>
                  <a:srgbClr val="0000FF"/>
                </a:solidFill>
                <a:ea typeface="Verdana" pitchFamily="34" charset="0"/>
                <a:hlinkClick r:id="rId4"/>
              </a:rPr>
              <a:t>lihampe@pa.gov</a:t>
            </a:r>
            <a:endParaRPr lang="en-US" altLang="en-US" dirty="0">
              <a:solidFill>
                <a:srgbClr val="0000FF"/>
              </a:solidFill>
              <a:ea typeface="Verdana" pitchFamily="34" charset="0"/>
            </a:endParaRPr>
          </a:p>
          <a:p>
            <a:pPr marL="0" indent="0">
              <a:buNone/>
            </a:pPr>
            <a:r>
              <a:rPr lang="en-US" altLang="en-US" dirty="0">
                <a:solidFill>
                  <a:srgbClr val="0000FF"/>
                </a:solidFill>
                <a:latin typeface="Arial" panose="020B0604020202020204" pitchFamily="34" charset="0"/>
                <a:ea typeface="Verdana" pitchFamily="34" charset="0"/>
                <a:cs typeface="Arial" panose="020B0604020202020204" pitchFamily="34" charset="0"/>
              </a:rPr>
              <a:t>BSE Adviser – Lisa Hauswirth – </a:t>
            </a:r>
            <a:r>
              <a:rPr lang="en-US" altLang="en-US" dirty="0">
                <a:solidFill>
                  <a:srgbClr val="0000FF"/>
                </a:solidFill>
                <a:ea typeface="Verdana" pitchFamily="34" charset="0"/>
                <a:hlinkClick r:id="rId5"/>
              </a:rPr>
              <a:t>lhauswirth@pa.gov</a:t>
            </a:r>
            <a:r>
              <a:rPr lang="en-US" altLang="en-US" dirty="0">
                <a:solidFill>
                  <a:srgbClr val="0000FF"/>
                </a:solidFill>
                <a:ea typeface="Verdana" pitchFamily="34" charset="0"/>
              </a:rPr>
              <a:t>	</a:t>
            </a:r>
            <a:endParaRPr lang="en-US" altLang="en-US" dirty="0">
              <a:latin typeface="Arial" panose="020B0604020202020204" pitchFamily="34" charset="0"/>
              <a:ea typeface="Verdana" pitchFamily="34" charset="0"/>
              <a:cs typeface="Arial" panose="020B0604020202020204" pitchFamily="34" charset="0"/>
            </a:endParaRP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055C0541-7B26-1786-973A-5983C6D63D3A}"/>
              </a:ext>
            </a:extLst>
          </p:cNvPr>
          <p:cNvSpPr>
            <a:spLocks noGrp="1"/>
          </p:cNvSpPr>
          <p:nvPr>
            <p:ph type="dt" sz="half" idx="10"/>
          </p:nvPr>
        </p:nvSpPr>
        <p:spPr/>
        <p:txBody>
          <a:bodyPr/>
          <a:lstStyle/>
          <a:p>
            <a:fld id="{8BFD4896-482F-4304-B07B-9DA00812ABB5}" type="datetime1">
              <a:rPr lang="en-US" smtClean="0"/>
              <a:t>1/17/2023</a:t>
            </a:fld>
            <a:endParaRPr lang="en-US" dirty="0"/>
          </a:p>
        </p:txBody>
      </p:sp>
      <p:sp>
        <p:nvSpPr>
          <p:cNvPr id="5" name="Slide Number Placeholder 4">
            <a:extLst>
              <a:ext uri="{FF2B5EF4-FFF2-40B4-BE49-F238E27FC236}">
                <a16:creationId xmlns:a16="http://schemas.microsoft.com/office/drawing/2014/main" id="{EAFEF462-6E37-636A-3EAC-7B7A58832872}"/>
              </a:ext>
            </a:extLst>
          </p:cNvPr>
          <p:cNvSpPr>
            <a:spLocks noGrp="1"/>
          </p:cNvSpPr>
          <p:nvPr>
            <p:ph type="sldNum" sz="quarter" idx="12"/>
          </p:nvPr>
        </p:nvSpPr>
        <p:spPr/>
        <p:txBody>
          <a:bodyPr/>
          <a:lstStyle/>
          <a:p>
            <a:fld id="{B24F5015-3417-4B27-A586-E4CCF4D77832}" type="slidenum">
              <a:rPr lang="en-US" smtClean="0"/>
              <a:t>58</a:t>
            </a:fld>
            <a:endParaRPr lang="en-US" dirty="0"/>
          </a:p>
        </p:txBody>
      </p:sp>
    </p:spTree>
    <p:extLst>
      <p:ext uri="{BB962C8B-B14F-4D97-AF65-F5344CB8AC3E}">
        <p14:creationId xmlns:p14="http://schemas.microsoft.com/office/powerpoint/2010/main" val="288516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100-4EA5-119A-083A-072B70F1F889}"/>
              </a:ext>
            </a:extLst>
          </p:cNvPr>
          <p:cNvSpPr>
            <a:spLocks noGrp="1"/>
          </p:cNvSpPr>
          <p:nvPr>
            <p:ph type="title"/>
          </p:nvPr>
        </p:nvSpPr>
        <p:spPr/>
        <p:txBody>
          <a:bodyPr/>
          <a:lstStyle/>
          <a:p>
            <a:r>
              <a:rPr lang="en-US" dirty="0"/>
              <a:t>Key Topics</a:t>
            </a:r>
          </a:p>
        </p:txBody>
      </p:sp>
      <p:sp>
        <p:nvSpPr>
          <p:cNvPr id="3" name="Content Placeholder 2">
            <a:extLst>
              <a:ext uri="{FF2B5EF4-FFF2-40B4-BE49-F238E27FC236}">
                <a16:creationId xmlns:a16="http://schemas.microsoft.com/office/drawing/2014/main" id="{2290E6DA-ED0D-5A76-B0EB-AFF9C4FEF295}"/>
              </a:ext>
            </a:extLst>
          </p:cNvPr>
          <p:cNvSpPr>
            <a:spLocks noGrp="1"/>
          </p:cNvSpPr>
          <p:nvPr>
            <p:ph idx="1"/>
          </p:nvPr>
        </p:nvSpPr>
        <p:spPr/>
        <p:txBody>
          <a:bodyPr/>
          <a:lstStyle/>
          <a:p>
            <a:r>
              <a:rPr lang="en-US" dirty="0"/>
              <a:t>State assessment participation and the 95% participation requirement</a:t>
            </a:r>
          </a:p>
          <a:p>
            <a:r>
              <a:rPr lang="en-US" dirty="0"/>
              <a:t>State assessment participation and graduation requirements for students with disabilities </a:t>
            </a:r>
          </a:p>
          <a:p>
            <a:r>
              <a:rPr lang="en-US" dirty="0"/>
              <a:t>Ensuring students take the ‘right’ test – a deeper look at PA’s 6 PASA DLM eligibility criteria</a:t>
            </a:r>
          </a:p>
          <a:p>
            <a:r>
              <a:rPr lang="en-US" dirty="0"/>
              <a:t>Guidance for IEP teams</a:t>
            </a:r>
          </a:p>
          <a:p>
            <a:r>
              <a:rPr lang="en-US" dirty="0"/>
              <a:t>Promising practices for schools to meet state assessment participation requirements</a:t>
            </a:r>
          </a:p>
          <a:p>
            <a:endParaRPr lang="en-US" dirty="0"/>
          </a:p>
        </p:txBody>
      </p:sp>
      <p:sp>
        <p:nvSpPr>
          <p:cNvPr id="4" name="Date Placeholder 3">
            <a:extLst>
              <a:ext uri="{FF2B5EF4-FFF2-40B4-BE49-F238E27FC236}">
                <a16:creationId xmlns:a16="http://schemas.microsoft.com/office/drawing/2014/main" id="{F54184A9-030B-9BFB-72D1-CDF1B0D8B797}"/>
              </a:ext>
            </a:extLst>
          </p:cNvPr>
          <p:cNvSpPr>
            <a:spLocks noGrp="1"/>
          </p:cNvSpPr>
          <p:nvPr>
            <p:ph type="dt" sz="half" idx="10"/>
          </p:nvPr>
        </p:nvSpPr>
        <p:spPr/>
        <p:txBody>
          <a:bodyPr/>
          <a:lstStyle/>
          <a:p>
            <a:fld id="{A1DC029C-5B17-409B-86F2-A65FE5BE79A1}" type="datetime1">
              <a:rPr lang="en-US" smtClean="0"/>
              <a:t>1/17/2023</a:t>
            </a:fld>
            <a:endParaRPr lang="en-US"/>
          </a:p>
        </p:txBody>
      </p:sp>
      <p:sp>
        <p:nvSpPr>
          <p:cNvPr id="5" name="Slide Number Placeholder 4">
            <a:extLst>
              <a:ext uri="{FF2B5EF4-FFF2-40B4-BE49-F238E27FC236}">
                <a16:creationId xmlns:a16="http://schemas.microsoft.com/office/drawing/2014/main" id="{204B1689-63F2-6682-6486-945C01FF6398}"/>
              </a:ext>
            </a:extLst>
          </p:cNvPr>
          <p:cNvSpPr>
            <a:spLocks noGrp="1"/>
          </p:cNvSpPr>
          <p:nvPr>
            <p:ph type="sldNum" sz="quarter" idx="12"/>
          </p:nvPr>
        </p:nvSpPr>
        <p:spPr/>
        <p:txBody>
          <a:bodyPr/>
          <a:lstStyle/>
          <a:p>
            <a:fld id="{B24F5015-3417-4B27-A586-E4CCF4D77832}" type="slidenum">
              <a:rPr lang="en-US" smtClean="0"/>
              <a:t>6</a:t>
            </a:fld>
            <a:endParaRPr lang="en-US"/>
          </a:p>
        </p:txBody>
      </p:sp>
    </p:spTree>
    <p:extLst>
      <p:ext uri="{BB962C8B-B14F-4D97-AF65-F5344CB8AC3E}">
        <p14:creationId xmlns:p14="http://schemas.microsoft.com/office/powerpoint/2010/main" val="345505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3">
            <a:extLst>
              <a:ext uri="{FF2B5EF4-FFF2-40B4-BE49-F238E27FC236}">
                <a16:creationId xmlns:a16="http://schemas.microsoft.com/office/drawing/2014/main" id="{BAB9D4C6-14DF-454A-9FB2-673D0892B720}"/>
              </a:ext>
            </a:extLst>
          </p:cNvPr>
          <p:cNvSpPr>
            <a:spLocks noGrp="1"/>
          </p:cNvSpPr>
          <p:nvPr>
            <p:ph type="title"/>
          </p:nvPr>
        </p:nvSpPr>
        <p:spPr/>
        <p:txBody>
          <a:bodyPr/>
          <a:lstStyle/>
          <a:p>
            <a:r>
              <a:rPr lang="en-US" altLang="en-US" dirty="0"/>
              <a:t>Participation Matters!</a:t>
            </a:r>
          </a:p>
        </p:txBody>
      </p:sp>
      <p:sp>
        <p:nvSpPr>
          <p:cNvPr id="2" name="Text Placeholder 1">
            <a:extLst>
              <a:ext uri="{FF2B5EF4-FFF2-40B4-BE49-F238E27FC236}">
                <a16:creationId xmlns:a16="http://schemas.microsoft.com/office/drawing/2014/main" id="{5E4B066A-423D-C3DD-1BBE-F14D7BF8DE80}"/>
              </a:ext>
            </a:extLst>
          </p:cNvPr>
          <p:cNvSpPr>
            <a:spLocks noGrp="1"/>
          </p:cNvSpPr>
          <p:nvPr>
            <p:ph type="body" idx="1"/>
          </p:nvPr>
        </p:nvSpPr>
        <p:spPr>
          <a:xfrm>
            <a:off x="938213" y="1681163"/>
            <a:ext cx="5157787" cy="823912"/>
          </a:xfrm>
        </p:spPr>
        <p:txBody>
          <a:bodyPr>
            <a:noAutofit/>
          </a:bodyPr>
          <a:lstStyle/>
          <a:p>
            <a:r>
              <a:rPr lang="en-US" sz="2800" dirty="0"/>
              <a:t>95% Participation Requirement</a:t>
            </a:r>
          </a:p>
        </p:txBody>
      </p:sp>
      <p:sp>
        <p:nvSpPr>
          <p:cNvPr id="120836" name="Content Placeholder 5">
            <a:extLst>
              <a:ext uri="{FF2B5EF4-FFF2-40B4-BE49-F238E27FC236}">
                <a16:creationId xmlns:a16="http://schemas.microsoft.com/office/drawing/2014/main" id="{A7359DDC-098F-4BE0-AB34-83BC4AA33C7B}"/>
              </a:ext>
            </a:extLst>
          </p:cNvPr>
          <p:cNvSpPr>
            <a:spLocks noGrp="1"/>
          </p:cNvSpPr>
          <p:nvPr>
            <p:ph sz="half" idx="2"/>
          </p:nvPr>
        </p:nvSpPr>
        <p:spPr/>
        <p:txBody>
          <a:bodyPr>
            <a:normAutofit/>
          </a:bodyPr>
          <a:lstStyle/>
          <a:p>
            <a:pPr>
              <a:buClrTx/>
            </a:pPr>
            <a:r>
              <a:rPr lang="en-US" altLang="en-US" sz="2400" dirty="0"/>
              <a:t>PA must improve the overall participation rate of students with disabilities in statewide assessment (PSSA, Keystone, and PASA)</a:t>
            </a:r>
          </a:p>
          <a:p>
            <a:pPr>
              <a:buClrTx/>
            </a:pPr>
            <a:r>
              <a:rPr lang="en-US" altLang="en-US" sz="2400" dirty="0"/>
              <a:t>ESSA requires 95% of ALL students test </a:t>
            </a:r>
            <a:r>
              <a:rPr lang="en-US" altLang="en-US" sz="2400" b="1" dirty="0"/>
              <a:t>and</a:t>
            </a:r>
            <a:r>
              <a:rPr lang="en-US" altLang="en-US" sz="2400" dirty="0"/>
              <a:t> 95% of ALL students with IEPs test</a:t>
            </a:r>
          </a:p>
          <a:p>
            <a:endParaRPr lang="en-US" altLang="en-US" dirty="0"/>
          </a:p>
          <a:p>
            <a:endParaRPr lang="en-US" altLang="en-US" dirty="0"/>
          </a:p>
          <a:p>
            <a:pPr marL="0" indent="0">
              <a:buNone/>
            </a:pPr>
            <a:endParaRPr lang="en-US" altLang="en-US" dirty="0"/>
          </a:p>
        </p:txBody>
      </p:sp>
      <p:sp>
        <p:nvSpPr>
          <p:cNvPr id="3" name="Text Placeholder 2">
            <a:extLst>
              <a:ext uri="{FF2B5EF4-FFF2-40B4-BE49-F238E27FC236}">
                <a16:creationId xmlns:a16="http://schemas.microsoft.com/office/drawing/2014/main" id="{70EF1F8E-10EC-60C0-3096-B9A1020815E9}"/>
              </a:ext>
            </a:extLst>
          </p:cNvPr>
          <p:cNvSpPr>
            <a:spLocks noGrp="1"/>
          </p:cNvSpPr>
          <p:nvPr>
            <p:ph type="body" sz="quarter" idx="3"/>
          </p:nvPr>
        </p:nvSpPr>
        <p:spPr>
          <a:xfrm>
            <a:off x="6197603" y="1409701"/>
            <a:ext cx="5183188" cy="823912"/>
          </a:xfrm>
        </p:spPr>
        <p:txBody>
          <a:bodyPr>
            <a:normAutofit/>
          </a:bodyPr>
          <a:lstStyle/>
          <a:p>
            <a:r>
              <a:rPr lang="en-US" sz="2800" dirty="0"/>
              <a:t>1% Threshold Requirement</a:t>
            </a:r>
          </a:p>
        </p:txBody>
      </p:sp>
      <p:sp>
        <p:nvSpPr>
          <p:cNvPr id="8" name="Content Placeholder 7">
            <a:extLst>
              <a:ext uri="{FF2B5EF4-FFF2-40B4-BE49-F238E27FC236}">
                <a16:creationId xmlns:a16="http://schemas.microsoft.com/office/drawing/2014/main" id="{2D21B2D0-E104-449D-B9AE-96ECB04852F5}"/>
              </a:ext>
            </a:extLst>
          </p:cNvPr>
          <p:cNvSpPr>
            <a:spLocks noGrp="1"/>
          </p:cNvSpPr>
          <p:nvPr>
            <p:ph sz="quarter" idx="4"/>
          </p:nvPr>
        </p:nvSpPr>
        <p:spPr/>
        <p:txBody>
          <a:bodyPr>
            <a:normAutofit/>
          </a:bodyPr>
          <a:lstStyle/>
          <a:p>
            <a:pPr>
              <a:buClrTx/>
              <a:defRPr/>
            </a:pPr>
            <a:r>
              <a:rPr lang="en-US" sz="2400" dirty="0"/>
              <a:t>99% of ALL tested students take the general assessment</a:t>
            </a:r>
          </a:p>
          <a:p>
            <a:pPr>
              <a:buClrTx/>
              <a:defRPr/>
            </a:pPr>
            <a:r>
              <a:rPr lang="en-US" sz="2400" dirty="0"/>
              <a:t>PA must ensure that no more than 1% of total tested students are assessed on an alternate assessment (PASA DLM)</a:t>
            </a:r>
          </a:p>
          <a:p>
            <a:pPr>
              <a:defRPr/>
            </a:pPr>
            <a:endParaRPr lang="en-US" dirty="0"/>
          </a:p>
          <a:p>
            <a:pPr>
              <a:defRPr/>
            </a:pPr>
            <a:endParaRPr lang="en-US" dirty="0"/>
          </a:p>
          <a:p>
            <a:pPr marL="0" indent="0">
              <a:buNone/>
              <a:defRPr/>
            </a:pPr>
            <a:endParaRPr lang="en-US" dirty="0"/>
          </a:p>
        </p:txBody>
      </p:sp>
      <p:sp>
        <p:nvSpPr>
          <p:cNvPr id="9" name="Arrow: Down 8" descr="Up arrow">
            <a:extLst>
              <a:ext uri="{FF2B5EF4-FFF2-40B4-BE49-F238E27FC236}">
                <a16:creationId xmlns:a16="http://schemas.microsoft.com/office/drawing/2014/main" id="{EFBAF54A-1728-432F-909A-01E6D0001FA3}"/>
              </a:ext>
            </a:extLst>
          </p:cNvPr>
          <p:cNvSpPr/>
          <p:nvPr/>
        </p:nvSpPr>
        <p:spPr>
          <a:xfrm flipV="1">
            <a:off x="2492828" y="5758542"/>
            <a:ext cx="813603" cy="904791"/>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Down 9" descr="Down arrow ">
            <a:extLst>
              <a:ext uri="{FF2B5EF4-FFF2-40B4-BE49-F238E27FC236}">
                <a16:creationId xmlns:a16="http://schemas.microsoft.com/office/drawing/2014/main" id="{6847A8CC-E57C-48C0-BEA4-DB60F34A0072}"/>
              </a:ext>
            </a:extLst>
          </p:cNvPr>
          <p:cNvSpPr/>
          <p:nvPr/>
        </p:nvSpPr>
        <p:spPr>
          <a:xfrm>
            <a:off x="7869366" y="5758542"/>
            <a:ext cx="813603" cy="904792"/>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8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178A-6231-3128-2001-9A678B0A15A6}"/>
              </a:ext>
            </a:extLst>
          </p:cNvPr>
          <p:cNvSpPr>
            <a:spLocks noGrp="1"/>
          </p:cNvSpPr>
          <p:nvPr>
            <p:ph type="title"/>
          </p:nvPr>
        </p:nvSpPr>
        <p:spPr>
          <a:xfrm>
            <a:off x="481720" y="966628"/>
            <a:ext cx="3818818" cy="3573516"/>
          </a:xfrm>
        </p:spPr>
        <p:txBody>
          <a:bodyPr vert="horz" lIns="91440" tIns="45720" rIns="91440" bIns="45720" rtlCol="0" anchor="b">
            <a:normAutofit/>
          </a:bodyPr>
          <a:lstStyle/>
          <a:p>
            <a:r>
              <a:rPr lang="en-US" sz="5100" kern="1200" dirty="0">
                <a:solidFill>
                  <a:schemeClr val="tx1"/>
                </a:solidFill>
              </a:rPr>
              <a:t>PA Participation Data</a:t>
            </a:r>
          </a:p>
        </p:txBody>
      </p:sp>
      <p:sp>
        <p:nvSpPr>
          <p:cNvPr id="4" name="Date Placeholder 3">
            <a:extLst>
              <a:ext uri="{FF2B5EF4-FFF2-40B4-BE49-F238E27FC236}">
                <a16:creationId xmlns:a16="http://schemas.microsoft.com/office/drawing/2014/main" id="{6BE57E9C-319D-156F-851F-0F2B6F3B2F2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42C9D64-8247-9A48-B335-0335DA596507}" type="datetime1">
              <a:rPr kumimoji="0" lang="en-US" b="0" i="0" u="none" strike="noStrike" cap="none" spc="0" normalizeH="0" baseline="0" noProof="0" smtClean="0">
                <a:ln>
                  <a:noFill/>
                </a:ln>
                <a:effectLst/>
                <a:uLnTx/>
                <a:uFillTx/>
                <a:latin typeface="+mn-lt"/>
                <a:cs typeface="+mn-cs"/>
              </a:rPr>
              <a:pPr marR="0" lvl="0" indent="0" fontAlgn="auto">
                <a:spcBef>
                  <a:spcPts val="0"/>
                </a:spcBef>
                <a:spcAft>
                  <a:spcPts val="600"/>
                </a:spcAft>
                <a:buClrTx/>
                <a:buSzTx/>
                <a:buFontTx/>
                <a:buNone/>
                <a:tabLst/>
                <a:defRPr/>
              </a:pPr>
              <a:t>1/17/2023</a:t>
            </a:fld>
            <a:endParaRPr kumimoji="0" lang="en-US" b="0" i="0" u="none" strike="noStrike" cap="none" spc="0" normalizeH="0" baseline="0" noProof="0">
              <a:ln>
                <a:noFill/>
              </a:ln>
              <a:effectLst/>
              <a:uLnTx/>
              <a:uFillTx/>
              <a:latin typeface="+mn-lt"/>
              <a:cs typeface="+mn-cs"/>
            </a:endParaRPr>
          </a:p>
        </p:txBody>
      </p:sp>
      <p:sp>
        <p:nvSpPr>
          <p:cNvPr id="5" name="Slide Number Placeholder 4">
            <a:extLst>
              <a:ext uri="{FF2B5EF4-FFF2-40B4-BE49-F238E27FC236}">
                <a16:creationId xmlns:a16="http://schemas.microsoft.com/office/drawing/2014/main" id="{C55F01C8-6490-2283-5C82-C6D4EBCE872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1BA5351-C004-6E44-B836-3AE785966E6F}"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8</a:t>
            </a:fld>
            <a:endParaRPr kumimoji="0" lang="en-US" b="0" i="0" u="none" strike="noStrike" cap="none" spc="0" normalizeH="0" baseline="0" noProof="0">
              <a:ln>
                <a:noFill/>
              </a:ln>
              <a:effectLst/>
              <a:uLnTx/>
              <a:uFillTx/>
            </a:endParaRPr>
          </a:p>
        </p:txBody>
      </p:sp>
      <p:graphicFrame>
        <p:nvGraphicFramePr>
          <p:cNvPr id="10" name="Table 9">
            <a:extLst>
              <a:ext uri="{FF2B5EF4-FFF2-40B4-BE49-F238E27FC236}">
                <a16:creationId xmlns:a16="http://schemas.microsoft.com/office/drawing/2014/main" id="{457BC290-0855-B21B-546C-1DA77721D996}"/>
              </a:ext>
            </a:extLst>
          </p:cNvPr>
          <p:cNvGraphicFramePr>
            <a:graphicFrameLocks noGrp="1"/>
          </p:cNvGraphicFramePr>
          <p:nvPr>
            <p:extLst>
              <p:ext uri="{D42A27DB-BD31-4B8C-83A1-F6EECF244321}">
                <p14:modId xmlns:p14="http://schemas.microsoft.com/office/powerpoint/2010/main" val="1046496886"/>
              </p:ext>
            </p:extLst>
          </p:nvPr>
        </p:nvGraphicFramePr>
        <p:xfrm>
          <a:off x="4654296" y="966628"/>
          <a:ext cx="7214622" cy="4897315"/>
        </p:xfrm>
        <a:graphic>
          <a:graphicData uri="http://schemas.openxmlformats.org/drawingml/2006/table">
            <a:tbl>
              <a:tblPr firstRow="1" bandRow="1">
                <a:noFill/>
              </a:tblPr>
              <a:tblGrid>
                <a:gridCol w="1215811">
                  <a:extLst>
                    <a:ext uri="{9D8B030D-6E8A-4147-A177-3AD203B41FA5}">
                      <a16:colId xmlns:a16="http://schemas.microsoft.com/office/drawing/2014/main" val="3991178730"/>
                    </a:ext>
                  </a:extLst>
                </a:gridCol>
                <a:gridCol w="1579491">
                  <a:extLst>
                    <a:ext uri="{9D8B030D-6E8A-4147-A177-3AD203B41FA5}">
                      <a16:colId xmlns:a16="http://schemas.microsoft.com/office/drawing/2014/main" val="2510639518"/>
                    </a:ext>
                  </a:extLst>
                </a:gridCol>
                <a:gridCol w="883864">
                  <a:extLst>
                    <a:ext uri="{9D8B030D-6E8A-4147-A177-3AD203B41FA5}">
                      <a16:colId xmlns:a16="http://schemas.microsoft.com/office/drawing/2014/main" val="1389910941"/>
                    </a:ext>
                  </a:extLst>
                </a:gridCol>
                <a:gridCol w="883864">
                  <a:extLst>
                    <a:ext uri="{9D8B030D-6E8A-4147-A177-3AD203B41FA5}">
                      <a16:colId xmlns:a16="http://schemas.microsoft.com/office/drawing/2014/main" val="178413201"/>
                    </a:ext>
                  </a:extLst>
                </a:gridCol>
                <a:gridCol w="883864">
                  <a:extLst>
                    <a:ext uri="{9D8B030D-6E8A-4147-A177-3AD203B41FA5}">
                      <a16:colId xmlns:a16="http://schemas.microsoft.com/office/drawing/2014/main" val="2190269334"/>
                    </a:ext>
                  </a:extLst>
                </a:gridCol>
                <a:gridCol w="883864">
                  <a:extLst>
                    <a:ext uri="{9D8B030D-6E8A-4147-A177-3AD203B41FA5}">
                      <a16:colId xmlns:a16="http://schemas.microsoft.com/office/drawing/2014/main" val="1686717701"/>
                    </a:ext>
                  </a:extLst>
                </a:gridCol>
                <a:gridCol w="883864">
                  <a:extLst>
                    <a:ext uri="{9D8B030D-6E8A-4147-A177-3AD203B41FA5}">
                      <a16:colId xmlns:a16="http://schemas.microsoft.com/office/drawing/2014/main" val="654286931"/>
                    </a:ext>
                  </a:extLst>
                </a:gridCol>
              </a:tblGrid>
              <a:tr h="653998">
                <a:tc>
                  <a:txBody>
                    <a:bodyPr/>
                    <a:lstStyle/>
                    <a:p>
                      <a:pPr algn="ctr" fontAlgn="b"/>
                      <a:r>
                        <a:rPr lang="en-US" sz="2500" b="1" i="0" u="none" strike="noStrike" cap="none" spc="0">
                          <a:solidFill>
                            <a:schemeClr val="tx1"/>
                          </a:solidFill>
                          <a:effectLst/>
                          <a:latin typeface="Calibri" panose="020F0502020204030204" pitchFamily="34" charset="0"/>
                        </a:rPr>
                        <a:t>Subject</a:t>
                      </a:r>
                    </a:p>
                  </a:txBody>
                  <a:tcPr marL="97733" marR="5817" marT="27924" marB="209428" anchor="b">
                    <a:lnL w="12700" cmpd="sng">
                      <a:noFill/>
                    </a:lnL>
                    <a:lnR w="12700" cmpd="sng">
                      <a:noFill/>
                    </a:lnR>
                    <a:lnT w="9525" cap="flat" cmpd="sng" algn="ctr">
                      <a:noFill/>
                      <a:prstDash val="solid"/>
                    </a:lnT>
                    <a:lnB w="38100" cmpd="sng">
                      <a:noFill/>
                    </a:lnB>
                    <a:noFill/>
                  </a:tcPr>
                </a:tc>
                <a:tc>
                  <a:txBody>
                    <a:bodyPr/>
                    <a:lstStyle/>
                    <a:p>
                      <a:pPr algn="l" fontAlgn="b"/>
                      <a:r>
                        <a:rPr lang="en-US" sz="2500" b="1" i="0" u="none" strike="noStrike" cap="none" spc="0">
                          <a:solidFill>
                            <a:schemeClr val="tx1"/>
                          </a:solidFill>
                          <a:effectLst/>
                          <a:latin typeface="Calibri" panose="020F0502020204030204" pitchFamily="34" charset="0"/>
                        </a:rPr>
                        <a:t>Students</a:t>
                      </a:r>
                    </a:p>
                  </a:txBody>
                  <a:tcPr marL="97733" marR="5817" marT="27924" marB="209428" anchor="b">
                    <a:lnL w="12700" cmpd="sng">
                      <a:noFill/>
                    </a:lnL>
                    <a:lnR w="12700" cmpd="sng">
                      <a:noFill/>
                    </a:lnR>
                    <a:lnT w="9525" cap="flat" cmpd="sng" algn="ctr">
                      <a:noFill/>
                      <a:prstDash val="solid"/>
                    </a:lnT>
                    <a:lnB w="38100" cmpd="sng">
                      <a:noFill/>
                    </a:lnB>
                    <a:noFill/>
                  </a:tcPr>
                </a:tc>
                <a:tc>
                  <a:txBody>
                    <a:bodyPr/>
                    <a:lstStyle/>
                    <a:p>
                      <a:pPr algn="ctr" fontAlgn="b"/>
                      <a:r>
                        <a:rPr lang="en-US" sz="2500" b="1" i="0" u="none" strike="noStrike" cap="none" spc="0">
                          <a:solidFill>
                            <a:schemeClr val="tx1"/>
                          </a:solidFill>
                          <a:effectLst/>
                          <a:latin typeface="Calibri" panose="020F0502020204030204" pitchFamily="34" charset="0"/>
                        </a:rPr>
                        <a:t>2018</a:t>
                      </a:r>
                    </a:p>
                  </a:txBody>
                  <a:tcPr marL="97733" marR="5817" marT="27924" marB="209428" anchor="b">
                    <a:lnL w="12700" cmpd="sng">
                      <a:noFill/>
                    </a:lnL>
                    <a:lnR w="12700" cmpd="sng">
                      <a:noFill/>
                    </a:lnR>
                    <a:lnT w="9525" cap="flat" cmpd="sng" algn="ctr">
                      <a:noFill/>
                      <a:prstDash val="solid"/>
                    </a:lnT>
                    <a:lnB w="38100" cmpd="sng">
                      <a:noFill/>
                    </a:lnB>
                    <a:noFill/>
                  </a:tcPr>
                </a:tc>
                <a:tc>
                  <a:txBody>
                    <a:bodyPr/>
                    <a:lstStyle/>
                    <a:p>
                      <a:pPr algn="ctr" fontAlgn="b"/>
                      <a:r>
                        <a:rPr lang="en-US" sz="2500" b="1" i="0" u="none" strike="noStrike" cap="none" spc="0">
                          <a:solidFill>
                            <a:schemeClr val="tx1"/>
                          </a:solidFill>
                          <a:effectLst/>
                          <a:latin typeface="Calibri" panose="020F0502020204030204" pitchFamily="34" charset="0"/>
                        </a:rPr>
                        <a:t>2019</a:t>
                      </a:r>
                    </a:p>
                  </a:txBody>
                  <a:tcPr marL="97733" marR="5817" marT="27924" marB="209428" anchor="b">
                    <a:lnL w="12700" cmpd="sng">
                      <a:noFill/>
                    </a:lnL>
                    <a:lnR w="12700" cmpd="sng">
                      <a:noFill/>
                    </a:lnR>
                    <a:lnT w="9525" cap="flat" cmpd="sng" algn="ctr">
                      <a:noFill/>
                      <a:prstDash val="solid"/>
                    </a:lnT>
                    <a:lnB w="38100" cmpd="sng">
                      <a:noFill/>
                    </a:lnB>
                    <a:noFill/>
                  </a:tcPr>
                </a:tc>
                <a:tc>
                  <a:txBody>
                    <a:bodyPr/>
                    <a:lstStyle/>
                    <a:p>
                      <a:pPr algn="ctr" fontAlgn="b"/>
                      <a:r>
                        <a:rPr lang="en-US" sz="2500" b="1" i="0" u="none" strike="noStrike" cap="none" spc="0">
                          <a:solidFill>
                            <a:schemeClr val="tx1"/>
                          </a:solidFill>
                          <a:effectLst/>
                          <a:latin typeface="Calibri" panose="020F0502020204030204" pitchFamily="34" charset="0"/>
                        </a:rPr>
                        <a:t>2020</a:t>
                      </a:r>
                    </a:p>
                  </a:txBody>
                  <a:tcPr marL="97733" marR="5817" marT="27924" marB="209428" anchor="b">
                    <a:lnL w="12700" cmpd="sng">
                      <a:noFill/>
                    </a:lnL>
                    <a:lnR w="12700" cmpd="sng">
                      <a:noFill/>
                    </a:lnR>
                    <a:lnT w="9525" cap="flat" cmpd="sng" algn="ctr">
                      <a:noFill/>
                      <a:prstDash val="solid"/>
                    </a:lnT>
                    <a:lnB w="38100" cmpd="sng">
                      <a:noFill/>
                    </a:lnB>
                    <a:noFill/>
                  </a:tcPr>
                </a:tc>
                <a:tc>
                  <a:txBody>
                    <a:bodyPr/>
                    <a:lstStyle/>
                    <a:p>
                      <a:pPr algn="ctr" fontAlgn="b"/>
                      <a:r>
                        <a:rPr lang="en-US" sz="2500" b="1" i="0" u="none" strike="noStrike" cap="none" spc="0">
                          <a:solidFill>
                            <a:schemeClr val="tx1"/>
                          </a:solidFill>
                          <a:effectLst/>
                          <a:latin typeface="Calibri" panose="020F0502020204030204" pitchFamily="34" charset="0"/>
                        </a:rPr>
                        <a:t>2021</a:t>
                      </a:r>
                    </a:p>
                  </a:txBody>
                  <a:tcPr marL="97733" marR="5817" marT="27924" marB="209428" anchor="b">
                    <a:lnL w="12700" cmpd="sng">
                      <a:noFill/>
                    </a:lnL>
                    <a:lnR w="12700" cmpd="sng">
                      <a:noFill/>
                    </a:lnR>
                    <a:lnT w="9525" cap="flat" cmpd="sng" algn="ctr">
                      <a:noFill/>
                      <a:prstDash val="solid"/>
                    </a:lnT>
                    <a:lnB w="38100" cmpd="sng">
                      <a:noFill/>
                    </a:lnB>
                    <a:noFill/>
                  </a:tcPr>
                </a:tc>
                <a:tc>
                  <a:txBody>
                    <a:bodyPr/>
                    <a:lstStyle/>
                    <a:p>
                      <a:pPr algn="ctr" fontAlgn="b"/>
                      <a:endParaRPr lang="en-US" sz="2500" b="1" i="0" u="none" strike="noStrike" cap="none" spc="0" dirty="0">
                        <a:solidFill>
                          <a:schemeClr val="tx1"/>
                        </a:solidFill>
                        <a:effectLst/>
                        <a:latin typeface="Calibri" panose="020F0502020204030204" pitchFamily="34" charset="0"/>
                      </a:endParaRPr>
                    </a:p>
                  </a:txBody>
                  <a:tcPr marL="97733" marR="5817" marT="27924" marB="209428"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480703628"/>
                  </a:ext>
                </a:extLst>
              </a:tr>
              <a:tr h="562762">
                <a:tc rowSpan="2">
                  <a:txBody>
                    <a:bodyPr/>
                    <a:lstStyle/>
                    <a:p>
                      <a:pPr algn="ctr" fontAlgn="b"/>
                      <a:r>
                        <a:rPr lang="en-US" sz="1900" b="0" i="0" u="none" strike="noStrike" cap="none" spc="0">
                          <a:solidFill>
                            <a:schemeClr val="tx1"/>
                          </a:solidFill>
                          <a:effectLst/>
                          <a:latin typeface="Calibri" panose="020F0502020204030204" pitchFamily="34" charset="0"/>
                        </a:rPr>
                        <a:t>ELA</a:t>
                      </a:r>
                    </a:p>
                  </a:txBody>
                  <a:tcPr marL="97733" marR="5817" marT="27924" marB="209428" anchor="b">
                    <a:lnL w="9525"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algn="l" fontAlgn="b"/>
                      <a:r>
                        <a:rPr lang="en-US" sz="1900" b="0" i="0" u="none" strike="noStrike" cap="none" spc="0">
                          <a:solidFill>
                            <a:schemeClr val="tx1"/>
                          </a:solidFill>
                          <a:effectLst/>
                          <a:latin typeface="Calibri" panose="020F0502020204030204" pitchFamily="34" charset="0"/>
                        </a:rPr>
                        <a:t>All Students</a:t>
                      </a:r>
                    </a:p>
                  </a:txBody>
                  <a:tcPr marL="97733" marR="5817" marT="27924" marB="209428" anchor="b">
                    <a:lnL w="12700" cmpd="sng">
                      <a:noFill/>
                      <a:prstDash val="solid"/>
                    </a:lnL>
                    <a:lnR w="12700" cmpd="sng">
                      <a:noFill/>
                      <a:prstDash val="solid"/>
                    </a:lnR>
                    <a:lnT w="38100" cmpd="sng">
                      <a:noFill/>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97.00</a:t>
                      </a:r>
                    </a:p>
                  </a:txBody>
                  <a:tcPr marL="97733" marR="5817" marT="27924" marB="209428" anchor="b">
                    <a:lnL w="12700" cmpd="sng">
                      <a:noFill/>
                      <a:prstDash val="solid"/>
                    </a:lnL>
                    <a:lnR w="12700" cmpd="sng">
                      <a:noFill/>
                      <a:prstDash val="solid"/>
                    </a:lnR>
                    <a:lnT w="38100" cmpd="sng">
                      <a:noFill/>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96.85</a:t>
                      </a:r>
                    </a:p>
                  </a:txBody>
                  <a:tcPr marL="97733" marR="5817" marT="27924" marB="209428" anchor="b">
                    <a:lnL w="12700" cmpd="sng">
                      <a:noFill/>
                      <a:prstDash val="solid"/>
                    </a:lnL>
                    <a:lnR w="12700" cmpd="sng">
                      <a:noFill/>
                      <a:prstDash val="solid"/>
                    </a:lnR>
                    <a:lnT w="38100" cmpd="sng">
                      <a:noFill/>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38100" cmpd="sng">
                      <a:noFill/>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70.46</a:t>
                      </a:r>
                    </a:p>
                  </a:txBody>
                  <a:tcPr marL="97733" marR="5817" marT="27924" marB="209428" anchor="b">
                    <a:lnL w="12700" cmpd="sng">
                      <a:noFill/>
                      <a:prstDash val="solid"/>
                    </a:lnL>
                    <a:lnR w="12700" cmpd="sng">
                      <a:noFill/>
                      <a:prstDash val="solid"/>
                    </a:lnR>
                    <a:lnT w="38100" cmpd="sng">
                      <a:noFill/>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3681712051"/>
                  </a:ext>
                </a:extLst>
              </a:tr>
              <a:tr h="851677">
                <a:tc vMerge="1">
                  <a:txBody>
                    <a:bodyPr/>
                    <a:lstStyle/>
                    <a:p>
                      <a:endParaRPr lang="en-US"/>
                    </a:p>
                  </a:txBody>
                  <a:tcPr/>
                </a:tc>
                <a:tc>
                  <a:txBody>
                    <a:bodyPr/>
                    <a:lstStyle/>
                    <a:p>
                      <a:pPr algn="l" fontAlgn="b"/>
                      <a:r>
                        <a:rPr lang="en-US" sz="1900" b="0" i="0" u="none" strike="noStrike" cap="none" spc="0">
                          <a:solidFill>
                            <a:schemeClr val="tx1"/>
                          </a:solidFill>
                          <a:effectLst/>
                          <a:latin typeface="Calibri" panose="020F0502020204030204" pitchFamily="34" charset="0"/>
                        </a:rPr>
                        <a:t>Students with Disabilities</a:t>
                      </a:r>
                    </a:p>
                  </a:txBody>
                  <a:tcPr marL="97733" marR="5817" marT="27924" marB="209428"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94.05</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93.72</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66.69</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820563279"/>
                  </a:ext>
                </a:extLst>
              </a:tr>
              <a:tr h="562762">
                <a:tc rowSpan="2">
                  <a:txBody>
                    <a:bodyPr/>
                    <a:lstStyle/>
                    <a:p>
                      <a:pPr algn="ctr" fontAlgn="b"/>
                      <a:r>
                        <a:rPr lang="en-US" sz="1900" b="0" i="0" u="none" strike="noStrike" cap="none" spc="0">
                          <a:solidFill>
                            <a:schemeClr val="tx1"/>
                          </a:solidFill>
                          <a:effectLst/>
                          <a:latin typeface="Calibri" panose="020F0502020204030204" pitchFamily="34" charset="0"/>
                        </a:rPr>
                        <a:t>Math</a:t>
                      </a:r>
                    </a:p>
                  </a:txBody>
                  <a:tcPr marL="97733" marR="5817" marT="27924" marB="209428" anchor="b">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900" b="0" i="0" u="none" strike="noStrike" cap="none" spc="0">
                          <a:solidFill>
                            <a:schemeClr val="tx1"/>
                          </a:solidFill>
                          <a:effectLst/>
                          <a:latin typeface="Calibri" panose="020F0502020204030204" pitchFamily="34" charset="0"/>
                        </a:rPr>
                        <a:t>All Students</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97.22</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96.93</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73.66</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594139981"/>
                  </a:ext>
                </a:extLst>
              </a:tr>
              <a:tr h="851677">
                <a:tc vMerge="1">
                  <a:txBody>
                    <a:bodyPr/>
                    <a:lstStyle/>
                    <a:p>
                      <a:endParaRPr lang="en-US"/>
                    </a:p>
                  </a:txBody>
                  <a:tcPr/>
                </a:tc>
                <a:tc>
                  <a:txBody>
                    <a:bodyPr/>
                    <a:lstStyle/>
                    <a:p>
                      <a:pPr algn="l" fontAlgn="b"/>
                      <a:r>
                        <a:rPr lang="en-US" sz="1900" b="0" i="0" u="none" strike="noStrike" cap="none" spc="0">
                          <a:solidFill>
                            <a:schemeClr val="tx1"/>
                          </a:solidFill>
                          <a:effectLst/>
                          <a:latin typeface="Calibri" panose="020F0502020204030204" pitchFamily="34" charset="0"/>
                        </a:rPr>
                        <a:t>Students with Disabilities</a:t>
                      </a:r>
                    </a:p>
                  </a:txBody>
                  <a:tcPr marL="97733" marR="5817" marT="27924" marB="209428"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94.18</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93.65</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68.29</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219156071"/>
                  </a:ext>
                </a:extLst>
              </a:tr>
              <a:tr h="562762">
                <a:tc rowSpan="2">
                  <a:txBody>
                    <a:bodyPr/>
                    <a:lstStyle/>
                    <a:p>
                      <a:pPr algn="ctr" fontAlgn="b"/>
                      <a:r>
                        <a:rPr lang="en-US" sz="1900" b="0" i="0" u="none" strike="noStrike" cap="none" spc="0">
                          <a:solidFill>
                            <a:schemeClr val="tx1"/>
                          </a:solidFill>
                          <a:effectLst/>
                          <a:latin typeface="Calibri" panose="020F0502020204030204" pitchFamily="34" charset="0"/>
                        </a:rPr>
                        <a:t>Science</a:t>
                      </a:r>
                    </a:p>
                  </a:txBody>
                  <a:tcPr marL="97733" marR="5817" marT="27924" marB="209428" anchor="b">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900" b="0" i="0" u="none" strike="noStrike" cap="none" spc="0">
                          <a:solidFill>
                            <a:schemeClr val="tx1"/>
                          </a:solidFill>
                          <a:effectLst/>
                          <a:latin typeface="Calibri" panose="020F0502020204030204" pitchFamily="34" charset="0"/>
                        </a:rPr>
                        <a:t>All Students</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96.45</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96.00</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71.95</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202153927"/>
                  </a:ext>
                </a:extLst>
              </a:tr>
              <a:tr h="851677">
                <a:tc vMerge="1">
                  <a:txBody>
                    <a:bodyPr/>
                    <a:lstStyle/>
                    <a:p>
                      <a:endParaRPr lang="en-US"/>
                    </a:p>
                  </a:txBody>
                  <a:tcPr/>
                </a:tc>
                <a:tc>
                  <a:txBody>
                    <a:bodyPr/>
                    <a:lstStyle/>
                    <a:p>
                      <a:pPr algn="l" fontAlgn="b"/>
                      <a:r>
                        <a:rPr lang="en-US" sz="1900" b="0" i="0" u="none" strike="noStrike" cap="none" spc="0">
                          <a:solidFill>
                            <a:schemeClr val="tx1"/>
                          </a:solidFill>
                          <a:effectLst/>
                          <a:latin typeface="Calibri" panose="020F0502020204030204" pitchFamily="34" charset="0"/>
                        </a:rPr>
                        <a:t>Students with Disabilities</a:t>
                      </a:r>
                    </a:p>
                  </a:txBody>
                  <a:tcPr marL="97733" marR="5817" marT="27924" marB="209428"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a:solidFill>
                            <a:schemeClr val="tx1"/>
                          </a:solidFill>
                          <a:effectLst/>
                          <a:latin typeface="Calibri" panose="020F0502020204030204" pitchFamily="34" charset="0"/>
                        </a:rPr>
                        <a:t>92.83</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a:solidFill>
                            <a:schemeClr val="tx1"/>
                          </a:solidFill>
                          <a:effectLst/>
                          <a:latin typeface="Calibri" panose="020F0502020204030204" pitchFamily="34" charset="0"/>
                        </a:rPr>
                        <a:t>92.25</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a:solidFill>
                            <a:schemeClr val="tx1"/>
                          </a:solidFill>
                          <a:effectLst/>
                          <a:latin typeface="Calibri" panose="020F0502020204030204" pitchFamily="34" charset="0"/>
                        </a:rPr>
                        <a:t>65.81</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fontAlgn="b"/>
                      <a:r>
                        <a:rPr lang="en-US" sz="1900" b="0" i="0" u="none" strike="noStrike" cap="none" spc="0" dirty="0">
                          <a:solidFill>
                            <a:schemeClr val="tx1"/>
                          </a:solidFill>
                          <a:effectLst/>
                          <a:latin typeface="Calibri" panose="020F0502020204030204" pitchFamily="34" charset="0"/>
                        </a:rPr>
                        <a:t> </a:t>
                      </a:r>
                    </a:p>
                  </a:txBody>
                  <a:tcPr marL="97733" marR="5817" marT="27924" marB="209428"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42206508"/>
                  </a:ext>
                </a:extLst>
              </a:tr>
            </a:tbl>
          </a:graphicData>
        </a:graphic>
      </p:graphicFrame>
    </p:spTree>
    <p:extLst>
      <p:ext uri="{BB962C8B-B14F-4D97-AF65-F5344CB8AC3E}">
        <p14:creationId xmlns:p14="http://schemas.microsoft.com/office/powerpoint/2010/main" val="276840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F7E1-1357-F192-01BF-C1438286CC1C}"/>
              </a:ext>
            </a:extLst>
          </p:cNvPr>
          <p:cNvSpPr>
            <a:spLocks noGrp="1"/>
          </p:cNvSpPr>
          <p:nvPr>
            <p:ph type="title"/>
          </p:nvPr>
        </p:nvSpPr>
        <p:spPr>
          <a:xfrm>
            <a:off x="838200" y="819601"/>
            <a:ext cx="10515600" cy="1325563"/>
          </a:xfrm>
        </p:spPr>
        <p:txBody>
          <a:bodyPr>
            <a:normAutofit/>
          </a:bodyPr>
          <a:lstStyle/>
          <a:p>
            <a:r>
              <a:rPr lang="en-US" dirty="0"/>
              <a:t>Measure What you Treasure!</a:t>
            </a:r>
            <a:r>
              <a:rPr lang="en-US" dirty="0">
                <a:solidFill>
                  <a:srgbClr val="FFFFFF"/>
                </a:solidFill>
              </a:rPr>
              <a:t> you treasure</a:t>
            </a:r>
          </a:p>
        </p:txBody>
      </p:sp>
      <p:sp>
        <p:nvSpPr>
          <p:cNvPr id="3" name="Content Placeholder 2">
            <a:extLst>
              <a:ext uri="{FF2B5EF4-FFF2-40B4-BE49-F238E27FC236}">
                <a16:creationId xmlns:a16="http://schemas.microsoft.com/office/drawing/2014/main" id="{B4D9614C-D0AD-DF28-5C4B-B82AAE9488A3}"/>
              </a:ext>
            </a:extLst>
          </p:cNvPr>
          <p:cNvSpPr>
            <a:spLocks noGrp="1"/>
          </p:cNvSpPr>
          <p:nvPr>
            <p:ph idx="1"/>
          </p:nvPr>
        </p:nvSpPr>
        <p:spPr>
          <a:xfrm>
            <a:off x="838200" y="2743199"/>
            <a:ext cx="10515600" cy="3107191"/>
          </a:xfrm>
        </p:spPr>
        <p:txBody>
          <a:bodyPr anchor="ctr">
            <a:normAutofit lnSpcReduction="10000"/>
          </a:bodyPr>
          <a:lstStyle/>
          <a:p>
            <a:r>
              <a:rPr lang="en-US" dirty="0"/>
              <a:t>Participation in statewide assessment is a matter of educational equity!</a:t>
            </a:r>
          </a:p>
          <a:p>
            <a:r>
              <a:rPr lang="en-US" b="0" i="0" u="none" strike="noStrike" baseline="0" dirty="0"/>
              <a:t>Full participation in statewide assessment is an important way to ensure that PA schools are delivering on the promise of high academic expectations and college and career readiness for each and every student.</a:t>
            </a:r>
          </a:p>
          <a:p>
            <a:r>
              <a:rPr lang="en-US" dirty="0"/>
              <a:t>State assessment participation is a federal and state requirement.</a:t>
            </a:r>
          </a:p>
          <a:p>
            <a:endParaRPr lang="en-US" dirty="0"/>
          </a:p>
          <a:p>
            <a:endParaRPr lang="en-US" dirty="0"/>
          </a:p>
        </p:txBody>
      </p:sp>
      <p:sp>
        <p:nvSpPr>
          <p:cNvPr id="4" name="Date Placeholder 3">
            <a:extLst>
              <a:ext uri="{FF2B5EF4-FFF2-40B4-BE49-F238E27FC236}">
                <a16:creationId xmlns:a16="http://schemas.microsoft.com/office/drawing/2014/main" id="{44B20BE5-AF15-8ADC-A2C8-2CCFF59F910F}"/>
              </a:ext>
            </a:extLst>
          </p:cNvPr>
          <p:cNvSpPr>
            <a:spLocks noGrp="1"/>
          </p:cNvSpPr>
          <p:nvPr>
            <p:ph type="dt" sz="half" idx="10"/>
          </p:nvPr>
        </p:nvSpPr>
        <p:spPr/>
        <p:txBody>
          <a:bodyPr>
            <a:normAutofit/>
          </a:bodyPr>
          <a:lstStyle/>
          <a:p>
            <a:pPr>
              <a:spcAft>
                <a:spcPts val="600"/>
              </a:spcAft>
            </a:pPr>
            <a:fld id="{042C9D64-8247-9A48-B335-0335DA596507}" type="datetime1">
              <a:rPr lang="en-US">
                <a:solidFill>
                  <a:srgbClr val="FFFFFF"/>
                </a:solidFill>
              </a:rPr>
              <a:pPr>
                <a:spcAft>
                  <a:spcPts val="600"/>
                </a:spcAft>
              </a:pPr>
              <a:t>1/17/2023</a:t>
            </a:fld>
            <a:endParaRPr lang="en-US">
              <a:solidFill>
                <a:srgbClr val="FFFFFF"/>
              </a:solidFill>
            </a:endParaRPr>
          </a:p>
        </p:txBody>
      </p:sp>
      <p:sp>
        <p:nvSpPr>
          <p:cNvPr id="5" name="Slide Number Placeholder 4">
            <a:extLst>
              <a:ext uri="{FF2B5EF4-FFF2-40B4-BE49-F238E27FC236}">
                <a16:creationId xmlns:a16="http://schemas.microsoft.com/office/drawing/2014/main" id="{B4077E8D-AD37-E174-38EA-B4BCAC8F094F}"/>
              </a:ext>
            </a:extLst>
          </p:cNvPr>
          <p:cNvSpPr>
            <a:spLocks noGrp="1"/>
          </p:cNvSpPr>
          <p:nvPr>
            <p:ph type="sldNum" sz="quarter" idx="12"/>
          </p:nvPr>
        </p:nvSpPr>
        <p:spPr/>
        <p:txBody>
          <a:bodyPr>
            <a:normAutofit/>
          </a:bodyPr>
          <a:lstStyle/>
          <a:p>
            <a:pPr>
              <a:spcAft>
                <a:spcPts val="600"/>
              </a:spcAft>
            </a:pPr>
            <a:fld id="{21BA5351-C004-6E44-B836-3AE785966E6F}" type="slidenum">
              <a:rPr lang="en-US" smtClean="0"/>
              <a:pPr>
                <a:spcAft>
                  <a:spcPts val="600"/>
                </a:spcAft>
              </a:pPr>
              <a:t>9</a:t>
            </a:fld>
            <a:endParaRPr lang="en-US"/>
          </a:p>
        </p:txBody>
      </p:sp>
    </p:spTree>
    <p:extLst>
      <p:ext uri="{BB962C8B-B14F-4D97-AF65-F5344CB8AC3E}">
        <p14:creationId xmlns:p14="http://schemas.microsoft.com/office/powerpoint/2010/main" val="3659775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F83AD4-8B16-41A5-81C3-96C58FA84BA3}"/>
</file>

<file path=customXml/itemProps2.xml><?xml version="1.0" encoding="utf-8"?>
<ds:datastoreItem xmlns:ds="http://schemas.openxmlformats.org/officeDocument/2006/customXml" ds:itemID="{B8CB3FC7-B59E-40D5-A9DE-932E9E5BECE3}">
  <ds:schemaRefs>
    <ds:schemaRef ds:uri="f1c7bf0e-1cb0-48f8-99df-6e3f20f315b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14C1FC7-4E50-493F-BCB4-8C1A73F486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5773</TotalTime>
  <Words>10135</Words>
  <Application>Microsoft Office PowerPoint</Application>
  <PresentationFormat>Widescreen</PresentationFormat>
  <Paragraphs>714</Paragraphs>
  <Slides>58</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New Century Schoolbook</vt:lpstr>
      <vt:lpstr>Roboto</vt:lpstr>
      <vt:lpstr>Segoe UI</vt:lpstr>
      <vt:lpstr>Times New Roman</vt:lpstr>
      <vt:lpstr>Wingdings</vt:lpstr>
      <vt:lpstr>Office Theme</vt:lpstr>
      <vt:lpstr> State Assessment Participation for Students with Disabilities - Why it Matters!</vt:lpstr>
      <vt:lpstr>Tier 2 Monitoring Audience</vt:lpstr>
      <vt:lpstr>Objective</vt:lpstr>
      <vt:lpstr>Tier 2 LEA – Required Actions (1)</vt:lpstr>
      <vt:lpstr>Tier 2 LEA – Required Actions (2)</vt:lpstr>
      <vt:lpstr>Key Topics</vt:lpstr>
      <vt:lpstr>Participation Matters!</vt:lpstr>
      <vt:lpstr>PA Participation Data</vt:lpstr>
      <vt:lpstr>Measure What you Treasure! you treasure</vt:lpstr>
      <vt:lpstr>State Assessment Post Pandemic</vt:lpstr>
      <vt:lpstr>Religious Opt Out Policies</vt:lpstr>
      <vt:lpstr>Parent Opt Outs</vt:lpstr>
      <vt:lpstr>State Assessment and Graduation Requirements</vt:lpstr>
      <vt:lpstr>Title 22 Chapter 4.24(d)</vt:lpstr>
      <vt:lpstr>Successful Completion of Graduation Requirements</vt:lpstr>
      <vt:lpstr>National Center for Educational Outcomes</vt:lpstr>
      <vt:lpstr>Statewide Assessment Participation Goals </vt:lpstr>
      <vt:lpstr>PaTTAN - PASA Eligibility Criteria: Decision Making Companion Tool</vt:lpstr>
      <vt:lpstr>PASA Eligibility Criteria and the IEP Team</vt:lpstr>
      <vt:lpstr>PASA Eligibility Criteria #1</vt:lpstr>
      <vt:lpstr>PASA Eligibility Criteria #2</vt:lpstr>
      <vt:lpstr>Specific Learning Disability</vt:lpstr>
      <vt:lpstr>Speech and Language (Primary)</vt:lpstr>
      <vt:lpstr>Emotional Disturbance</vt:lpstr>
      <vt:lpstr>Let’s look at IQ score</vt:lpstr>
      <vt:lpstr>PASA Eligibility Criteria #3</vt:lpstr>
      <vt:lpstr>Does this mean all students in a Life Skills Support classroom qualify?</vt:lpstr>
      <vt:lpstr>PASA Eligibility Criteria #4</vt:lpstr>
      <vt:lpstr>Criteria #4</vt:lpstr>
      <vt:lpstr>PASA Eligibility Criteria #5</vt:lpstr>
      <vt:lpstr>PASA Eligibility Criteria #6</vt:lpstr>
      <vt:lpstr>Participation in the general education curriculum </vt:lpstr>
      <vt:lpstr>PASA Eligibility Criteria</vt:lpstr>
      <vt:lpstr>Student Scenarios and Participation Decisions</vt:lpstr>
      <vt:lpstr>Scenario 1Scenario 1</vt:lpstr>
      <vt:lpstr>Scenario 1Scenario 1 - Team Conversation</vt:lpstr>
      <vt:lpstr>Scenario 1-  IEP Team Considerations</vt:lpstr>
      <vt:lpstr>Scenario 2Scenario 2</vt:lpstr>
      <vt:lpstr>Scenario 2 - Team Conversation</vt:lpstr>
      <vt:lpstr>Scenario 2 - IEP Team Considerations </vt:lpstr>
      <vt:lpstr>Scenario 3</vt:lpstr>
      <vt:lpstr>Scenario 3 - Team Conversation</vt:lpstr>
      <vt:lpstr>Scenario 3 - IEP Team Considerations </vt:lpstr>
      <vt:lpstr>Resources for Managing PASA Eligibility and Addressing 1% Cap</vt:lpstr>
      <vt:lpstr>Improving State and District Assessment Participation Rates</vt:lpstr>
      <vt:lpstr>NCEO Report on State Assessment  Participation Requirement</vt:lpstr>
      <vt:lpstr>Improving Participation Rates  through Action Planning</vt:lpstr>
      <vt:lpstr>Process</vt:lpstr>
      <vt:lpstr>Stakeholders</vt:lpstr>
      <vt:lpstr>Collect, Analyze and Summarize Participation Data Sources</vt:lpstr>
      <vt:lpstr>Identify 95% Participation Rate Issues</vt:lpstr>
      <vt:lpstr>Determine Strategies to Address Issues</vt:lpstr>
      <vt:lpstr>Develop and Implement Action  Plan and Timeline</vt:lpstr>
      <vt:lpstr>Progress Monitoring</vt:lpstr>
      <vt:lpstr>Resources for Managing 95% Participation Rates</vt:lpstr>
      <vt:lpstr>LEA Next Steps - Planning</vt:lpstr>
      <vt:lpstr>LEA Required Actions</vt:lpstr>
      <vt:lpstr>Contact/Mission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State Assessment Participation for Students with Disabilities – Why it Matters!</dc:title>
  <dc:creator>Milakovic, Dana</dc:creator>
  <cp:lastModifiedBy>Henry, Rachel</cp:lastModifiedBy>
  <cp:revision>16</cp:revision>
  <dcterms:created xsi:type="dcterms:W3CDTF">2022-07-06T18:28:13Z</dcterms:created>
  <dcterms:modified xsi:type="dcterms:W3CDTF">2023-01-17T15:27:23Z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MigrationSourceURL">
    <vt:lpwstr/>
  </property>
  <property fmtid="{D5CDD505-2E9C-101B-9397-08002B2CF9AE}" pid="4" name="Order">
    <vt:r8>1468400</vt:r8>
  </property>
  <property fmtid="{D5CDD505-2E9C-101B-9397-08002B2CF9AE}" pid="5" name="Category">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