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6"/>
  </p:notesMasterIdLst>
  <p:sldIdLst>
    <p:sldId id="256" r:id="rId5"/>
    <p:sldId id="289" r:id="rId6"/>
    <p:sldId id="302" r:id="rId7"/>
    <p:sldId id="294" r:id="rId8"/>
    <p:sldId id="312" r:id="rId9"/>
    <p:sldId id="347" r:id="rId10"/>
    <p:sldId id="318" r:id="rId11"/>
    <p:sldId id="328" r:id="rId12"/>
    <p:sldId id="259" r:id="rId13"/>
    <p:sldId id="257" r:id="rId14"/>
    <p:sldId id="261" r:id="rId15"/>
    <p:sldId id="346" r:id="rId16"/>
    <p:sldId id="290" r:id="rId17"/>
    <p:sldId id="266" r:id="rId18"/>
    <p:sldId id="348" r:id="rId19"/>
    <p:sldId id="267" r:id="rId20"/>
    <p:sldId id="260" r:id="rId21"/>
    <p:sldId id="262" r:id="rId22"/>
    <p:sldId id="263" r:id="rId23"/>
    <p:sldId id="269" r:id="rId24"/>
    <p:sldId id="271" r:id="rId25"/>
    <p:sldId id="349" r:id="rId26"/>
    <p:sldId id="272" r:id="rId27"/>
    <p:sldId id="273" r:id="rId28"/>
    <p:sldId id="350" r:id="rId29"/>
    <p:sldId id="330" r:id="rId30"/>
    <p:sldId id="331" r:id="rId31"/>
    <p:sldId id="321" r:id="rId32"/>
    <p:sldId id="274" r:id="rId33"/>
    <p:sldId id="304" r:id="rId34"/>
    <p:sldId id="305" r:id="rId35"/>
    <p:sldId id="306" r:id="rId36"/>
    <p:sldId id="309" r:id="rId37"/>
    <p:sldId id="307" r:id="rId38"/>
    <p:sldId id="351" r:id="rId39"/>
    <p:sldId id="314" r:id="rId40"/>
    <p:sldId id="326" r:id="rId41"/>
    <p:sldId id="352" r:id="rId42"/>
    <p:sldId id="322" r:id="rId43"/>
    <p:sldId id="276" r:id="rId44"/>
    <p:sldId id="277" r:id="rId45"/>
    <p:sldId id="344" r:id="rId46"/>
    <p:sldId id="353" r:id="rId47"/>
    <p:sldId id="281" r:id="rId48"/>
    <p:sldId id="317" r:id="rId49"/>
    <p:sldId id="354" r:id="rId50"/>
    <p:sldId id="323" r:id="rId51"/>
    <p:sldId id="283" r:id="rId52"/>
    <p:sldId id="284" r:id="rId53"/>
    <p:sldId id="295" r:id="rId54"/>
    <p:sldId id="308" r:id="rId55"/>
    <p:sldId id="310" r:id="rId56"/>
    <p:sldId id="311" r:id="rId57"/>
    <p:sldId id="334" r:id="rId58"/>
    <p:sldId id="335" r:id="rId59"/>
    <p:sldId id="336" r:id="rId60"/>
    <p:sldId id="337" r:id="rId61"/>
    <p:sldId id="338" r:id="rId62"/>
    <p:sldId id="339" r:id="rId63"/>
    <p:sldId id="340" r:id="rId64"/>
    <p:sldId id="342" r:id="rId65"/>
    <p:sldId id="324" r:id="rId66"/>
    <p:sldId id="355" r:id="rId67"/>
    <p:sldId id="287" r:id="rId68"/>
    <p:sldId id="297" r:id="rId69"/>
    <p:sldId id="298" r:id="rId70"/>
    <p:sldId id="299" r:id="rId71"/>
    <p:sldId id="356" r:id="rId72"/>
    <p:sldId id="327" r:id="rId73"/>
    <p:sldId id="303" r:id="rId74"/>
    <p:sldId id="258"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231B5D-EAAF-4DC0-8700-116F5E4EB6E7}" v="107" dt="2022-04-04T17:44:24.4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01" autoAdjust="0"/>
  </p:normalViewPr>
  <p:slideViewPr>
    <p:cSldViewPr>
      <p:cViewPr varScale="1">
        <p:scale>
          <a:sx n="108" d="100"/>
          <a:sy n="108" d="100"/>
        </p:scale>
        <p:origin x="1704"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EEBFCE-E1AD-4C66-8436-2B8546317258}" type="datetimeFigureOut">
              <a:rPr lang="en-US" smtClean="0"/>
              <a:t>4/7/2022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0DDAA2-1C43-4F84-BCB8-BB799C3B521C}" type="slidenum">
              <a:rPr lang="en-US" smtClean="0"/>
              <a:t>‹#›</a:t>
            </a:fld>
            <a:endParaRPr lang="en-US" dirty="0"/>
          </a:p>
        </p:txBody>
      </p:sp>
    </p:spTree>
    <p:extLst>
      <p:ext uri="{BB962C8B-B14F-4D97-AF65-F5344CB8AC3E}">
        <p14:creationId xmlns:p14="http://schemas.microsoft.com/office/powerpoint/2010/main" val="4183074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intended to be used as a supplement to the training a PDTS instructor candidate receives from the PDTS owners/directors.  It is not intended to supplant or replace that training. </a:t>
            </a:r>
          </a:p>
        </p:txBody>
      </p:sp>
      <p:sp>
        <p:nvSpPr>
          <p:cNvPr id="4" name="Slide Number Placeholder 3"/>
          <p:cNvSpPr>
            <a:spLocks noGrp="1"/>
          </p:cNvSpPr>
          <p:nvPr>
            <p:ph type="sldNum" sz="quarter" idx="5"/>
          </p:nvPr>
        </p:nvSpPr>
        <p:spPr/>
        <p:txBody>
          <a:bodyPr/>
          <a:lstStyle/>
          <a:p>
            <a:fld id="{3C0DDAA2-1C43-4F84-BCB8-BB799C3B521C}" type="slidenum">
              <a:rPr lang="en-US" smtClean="0"/>
              <a:t>1</a:t>
            </a:fld>
            <a:endParaRPr lang="en-US" dirty="0"/>
          </a:p>
        </p:txBody>
      </p:sp>
    </p:spTree>
    <p:extLst>
      <p:ext uri="{BB962C8B-B14F-4D97-AF65-F5344CB8AC3E}">
        <p14:creationId xmlns:p14="http://schemas.microsoft.com/office/powerpoint/2010/main" val="2862110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Guidance for PDTS owners/directors in the area of instructor training is available on the PDE Driver and safety education webpage</a:t>
            </a:r>
          </a:p>
        </p:txBody>
      </p:sp>
      <p:sp>
        <p:nvSpPr>
          <p:cNvPr id="4" name="Slide Number Placeholder 3"/>
          <p:cNvSpPr>
            <a:spLocks noGrp="1"/>
          </p:cNvSpPr>
          <p:nvPr>
            <p:ph type="sldNum" sz="quarter" idx="5"/>
          </p:nvPr>
        </p:nvSpPr>
        <p:spPr/>
        <p:txBody>
          <a:bodyPr/>
          <a:lstStyle/>
          <a:p>
            <a:fld id="{3C0DDAA2-1C43-4F84-BCB8-BB799C3B521C}" type="slidenum">
              <a:rPr lang="en-US" smtClean="0"/>
              <a:t>11</a:t>
            </a:fld>
            <a:endParaRPr lang="en-US" dirty="0"/>
          </a:p>
        </p:txBody>
      </p:sp>
    </p:spTree>
    <p:extLst>
      <p:ext uri="{BB962C8B-B14F-4D97-AF65-F5344CB8AC3E}">
        <p14:creationId xmlns:p14="http://schemas.microsoft.com/office/powerpoint/2010/main" val="2925328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Scanning techniques is one of the most critical components of safe driving</a:t>
            </a:r>
          </a:p>
        </p:txBody>
      </p:sp>
      <p:sp>
        <p:nvSpPr>
          <p:cNvPr id="4" name="Slide Number Placeholder 3"/>
          <p:cNvSpPr>
            <a:spLocks noGrp="1"/>
          </p:cNvSpPr>
          <p:nvPr>
            <p:ph type="sldNum" sz="quarter" idx="5"/>
          </p:nvPr>
        </p:nvSpPr>
        <p:spPr/>
        <p:txBody>
          <a:bodyPr/>
          <a:lstStyle/>
          <a:p>
            <a:fld id="{3C0DDAA2-1C43-4F84-BCB8-BB799C3B521C}" type="slidenum">
              <a:rPr lang="en-US" smtClean="0"/>
              <a:t>13</a:t>
            </a:fld>
            <a:endParaRPr lang="en-US" dirty="0"/>
          </a:p>
        </p:txBody>
      </p:sp>
    </p:spTree>
    <p:extLst>
      <p:ext uri="{BB962C8B-B14F-4D97-AF65-F5344CB8AC3E}">
        <p14:creationId xmlns:p14="http://schemas.microsoft.com/office/powerpoint/2010/main" val="2363173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Scanning involves our senses and brains.  It is a selective process that takes time to develop.  Scanning can be improved with direct practice.  The driver education instructor is an important resource in helping students to develop their scanning techniques.    </a:t>
            </a:r>
          </a:p>
        </p:txBody>
      </p:sp>
      <p:sp>
        <p:nvSpPr>
          <p:cNvPr id="4" name="Slide Number Placeholder 3"/>
          <p:cNvSpPr>
            <a:spLocks noGrp="1"/>
          </p:cNvSpPr>
          <p:nvPr>
            <p:ph type="sldNum" sz="quarter" idx="5"/>
          </p:nvPr>
        </p:nvSpPr>
        <p:spPr/>
        <p:txBody>
          <a:bodyPr/>
          <a:lstStyle/>
          <a:p>
            <a:fld id="{3C0DDAA2-1C43-4F84-BCB8-BB799C3B521C}" type="slidenum">
              <a:rPr lang="en-US" smtClean="0"/>
              <a:t>14</a:t>
            </a:fld>
            <a:endParaRPr lang="en-US" dirty="0"/>
          </a:p>
        </p:txBody>
      </p:sp>
    </p:spTree>
    <p:extLst>
      <p:ext uri="{BB962C8B-B14F-4D97-AF65-F5344CB8AC3E}">
        <p14:creationId xmlns:p14="http://schemas.microsoft.com/office/powerpoint/2010/main" val="642771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scanning techniques will assist in developing perceptual skills</a:t>
            </a:r>
          </a:p>
        </p:txBody>
      </p:sp>
      <p:sp>
        <p:nvSpPr>
          <p:cNvPr id="4" name="Slide Number Placeholder 3"/>
          <p:cNvSpPr>
            <a:spLocks noGrp="1"/>
          </p:cNvSpPr>
          <p:nvPr>
            <p:ph type="sldNum" sz="quarter" idx="5"/>
          </p:nvPr>
        </p:nvSpPr>
        <p:spPr/>
        <p:txBody>
          <a:bodyPr/>
          <a:lstStyle/>
          <a:p>
            <a:fld id="{3C0DDAA2-1C43-4F84-BCB8-BB799C3B521C}" type="slidenum">
              <a:rPr lang="en-US" smtClean="0"/>
              <a:t>16</a:t>
            </a:fld>
            <a:endParaRPr lang="en-US" dirty="0"/>
          </a:p>
        </p:txBody>
      </p:sp>
    </p:spTree>
    <p:extLst>
      <p:ext uri="{BB962C8B-B14F-4D97-AF65-F5344CB8AC3E}">
        <p14:creationId xmlns:p14="http://schemas.microsoft.com/office/powerpoint/2010/main" val="203334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reviewing the PowerPoint presentations from this slide, the instructor candidate can get a better understanding of how to assist the student developing perceptual awareness.  </a:t>
            </a:r>
          </a:p>
        </p:txBody>
      </p:sp>
      <p:sp>
        <p:nvSpPr>
          <p:cNvPr id="4" name="Slide Number Placeholder 3"/>
          <p:cNvSpPr>
            <a:spLocks noGrp="1"/>
          </p:cNvSpPr>
          <p:nvPr>
            <p:ph type="sldNum" sz="quarter" idx="5"/>
          </p:nvPr>
        </p:nvSpPr>
        <p:spPr/>
        <p:txBody>
          <a:bodyPr/>
          <a:lstStyle/>
          <a:p>
            <a:fld id="{3C0DDAA2-1C43-4F84-BCB8-BB799C3B521C}" type="slidenum">
              <a:rPr lang="en-US" smtClean="0"/>
              <a:t>17</a:t>
            </a:fld>
            <a:endParaRPr lang="en-US" dirty="0"/>
          </a:p>
        </p:txBody>
      </p:sp>
    </p:spTree>
    <p:extLst>
      <p:ext uri="{BB962C8B-B14F-4D97-AF65-F5344CB8AC3E}">
        <p14:creationId xmlns:p14="http://schemas.microsoft.com/office/powerpoint/2010/main" val="1493742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3C0DDAA2-1C43-4F84-BCB8-BB799C3B521C}" type="slidenum">
              <a:rPr lang="en-US" smtClean="0"/>
              <a:t>18</a:t>
            </a:fld>
            <a:endParaRPr lang="en-US" dirty="0"/>
          </a:p>
        </p:txBody>
      </p:sp>
    </p:spTree>
    <p:extLst>
      <p:ext uri="{BB962C8B-B14F-4D97-AF65-F5344CB8AC3E}">
        <p14:creationId xmlns:p14="http://schemas.microsoft.com/office/powerpoint/2010/main" val="58016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3C0DDAA2-1C43-4F84-BCB8-BB799C3B521C}" type="slidenum">
              <a:rPr lang="en-US" smtClean="0"/>
              <a:t>19</a:t>
            </a:fld>
            <a:endParaRPr lang="en-US" dirty="0"/>
          </a:p>
        </p:txBody>
      </p:sp>
    </p:spTree>
    <p:extLst>
      <p:ext uri="{BB962C8B-B14F-4D97-AF65-F5344CB8AC3E}">
        <p14:creationId xmlns:p14="http://schemas.microsoft.com/office/powerpoint/2010/main" val="1043767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Commentary driving is a proven teaching technique to help develop and improve scanning techniques and perceptual awareness.  </a:t>
            </a:r>
          </a:p>
        </p:txBody>
      </p:sp>
      <p:sp>
        <p:nvSpPr>
          <p:cNvPr id="4" name="Slide Number Placeholder 3"/>
          <p:cNvSpPr>
            <a:spLocks noGrp="1"/>
          </p:cNvSpPr>
          <p:nvPr>
            <p:ph type="sldNum" sz="quarter" idx="5"/>
          </p:nvPr>
        </p:nvSpPr>
        <p:spPr/>
        <p:txBody>
          <a:bodyPr/>
          <a:lstStyle/>
          <a:p>
            <a:fld id="{3C0DDAA2-1C43-4F84-BCB8-BB799C3B521C}" type="slidenum">
              <a:rPr lang="en-US" smtClean="0"/>
              <a:t>20</a:t>
            </a:fld>
            <a:endParaRPr lang="en-US" dirty="0"/>
          </a:p>
        </p:txBody>
      </p:sp>
    </p:spTree>
    <p:extLst>
      <p:ext uri="{BB962C8B-B14F-4D97-AF65-F5344CB8AC3E}">
        <p14:creationId xmlns:p14="http://schemas.microsoft.com/office/powerpoint/2010/main" val="3721516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various decision-making strategies. The strategy used in the Enhanced Program Guide is the Stop-Think- and Go process.  </a:t>
            </a:r>
          </a:p>
        </p:txBody>
      </p:sp>
      <p:sp>
        <p:nvSpPr>
          <p:cNvPr id="4" name="Slide Number Placeholder 3"/>
          <p:cNvSpPr>
            <a:spLocks noGrp="1"/>
          </p:cNvSpPr>
          <p:nvPr>
            <p:ph type="sldNum" sz="quarter" idx="5"/>
          </p:nvPr>
        </p:nvSpPr>
        <p:spPr/>
        <p:txBody>
          <a:bodyPr/>
          <a:lstStyle/>
          <a:p>
            <a:fld id="{3C0DDAA2-1C43-4F84-BCB8-BB799C3B521C}" type="slidenum">
              <a:rPr lang="en-US" smtClean="0"/>
              <a:t>21</a:t>
            </a:fld>
            <a:endParaRPr lang="en-US" dirty="0"/>
          </a:p>
        </p:txBody>
      </p:sp>
    </p:spTree>
    <p:extLst>
      <p:ext uri="{BB962C8B-B14F-4D97-AF65-F5344CB8AC3E}">
        <p14:creationId xmlns:p14="http://schemas.microsoft.com/office/powerpoint/2010/main" val="1775025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assessment and evaluation is critical in teaching</a:t>
            </a:r>
          </a:p>
        </p:txBody>
      </p:sp>
      <p:sp>
        <p:nvSpPr>
          <p:cNvPr id="4" name="Slide Number Placeholder 3"/>
          <p:cNvSpPr>
            <a:spLocks noGrp="1"/>
          </p:cNvSpPr>
          <p:nvPr>
            <p:ph type="sldNum" sz="quarter" idx="5"/>
          </p:nvPr>
        </p:nvSpPr>
        <p:spPr/>
        <p:txBody>
          <a:bodyPr/>
          <a:lstStyle/>
          <a:p>
            <a:fld id="{3C0DDAA2-1C43-4F84-BCB8-BB799C3B521C}" type="slidenum">
              <a:rPr lang="en-US" smtClean="0"/>
              <a:t>23</a:t>
            </a:fld>
            <a:endParaRPr lang="en-US" dirty="0"/>
          </a:p>
        </p:txBody>
      </p:sp>
    </p:spTree>
    <p:extLst>
      <p:ext uri="{BB962C8B-B14F-4D97-AF65-F5344CB8AC3E}">
        <p14:creationId xmlns:p14="http://schemas.microsoft.com/office/powerpoint/2010/main" val="3008519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guide is intended to be used by Private Driver Training School (PDTS) owners and directors.  You may enter your questions in the chat. We will entertain questions at the end of the presentation   </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a:t>
            </a:fld>
            <a:endParaRPr lang="en-US" dirty="0"/>
          </a:p>
        </p:txBody>
      </p:sp>
    </p:spTree>
    <p:extLst>
      <p:ext uri="{BB962C8B-B14F-4D97-AF65-F5344CB8AC3E}">
        <p14:creationId xmlns:p14="http://schemas.microsoft.com/office/powerpoint/2010/main" val="3796350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Crucial aspects of driving that needs to be evaluated include but is not limited to the student’s response to hazards, how they interact with other roadway users, the student’s current performance, and, based on evaluation and assessment how the student is progressing.     </a:t>
            </a:r>
          </a:p>
        </p:txBody>
      </p:sp>
      <p:sp>
        <p:nvSpPr>
          <p:cNvPr id="4" name="Slide Number Placeholder 3"/>
          <p:cNvSpPr>
            <a:spLocks noGrp="1"/>
          </p:cNvSpPr>
          <p:nvPr>
            <p:ph type="sldNum" sz="quarter" idx="5"/>
          </p:nvPr>
        </p:nvSpPr>
        <p:spPr/>
        <p:txBody>
          <a:bodyPr/>
          <a:lstStyle/>
          <a:p>
            <a:fld id="{3C0DDAA2-1C43-4F84-BCB8-BB799C3B521C}" type="slidenum">
              <a:rPr lang="en-US" smtClean="0"/>
              <a:t>24</a:t>
            </a:fld>
            <a:endParaRPr lang="en-US" dirty="0"/>
          </a:p>
        </p:txBody>
      </p:sp>
    </p:spTree>
    <p:extLst>
      <p:ext uri="{BB962C8B-B14F-4D97-AF65-F5344CB8AC3E}">
        <p14:creationId xmlns:p14="http://schemas.microsoft.com/office/powerpoint/2010/main" val="3606606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Pedagogy covers various aspects of teaching that include but is not limited to styles of teaching, feedback, assessment, and asking questions.  It is the methods of teaching</a:t>
            </a:r>
          </a:p>
        </p:txBody>
      </p:sp>
      <p:sp>
        <p:nvSpPr>
          <p:cNvPr id="4" name="Slide Number Placeholder 3"/>
          <p:cNvSpPr>
            <a:spLocks noGrp="1"/>
          </p:cNvSpPr>
          <p:nvPr>
            <p:ph type="sldNum" sz="quarter" idx="5"/>
          </p:nvPr>
        </p:nvSpPr>
        <p:spPr/>
        <p:txBody>
          <a:bodyPr/>
          <a:lstStyle/>
          <a:p>
            <a:fld id="{3C0DDAA2-1C43-4F84-BCB8-BB799C3B521C}" type="slidenum">
              <a:rPr lang="en-US" smtClean="0"/>
              <a:t>26</a:t>
            </a:fld>
            <a:endParaRPr lang="en-US" dirty="0"/>
          </a:p>
        </p:txBody>
      </p:sp>
    </p:spTree>
    <p:extLst>
      <p:ext uri="{BB962C8B-B14F-4D97-AF65-F5344CB8AC3E}">
        <p14:creationId xmlns:p14="http://schemas.microsoft.com/office/powerpoint/2010/main" val="1451483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training the driver education instructor, owners/directors need to place emphasis on developing the instructor’s knowledge of…</a:t>
            </a:r>
          </a:p>
        </p:txBody>
      </p:sp>
      <p:sp>
        <p:nvSpPr>
          <p:cNvPr id="4" name="Slide Number Placeholder 3"/>
          <p:cNvSpPr>
            <a:spLocks noGrp="1"/>
          </p:cNvSpPr>
          <p:nvPr>
            <p:ph type="sldNum" sz="quarter" idx="5"/>
          </p:nvPr>
        </p:nvSpPr>
        <p:spPr/>
        <p:txBody>
          <a:bodyPr/>
          <a:lstStyle/>
          <a:p>
            <a:fld id="{3C0DDAA2-1C43-4F84-BCB8-BB799C3B521C}" type="slidenum">
              <a:rPr lang="en-US" smtClean="0"/>
              <a:t>27</a:t>
            </a:fld>
            <a:endParaRPr lang="en-US" dirty="0"/>
          </a:p>
        </p:txBody>
      </p:sp>
    </p:spTree>
    <p:extLst>
      <p:ext uri="{BB962C8B-B14F-4D97-AF65-F5344CB8AC3E}">
        <p14:creationId xmlns:p14="http://schemas.microsoft.com/office/powerpoint/2010/main" val="809937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Pedagogy for behind-the-wheel includes… </a:t>
            </a:r>
          </a:p>
        </p:txBody>
      </p:sp>
      <p:sp>
        <p:nvSpPr>
          <p:cNvPr id="4" name="Slide Number Placeholder 3"/>
          <p:cNvSpPr>
            <a:spLocks noGrp="1"/>
          </p:cNvSpPr>
          <p:nvPr>
            <p:ph type="sldNum" sz="quarter" idx="5"/>
          </p:nvPr>
        </p:nvSpPr>
        <p:spPr/>
        <p:txBody>
          <a:bodyPr/>
          <a:lstStyle/>
          <a:p>
            <a:fld id="{3C0DDAA2-1C43-4F84-BCB8-BB799C3B521C}" type="slidenum">
              <a:rPr lang="en-US" smtClean="0"/>
              <a:t>28</a:t>
            </a:fld>
            <a:endParaRPr lang="en-US" dirty="0"/>
          </a:p>
        </p:txBody>
      </p:sp>
    </p:spTree>
    <p:extLst>
      <p:ext uri="{BB962C8B-B14F-4D97-AF65-F5344CB8AC3E}">
        <p14:creationId xmlns:p14="http://schemas.microsoft.com/office/powerpoint/2010/main" val="62585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Delivery of information needs to be consistent.  That includes giving instruction (where to make the maneuver then what the maneuver will be; example, “at the next traffic light, make a right turn”</a:t>
            </a:r>
          </a:p>
          <a:p>
            <a:r>
              <a:rPr lang="en-US" dirty="0"/>
              <a:t>This also includes ow to intervene, taking control of the wheel at the 3:00 position. And what to do after an intervention. </a:t>
            </a:r>
          </a:p>
        </p:txBody>
      </p:sp>
      <p:sp>
        <p:nvSpPr>
          <p:cNvPr id="4" name="Slide Number Placeholder 3"/>
          <p:cNvSpPr>
            <a:spLocks noGrp="1"/>
          </p:cNvSpPr>
          <p:nvPr>
            <p:ph type="sldNum" sz="quarter" idx="5"/>
          </p:nvPr>
        </p:nvSpPr>
        <p:spPr/>
        <p:txBody>
          <a:bodyPr/>
          <a:lstStyle/>
          <a:p>
            <a:fld id="{3C0DDAA2-1C43-4F84-BCB8-BB799C3B521C}" type="slidenum">
              <a:rPr lang="en-US" smtClean="0"/>
              <a:t>29</a:t>
            </a:fld>
            <a:endParaRPr lang="en-US" dirty="0"/>
          </a:p>
        </p:txBody>
      </p:sp>
    </p:spTree>
    <p:extLst>
      <p:ext uri="{BB962C8B-B14F-4D97-AF65-F5344CB8AC3E}">
        <p14:creationId xmlns:p14="http://schemas.microsoft.com/office/powerpoint/2010/main" val="439512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instructor needs to assure the student possesses all the appropriate documents at the start of every lesson.  The instructor needs to be calm.  The instructor needs be sure the student understands how to relinquish control to the instructor when necessary.  The PDTS owner/director also needs to teach the instructor how to be positioned when giving a behind-the-wheel lesson. </a:t>
            </a:r>
          </a:p>
        </p:txBody>
      </p:sp>
      <p:sp>
        <p:nvSpPr>
          <p:cNvPr id="4" name="Slide Number Placeholder 3"/>
          <p:cNvSpPr>
            <a:spLocks noGrp="1"/>
          </p:cNvSpPr>
          <p:nvPr>
            <p:ph type="sldNum" sz="quarter" idx="5"/>
          </p:nvPr>
        </p:nvSpPr>
        <p:spPr/>
        <p:txBody>
          <a:bodyPr/>
          <a:lstStyle/>
          <a:p>
            <a:fld id="{3C0DDAA2-1C43-4F84-BCB8-BB799C3B521C}" type="slidenum">
              <a:rPr lang="en-US" smtClean="0"/>
              <a:t>30</a:t>
            </a:fld>
            <a:endParaRPr lang="en-US" dirty="0"/>
          </a:p>
        </p:txBody>
      </p:sp>
    </p:spTree>
    <p:extLst>
      <p:ext uri="{BB962C8B-B14F-4D97-AF65-F5344CB8AC3E}">
        <p14:creationId xmlns:p14="http://schemas.microsoft.com/office/powerpoint/2010/main" val="442417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behind-the-wheel instructor needs to be engaged with the lesson at all times </a:t>
            </a:r>
          </a:p>
        </p:txBody>
      </p:sp>
      <p:sp>
        <p:nvSpPr>
          <p:cNvPr id="4" name="Slide Number Placeholder 3"/>
          <p:cNvSpPr>
            <a:spLocks noGrp="1"/>
          </p:cNvSpPr>
          <p:nvPr>
            <p:ph type="sldNum" sz="quarter" idx="5"/>
          </p:nvPr>
        </p:nvSpPr>
        <p:spPr/>
        <p:txBody>
          <a:bodyPr/>
          <a:lstStyle/>
          <a:p>
            <a:fld id="{3C0DDAA2-1C43-4F84-BCB8-BB799C3B521C}" type="slidenum">
              <a:rPr lang="en-US" smtClean="0"/>
              <a:t>31</a:t>
            </a:fld>
            <a:endParaRPr lang="en-US" dirty="0"/>
          </a:p>
        </p:txBody>
      </p:sp>
    </p:spTree>
    <p:extLst>
      <p:ext uri="{BB962C8B-B14F-4D97-AF65-F5344CB8AC3E}">
        <p14:creationId xmlns:p14="http://schemas.microsoft.com/office/powerpoint/2010/main" val="4114201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behind-the-wheel instructor needs to be skilled in how to provide instruction.  </a:t>
            </a:r>
          </a:p>
        </p:txBody>
      </p:sp>
      <p:sp>
        <p:nvSpPr>
          <p:cNvPr id="4" name="Slide Number Placeholder 3"/>
          <p:cNvSpPr>
            <a:spLocks noGrp="1"/>
          </p:cNvSpPr>
          <p:nvPr>
            <p:ph type="sldNum" sz="quarter" idx="5"/>
          </p:nvPr>
        </p:nvSpPr>
        <p:spPr/>
        <p:txBody>
          <a:bodyPr/>
          <a:lstStyle/>
          <a:p>
            <a:fld id="{3C0DDAA2-1C43-4F84-BCB8-BB799C3B521C}" type="slidenum">
              <a:rPr lang="en-US" smtClean="0"/>
              <a:t>32</a:t>
            </a:fld>
            <a:endParaRPr lang="en-US" dirty="0"/>
          </a:p>
        </p:txBody>
      </p:sp>
    </p:spTree>
    <p:extLst>
      <p:ext uri="{BB962C8B-B14F-4D97-AF65-F5344CB8AC3E}">
        <p14:creationId xmlns:p14="http://schemas.microsoft.com/office/powerpoint/2010/main" val="2512111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providing instruction there are many tasks occurring at the same time.  The instructor can benefit by having a systematic order of awareness, providing instruction, assuring the student and the vehicle are in a position that affords the most safety, and a methodology for tracking and assessment.   </a:t>
            </a:r>
          </a:p>
        </p:txBody>
      </p:sp>
      <p:sp>
        <p:nvSpPr>
          <p:cNvPr id="4" name="Slide Number Placeholder 3"/>
          <p:cNvSpPr>
            <a:spLocks noGrp="1"/>
          </p:cNvSpPr>
          <p:nvPr>
            <p:ph type="sldNum" sz="quarter" idx="5"/>
          </p:nvPr>
        </p:nvSpPr>
        <p:spPr/>
        <p:txBody>
          <a:bodyPr/>
          <a:lstStyle/>
          <a:p>
            <a:fld id="{3C0DDAA2-1C43-4F84-BCB8-BB799C3B521C}" type="slidenum">
              <a:rPr lang="en-US" smtClean="0"/>
              <a:t>33</a:t>
            </a:fld>
            <a:endParaRPr lang="en-US" dirty="0"/>
          </a:p>
        </p:txBody>
      </p:sp>
    </p:spTree>
    <p:extLst>
      <p:ext uri="{BB962C8B-B14F-4D97-AF65-F5344CB8AC3E}">
        <p14:creationId xmlns:p14="http://schemas.microsoft.com/office/powerpoint/2010/main" val="3083085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Keeping an accurate anecdotal record will aide the instructor in tracking student progress and will assist when debriefing with the parent/guardian.  </a:t>
            </a:r>
          </a:p>
        </p:txBody>
      </p:sp>
      <p:sp>
        <p:nvSpPr>
          <p:cNvPr id="4" name="Slide Number Placeholder 3"/>
          <p:cNvSpPr>
            <a:spLocks noGrp="1"/>
          </p:cNvSpPr>
          <p:nvPr>
            <p:ph type="sldNum" sz="quarter" idx="5"/>
          </p:nvPr>
        </p:nvSpPr>
        <p:spPr/>
        <p:txBody>
          <a:bodyPr/>
          <a:lstStyle/>
          <a:p>
            <a:fld id="{3C0DDAA2-1C43-4F84-BCB8-BB799C3B521C}" type="slidenum">
              <a:rPr lang="en-US" smtClean="0"/>
              <a:t>34</a:t>
            </a:fld>
            <a:endParaRPr lang="en-US" dirty="0"/>
          </a:p>
        </p:txBody>
      </p:sp>
    </p:spTree>
    <p:extLst>
      <p:ext uri="{BB962C8B-B14F-4D97-AF65-F5344CB8AC3E}">
        <p14:creationId xmlns:p14="http://schemas.microsoft.com/office/powerpoint/2010/main" val="4271386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components of the PDTS instructor examination align with the statute for private driver training schools</a:t>
            </a:r>
          </a:p>
        </p:txBody>
      </p:sp>
      <p:sp>
        <p:nvSpPr>
          <p:cNvPr id="4" name="Slide Number Placeholder 3"/>
          <p:cNvSpPr>
            <a:spLocks noGrp="1"/>
          </p:cNvSpPr>
          <p:nvPr>
            <p:ph type="sldNum" sz="quarter" idx="5"/>
          </p:nvPr>
        </p:nvSpPr>
        <p:spPr/>
        <p:txBody>
          <a:bodyPr/>
          <a:lstStyle/>
          <a:p>
            <a:fld id="{3C0DDAA2-1C43-4F84-BCB8-BB799C3B521C}" type="slidenum">
              <a:rPr lang="en-US" smtClean="0"/>
              <a:t>3</a:t>
            </a:fld>
            <a:endParaRPr lang="en-US" dirty="0"/>
          </a:p>
        </p:txBody>
      </p:sp>
    </p:spTree>
    <p:extLst>
      <p:ext uri="{BB962C8B-B14F-4D97-AF65-F5344CB8AC3E}">
        <p14:creationId xmlns:p14="http://schemas.microsoft.com/office/powerpoint/2010/main" val="3722246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Incorporating the parent/guardian in the student’s lessons and progress is critical in developing a safe driver.</a:t>
            </a:r>
          </a:p>
        </p:txBody>
      </p:sp>
      <p:sp>
        <p:nvSpPr>
          <p:cNvPr id="4" name="Slide Number Placeholder 3"/>
          <p:cNvSpPr>
            <a:spLocks noGrp="1"/>
          </p:cNvSpPr>
          <p:nvPr>
            <p:ph type="sldNum" sz="quarter" idx="5"/>
          </p:nvPr>
        </p:nvSpPr>
        <p:spPr/>
        <p:txBody>
          <a:bodyPr/>
          <a:lstStyle/>
          <a:p>
            <a:fld id="{3C0DDAA2-1C43-4F84-BCB8-BB799C3B521C}" type="slidenum">
              <a:rPr lang="en-US" smtClean="0"/>
              <a:t>36</a:t>
            </a:fld>
            <a:endParaRPr lang="en-US" dirty="0"/>
          </a:p>
        </p:txBody>
      </p:sp>
    </p:spTree>
    <p:extLst>
      <p:ext uri="{BB962C8B-B14F-4D97-AF65-F5344CB8AC3E}">
        <p14:creationId xmlns:p14="http://schemas.microsoft.com/office/powerpoint/2010/main" val="705511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valuable resources that the instructor should be referring to when debriefing with the parent/guarding post lesson are the Parent’s Supervised Driving Program from Penn DOT and the Mentor/Parent Driver-Working with your Teen Driver Lesson developed by the Indiana University of Pennsylvania Institute for rural health and safety’s novice driver statewide program.  </a:t>
            </a:r>
          </a:p>
        </p:txBody>
      </p:sp>
      <p:sp>
        <p:nvSpPr>
          <p:cNvPr id="4" name="Slide Number Placeholder 3"/>
          <p:cNvSpPr>
            <a:spLocks noGrp="1"/>
          </p:cNvSpPr>
          <p:nvPr>
            <p:ph type="sldNum" sz="quarter" idx="5"/>
          </p:nvPr>
        </p:nvSpPr>
        <p:spPr/>
        <p:txBody>
          <a:bodyPr/>
          <a:lstStyle/>
          <a:p>
            <a:fld id="{3C0DDAA2-1C43-4F84-BCB8-BB799C3B521C}" type="slidenum">
              <a:rPr lang="en-US" smtClean="0"/>
              <a:t>37</a:t>
            </a:fld>
            <a:endParaRPr lang="en-US" dirty="0"/>
          </a:p>
        </p:txBody>
      </p:sp>
    </p:spTree>
    <p:extLst>
      <p:ext uri="{BB962C8B-B14F-4D97-AF65-F5344CB8AC3E}">
        <p14:creationId xmlns:p14="http://schemas.microsoft.com/office/powerpoint/2010/main" val="3502273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constant changes and improvements in technology it is a good practice to become familiar with vehicle technology  </a:t>
            </a:r>
          </a:p>
        </p:txBody>
      </p:sp>
      <p:sp>
        <p:nvSpPr>
          <p:cNvPr id="4" name="Slide Number Placeholder 3"/>
          <p:cNvSpPr>
            <a:spLocks noGrp="1"/>
          </p:cNvSpPr>
          <p:nvPr>
            <p:ph type="sldNum" sz="quarter" idx="5"/>
          </p:nvPr>
        </p:nvSpPr>
        <p:spPr/>
        <p:txBody>
          <a:bodyPr/>
          <a:lstStyle/>
          <a:p>
            <a:fld id="{3C0DDAA2-1C43-4F84-BCB8-BB799C3B521C}" type="slidenum">
              <a:rPr lang="en-US" smtClean="0"/>
              <a:t>39</a:t>
            </a:fld>
            <a:endParaRPr lang="en-US" dirty="0"/>
          </a:p>
        </p:txBody>
      </p:sp>
    </p:spTree>
    <p:extLst>
      <p:ext uri="{BB962C8B-B14F-4D97-AF65-F5344CB8AC3E}">
        <p14:creationId xmlns:p14="http://schemas.microsoft.com/office/powerpoint/2010/main" val="906372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systems incorporate audio, visual, and haptic feedback to alert the driver of potential crash .</a:t>
            </a:r>
          </a:p>
        </p:txBody>
      </p:sp>
      <p:sp>
        <p:nvSpPr>
          <p:cNvPr id="4" name="Slide Number Placeholder 3"/>
          <p:cNvSpPr>
            <a:spLocks noGrp="1"/>
          </p:cNvSpPr>
          <p:nvPr>
            <p:ph type="sldNum" sz="quarter" idx="5"/>
          </p:nvPr>
        </p:nvSpPr>
        <p:spPr/>
        <p:txBody>
          <a:bodyPr/>
          <a:lstStyle/>
          <a:p>
            <a:fld id="{3C0DDAA2-1C43-4F84-BCB8-BB799C3B521C}" type="slidenum">
              <a:rPr lang="en-US" smtClean="0"/>
              <a:t>40</a:t>
            </a:fld>
            <a:endParaRPr lang="en-US" dirty="0"/>
          </a:p>
        </p:txBody>
      </p:sp>
    </p:spTree>
    <p:extLst>
      <p:ext uri="{BB962C8B-B14F-4D97-AF65-F5344CB8AC3E}">
        <p14:creationId xmlns:p14="http://schemas.microsoft.com/office/powerpoint/2010/main" val="23976620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systems help to keep the vehicle in the proper lane. </a:t>
            </a:r>
          </a:p>
        </p:txBody>
      </p:sp>
      <p:sp>
        <p:nvSpPr>
          <p:cNvPr id="4" name="Slide Number Placeholder 3"/>
          <p:cNvSpPr>
            <a:spLocks noGrp="1"/>
          </p:cNvSpPr>
          <p:nvPr>
            <p:ph type="sldNum" sz="quarter" idx="5"/>
          </p:nvPr>
        </p:nvSpPr>
        <p:spPr/>
        <p:txBody>
          <a:bodyPr/>
          <a:lstStyle/>
          <a:p>
            <a:fld id="{3C0DDAA2-1C43-4F84-BCB8-BB799C3B521C}" type="slidenum">
              <a:rPr lang="en-US" smtClean="0"/>
              <a:t>41</a:t>
            </a:fld>
            <a:endParaRPr lang="en-US" dirty="0"/>
          </a:p>
        </p:txBody>
      </p:sp>
    </p:spTree>
    <p:extLst>
      <p:ext uri="{BB962C8B-B14F-4D97-AF65-F5344CB8AC3E}">
        <p14:creationId xmlns:p14="http://schemas.microsoft.com/office/powerpoint/2010/main" val="2246883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systems warn of potential hazards to the rear of the vehicle in addition to assisting with cruise control </a:t>
            </a:r>
          </a:p>
        </p:txBody>
      </p:sp>
      <p:sp>
        <p:nvSpPr>
          <p:cNvPr id="4" name="Slide Number Placeholder 3"/>
          <p:cNvSpPr>
            <a:spLocks noGrp="1"/>
          </p:cNvSpPr>
          <p:nvPr>
            <p:ph type="sldNum" sz="quarter" idx="5"/>
          </p:nvPr>
        </p:nvSpPr>
        <p:spPr/>
        <p:txBody>
          <a:bodyPr/>
          <a:lstStyle/>
          <a:p>
            <a:fld id="{3C0DDAA2-1C43-4F84-BCB8-BB799C3B521C}" type="slidenum">
              <a:rPr lang="en-US" smtClean="0"/>
              <a:t>42</a:t>
            </a:fld>
            <a:endParaRPr lang="en-US" dirty="0"/>
          </a:p>
        </p:txBody>
      </p:sp>
    </p:spTree>
    <p:extLst>
      <p:ext uri="{BB962C8B-B14F-4D97-AF65-F5344CB8AC3E}">
        <p14:creationId xmlns:p14="http://schemas.microsoft.com/office/powerpoint/2010/main" val="9401366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Pennsylvania Enhanced Program Guide for Drier Education is where you will find best practices for driver education. </a:t>
            </a:r>
          </a:p>
        </p:txBody>
      </p:sp>
      <p:sp>
        <p:nvSpPr>
          <p:cNvPr id="4" name="Slide Number Placeholder 3"/>
          <p:cNvSpPr>
            <a:spLocks noGrp="1"/>
          </p:cNvSpPr>
          <p:nvPr>
            <p:ph type="sldNum" sz="quarter" idx="5"/>
          </p:nvPr>
        </p:nvSpPr>
        <p:spPr/>
        <p:txBody>
          <a:bodyPr/>
          <a:lstStyle/>
          <a:p>
            <a:fld id="{3C0DDAA2-1C43-4F84-BCB8-BB799C3B521C}" type="slidenum">
              <a:rPr lang="en-US" smtClean="0"/>
              <a:t>44</a:t>
            </a:fld>
            <a:endParaRPr lang="en-US" dirty="0"/>
          </a:p>
        </p:txBody>
      </p:sp>
    </p:spTree>
    <p:extLst>
      <p:ext uri="{BB962C8B-B14F-4D97-AF65-F5344CB8AC3E}">
        <p14:creationId xmlns:p14="http://schemas.microsoft.com/office/powerpoint/2010/main" val="5447522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there are no questions on the instructor test related to Modules 3, 4, and 5 these modules are a great resource for lesson plans, route plans, and curriculum.</a:t>
            </a:r>
          </a:p>
        </p:txBody>
      </p:sp>
      <p:sp>
        <p:nvSpPr>
          <p:cNvPr id="4" name="Slide Number Placeholder 3"/>
          <p:cNvSpPr>
            <a:spLocks noGrp="1"/>
          </p:cNvSpPr>
          <p:nvPr>
            <p:ph type="sldNum" sz="quarter" idx="5"/>
          </p:nvPr>
        </p:nvSpPr>
        <p:spPr/>
        <p:txBody>
          <a:bodyPr/>
          <a:lstStyle/>
          <a:p>
            <a:fld id="{3C0DDAA2-1C43-4F84-BCB8-BB799C3B521C}" type="slidenum">
              <a:rPr lang="en-US" smtClean="0"/>
              <a:t>45</a:t>
            </a:fld>
            <a:endParaRPr lang="en-US" dirty="0"/>
          </a:p>
        </p:txBody>
      </p:sp>
    </p:spTree>
    <p:extLst>
      <p:ext uri="{BB962C8B-B14F-4D97-AF65-F5344CB8AC3E}">
        <p14:creationId xmlns:p14="http://schemas.microsoft.com/office/powerpoint/2010/main" val="885608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plans provide the student with the necessary structure and direction to receive a relevant and engaging education </a:t>
            </a:r>
          </a:p>
        </p:txBody>
      </p:sp>
      <p:sp>
        <p:nvSpPr>
          <p:cNvPr id="4" name="Slide Number Placeholder 3"/>
          <p:cNvSpPr>
            <a:spLocks noGrp="1"/>
          </p:cNvSpPr>
          <p:nvPr>
            <p:ph type="sldNum" sz="quarter" idx="5"/>
          </p:nvPr>
        </p:nvSpPr>
        <p:spPr/>
        <p:txBody>
          <a:bodyPr/>
          <a:lstStyle/>
          <a:p>
            <a:fld id="{3C0DDAA2-1C43-4F84-BCB8-BB799C3B521C}" type="slidenum">
              <a:rPr lang="en-US" smtClean="0"/>
              <a:t>47</a:t>
            </a:fld>
            <a:endParaRPr lang="en-US" dirty="0"/>
          </a:p>
        </p:txBody>
      </p:sp>
    </p:spTree>
    <p:extLst>
      <p:ext uri="{BB962C8B-B14F-4D97-AF65-F5344CB8AC3E}">
        <p14:creationId xmlns:p14="http://schemas.microsoft.com/office/powerpoint/2010/main" val="37095634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first section of the slide</a:t>
            </a:r>
          </a:p>
        </p:txBody>
      </p:sp>
      <p:sp>
        <p:nvSpPr>
          <p:cNvPr id="4" name="Slide Number Placeholder 3"/>
          <p:cNvSpPr>
            <a:spLocks noGrp="1"/>
          </p:cNvSpPr>
          <p:nvPr>
            <p:ph type="sldNum" sz="quarter" idx="5"/>
          </p:nvPr>
        </p:nvSpPr>
        <p:spPr/>
        <p:txBody>
          <a:bodyPr/>
          <a:lstStyle/>
          <a:p>
            <a:fld id="{3C0DDAA2-1C43-4F84-BCB8-BB799C3B521C}" type="slidenum">
              <a:rPr lang="en-US" smtClean="0"/>
              <a:t>48</a:t>
            </a:fld>
            <a:endParaRPr lang="en-US" dirty="0"/>
          </a:p>
        </p:txBody>
      </p:sp>
    </p:spTree>
    <p:extLst>
      <p:ext uri="{BB962C8B-B14F-4D97-AF65-F5344CB8AC3E}">
        <p14:creationId xmlns:p14="http://schemas.microsoft.com/office/powerpoint/2010/main" val="2666806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PDE will review your instructor training guide and provide guidance in suggestions on how to best prepare the PDTS instructor candidate</a:t>
            </a:r>
          </a:p>
        </p:txBody>
      </p:sp>
      <p:sp>
        <p:nvSpPr>
          <p:cNvPr id="4" name="Slide Number Placeholder 3"/>
          <p:cNvSpPr>
            <a:spLocks noGrp="1"/>
          </p:cNvSpPr>
          <p:nvPr>
            <p:ph type="sldNum" sz="quarter" idx="5"/>
          </p:nvPr>
        </p:nvSpPr>
        <p:spPr/>
        <p:txBody>
          <a:bodyPr/>
          <a:lstStyle/>
          <a:p>
            <a:fld id="{3C0DDAA2-1C43-4F84-BCB8-BB799C3B521C}" type="slidenum">
              <a:rPr lang="en-US" smtClean="0"/>
              <a:t>4</a:t>
            </a:fld>
            <a:endParaRPr lang="en-US" dirty="0"/>
          </a:p>
        </p:txBody>
      </p:sp>
    </p:spTree>
    <p:extLst>
      <p:ext uri="{BB962C8B-B14F-4D97-AF65-F5344CB8AC3E}">
        <p14:creationId xmlns:p14="http://schemas.microsoft.com/office/powerpoint/2010/main" val="1181453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MS Mincho" panose="02020609040205080304" pitchFamily="49" charset="-128"/>
              </a:rPr>
              <a:t>At the beginning of each lesson, make sure the student driver understands the objectives of the lesson and review the last lesson</a:t>
            </a:r>
            <a:r>
              <a:rPr lang="en-US" dirty="0"/>
              <a:t>   </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49</a:t>
            </a:fld>
            <a:endParaRPr lang="en-US" dirty="0"/>
          </a:p>
        </p:txBody>
      </p:sp>
    </p:spTree>
    <p:extLst>
      <p:ext uri="{BB962C8B-B14F-4D97-AF65-F5344CB8AC3E}">
        <p14:creationId xmlns:p14="http://schemas.microsoft.com/office/powerpoint/2010/main" val="3456393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3C0DDAA2-1C43-4F84-BCB8-BB799C3B521C}" type="slidenum">
              <a:rPr lang="en-US" smtClean="0"/>
              <a:t>50</a:t>
            </a:fld>
            <a:endParaRPr lang="en-US" dirty="0"/>
          </a:p>
        </p:txBody>
      </p:sp>
    </p:spTree>
    <p:extLst>
      <p:ext uri="{BB962C8B-B14F-4D97-AF65-F5344CB8AC3E}">
        <p14:creationId xmlns:p14="http://schemas.microsoft.com/office/powerpoint/2010/main" val="5927465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Route plans assure that the parking lot, road, street, or highway is the appropriate location for the lesson that is being taught.  </a:t>
            </a:r>
          </a:p>
        </p:txBody>
      </p:sp>
      <p:sp>
        <p:nvSpPr>
          <p:cNvPr id="4" name="Slide Number Placeholder 3"/>
          <p:cNvSpPr>
            <a:spLocks noGrp="1"/>
          </p:cNvSpPr>
          <p:nvPr>
            <p:ph type="sldNum" sz="quarter" idx="5"/>
          </p:nvPr>
        </p:nvSpPr>
        <p:spPr/>
        <p:txBody>
          <a:bodyPr/>
          <a:lstStyle/>
          <a:p>
            <a:fld id="{3C0DDAA2-1C43-4F84-BCB8-BB799C3B521C}" type="slidenum">
              <a:rPr lang="en-US" smtClean="0"/>
              <a:t>51</a:t>
            </a:fld>
            <a:endParaRPr lang="en-US" dirty="0"/>
          </a:p>
        </p:txBody>
      </p:sp>
    </p:spTree>
    <p:extLst>
      <p:ext uri="{BB962C8B-B14F-4D97-AF65-F5344CB8AC3E}">
        <p14:creationId xmlns:p14="http://schemas.microsoft.com/office/powerpoint/2010/main" val="22061839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highly encouraged that all PDTS owners, directors, and instructors are signed up in the Standards Aligned System (SAS)</a:t>
            </a:r>
          </a:p>
        </p:txBody>
      </p:sp>
      <p:sp>
        <p:nvSpPr>
          <p:cNvPr id="4" name="Slide Number Placeholder 3"/>
          <p:cNvSpPr>
            <a:spLocks noGrp="1"/>
          </p:cNvSpPr>
          <p:nvPr>
            <p:ph type="sldNum" sz="quarter" idx="5"/>
          </p:nvPr>
        </p:nvSpPr>
        <p:spPr/>
        <p:txBody>
          <a:bodyPr/>
          <a:lstStyle/>
          <a:p>
            <a:fld id="{3C0DDAA2-1C43-4F84-BCB8-BB799C3B521C}" type="slidenum">
              <a:rPr lang="en-US" smtClean="0"/>
              <a:t>52</a:t>
            </a:fld>
            <a:endParaRPr lang="en-US" dirty="0"/>
          </a:p>
        </p:txBody>
      </p:sp>
    </p:spTree>
    <p:extLst>
      <p:ext uri="{BB962C8B-B14F-4D97-AF65-F5344CB8AC3E}">
        <p14:creationId xmlns:p14="http://schemas.microsoft.com/office/powerpoint/2010/main" val="11024477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plan templates are available on the SAS site. </a:t>
            </a:r>
          </a:p>
        </p:txBody>
      </p:sp>
      <p:sp>
        <p:nvSpPr>
          <p:cNvPr id="4" name="Slide Number Placeholder 3"/>
          <p:cNvSpPr>
            <a:spLocks noGrp="1"/>
          </p:cNvSpPr>
          <p:nvPr>
            <p:ph type="sldNum" sz="quarter" idx="5"/>
          </p:nvPr>
        </p:nvSpPr>
        <p:spPr/>
        <p:txBody>
          <a:bodyPr/>
          <a:lstStyle/>
          <a:p>
            <a:fld id="{3C0DDAA2-1C43-4F84-BCB8-BB799C3B521C}" type="slidenum">
              <a:rPr lang="en-US" smtClean="0"/>
              <a:t>53</a:t>
            </a:fld>
            <a:endParaRPr lang="en-US" dirty="0"/>
          </a:p>
        </p:txBody>
      </p:sp>
    </p:spTree>
    <p:extLst>
      <p:ext uri="{BB962C8B-B14F-4D97-AF65-F5344CB8AC3E}">
        <p14:creationId xmlns:p14="http://schemas.microsoft.com/office/powerpoint/2010/main" val="8291373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is a sample of what needs to be contained in a lesson plan</a:t>
            </a:r>
          </a:p>
        </p:txBody>
      </p:sp>
      <p:sp>
        <p:nvSpPr>
          <p:cNvPr id="4" name="Slide Number Placeholder 3"/>
          <p:cNvSpPr>
            <a:spLocks noGrp="1"/>
          </p:cNvSpPr>
          <p:nvPr>
            <p:ph type="sldNum" sz="quarter" idx="5"/>
          </p:nvPr>
        </p:nvSpPr>
        <p:spPr/>
        <p:txBody>
          <a:bodyPr/>
          <a:lstStyle/>
          <a:p>
            <a:fld id="{3C0DDAA2-1C43-4F84-BCB8-BB799C3B521C}" type="slidenum">
              <a:rPr lang="en-US" smtClean="0"/>
              <a:t>54</a:t>
            </a:fld>
            <a:endParaRPr lang="en-US" dirty="0"/>
          </a:p>
        </p:txBody>
      </p:sp>
    </p:spTree>
    <p:extLst>
      <p:ext uri="{BB962C8B-B14F-4D97-AF65-F5344CB8AC3E}">
        <p14:creationId xmlns:p14="http://schemas.microsoft.com/office/powerpoint/2010/main" val="22371393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3C0DDAA2-1C43-4F84-BCB8-BB799C3B521C}" type="slidenum">
              <a:rPr lang="en-US" smtClean="0"/>
              <a:t>55</a:t>
            </a:fld>
            <a:endParaRPr lang="en-US" dirty="0"/>
          </a:p>
        </p:txBody>
      </p:sp>
    </p:spTree>
    <p:extLst>
      <p:ext uri="{BB962C8B-B14F-4D97-AF65-F5344CB8AC3E}">
        <p14:creationId xmlns:p14="http://schemas.microsoft.com/office/powerpoint/2010/main" val="8427303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plans need to contain information as to how the student will be assessed and evaluated. </a:t>
            </a:r>
          </a:p>
        </p:txBody>
      </p:sp>
      <p:sp>
        <p:nvSpPr>
          <p:cNvPr id="4" name="Slide Number Placeholder 3"/>
          <p:cNvSpPr>
            <a:spLocks noGrp="1"/>
          </p:cNvSpPr>
          <p:nvPr>
            <p:ph type="sldNum" sz="quarter" idx="5"/>
          </p:nvPr>
        </p:nvSpPr>
        <p:spPr/>
        <p:txBody>
          <a:bodyPr/>
          <a:lstStyle/>
          <a:p>
            <a:fld id="{3C0DDAA2-1C43-4F84-BCB8-BB799C3B521C}" type="slidenum">
              <a:rPr lang="en-US" smtClean="0"/>
              <a:t>56</a:t>
            </a:fld>
            <a:endParaRPr lang="en-US" dirty="0"/>
          </a:p>
        </p:txBody>
      </p:sp>
    </p:spTree>
    <p:extLst>
      <p:ext uri="{BB962C8B-B14F-4D97-AF65-F5344CB8AC3E}">
        <p14:creationId xmlns:p14="http://schemas.microsoft.com/office/powerpoint/2010/main" val="14706875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is a sample of what a route plan should look like. </a:t>
            </a:r>
          </a:p>
        </p:txBody>
      </p:sp>
      <p:sp>
        <p:nvSpPr>
          <p:cNvPr id="4" name="Slide Number Placeholder 3"/>
          <p:cNvSpPr>
            <a:spLocks noGrp="1"/>
          </p:cNvSpPr>
          <p:nvPr>
            <p:ph type="sldNum" sz="quarter" idx="5"/>
          </p:nvPr>
        </p:nvSpPr>
        <p:spPr/>
        <p:txBody>
          <a:bodyPr/>
          <a:lstStyle/>
          <a:p>
            <a:fld id="{3C0DDAA2-1C43-4F84-BCB8-BB799C3B521C}" type="slidenum">
              <a:rPr lang="en-US" smtClean="0"/>
              <a:t>57</a:t>
            </a:fld>
            <a:endParaRPr lang="en-US" dirty="0"/>
          </a:p>
        </p:txBody>
      </p:sp>
    </p:spTree>
    <p:extLst>
      <p:ext uri="{BB962C8B-B14F-4D97-AF65-F5344CB8AC3E}">
        <p14:creationId xmlns:p14="http://schemas.microsoft.com/office/powerpoint/2010/main" val="19601722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route plan needs to list the materials that will be used in the lesson as well as outline the procedure.</a:t>
            </a:r>
          </a:p>
        </p:txBody>
      </p:sp>
      <p:sp>
        <p:nvSpPr>
          <p:cNvPr id="4" name="Slide Number Placeholder 3"/>
          <p:cNvSpPr>
            <a:spLocks noGrp="1"/>
          </p:cNvSpPr>
          <p:nvPr>
            <p:ph type="sldNum" sz="quarter" idx="5"/>
          </p:nvPr>
        </p:nvSpPr>
        <p:spPr/>
        <p:txBody>
          <a:bodyPr/>
          <a:lstStyle/>
          <a:p>
            <a:fld id="{3C0DDAA2-1C43-4F84-BCB8-BB799C3B521C}" type="slidenum">
              <a:rPr lang="en-US" smtClean="0"/>
              <a:t>58</a:t>
            </a:fld>
            <a:endParaRPr lang="en-US" dirty="0"/>
          </a:p>
        </p:txBody>
      </p:sp>
    </p:spTree>
    <p:extLst>
      <p:ext uri="{BB962C8B-B14F-4D97-AF65-F5344CB8AC3E}">
        <p14:creationId xmlns:p14="http://schemas.microsoft.com/office/powerpoint/2010/main" val="3919412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Navigate to attachments C and D pages 170 to 182 to locate the “Stages for driver education instructor preparation program” and the “Model training materials for the teaching task” </a:t>
            </a:r>
          </a:p>
        </p:txBody>
      </p:sp>
      <p:sp>
        <p:nvSpPr>
          <p:cNvPr id="4" name="Slide Number Placeholder 3"/>
          <p:cNvSpPr>
            <a:spLocks noGrp="1"/>
          </p:cNvSpPr>
          <p:nvPr>
            <p:ph type="sldNum" sz="quarter" idx="5"/>
          </p:nvPr>
        </p:nvSpPr>
        <p:spPr/>
        <p:txBody>
          <a:bodyPr/>
          <a:lstStyle/>
          <a:p>
            <a:fld id="{3C0DDAA2-1C43-4F84-BCB8-BB799C3B521C}" type="slidenum">
              <a:rPr lang="en-US" smtClean="0"/>
              <a:t>5</a:t>
            </a:fld>
            <a:endParaRPr lang="en-US" dirty="0"/>
          </a:p>
        </p:txBody>
      </p:sp>
    </p:spTree>
    <p:extLst>
      <p:ext uri="{BB962C8B-B14F-4D97-AF65-F5344CB8AC3E}">
        <p14:creationId xmlns:p14="http://schemas.microsoft.com/office/powerpoint/2010/main" val="2862107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route plan needs to provide a detailed description of where the student will be driving. </a:t>
            </a:r>
          </a:p>
        </p:txBody>
      </p:sp>
      <p:sp>
        <p:nvSpPr>
          <p:cNvPr id="4" name="Slide Number Placeholder 3"/>
          <p:cNvSpPr>
            <a:spLocks noGrp="1"/>
          </p:cNvSpPr>
          <p:nvPr>
            <p:ph type="sldNum" sz="quarter" idx="5"/>
          </p:nvPr>
        </p:nvSpPr>
        <p:spPr/>
        <p:txBody>
          <a:bodyPr/>
          <a:lstStyle/>
          <a:p>
            <a:fld id="{3C0DDAA2-1C43-4F84-BCB8-BB799C3B521C}" type="slidenum">
              <a:rPr lang="en-US" smtClean="0"/>
              <a:t>59</a:t>
            </a:fld>
            <a:endParaRPr lang="en-US" dirty="0"/>
          </a:p>
        </p:txBody>
      </p:sp>
    </p:spTree>
    <p:extLst>
      <p:ext uri="{BB962C8B-B14F-4D97-AF65-F5344CB8AC3E}">
        <p14:creationId xmlns:p14="http://schemas.microsoft.com/office/powerpoint/2010/main" val="6580186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route plan needs to identify conflict points and provide a justification as to why the lesson is taking place on the particular route. </a:t>
            </a:r>
          </a:p>
        </p:txBody>
      </p:sp>
      <p:sp>
        <p:nvSpPr>
          <p:cNvPr id="4" name="Slide Number Placeholder 3"/>
          <p:cNvSpPr>
            <a:spLocks noGrp="1"/>
          </p:cNvSpPr>
          <p:nvPr>
            <p:ph type="sldNum" sz="quarter" idx="5"/>
          </p:nvPr>
        </p:nvSpPr>
        <p:spPr/>
        <p:txBody>
          <a:bodyPr/>
          <a:lstStyle/>
          <a:p>
            <a:fld id="{3C0DDAA2-1C43-4F84-BCB8-BB799C3B521C}" type="slidenum">
              <a:rPr lang="en-US" smtClean="0"/>
              <a:t>60</a:t>
            </a:fld>
            <a:endParaRPr lang="en-US" dirty="0"/>
          </a:p>
        </p:txBody>
      </p:sp>
    </p:spTree>
    <p:extLst>
      <p:ext uri="{BB962C8B-B14F-4D97-AF65-F5344CB8AC3E}">
        <p14:creationId xmlns:p14="http://schemas.microsoft.com/office/powerpoint/2010/main" val="41721220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the lesson plan, the route plan needs to contain assessment and evaluation criteria.  </a:t>
            </a:r>
          </a:p>
        </p:txBody>
      </p:sp>
      <p:sp>
        <p:nvSpPr>
          <p:cNvPr id="4" name="Slide Number Placeholder 3"/>
          <p:cNvSpPr>
            <a:spLocks noGrp="1"/>
          </p:cNvSpPr>
          <p:nvPr>
            <p:ph type="sldNum" sz="quarter" idx="5"/>
          </p:nvPr>
        </p:nvSpPr>
        <p:spPr/>
        <p:txBody>
          <a:bodyPr/>
          <a:lstStyle/>
          <a:p>
            <a:fld id="{3C0DDAA2-1C43-4F84-BCB8-BB799C3B521C}" type="slidenum">
              <a:rPr lang="en-US" smtClean="0"/>
              <a:t>61</a:t>
            </a:fld>
            <a:endParaRPr lang="en-US" dirty="0"/>
          </a:p>
        </p:txBody>
      </p:sp>
    </p:spTree>
    <p:extLst>
      <p:ext uri="{BB962C8B-B14F-4D97-AF65-F5344CB8AC3E}">
        <p14:creationId xmlns:p14="http://schemas.microsoft.com/office/powerpoint/2010/main" val="36075882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Assessment and evaluation skills will help the instructor to monitor the student’s progress, help the instructor to be more effective, and to guide the instructor in making better decisions about the type of instruction that will work best for the student.  </a:t>
            </a:r>
          </a:p>
        </p:txBody>
      </p:sp>
      <p:sp>
        <p:nvSpPr>
          <p:cNvPr id="4" name="Slide Number Placeholder 3"/>
          <p:cNvSpPr>
            <a:spLocks noGrp="1"/>
          </p:cNvSpPr>
          <p:nvPr>
            <p:ph type="sldNum" sz="quarter" idx="5"/>
          </p:nvPr>
        </p:nvSpPr>
        <p:spPr/>
        <p:txBody>
          <a:bodyPr/>
          <a:lstStyle/>
          <a:p>
            <a:fld id="{3C0DDAA2-1C43-4F84-BCB8-BB799C3B521C}" type="slidenum">
              <a:rPr lang="en-US" smtClean="0"/>
              <a:t>62</a:t>
            </a:fld>
            <a:endParaRPr lang="en-US" dirty="0"/>
          </a:p>
        </p:txBody>
      </p:sp>
    </p:spTree>
    <p:extLst>
      <p:ext uri="{BB962C8B-B14F-4D97-AF65-F5344CB8AC3E}">
        <p14:creationId xmlns:p14="http://schemas.microsoft.com/office/powerpoint/2010/main" val="30051547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Content and Performance Expectations is the outline of what is required to be taught.  Content Expectations address what is to be taught in the Theory portion of driver education.  The instructor training for this audience needs to focus on the Performance Expectations. The Performance Expectations outline what is to be taught during the six hours of behind-the-wheel instruction. </a:t>
            </a:r>
          </a:p>
        </p:txBody>
      </p:sp>
      <p:sp>
        <p:nvSpPr>
          <p:cNvPr id="4" name="Slide Number Placeholder 3"/>
          <p:cNvSpPr>
            <a:spLocks noGrp="1"/>
          </p:cNvSpPr>
          <p:nvPr>
            <p:ph type="sldNum" sz="quarter" idx="5"/>
          </p:nvPr>
        </p:nvSpPr>
        <p:spPr/>
        <p:txBody>
          <a:bodyPr/>
          <a:lstStyle/>
          <a:p>
            <a:fld id="{3C0DDAA2-1C43-4F84-BCB8-BB799C3B521C}" type="slidenum">
              <a:rPr lang="en-US" smtClean="0"/>
              <a:t>64</a:t>
            </a:fld>
            <a:endParaRPr lang="en-US" dirty="0"/>
          </a:p>
        </p:txBody>
      </p:sp>
    </p:spTree>
    <p:extLst>
      <p:ext uri="{BB962C8B-B14F-4D97-AF65-F5344CB8AC3E}">
        <p14:creationId xmlns:p14="http://schemas.microsoft.com/office/powerpoint/2010/main" val="18798564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3C0DDAA2-1C43-4F84-BCB8-BB799C3B521C}" type="slidenum">
              <a:rPr lang="en-US" smtClean="0"/>
              <a:t>65</a:t>
            </a:fld>
            <a:endParaRPr lang="en-US" dirty="0"/>
          </a:p>
        </p:txBody>
      </p:sp>
    </p:spTree>
    <p:extLst>
      <p:ext uri="{BB962C8B-B14F-4D97-AF65-F5344CB8AC3E}">
        <p14:creationId xmlns:p14="http://schemas.microsoft.com/office/powerpoint/2010/main" val="23067018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14 critical skills can be taught and incorporated in multiple behind-the-wheel lessons. </a:t>
            </a:r>
          </a:p>
        </p:txBody>
      </p:sp>
      <p:sp>
        <p:nvSpPr>
          <p:cNvPr id="4" name="Slide Number Placeholder 3"/>
          <p:cNvSpPr>
            <a:spLocks noGrp="1"/>
          </p:cNvSpPr>
          <p:nvPr>
            <p:ph type="sldNum" sz="quarter" idx="5"/>
          </p:nvPr>
        </p:nvSpPr>
        <p:spPr/>
        <p:txBody>
          <a:bodyPr/>
          <a:lstStyle/>
          <a:p>
            <a:fld id="{3C0DDAA2-1C43-4F84-BCB8-BB799C3B521C}" type="slidenum">
              <a:rPr lang="en-US" smtClean="0"/>
              <a:t>66</a:t>
            </a:fld>
            <a:endParaRPr lang="en-US" dirty="0"/>
          </a:p>
        </p:txBody>
      </p:sp>
    </p:spTree>
    <p:extLst>
      <p:ext uri="{BB962C8B-B14F-4D97-AF65-F5344CB8AC3E}">
        <p14:creationId xmlns:p14="http://schemas.microsoft.com/office/powerpoint/2010/main" val="6664054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3C0DDAA2-1C43-4F84-BCB8-BB799C3B521C}" type="slidenum">
              <a:rPr lang="en-US" smtClean="0"/>
              <a:t>67</a:t>
            </a:fld>
            <a:endParaRPr lang="en-US" dirty="0"/>
          </a:p>
        </p:txBody>
      </p:sp>
    </p:spTree>
    <p:extLst>
      <p:ext uri="{BB962C8B-B14F-4D97-AF65-F5344CB8AC3E}">
        <p14:creationId xmlns:p14="http://schemas.microsoft.com/office/powerpoint/2010/main" val="39393907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educators have the obligation to conduct themselves in a professional and ethical manner.    </a:t>
            </a:r>
          </a:p>
        </p:txBody>
      </p:sp>
      <p:sp>
        <p:nvSpPr>
          <p:cNvPr id="4" name="Slide Number Placeholder 3"/>
          <p:cNvSpPr>
            <a:spLocks noGrp="1"/>
          </p:cNvSpPr>
          <p:nvPr>
            <p:ph type="sldNum" sz="quarter" idx="5"/>
          </p:nvPr>
        </p:nvSpPr>
        <p:spPr/>
        <p:txBody>
          <a:bodyPr/>
          <a:lstStyle/>
          <a:p>
            <a:fld id="{3C0DDAA2-1C43-4F84-BCB8-BB799C3B521C}" type="slidenum">
              <a:rPr lang="en-US" smtClean="0"/>
              <a:t>69</a:t>
            </a:fld>
            <a:endParaRPr lang="en-US" dirty="0"/>
          </a:p>
        </p:txBody>
      </p:sp>
    </p:spTree>
    <p:extLst>
      <p:ext uri="{BB962C8B-B14F-4D97-AF65-F5344CB8AC3E}">
        <p14:creationId xmlns:p14="http://schemas.microsoft.com/office/powerpoint/2010/main" val="223578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3C0DDAA2-1C43-4F84-BCB8-BB799C3B521C}" type="slidenum">
              <a:rPr lang="en-US" smtClean="0"/>
              <a:t>7</a:t>
            </a:fld>
            <a:endParaRPr lang="en-US" dirty="0"/>
          </a:p>
        </p:txBody>
      </p:sp>
    </p:spTree>
    <p:extLst>
      <p:ext uri="{BB962C8B-B14F-4D97-AF65-F5344CB8AC3E}">
        <p14:creationId xmlns:p14="http://schemas.microsoft.com/office/powerpoint/2010/main" val="1538483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3C0DDAA2-1C43-4F84-BCB8-BB799C3B521C}" type="slidenum">
              <a:rPr lang="en-US" smtClean="0"/>
              <a:t>8</a:t>
            </a:fld>
            <a:endParaRPr lang="en-US" dirty="0"/>
          </a:p>
        </p:txBody>
      </p:sp>
    </p:spTree>
    <p:extLst>
      <p:ext uri="{BB962C8B-B14F-4D97-AF65-F5344CB8AC3E}">
        <p14:creationId xmlns:p14="http://schemas.microsoft.com/office/powerpoint/2010/main" val="1014446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Instructors need to be trained on how to teach and address the following critical skills…</a:t>
            </a:r>
          </a:p>
        </p:txBody>
      </p:sp>
      <p:sp>
        <p:nvSpPr>
          <p:cNvPr id="4" name="Slide Number Placeholder 3"/>
          <p:cNvSpPr>
            <a:spLocks noGrp="1"/>
          </p:cNvSpPr>
          <p:nvPr>
            <p:ph type="sldNum" sz="quarter" idx="5"/>
          </p:nvPr>
        </p:nvSpPr>
        <p:spPr/>
        <p:txBody>
          <a:bodyPr/>
          <a:lstStyle/>
          <a:p>
            <a:fld id="{3C0DDAA2-1C43-4F84-BCB8-BB799C3B521C}" type="slidenum">
              <a:rPr lang="en-US" smtClean="0"/>
              <a:t>9</a:t>
            </a:fld>
            <a:endParaRPr lang="en-US" dirty="0"/>
          </a:p>
        </p:txBody>
      </p:sp>
    </p:spTree>
    <p:extLst>
      <p:ext uri="{BB962C8B-B14F-4D97-AF65-F5344CB8AC3E}">
        <p14:creationId xmlns:p14="http://schemas.microsoft.com/office/powerpoint/2010/main" val="1298568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instructor needs to be familiar with the PA Driver’s Manual. The manual is broken-down into 6 areas… </a:t>
            </a:r>
          </a:p>
        </p:txBody>
      </p:sp>
      <p:sp>
        <p:nvSpPr>
          <p:cNvPr id="4" name="Slide Number Placeholder 3"/>
          <p:cNvSpPr>
            <a:spLocks noGrp="1"/>
          </p:cNvSpPr>
          <p:nvPr>
            <p:ph type="sldNum" sz="quarter" idx="5"/>
          </p:nvPr>
        </p:nvSpPr>
        <p:spPr/>
        <p:txBody>
          <a:bodyPr/>
          <a:lstStyle/>
          <a:p>
            <a:fld id="{3C0DDAA2-1C43-4F84-BCB8-BB799C3B521C}" type="slidenum">
              <a:rPr lang="en-US" smtClean="0"/>
              <a:t>10</a:t>
            </a:fld>
            <a:endParaRPr lang="en-US" dirty="0"/>
          </a:p>
        </p:txBody>
      </p:sp>
    </p:spTree>
    <p:extLst>
      <p:ext uri="{BB962C8B-B14F-4D97-AF65-F5344CB8AC3E}">
        <p14:creationId xmlns:p14="http://schemas.microsoft.com/office/powerpoint/2010/main" val="608578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7F13630A-B4C6-440D-8DFA-092D64E442B8}" type="datetime1">
              <a:rPr lang="en-US" smtClean="0"/>
              <a:t>4/7/2022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3195118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868029-EA98-428C-9C94-99DDD0A03049}" type="datetime1">
              <a:rPr lang="en-US" smtClean="0"/>
              <a:t>4/7/2022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1858523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2F0A0D-70E5-4974-AD90-8DA8B9AC48B2}" type="datetime1">
              <a:rPr lang="en-US" smtClean="0"/>
              <a:t>4/7/2022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3865107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0CF1AE-9D07-4FAF-9EEC-B15CCCFC2843}" type="datetime1">
              <a:rPr lang="en-US" smtClean="0"/>
              <a:t>4/7/2022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291898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ABBFCA-7A7C-4191-8BC8-370AEEE02C16}" type="datetime1">
              <a:rPr lang="en-US" smtClean="0"/>
              <a:t>4/7/2022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4978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86EB9F-620D-4745-B0DC-239369A89773}" type="datetime1">
              <a:rPr lang="en-US" smtClean="0"/>
              <a:t>4/7/2022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313907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60D5E9-816A-404D-95C5-1BCCD4E30359}" type="datetime1">
              <a:rPr lang="en-US" smtClean="0"/>
              <a:t>4/7/2022</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3468785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31F4DF-3504-4A5A-ACA1-B091F23F45D1}" type="datetime1">
              <a:rPr lang="en-US" smtClean="0"/>
              <a:t>4/7/2022</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1518495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996F1-C86A-40F8-B29C-18DAE3D14AAE}" type="datetime1">
              <a:rPr lang="en-US" smtClean="0"/>
              <a:t>4/7/2022</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16131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24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44C58EE-A39A-4E93-949A-DFFC70D6E94B}" type="datetime1">
              <a:rPr lang="en-US" smtClean="0"/>
              <a:t>4/7/2022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dirty="0"/>
          </a:p>
        </p:txBody>
      </p:sp>
      <p:sp>
        <p:nvSpPr>
          <p:cNvPr id="8" name="Title 1"/>
          <p:cNvSpPr>
            <a:spLocks noGrp="1"/>
          </p:cNvSpPr>
          <p:nvPr>
            <p:ph type="title" hasCustomPrompt="1"/>
          </p:nvPr>
        </p:nvSpPr>
        <p:spPr>
          <a:xfrm>
            <a:off x="457200" y="304800"/>
            <a:ext cx="8229600" cy="1143000"/>
          </a:xfrm>
        </p:spPr>
        <p:txBody>
          <a:bodyPr/>
          <a:lstStyle/>
          <a:p>
            <a:r>
              <a:rPr lang="en-US" dirty="0"/>
              <a:t>Click to edit title </a:t>
            </a:r>
          </a:p>
        </p:txBody>
      </p:sp>
    </p:spTree>
    <p:extLst>
      <p:ext uri="{BB962C8B-B14F-4D97-AF65-F5344CB8AC3E}">
        <p14:creationId xmlns:p14="http://schemas.microsoft.com/office/powerpoint/2010/main" val="2064657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3FFC4D-F93B-431C-B876-5FCBBC91611E}" type="datetime1">
              <a:rPr lang="en-US" smtClean="0"/>
              <a:t>4/7/2022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2745119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14" descr="Pennsylvania Department of Education Logo"/>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361697" y="5867400"/>
            <a:ext cx="230505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5" descr="Blue Banner - decorative imag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09600"/>
            <a:ext cx="8229600" cy="72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C0341-FC7F-406E-BA30-1FF03FFEEBCF}" type="datetime1">
              <a:rPr lang="en-US" smtClean="0"/>
              <a:t>4/7/2022</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C5762-CF65-4775-9966-A58D40CC61B9}" type="slidenum">
              <a:rPr lang="en-US" smtClean="0"/>
              <a:t>‹#›</a:t>
            </a:fld>
            <a:endParaRPr lang="en-US" dirty="0"/>
          </a:p>
        </p:txBody>
      </p:sp>
    </p:spTree>
    <p:extLst>
      <p:ext uri="{BB962C8B-B14F-4D97-AF65-F5344CB8AC3E}">
        <p14:creationId xmlns:p14="http://schemas.microsoft.com/office/powerpoint/2010/main" val="3756100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marL="173038" indent="0"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hyperlink" Target="https://www.dot.state.pa.us/Public/DVSPubsForms/BDL/BDL%20Manuals/Manuals/PA%20Drivers%20Manual%20By%20Chapter/English/PUB%2095.pdf" TargetMode="Externa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hyperlink" Target="https://www.education.pa.gov/Documents/Teachers-Administrators/Curriculum/Driver%20and%20Safety%20Education/Guidance%20for%20PDTS%20Owners.pdf" TargetMode="Externa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8" Type="http://schemas.openxmlformats.org/officeDocument/2006/relationships/hyperlink" Target="https://www.education.pa.gov/Teachers%20-%20Administrators/Curriculum/DriverSafetyEd/ProgramGuide/Supplemental%20Material%20to%20the%20Enhanced%20Program%20Guid/Module%20III%20Perception%20and%20Strategies/Scanning/Targeting-Vision.ppt" TargetMode="External"/><Relationship Id="rId3" Type="http://schemas.openxmlformats.org/officeDocument/2006/relationships/slideLayout" Target="../slideLayouts/slideLayout2.xml"/><Relationship Id="rId7" Type="http://schemas.openxmlformats.org/officeDocument/2006/relationships/hyperlink" Target="https://www.education.pa.gov/Teachers%20-%20Administrators/Curriculum/DriverSafetyEd/ProgramGuide/Supplemental%20Material%20to%20the%20Enhanced%20Program%20Guid/Module%20III%20Perception%20and%20Strategies/Scanning/Other%20Users.pptx"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education.pa.gov/Teachers%20-%20Administrators/Curriculum/DriverSafetyEd/ProgramGuide/Supplemental%20Material%20to%20the%20Enhanced%20Program%20Guid/Module%20III%20Perception%20and%20Strategies/Scanning/Identifying%20HTS%20Events.pptx" TargetMode="External"/><Relationship Id="rId11" Type="http://schemas.openxmlformats.org/officeDocument/2006/relationships/image" Target="../media/image3.png"/><Relationship Id="rId5" Type="http://schemas.openxmlformats.org/officeDocument/2006/relationships/hyperlink" Target="https://www.education.pa.gov/Teachers%20-%20Administrators/Curriculum/DriverSafetyEd/ProgramGuide/Supplemental%20Material%20to%20the%20Enhanced%20Program%20Guid/Module%20III%20Perception%20and%20Strategies/Scanning/Highway%20Conditions.pptx" TargetMode="External"/><Relationship Id="rId10" Type="http://schemas.openxmlformats.org/officeDocument/2006/relationships/hyperlink" Target="https://www.education.pa.gov/Teachers%20-%20Administrators/Curriculum/DriverSafetyEd/ProgramGuide/Supplemental%20Material%20to%20the%20Enhanced%20Program%20Guid/Module%20III%20Perception%20and%20Strategies/Perceptual%20Skills%20Development/Signs%20Signals%20and%20Lane%20Markings.pptx" TargetMode="External"/><Relationship Id="rId4" Type="http://schemas.openxmlformats.org/officeDocument/2006/relationships/notesSlide" Target="../notesSlides/notesSlide14.xml"/><Relationship Id="rId9" Type="http://schemas.openxmlformats.org/officeDocument/2006/relationships/hyperlink" Target="https://www.education.pa.gov/Teachers%20-%20Administrators/Curriculum/DriverSafetyEd/ProgramGuide/Supplemental%20Material%20to%20the%20Enhanced%20Program%20Guid/Module%20III%20Perception%20and%20Strategies/Scanning/Traffic%20Controls.pptx"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hyperlink" Target="https://www.iup.edu/rural-health-safety/center-for-transportation/novice-state-wide-driver-program.html" TargetMode="External"/><Relationship Id="rId5" Type="http://schemas.openxmlformats.org/officeDocument/2006/relationships/hyperlink" Target="https://www.dot.state.pa.us/public/dvspubsforms/BDL/BDL%20Publications/Pub%20385a.pdf" TargetMode="External"/><Relationship Id="rId4"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hyperlink" Target="https://www.education.pa.gov/Documents/Teachers-Administrators/Curriculum/Driver%20and%20Safety%20Education/Enhanced%20Program%20Guide%20Accessible%20Driver%20Program.pdf" TargetMode="External"/><Relationship Id="rId4"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hyperlink" Target="https://gcc02.safelinks.protection.outlook.com/?url=http://www.anstse.info/Resources%20PDF's/2019%20Resources/001%20-%202017%20NTDETAS%20FINAL%203-14-19.pdf&amp;data=04%7C01%7Cjohkashatu@pa.gov%7Cdca6c1acdb21490a1ed808d93befd7e2%7C418e284101284dd59b6c47fc5a9a1bde%7C0%7C0%7C637606724024667962%7CUnknown%7CTWFpbGZsb3d8eyJWIjoiMC4wLjAwMDAiLCJQIjoiV2luMzIiLCJBTiI6Ik1haWwiLCJXVCI6Mn0=%7C1000&amp;sdata=mitaBxuSUDQ8ERlciT4HNXbUHUA8QyoSM/PYpUDD/WI=&amp;reserved=0" TargetMode="External"/><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3.png"/><Relationship Id="rId4"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png"/><Relationship Id="rId5" Type="http://schemas.openxmlformats.org/officeDocument/2006/relationships/hyperlink" Target="https://www.pdesas.org/" TargetMode="External"/><Relationship Id="rId4" Type="http://schemas.openxmlformats.org/officeDocument/2006/relationships/notesSlide" Target="../notesSlides/notesSlide4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4.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3.png"/><Relationship Id="rId4" Type="http://schemas.openxmlformats.org/officeDocument/2006/relationships/notesSlide" Target="../notesSlides/notesSlide45.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3.png"/><Relationship Id="rId4" Type="http://schemas.openxmlformats.org/officeDocument/2006/relationships/notesSlide" Target="../notesSlides/notesSlide46.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3.png"/><Relationship Id="rId4" Type="http://schemas.openxmlformats.org/officeDocument/2006/relationships/notesSlide" Target="../notesSlides/notesSlide4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3.png"/><Relationship Id="rId4" Type="http://schemas.openxmlformats.org/officeDocument/2006/relationships/notesSlide" Target="../notesSlides/notesSlide48.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3.png"/><Relationship Id="rId4" Type="http://schemas.openxmlformats.org/officeDocument/2006/relationships/notesSlide" Target="../notesSlides/notesSlide49.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3.png"/><Relationship Id="rId4"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3.png"/><Relationship Id="rId4" Type="http://schemas.openxmlformats.org/officeDocument/2006/relationships/notesSlide" Target="../notesSlides/notesSlide5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3.png"/><Relationship Id="rId4" Type="http://schemas.openxmlformats.org/officeDocument/2006/relationships/notesSlide" Target="../notesSlides/notesSlide5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3.png"/><Relationship Id="rId4" Type="http://schemas.openxmlformats.org/officeDocument/2006/relationships/notesSlide" Target="../notesSlides/notesSlide5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2.m4a"/><Relationship Id="rId1" Type="http://schemas.microsoft.com/office/2007/relationships/media" Target="../media/media62.m4a"/><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3.png"/><Relationship Id="rId5" Type="http://schemas.openxmlformats.org/officeDocument/2006/relationships/hyperlink" Target="https://www.education.pa.gov/Documents/Teachers-Administrators/Curriculum/Driver%20and%20Safety%20Education/Content%20and%20Performance%20Expectations%20for%20Driver%20Education.pdf" TargetMode="External"/><Relationship Id="rId4" Type="http://schemas.openxmlformats.org/officeDocument/2006/relationships/notesSlide" Target="../notesSlides/notesSlide5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3.png"/><Relationship Id="rId4" Type="http://schemas.openxmlformats.org/officeDocument/2006/relationships/notesSlide" Target="../notesSlides/notesSlide5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3.png"/><Relationship Id="rId4" Type="http://schemas.openxmlformats.org/officeDocument/2006/relationships/notesSlide" Target="../notesSlides/notesSlide5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3.png"/><Relationship Id="rId4" Type="http://schemas.openxmlformats.org/officeDocument/2006/relationships/notesSlide" Target="../notesSlides/notesSlide5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7.m4a"/><Relationship Id="rId1" Type="http://schemas.microsoft.com/office/2007/relationships/media" Target="../media/media67.m4a"/><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8" Type="http://schemas.openxmlformats.org/officeDocument/2006/relationships/hyperlink" Target="https://www.education.pa.gov/Documents/Teachers-Administrators/Curriculum/Driver%20and%20Safety%20Education/Roles%20and%20Responsibilities%20of%20Non-Certificated%20Educators.pdf" TargetMode="External"/><Relationship Id="rId3" Type="http://schemas.openxmlformats.org/officeDocument/2006/relationships/slideLayout" Target="../slideLayouts/slideLayout2.xml"/><Relationship Id="rId7" Type="http://schemas.openxmlformats.org/officeDocument/2006/relationships/hyperlink" Target="https://www.education.pa.gov/Documents/Teachers-Administrators/Curriculum/Driver%20and%20Safety%20Education/Mandatory%20Reporting%20Under%20the%20Educator%20Discipline%20Act%20FAQs.pdf" TargetMode="External"/><Relationship Id="rId2" Type="http://schemas.openxmlformats.org/officeDocument/2006/relationships/audio" Target="../media/media68.m4a"/><Relationship Id="rId1" Type="http://schemas.microsoft.com/office/2007/relationships/media" Target="../media/media68.m4a"/><Relationship Id="rId6" Type="http://schemas.openxmlformats.org/officeDocument/2006/relationships/hyperlink" Target="https://www.education.pa.gov/Documents/Teachers-Administrators/Curriculum/Driver%20and%20Safety%20Education/Recognizing%20and%20Reporting%20Sexual%20Misconduct.pdf" TargetMode="External"/><Relationship Id="rId5" Type="http://schemas.openxmlformats.org/officeDocument/2006/relationships/hyperlink" Target="https://www.education.pa.gov/Documents/Teachers-Administrators/Curriculum/Driver%20and%20Safety%20Education/Ethical%20Educator%20and%20Professional%20Practices%20FAQs.pdf" TargetMode="External"/><Relationship Id="rId4" Type="http://schemas.openxmlformats.org/officeDocument/2006/relationships/notesSlide" Target="../notesSlides/notesSlide58.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5" Type="http://schemas.openxmlformats.org/officeDocument/2006/relationships/image" Target="../media/image3.png"/><Relationship Id="rId4" Type="http://schemas.openxmlformats.org/officeDocument/2006/relationships/hyperlink" Target="mailto:johkashatu@pa.gov" TargetMode="External"/></Relationships>
</file>

<file path=ppt/slides/_rels/slide71.xml.rels><?xml version="1.0" encoding="UTF-8" standalone="yes"?>
<Relationships xmlns="http://schemas.openxmlformats.org/package/2006/relationships"><Relationship Id="rId2" Type="http://schemas.openxmlformats.org/officeDocument/2006/relationships/hyperlink" Target="https://www.education.pa.gov/Teachers%20-%20Administrators/Curriculum/DriverSafetyEd/Pages/default.aspx"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Suggested Private Driver Training School </a:t>
            </a:r>
            <a:br>
              <a:rPr lang="en-US" b="1" dirty="0"/>
            </a:br>
            <a:r>
              <a:rPr lang="en-US" b="1" dirty="0"/>
              <a:t>Instructor Training Guide </a:t>
            </a:r>
          </a:p>
        </p:txBody>
      </p:sp>
      <p:sp>
        <p:nvSpPr>
          <p:cNvPr id="3" name="Subtitle 2"/>
          <p:cNvSpPr>
            <a:spLocks noGrp="1"/>
          </p:cNvSpPr>
          <p:nvPr>
            <p:ph type="subTitle" idx="1"/>
          </p:nvPr>
        </p:nvSpPr>
        <p:spPr>
          <a:xfrm>
            <a:off x="1371600" y="3886200"/>
            <a:ext cx="6400800" cy="990600"/>
          </a:xfrm>
        </p:spPr>
        <p:txBody>
          <a:bodyPr/>
          <a:lstStyle/>
          <a:p>
            <a:r>
              <a:rPr lang="en-US" i="1" dirty="0"/>
              <a:t>Preparing for the Challenge of Behind-the-Wheel Driver Education Instruction</a:t>
            </a:r>
          </a:p>
        </p:txBody>
      </p:sp>
      <p:sp>
        <p:nvSpPr>
          <p:cNvPr id="4" name="Slide Number Placeholder 3"/>
          <p:cNvSpPr>
            <a:spLocks noGrp="1"/>
          </p:cNvSpPr>
          <p:nvPr>
            <p:ph type="sldNum" sz="quarter" idx="12"/>
          </p:nvPr>
        </p:nvSpPr>
        <p:spPr/>
        <p:txBody>
          <a:bodyPr/>
          <a:lstStyle/>
          <a:p>
            <a:fld id="{680C5762-CF65-4775-9966-A58D40CC61B9}" type="slidenum">
              <a:rPr lang="en-US" smtClean="0"/>
              <a:t>1</a:t>
            </a:fld>
            <a:endParaRPr lang="en-US" dirty="0"/>
          </a:p>
        </p:txBody>
      </p:sp>
      <p:sp>
        <p:nvSpPr>
          <p:cNvPr id="5" name="Date Placeholder 4"/>
          <p:cNvSpPr>
            <a:spLocks noGrp="1"/>
          </p:cNvSpPr>
          <p:nvPr>
            <p:ph type="dt" sz="half" idx="10"/>
          </p:nvPr>
        </p:nvSpPr>
        <p:spPr/>
        <p:txBody>
          <a:bodyPr/>
          <a:lstStyle/>
          <a:p>
            <a:fld id="{01DC3D52-904E-4A66-ACEA-A7B79BE56C18}" type="datetime1">
              <a:rPr lang="en-US" smtClean="0"/>
              <a:t>4/7/2022</a:t>
            </a:fld>
            <a:endParaRPr lang="en-US" dirty="0"/>
          </a:p>
        </p:txBody>
      </p:sp>
      <p:pic>
        <p:nvPicPr>
          <p:cNvPr id="7" name="Audio 6">
            <a:hlinkClick r:id="" action="ppaction://media"/>
            <a:extLst>
              <a:ext uri="{FF2B5EF4-FFF2-40B4-BE49-F238E27FC236}">
                <a16:creationId xmlns:a16="http://schemas.microsoft.com/office/drawing/2014/main" id="{D389B985-F041-4C62-8A18-96277D34C0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79834099"/>
      </p:ext>
    </p:extLst>
  </p:cSld>
  <p:clrMapOvr>
    <a:masterClrMapping/>
  </p:clrMapOvr>
  <mc:AlternateContent xmlns:mc="http://schemas.openxmlformats.org/markup-compatibility/2006" xmlns:p14="http://schemas.microsoft.com/office/powerpoint/2010/main">
    <mc:Choice Requires="p14">
      <p:transition spd="slow" p14:dur="2000" advTm="16680"/>
    </mc:Choice>
    <mc:Fallback xmlns="">
      <p:transition spd="slow" advTm="16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Pennsylvania Driver’s Manual</a:t>
            </a:r>
          </a:p>
        </p:txBody>
      </p:sp>
      <p:sp>
        <p:nvSpPr>
          <p:cNvPr id="3" name="Content Placeholder 2"/>
          <p:cNvSpPr>
            <a:spLocks noGrp="1"/>
          </p:cNvSpPr>
          <p:nvPr>
            <p:ph idx="1"/>
          </p:nvPr>
        </p:nvSpPr>
        <p:spPr/>
        <p:txBody>
          <a:bodyPr>
            <a:normAutofit/>
          </a:bodyPr>
          <a:lstStyle/>
          <a:p>
            <a:pPr marL="0" indent="0">
              <a:buNone/>
            </a:pPr>
            <a:r>
              <a:rPr lang="en-US" dirty="0"/>
              <a:t>Familiarization with the </a:t>
            </a:r>
            <a:r>
              <a:rPr lang="en-US" dirty="0">
                <a:hlinkClick r:id="rId5"/>
              </a:rPr>
              <a:t>Pennsylvania Driver’s Manual</a:t>
            </a:r>
            <a:endParaRPr lang="en-US" dirty="0"/>
          </a:p>
          <a:p>
            <a:pPr lvl="1">
              <a:buFont typeface="Arial" panose="020B0604020202020204" pitchFamily="34" charset="0"/>
              <a:buChar char="•"/>
            </a:pPr>
            <a:r>
              <a:rPr lang="en-US" dirty="0"/>
              <a:t>Non-commercial learner’s permit </a:t>
            </a:r>
          </a:p>
          <a:p>
            <a:pPr lvl="1">
              <a:buFont typeface="Arial" panose="020B0604020202020204" pitchFamily="34" charset="0"/>
              <a:buChar char="•"/>
            </a:pPr>
            <a:r>
              <a:rPr lang="en-US" dirty="0"/>
              <a:t>Signals, signs and pavement markings</a:t>
            </a:r>
          </a:p>
          <a:p>
            <a:pPr lvl="1">
              <a:buFont typeface="Arial" panose="020B0604020202020204" pitchFamily="34" charset="0"/>
              <a:buChar char="•"/>
            </a:pPr>
            <a:r>
              <a:rPr lang="en-US" dirty="0"/>
              <a:t>Learning to drive</a:t>
            </a:r>
          </a:p>
          <a:p>
            <a:pPr lvl="1">
              <a:buFont typeface="Arial" panose="020B0604020202020204" pitchFamily="34" charset="0"/>
              <a:buChar char="•"/>
            </a:pPr>
            <a:r>
              <a:rPr lang="en-US" dirty="0"/>
              <a:t>Driving record information</a:t>
            </a:r>
          </a:p>
          <a:p>
            <a:pPr lvl="1">
              <a:buFont typeface="Arial" panose="020B0604020202020204" pitchFamily="34" charset="0"/>
              <a:buChar char="•"/>
            </a:pPr>
            <a:r>
              <a:rPr lang="en-US" dirty="0"/>
              <a:t>Laws and related issues</a:t>
            </a:r>
          </a:p>
          <a:p>
            <a:pPr lvl="1">
              <a:buFont typeface="Arial" panose="020B0604020202020204" pitchFamily="34" charset="0"/>
              <a:buChar char="•"/>
            </a:pPr>
            <a:r>
              <a:rPr lang="en-US" dirty="0"/>
              <a:t>References</a:t>
            </a:r>
          </a:p>
        </p:txBody>
      </p:sp>
      <p:sp>
        <p:nvSpPr>
          <p:cNvPr id="4" name="Slide Number Placeholder 3"/>
          <p:cNvSpPr>
            <a:spLocks noGrp="1"/>
          </p:cNvSpPr>
          <p:nvPr>
            <p:ph type="sldNum" sz="quarter" idx="12"/>
          </p:nvPr>
        </p:nvSpPr>
        <p:spPr/>
        <p:txBody>
          <a:bodyPr/>
          <a:lstStyle/>
          <a:p>
            <a:fld id="{680C5762-CF65-4775-9966-A58D40CC61B9}" type="slidenum">
              <a:rPr lang="en-US" smtClean="0"/>
              <a:t>10</a:t>
            </a:fld>
            <a:endParaRPr lang="en-US" dirty="0"/>
          </a:p>
        </p:txBody>
      </p:sp>
      <p:sp>
        <p:nvSpPr>
          <p:cNvPr id="5" name="Date Placeholder 4"/>
          <p:cNvSpPr>
            <a:spLocks noGrp="1"/>
          </p:cNvSpPr>
          <p:nvPr>
            <p:ph type="dt" sz="half" idx="10"/>
          </p:nvPr>
        </p:nvSpPr>
        <p:spPr/>
        <p:txBody>
          <a:bodyPr/>
          <a:lstStyle/>
          <a:p>
            <a:fld id="{20D57AF2-7F98-445B-850F-DA14E34254B5}" type="datetime1">
              <a:rPr lang="en-US" smtClean="0"/>
              <a:t>4/7/2022</a:t>
            </a:fld>
            <a:endParaRPr lang="en-US" dirty="0"/>
          </a:p>
        </p:txBody>
      </p:sp>
      <p:pic>
        <p:nvPicPr>
          <p:cNvPr id="6" name="Audio 5">
            <a:hlinkClick r:id="" action="ppaction://media"/>
            <a:extLst>
              <a:ext uri="{FF2B5EF4-FFF2-40B4-BE49-F238E27FC236}">
                <a16:creationId xmlns:a16="http://schemas.microsoft.com/office/drawing/2014/main" id="{11EE22DE-00C9-495C-BC47-B9CD58EB9F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94783157"/>
      </p:ext>
    </p:extLst>
  </p:cSld>
  <p:clrMapOvr>
    <a:masterClrMapping/>
  </p:clrMapOvr>
  <mc:AlternateContent xmlns:mc="http://schemas.openxmlformats.org/markup-compatibility/2006" xmlns:p14="http://schemas.microsoft.com/office/powerpoint/2010/main">
    <mc:Choice Requires="p14">
      <p:transition spd="slow" p14:dur="2000" advTm="9730"/>
    </mc:Choice>
    <mc:Fallback xmlns="">
      <p:transition spd="slow" advTm="9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B10AE-AAE7-4B6C-81F4-115A785941A4}"/>
              </a:ext>
            </a:extLst>
          </p:cNvPr>
          <p:cNvSpPr>
            <a:spLocks noGrp="1"/>
          </p:cNvSpPr>
          <p:nvPr>
            <p:ph type="title"/>
          </p:nvPr>
        </p:nvSpPr>
        <p:spPr/>
        <p:txBody>
          <a:bodyPr/>
          <a:lstStyle/>
          <a:p>
            <a:r>
              <a:rPr lang="en-US" dirty="0"/>
              <a:t>PDE Guidance </a:t>
            </a:r>
          </a:p>
        </p:txBody>
      </p:sp>
      <p:sp>
        <p:nvSpPr>
          <p:cNvPr id="3" name="Content Placeholder 2">
            <a:extLst>
              <a:ext uri="{FF2B5EF4-FFF2-40B4-BE49-F238E27FC236}">
                <a16:creationId xmlns:a16="http://schemas.microsoft.com/office/drawing/2014/main" id="{ADECEA4B-5F68-4FDB-B376-B5351239E151}"/>
              </a:ext>
            </a:extLst>
          </p:cNvPr>
          <p:cNvSpPr>
            <a:spLocks noGrp="1"/>
          </p:cNvSpPr>
          <p:nvPr>
            <p:ph idx="1"/>
          </p:nvPr>
        </p:nvSpPr>
        <p:spPr/>
        <p:txBody>
          <a:bodyPr>
            <a:normAutofit/>
          </a:bodyPr>
          <a:lstStyle/>
          <a:p>
            <a:pPr marL="0" indent="0">
              <a:lnSpc>
                <a:spcPct val="120000"/>
              </a:lnSpc>
              <a:buNone/>
            </a:pPr>
            <a:r>
              <a:rPr lang="en-US" sz="2800" dirty="0">
                <a:hlinkClick r:id="rId5"/>
              </a:rPr>
              <a:t>Suggested Guidance for Private Driver Training School Owners in the Preparation of Individuals Pursuing Licensure as a Private Driver Training School Instructor </a:t>
            </a:r>
            <a:endParaRPr lang="en-US" sz="2800" dirty="0"/>
          </a:p>
          <a:p>
            <a:pPr marL="0" indent="0">
              <a:lnSpc>
                <a:spcPct val="120000"/>
              </a:lnSpc>
              <a:buNone/>
            </a:pPr>
            <a:endParaRPr lang="en-US" sz="1600" dirty="0"/>
          </a:p>
          <a:p>
            <a:r>
              <a:rPr lang="en-US" sz="2800" dirty="0"/>
              <a:t>Includes topics that need to be addressed when preparing the driver education instructor</a:t>
            </a:r>
            <a:endParaRPr lang="en-US" dirty="0">
              <a:hlinkClick r:id="rId5"/>
            </a:endParaRPr>
          </a:p>
        </p:txBody>
      </p:sp>
      <p:sp>
        <p:nvSpPr>
          <p:cNvPr id="4" name="Date Placeholder 3">
            <a:extLst>
              <a:ext uri="{FF2B5EF4-FFF2-40B4-BE49-F238E27FC236}">
                <a16:creationId xmlns:a16="http://schemas.microsoft.com/office/drawing/2014/main" id="{99801FCC-9E4A-4404-A08F-CCBAD673E8F0}"/>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3A6CC54E-5C23-4240-98EB-25796640880D}"/>
              </a:ext>
            </a:extLst>
          </p:cNvPr>
          <p:cNvSpPr>
            <a:spLocks noGrp="1"/>
          </p:cNvSpPr>
          <p:nvPr>
            <p:ph type="sldNum" sz="quarter" idx="12"/>
          </p:nvPr>
        </p:nvSpPr>
        <p:spPr/>
        <p:txBody>
          <a:bodyPr/>
          <a:lstStyle/>
          <a:p>
            <a:fld id="{680C5762-CF65-4775-9966-A58D40CC61B9}" type="slidenum">
              <a:rPr lang="en-US" smtClean="0"/>
              <a:t>11</a:t>
            </a:fld>
            <a:endParaRPr lang="en-US" dirty="0"/>
          </a:p>
        </p:txBody>
      </p:sp>
      <p:pic>
        <p:nvPicPr>
          <p:cNvPr id="7" name="Audio 6">
            <a:hlinkClick r:id="" action="ppaction://media"/>
            <a:extLst>
              <a:ext uri="{FF2B5EF4-FFF2-40B4-BE49-F238E27FC236}">
                <a16:creationId xmlns:a16="http://schemas.microsoft.com/office/drawing/2014/main" id="{8A30650D-FE70-4671-AA9E-7B4D138A3A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49225627"/>
      </p:ext>
    </p:extLst>
  </p:cSld>
  <p:clrMapOvr>
    <a:masterClrMapping/>
  </p:clrMapOvr>
  <mc:AlternateContent xmlns:mc="http://schemas.openxmlformats.org/markup-compatibility/2006" xmlns:p14="http://schemas.microsoft.com/office/powerpoint/2010/main">
    <mc:Choice Requires="p14">
      <p:transition spd="slow" p14:dur="2000" advTm="13813"/>
    </mc:Choice>
    <mc:Fallback xmlns="">
      <p:transition spd="slow" advTm="13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AF9F0-D7E5-4E90-BF32-8BBD413F2EA2}"/>
              </a:ext>
            </a:extLst>
          </p:cNvPr>
          <p:cNvSpPr>
            <a:spLocks noGrp="1"/>
          </p:cNvSpPr>
          <p:nvPr>
            <p:ph type="title"/>
          </p:nvPr>
        </p:nvSpPr>
        <p:spPr/>
        <p:txBody>
          <a:bodyPr/>
          <a:lstStyle/>
          <a:p>
            <a:pPr algn="ctr"/>
            <a:r>
              <a:rPr lang="en-US" dirty="0"/>
              <a:t>Scanning Techniques</a:t>
            </a:r>
          </a:p>
        </p:txBody>
      </p:sp>
      <p:sp>
        <p:nvSpPr>
          <p:cNvPr id="3" name="Date Placeholder 2">
            <a:extLst>
              <a:ext uri="{FF2B5EF4-FFF2-40B4-BE49-F238E27FC236}">
                <a16:creationId xmlns:a16="http://schemas.microsoft.com/office/drawing/2014/main" id="{8FD335D1-642F-481B-B577-B5A34BDBE7EC}"/>
              </a:ext>
            </a:extLst>
          </p:cNvPr>
          <p:cNvSpPr>
            <a:spLocks noGrp="1"/>
          </p:cNvSpPr>
          <p:nvPr>
            <p:ph type="dt" sz="half" idx="10"/>
          </p:nvPr>
        </p:nvSpPr>
        <p:spPr/>
        <p:txBody>
          <a:bodyPr/>
          <a:lstStyle/>
          <a:p>
            <a:fld id="{B931F4DF-3504-4A5A-ACA1-B091F23F45D1}" type="datetime1">
              <a:rPr lang="en-US" smtClean="0"/>
              <a:t>4/7/2022</a:t>
            </a:fld>
            <a:endParaRPr lang="en-US" dirty="0"/>
          </a:p>
        </p:txBody>
      </p:sp>
      <p:sp>
        <p:nvSpPr>
          <p:cNvPr id="4" name="Slide Number Placeholder 3">
            <a:extLst>
              <a:ext uri="{FF2B5EF4-FFF2-40B4-BE49-F238E27FC236}">
                <a16:creationId xmlns:a16="http://schemas.microsoft.com/office/drawing/2014/main" id="{AA026CCC-5B81-4433-9FD0-43C7FE714F48}"/>
              </a:ext>
            </a:extLst>
          </p:cNvPr>
          <p:cNvSpPr>
            <a:spLocks noGrp="1"/>
          </p:cNvSpPr>
          <p:nvPr>
            <p:ph type="sldNum" sz="quarter" idx="12"/>
          </p:nvPr>
        </p:nvSpPr>
        <p:spPr/>
        <p:txBody>
          <a:bodyPr/>
          <a:lstStyle/>
          <a:p>
            <a:fld id="{680C5762-CF65-4775-9966-A58D40CC61B9}" type="slidenum">
              <a:rPr lang="en-US" smtClean="0"/>
              <a:t>12</a:t>
            </a:fld>
            <a:endParaRPr lang="en-US" dirty="0"/>
          </a:p>
        </p:txBody>
      </p:sp>
      <p:pic>
        <p:nvPicPr>
          <p:cNvPr id="5" name="Audio 4">
            <a:hlinkClick r:id="" action="ppaction://media"/>
            <a:extLst>
              <a:ext uri="{FF2B5EF4-FFF2-40B4-BE49-F238E27FC236}">
                <a16:creationId xmlns:a16="http://schemas.microsoft.com/office/drawing/2014/main" id="{62147876-32EB-49F4-AC21-222C585099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22118704"/>
      </p:ext>
    </p:extLst>
  </p:cSld>
  <p:clrMapOvr>
    <a:masterClrMapping/>
  </p:clrMapOvr>
  <mc:AlternateContent xmlns:mc="http://schemas.openxmlformats.org/markup-compatibility/2006" xmlns:p14="http://schemas.microsoft.com/office/powerpoint/2010/main">
    <mc:Choice Requires="p14">
      <p:transition spd="slow" p14:dur="2000" advTm="5137"/>
    </mc:Choice>
    <mc:Fallback xmlns="">
      <p:transition spd="slow" advTm="5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6034-FED5-4C29-8E3C-36758B47447D}"/>
              </a:ext>
            </a:extLst>
          </p:cNvPr>
          <p:cNvSpPr>
            <a:spLocks noGrp="1"/>
          </p:cNvSpPr>
          <p:nvPr>
            <p:ph type="title"/>
          </p:nvPr>
        </p:nvSpPr>
        <p:spPr/>
        <p:txBody>
          <a:bodyPr/>
          <a:lstStyle/>
          <a:p>
            <a:r>
              <a:rPr lang="en-US" dirty="0"/>
              <a:t>Scanning Techniques  </a:t>
            </a:r>
          </a:p>
        </p:txBody>
      </p:sp>
      <p:sp>
        <p:nvSpPr>
          <p:cNvPr id="3" name="Content Placeholder 2">
            <a:extLst>
              <a:ext uri="{FF2B5EF4-FFF2-40B4-BE49-F238E27FC236}">
                <a16:creationId xmlns:a16="http://schemas.microsoft.com/office/drawing/2014/main" id="{F939CBDE-0961-4A71-BAE1-BA9941B13660}"/>
              </a:ext>
            </a:extLst>
          </p:cNvPr>
          <p:cNvSpPr>
            <a:spLocks noGrp="1"/>
          </p:cNvSpPr>
          <p:nvPr>
            <p:ph idx="1"/>
          </p:nvPr>
        </p:nvSpPr>
        <p:spPr/>
        <p:txBody>
          <a:bodyPr/>
          <a:lstStyle/>
          <a:p>
            <a:pPr marL="0" indent="0">
              <a:buNone/>
            </a:pPr>
            <a:r>
              <a:rPr lang="en-US" dirty="0"/>
              <a:t>The PDTS instructor must convey to the student: </a:t>
            </a:r>
          </a:p>
          <a:p>
            <a:pPr marL="635000" indent="-349250"/>
            <a:r>
              <a:rPr lang="en-US" dirty="0"/>
              <a:t>Importance of scanning</a:t>
            </a:r>
          </a:p>
          <a:p>
            <a:pPr marL="635000" indent="-349250"/>
            <a:r>
              <a:rPr lang="en-US" dirty="0"/>
              <a:t>How to scan</a:t>
            </a:r>
          </a:p>
          <a:p>
            <a:pPr marL="635000" indent="-349250"/>
            <a:r>
              <a:rPr lang="en-US" dirty="0"/>
              <a:t>Where to scan</a:t>
            </a:r>
          </a:p>
          <a:p>
            <a:pPr marL="635000" indent="-349250"/>
            <a:r>
              <a:rPr lang="en-US" dirty="0"/>
              <a:t>Importance of scanning repetitiveness</a:t>
            </a:r>
          </a:p>
          <a:p>
            <a:pPr marL="635000" indent="-349250"/>
            <a:r>
              <a:rPr lang="en-US" dirty="0"/>
              <a:t>Importance of scanning practice off lesson </a:t>
            </a:r>
          </a:p>
          <a:p>
            <a:endParaRPr lang="en-US" dirty="0"/>
          </a:p>
          <a:p>
            <a:endParaRPr lang="en-US" dirty="0"/>
          </a:p>
        </p:txBody>
      </p:sp>
      <p:sp>
        <p:nvSpPr>
          <p:cNvPr id="4" name="Date Placeholder 3">
            <a:extLst>
              <a:ext uri="{FF2B5EF4-FFF2-40B4-BE49-F238E27FC236}">
                <a16:creationId xmlns:a16="http://schemas.microsoft.com/office/drawing/2014/main" id="{F65646BC-C923-4110-9178-645E41884C77}"/>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D4600F2B-093B-4C44-BF56-DD8101313A1B}"/>
              </a:ext>
            </a:extLst>
          </p:cNvPr>
          <p:cNvSpPr>
            <a:spLocks noGrp="1"/>
          </p:cNvSpPr>
          <p:nvPr>
            <p:ph type="sldNum" sz="quarter" idx="12"/>
          </p:nvPr>
        </p:nvSpPr>
        <p:spPr/>
        <p:txBody>
          <a:bodyPr/>
          <a:lstStyle/>
          <a:p>
            <a:fld id="{680C5762-CF65-4775-9966-A58D40CC61B9}" type="slidenum">
              <a:rPr lang="en-US" smtClean="0"/>
              <a:t>13</a:t>
            </a:fld>
            <a:endParaRPr lang="en-US" dirty="0"/>
          </a:p>
        </p:txBody>
      </p:sp>
      <p:pic>
        <p:nvPicPr>
          <p:cNvPr id="6" name="Audio 5">
            <a:hlinkClick r:id="" action="ppaction://media"/>
            <a:extLst>
              <a:ext uri="{FF2B5EF4-FFF2-40B4-BE49-F238E27FC236}">
                <a16:creationId xmlns:a16="http://schemas.microsoft.com/office/drawing/2014/main" id="{9BAF77D0-BD6E-4B2B-94EE-92B18878FB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65943235"/>
      </p:ext>
    </p:extLst>
  </p:cSld>
  <p:clrMapOvr>
    <a:masterClrMapping/>
  </p:clrMapOvr>
  <mc:AlternateContent xmlns:mc="http://schemas.openxmlformats.org/markup-compatibility/2006" xmlns:p14="http://schemas.microsoft.com/office/powerpoint/2010/main">
    <mc:Choice Requires="p14">
      <p:transition spd="slow" p14:dur="2000" advTm="6880"/>
    </mc:Choice>
    <mc:Fallback xmlns="">
      <p:transition spd="slow" advTm="6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3E861-948A-47A6-AF53-A10CDEB45789}"/>
              </a:ext>
            </a:extLst>
          </p:cNvPr>
          <p:cNvSpPr>
            <a:spLocks noGrp="1"/>
          </p:cNvSpPr>
          <p:nvPr>
            <p:ph type="title"/>
          </p:nvPr>
        </p:nvSpPr>
        <p:spPr/>
        <p:txBody>
          <a:bodyPr/>
          <a:lstStyle/>
          <a:p>
            <a:r>
              <a:rPr lang="en-US" dirty="0"/>
              <a:t>Scanning Techniques Cont.</a:t>
            </a:r>
          </a:p>
        </p:txBody>
      </p:sp>
      <p:sp>
        <p:nvSpPr>
          <p:cNvPr id="3" name="Content Placeholder 2">
            <a:extLst>
              <a:ext uri="{FF2B5EF4-FFF2-40B4-BE49-F238E27FC236}">
                <a16:creationId xmlns:a16="http://schemas.microsoft.com/office/drawing/2014/main" id="{579E3508-C124-478E-B566-EB477FABCA4E}"/>
              </a:ext>
            </a:extLst>
          </p:cNvPr>
          <p:cNvSpPr>
            <a:spLocks noGrp="1"/>
          </p:cNvSpPr>
          <p:nvPr>
            <p:ph idx="1"/>
          </p:nvPr>
        </p:nvSpPr>
        <p:spPr/>
        <p:txBody>
          <a:bodyPr/>
          <a:lstStyle/>
          <a:p>
            <a:pPr marL="0" indent="0">
              <a:buNone/>
            </a:pPr>
            <a:r>
              <a:rPr lang="en-US" dirty="0"/>
              <a:t>The PDTS instructor must convey to the student: </a:t>
            </a:r>
          </a:p>
          <a:p>
            <a:r>
              <a:rPr lang="en-US" dirty="0"/>
              <a:t>Operation and use of a motor vehicle on the highways and general highway safety practices</a:t>
            </a:r>
          </a:p>
          <a:p>
            <a:pPr lvl="1"/>
            <a:r>
              <a:rPr lang="en-US" dirty="0"/>
              <a:t>Scanning involves our senses and brain</a:t>
            </a:r>
          </a:p>
          <a:p>
            <a:pPr lvl="1"/>
            <a:r>
              <a:rPr lang="en-US" dirty="0"/>
              <a:t>Takes Time – must be selective process</a:t>
            </a:r>
          </a:p>
          <a:p>
            <a:pPr lvl="1"/>
            <a:r>
              <a:rPr lang="en-US" dirty="0"/>
              <a:t>Can be improved with directed practice</a:t>
            </a:r>
          </a:p>
          <a:p>
            <a:endParaRPr lang="en-US" dirty="0"/>
          </a:p>
        </p:txBody>
      </p:sp>
      <p:sp>
        <p:nvSpPr>
          <p:cNvPr id="4" name="Date Placeholder 3">
            <a:extLst>
              <a:ext uri="{FF2B5EF4-FFF2-40B4-BE49-F238E27FC236}">
                <a16:creationId xmlns:a16="http://schemas.microsoft.com/office/drawing/2014/main" id="{F0D6CA07-A585-42D5-9E39-3353EA4EC1AC}"/>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AC4899BC-7298-4F6D-AF7F-038E786252AC}"/>
              </a:ext>
            </a:extLst>
          </p:cNvPr>
          <p:cNvSpPr>
            <a:spLocks noGrp="1"/>
          </p:cNvSpPr>
          <p:nvPr>
            <p:ph type="sldNum" sz="quarter" idx="12"/>
          </p:nvPr>
        </p:nvSpPr>
        <p:spPr/>
        <p:txBody>
          <a:bodyPr/>
          <a:lstStyle/>
          <a:p>
            <a:fld id="{680C5762-CF65-4775-9966-A58D40CC61B9}" type="slidenum">
              <a:rPr lang="en-US" smtClean="0"/>
              <a:t>14</a:t>
            </a:fld>
            <a:endParaRPr lang="en-US" dirty="0"/>
          </a:p>
        </p:txBody>
      </p:sp>
      <p:pic>
        <p:nvPicPr>
          <p:cNvPr id="6" name="Audio 5">
            <a:hlinkClick r:id="" action="ppaction://media"/>
            <a:extLst>
              <a:ext uri="{FF2B5EF4-FFF2-40B4-BE49-F238E27FC236}">
                <a16:creationId xmlns:a16="http://schemas.microsoft.com/office/drawing/2014/main" id="{15EE153B-6150-4A06-AD99-56F40FBDC1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08642757"/>
      </p:ext>
    </p:extLst>
  </p:cSld>
  <p:clrMapOvr>
    <a:masterClrMapping/>
  </p:clrMapOvr>
  <mc:AlternateContent xmlns:mc="http://schemas.openxmlformats.org/markup-compatibility/2006" xmlns:p14="http://schemas.microsoft.com/office/powerpoint/2010/main">
    <mc:Choice Requires="p14">
      <p:transition spd="slow" p14:dur="2000" advTm="21236"/>
    </mc:Choice>
    <mc:Fallback xmlns="">
      <p:transition spd="slow" advTm="21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1638F-A69A-4DC0-9CFA-C88550DBB064}"/>
              </a:ext>
            </a:extLst>
          </p:cNvPr>
          <p:cNvSpPr>
            <a:spLocks noGrp="1"/>
          </p:cNvSpPr>
          <p:nvPr>
            <p:ph type="title"/>
          </p:nvPr>
        </p:nvSpPr>
        <p:spPr/>
        <p:txBody>
          <a:bodyPr/>
          <a:lstStyle/>
          <a:p>
            <a:pPr algn="ctr"/>
            <a:r>
              <a:rPr lang="en-US" dirty="0"/>
              <a:t>Perceptual Driving Program </a:t>
            </a:r>
          </a:p>
        </p:txBody>
      </p:sp>
      <p:sp>
        <p:nvSpPr>
          <p:cNvPr id="3" name="Date Placeholder 2">
            <a:extLst>
              <a:ext uri="{FF2B5EF4-FFF2-40B4-BE49-F238E27FC236}">
                <a16:creationId xmlns:a16="http://schemas.microsoft.com/office/drawing/2014/main" id="{B6F670F9-5E28-4219-8AAA-A16DF347715B}"/>
              </a:ext>
            </a:extLst>
          </p:cNvPr>
          <p:cNvSpPr>
            <a:spLocks noGrp="1"/>
          </p:cNvSpPr>
          <p:nvPr>
            <p:ph type="dt" sz="half" idx="10"/>
          </p:nvPr>
        </p:nvSpPr>
        <p:spPr/>
        <p:txBody>
          <a:bodyPr/>
          <a:lstStyle/>
          <a:p>
            <a:fld id="{B931F4DF-3504-4A5A-ACA1-B091F23F45D1}" type="datetime1">
              <a:rPr lang="en-US" smtClean="0"/>
              <a:t>4/7/2022</a:t>
            </a:fld>
            <a:endParaRPr lang="en-US" dirty="0"/>
          </a:p>
        </p:txBody>
      </p:sp>
      <p:sp>
        <p:nvSpPr>
          <p:cNvPr id="4" name="Slide Number Placeholder 3">
            <a:extLst>
              <a:ext uri="{FF2B5EF4-FFF2-40B4-BE49-F238E27FC236}">
                <a16:creationId xmlns:a16="http://schemas.microsoft.com/office/drawing/2014/main" id="{56E81A6C-3D84-47AF-BFD9-59788AFE8F8C}"/>
              </a:ext>
            </a:extLst>
          </p:cNvPr>
          <p:cNvSpPr>
            <a:spLocks noGrp="1"/>
          </p:cNvSpPr>
          <p:nvPr>
            <p:ph type="sldNum" sz="quarter" idx="12"/>
          </p:nvPr>
        </p:nvSpPr>
        <p:spPr/>
        <p:txBody>
          <a:bodyPr/>
          <a:lstStyle/>
          <a:p>
            <a:fld id="{680C5762-CF65-4775-9966-A58D40CC61B9}" type="slidenum">
              <a:rPr lang="en-US" smtClean="0"/>
              <a:t>15</a:t>
            </a:fld>
            <a:endParaRPr lang="en-US" dirty="0"/>
          </a:p>
        </p:txBody>
      </p:sp>
      <p:pic>
        <p:nvPicPr>
          <p:cNvPr id="5" name="Audio 4">
            <a:hlinkClick r:id="" action="ppaction://media"/>
            <a:extLst>
              <a:ext uri="{FF2B5EF4-FFF2-40B4-BE49-F238E27FC236}">
                <a16:creationId xmlns:a16="http://schemas.microsoft.com/office/drawing/2014/main" id="{8BEFAD36-D079-4756-93CE-86EE570D26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345903"/>
      </p:ext>
    </p:extLst>
  </p:cSld>
  <p:clrMapOvr>
    <a:masterClrMapping/>
  </p:clrMapOvr>
  <mc:AlternateContent xmlns:mc="http://schemas.openxmlformats.org/markup-compatibility/2006" xmlns:p14="http://schemas.microsoft.com/office/powerpoint/2010/main">
    <mc:Choice Requires="p14">
      <p:transition spd="slow" p14:dur="2000" advTm="6365"/>
    </mc:Choice>
    <mc:Fallback xmlns="">
      <p:transition spd="slow" advTm="6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AEAC-736B-4260-A33B-6D2C3B3F50F1}"/>
              </a:ext>
            </a:extLst>
          </p:cNvPr>
          <p:cNvSpPr>
            <a:spLocks noGrp="1"/>
          </p:cNvSpPr>
          <p:nvPr>
            <p:ph type="title"/>
          </p:nvPr>
        </p:nvSpPr>
        <p:spPr/>
        <p:txBody>
          <a:bodyPr/>
          <a:lstStyle/>
          <a:p>
            <a:r>
              <a:rPr lang="en-US" dirty="0"/>
              <a:t>Perceptual Driving Program</a:t>
            </a:r>
          </a:p>
        </p:txBody>
      </p:sp>
      <p:sp>
        <p:nvSpPr>
          <p:cNvPr id="3" name="Content Placeholder 2">
            <a:extLst>
              <a:ext uri="{FF2B5EF4-FFF2-40B4-BE49-F238E27FC236}">
                <a16:creationId xmlns:a16="http://schemas.microsoft.com/office/drawing/2014/main" id="{14E0B03A-D2D3-40FA-8DD8-988669AF023F}"/>
              </a:ext>
            </a:extLst>
          </p:cNvPr>
          <p:cNvSpPr>
            <a:spLocks noGrp="1"/>
          </p:cNvSpPr>
          <p:nvPr>
            <p:ph idx="1"/>
          </p:nvPr>
        </p:nvSpPr>
        <p:spPr>
          <a:xfrm>
            <a:off x="457200" y="1371600"/>
            <a:ext cx="8229600" cy="4525963"/>
          </a:xfrm>
        </p:spPr>
        <p:txBody>
          <a:bodyPr>
            <a:normAutofit fontScale="85000" lnSpcReduction="20000"/>
          </a:bodyPr>
          <a:lstStyle/>
          <a:p>
            <a:pPr marL="0" indent="0">
              <a:lnSpc>
                <a:spcPct val="120000"/>
              </a:lnSpc>
              <a:spcBef>
                <a:spcPts val="0"/>
              </a:spcBef>
              <a:buNone/>
            </a:pPr>
            <a:r>
              <a:rPr lang="en-US" dirty="0"/>
              <a:t>The instructor </a:t>
            </a:r>
            <a:r>
              <a:rPr lang="en-US" b="1" u="sng" dirty="0"/>
              <a:t>must</a:t>
            </a:r>
            <a:r>
              <a:rPr lang="en-US" dirty="0"/>
              <a:t> teach the student on improving perceptual driving and how to best execute the associated skills:</a:t>
            </a:r>
          </a:p>
          <a:p>
            <a:pPr marL="0" indent="0">
              <a:lnSpc>
                <a:spcPct val="120000"/>
              </a:lnSpc>
              <a:spcBef>
                <a:spcPts val="0"/>
              </a:spcBef>
              <a:buNone/>
            </a:pPr>
            <a:endParaRPr lang="en-US" sz="1800" dirty="0"/>
          </a:p>
          <a:p>
            <a:pPr marL="687388" indent="-349250">
              <a:lnSpc>
                <a:spcPct val="120000"/>
              </a:lnSpc>
              <a:spcBef>
                <a:spcPts val="0"/>
              </a:spcBef>
            </a:pPr>
            <a:r>
              <a:rPr lang="en-US" dirty="0"/>
              <a:t>Identification of traffic controls</a:t>
            </a:r>
          </a:p>
          <a:p>
            <a:pPr marL="687388" indent="-349250">
              <a:lnSpc>
                <a:spcPct val="120000"/>
              </a:lnSpc>
              <a:spcBef>
                <a:spcPts val="0"/>
              </a:spcBef>
            </a:pPr>
            <a:r>
              <a:rPr lang="en-US" dirty="0"/>
              <a:t>Identification of highway conditions</a:t>
            </a:r>
          </a:p>
          <a:p>
            <a:pPr marL="687388" indent="-349250">
              <a:lnSpc>
                <a:spcPct val="120000"/>
              </a:lnSpc>
              <a:spcBef>
                <a:spcPts val="0"/>
              </a:spcBef>
            </a:pPr>
            <a:r>
              <a:rPr lang="en-US" dirty="0"/>
              <a:t>Identification of other user actions</a:t>
            </a:r>
          </a:p>
          <a:p>
            <a:pPr marL="687388" indent="-349250">
              <a:lnSpc>
                <a:spcPct val="120000"/>
              </a:lnSpc>
              <a:spcBef>
                <a:spcPts val="0"/>
              </a:spcBef>
            </a:pPr>
            <a:r>
              <a:rPr lang="en-US" dirty="0"/>
              <a:t>Identification of all HTS events</a:t>
            </a:r>
          </a:p>
          <a:p>
            <a:pPr marL="687388" indent="-349250">
              <a:lnSpc>
                <a:spcPct val="120000"/>
              </a:lnSpc>
              <a:spcBef>
                <a:spcPts val="0"/>
              </a:spcBef>
            </a:pPr>
            <a:r>
              <a:rPr lang="en-US" dirty="0"/>
              <a:t>Identification of and evaluation of conflict probabilities</a:t>
            </a:r>
          </a:p>
          <a:p>
            <a:pPr marL="687388" indent="-349250">
              <a:lnSpc>
                <a:spcPct val="120000"/>
              </a:lnSpc>
              <a:spcBef>
                <a:spcPts val="0"/>
              </a:spcBef>
            </a:pPr>
            <a:r>
              <a:rPr lang="en-US" dirty="0"/>
              <a:t>Responding to problem situations</a:t>
            </a:r>
          </a:p>
          <a:p>
            <a:pPr marL="0" indent="0">
              <a:buNone/>
            </a:pPr>
            <a:endParaRPr lang="en-US" dirty="0"/>
          </a:p>
        </p:txBody>
      </p:sp>
      <p:sp>
        <p:nvSpPr>
          <p:cNvPr id="4" name="Date Placeholder 3">
            <a:extLst>
              <a:ext uri="{FF2B5EF4-FFF2-40B4-BE49-F238E27FC236}">
                <a16:creationId xmlns:a16="http://schemas.microsoft.com/office/drawing/2014/main" id="{6F94A808-7FC4-4DAE-A8ED-3C4DFCC4669C}"/>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FC66F0A8-482C-4C40-A9C5-8FEA55AAB334}"/>
              </a:ext>
            </a:extLst>
          </p:cNvPr>
          <p:cNvSpPr>
            <a:spLocks noGrp="1"/>
          </p:cNvSpPr>
          <p:nvPr>
            <p:ph type="sldNum" sz="quarter" idx="12"/>
          </p:nvPr>
        </p:nvSpPr>
        <p:spPr/>
        <p:txBody>
          <a:bodyPr/>
          <a:lstStyle/>
          <a:p>
            <a:fld id="{680C5762-CF65-4775-9966-A58D40CC61B9}" type="slidenum">
              <a:rPr lang="en-US" smtClean="0"/>
              <a:t>16</a:t>
            </a:fld>
            <a:endParaRPr lang="en-US" dirty="0"/>
          </a:p>
        </p:txBody>
      </p:sp>
      <p:pic>
        <p:nvPicPr>
          <p:cNvPr id="6" name="Audio 5">
            <a:hlinkClick r:id="" action="ppaction://media"/>
            <a:extLst>
              <a:ext uri="{FF2B5EF4-FFF2-40B4-BE49-F238E27FC236}">
                <a16:creationId xmlns:a16="http://schemas.microsoft.com/office/drawing/2014/main" id="{ADFC3DF8-B4CC-48A4-810E-FFEFBC4026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47437608"/>
      </p:ext>
    </p:extLst>
  </p:cSld>
  <p:clrMapOvr>
    <a:masterClrMapping/>
  </p:clrMapOvr>
  <mc:AlternateContent xmlns:mc="http://schemas.openxmlformats.org/markup-compatibility/2006" xmlns:p14="http://schemas.microsoft.com/office/powerpoint/2010/main">
    <mc:Choice Requires="p14">
      <p:transition spd="slow" p14:dur="2000" advTm="6826"/>
    </mc:Choice>
    <mc:Fallback xmlns="">
      <p:transition spd="slow" advTm="6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7DC7F-4440-485B-95F5-D8CCA45C6027}"/>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Perceptual Driving </a:t>
            </a:r>
            <a:r>
              <a:rPr lang="en-US" dirty="0"/>
              <a:t>Scanning Techniques</a:t>
            </a:r>
          </a:p>
        </p:txBody>
      </p:sp>
      <p:sp>
        <p:nvSpPr>
          <p:cNvPr id="3" name="Content Placeholder 2">
            <a:extLst>
              <a:ext uri="{FF2B5EF4-FFF2-40B4-BE49-F238E27FC236}">
                <a16:creationId xmlns:a16="http://schemas.microsoft.com/office/drawing/2014/main" id="{A573AF0A-B29C-4B9C-88F9-910122428FFB}"/>
              </a:ext>
            </a:extLst>
          </p:cNvPr>
          <p:cNvSpPr>
            <a:spLocks noGrp="1"/>
          </p:cNvSpPr>
          <p:nvPr>
            <p:ph idx="1"/>
          </p:nvPr>
        </p:nvSpPr>
        <p:spPr/>
        <p:txBody>
          <a:bodyPr/>
          <a:lstStyle/>
          <a:p>
            <a:pPr marL="0" indent="0">
              <a:buNone/>
            </a:pPr>
            <a:endParaRPr lang="en-US" dirty="0">
              <a:hlinkClick r:id="rId5"/>
            </a:endParaRPr>
          </a:p>
          <a:p>
            <a:r>
              <a:rPr lang="en-US" dirty="0">
                <a:hlinkClick r:id="rId5"/>
              </a:rPr>
              <a:t>Scanning Highway Conditions </a:t>
            </a:r>
            <a:endParaRPr lang="en-US" dirty="0"/>
          </a:p>
          <a:p>
            <a:r>
              <a:rPr lang="en-US" dirty="0">
                <a:hlinkClick r:id="rId6"/>
              </a:rPr>
              <a:t>Identifying HTS Events </a:t>
            </a:r>
            <a:endParaRPr lang="en-US" dirty="0"/>
          </a:p>
          <a:p>
            <a:r>
              <a:rPr lang="en-US" dirty="0">
                <a:hlinkClick r:id="rId7"/>
              </a:rPr>
              <a:t>Other Roadway Users</a:t>
            </a:r>
            <a:r>
              <a:rPr lang="en-US" dirty="0"/>
              <a:t> </a:t>
            </a:r>
          </a:p>
          <a:p>
            <a:r>
              <a:rPr lang="en-US" dirty="0">
                <a:hlinkClick r:id="rId8"/>
              </a:rPr>
              <a:t>Targeting Vision</a:t>
            </a:r>
            <a:endParaRPr lang="en-US" dirty="0"/>
          </a:p>
          <a:p>
            <a:r>
              <a:rPr lang="en-US" dirty="0">
                <a:hlinkClick r:id="rId9"/>
              </a:rPr>
              <a:t>Traffic Controls </a:t>
            </a:r>
            <a:endParaRPr lang="en-US" dirty="0"/>
          </a:p>
          <a:p>
            <a:r>
              <a:rPr lang="en-US" dirty="0">
                <a:hlinkClick r:id="rId10"/>
              </a:rPr>
              <a:t>Signs Signals and Lane Markings </a:t>
            </a:r>
            <a:endParaRPr lang="en-US" dirty="0"/>
          </a:p>
        </p:txBody>
      </p:sp>
      <p:sp>
        <p:nvSpPr>
          <p:cNvPr id="4" name="Date Placeholder 3">
            <a:extLst>
              <a:ext uri="{FF2B5EF4-FFF2-40B4-BE49-F238E27FC236}">
                <a16:creationId xmlns:a16="http://schemas.microsoft.com/office/drawing/2014/main" id="{C368F4C4-18E7-4C6F-B8B8-734939DD88A3}"/>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4B3E8D23-D5DD-41A8-A048-D791067D4CD8}"/>
              </a:ext>
            </a:extLst>
          </p:cNvPr>
          <p:cNvSpPr>
            <a:spLocks noGrp="1"/>
          </p:cNvSpPr>
          <p:nvPr>
            <p:ph type="sldNum" sz="quarter" idx="12"/>
          </p:nvPr>
        </p:nvSpPr>
        <p:spPr/>
        <p:txBody>
          <a:bodyPr/>
          <a:lstStyle/>
          <a:p>
            <a:fld id="{680C5762-CF65-4775-9966-A58D40CC61B9}" type="slidenum">
              <a:rPr lang="en-US" smtClean="0"/>
              <a:t>17</a:t>
            </a:fld>
            <a:endParaRPr lang="en-US" dirty="0"/>
          </a:p>
        </p:txBody>
      </p:sp>
      <p:pic>
        <p:nvPicPr>
          <p:cNvPr id="7" name="Audio 6">
            <a:hlinkClick r:id="" action="ppaction://media"/>
            <a:extLst>
              <a:ext uri="{FF2B5EF4-FFF2-40B4-BE49-F238E27FC236}">
                <a16:creationId xmlns:a16="http://schemas.microsoft.com/office/drawing/2014/main" id="{29A38E18-30C9-4C93-9EEF-3BA1204B0B4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23773736"/>
      </p:ext>
    </p:extLst>
  </p:cSld>
  <p:clrMapOvr>
    <a:masterClrMapping/>
  </p:clrMapOvr>
  <mc:AlternateContent xmlns:mc="http://schemas.openxmlformats.org/markup-compatibility/2006" xmlns:p14="http://schemas.microsoft.com/office/powerpoint/2010/main">
    <mc:Choice Requires="p14">
      <p:transition spd="slow" p14:dur="2000" advTm="13054"/>
    </mc:Choice>
    <mc:Fallback xmlns="">
      <p:transition spd="slow" advTm="13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14A6D-C9DF-40AA-9026-02AE54B5637F}"/>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Perceptual Driving: </a:t>
            </a:r>
            <a:r>
              <a:rPr lang="en-US" dirty="0"/>
              <a:t>Space</a:t>
            </a:r>
          </a:p>
        </p:txBody>
      </p:sp>
      <p:sp>
        <p:nvSpPr>
          <p:cNvPr id="3" name="Content Placeholder 2">
            <a:extLst>
              <a:ext uri="{FF2B5EF4-FFF2-40B4-BE49-F238E27FC236}">
                <a16:creationId xmlns:a16="http://schemas.microsoft.com/office/drawing/2014/main" id="{FF336AAC-FEC5-493F-9984-F089939BD3E6}"/>
              </a:ext>
            </a:extLst>
          </p:cNvPr>
          <p:cNvSpPr>
            <a:spLocks noGrp="1"/>
          </p:cNvSpPr>
          <p:nvPr>
            <p:ph idx="1"/>
          </p:nvPr>
        </p:nvSpPr>
        <p:spPr/>
        <p:txBody>
          <a:bodyPr/>
          <a:lstStyle/>
          <a:p>
            <a:pPr marL="0" indent="0">
              <a:buNone/>
            </a:pPr>
            <a:r>
              <a:rPr lang="en-US" dirty="0"/>
              <a:t>An “area of less space” occurs when the driver does not have at least “one car width” next to the “path of travel.”</a:t>
            </a:r>
          </a:p>
          <a:p>
            <a:pPr marL="0" indent="0">
              <a:buNone/>
            </a:pPr>
            <a:endParaRPr lang="en-US" dirty="0"/>
          </a:p>
          <a:p>
            <a:pPr marL="0" indent="0">
              <a:buNone/>
            </a:pPr>
            <a:r>
              <a:rPr lang="en-US" dirty="0"/>
              <a:t>Remember: Always leave yourself an “out.”</a:t>
            </a:r>
          </a:p>
          <a:p>
            <a:pPr marL="0" indent="0">
              <a:buNone/>
            </a:pPr>
            <a:endParaRPr lang="en-US" dirty="0"/>
          </a:p>
        </p:txBody>
      </p:sp>
      <p:sp>
        <p:nvSpPr>
          <p:cNvPr id="4" name="Date Placeholder 3">
            <a:extLst>
              <a:ext uri="{FF2B5EF4-FFF2-40B4-BE49-F238E27FC236}">
                <a16:creationId xmlns:a16="http://schemas.microsoft.com/office/drawing/2014/main" id="{5D4C1679-CB3B-4E4C-88C6-9B51BB98503D}"/>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D729BFE0-D31A-46CE-BE18-6DFDD5491EA9}"/>
              </a:ext>
            </a:extLst>
          </p:cNvPr>
          <p:cNvSpPr>
            <a:spLocks noGrp="1"/>
          </p:cNvSpPr>
          <p:nvPr>
            <p:ph type="sldNum" sz="quarter" idx="12"/>
          </p:nvPr>
        </p:nvSpPr>
        <p:spPr/>
        <p:txBody>
          <a:bodyPr/>
          <a:lstStyle/>
          <a:p>
            <a:fld id="{680C5762-CF65-4775-9966-A58D40CC61B9}" type="slidenum">
              <a:rPr lang="en-US" smtClean="0"/>
              <a:t>18</a:t>
            </a:fld>
            <a:endParaRPr lang="en-US" dirty="0"/>
          </a:p>
        </p:txBody>
      </p:sp>
      <p:pic>
        <p:nvPicPr>
          <p:cNvPr id="7" name="Audio 6">
            <a:hlinkClick r:id="" action="ppaction://media"/>
            <a:extLst>
              <a:ext uri="{FF2B5EF4-FFF2-40B4-BE49-F238E27FC236}">
                <a16:creationId xmlns:a16="http://schemas.microsoft.com/office/drawing/2014/main" id="{F12B71C5-047D-4306-923F-6103812D8A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96357332"/>
      </p:ext>
    </p:extLst>
  </p:cSld>
  <p:clrMapOvr>
    <a:masterClrMapping/>
  </p:clrMapOvr>
  <mc:AlternateContent xmlns:mc="http://schemas.openxmlformats.org/markup-compatibility/2006" xmlns:p14="http://schemas.microsoft.com/office/powerpoint/2010/main">
    <mc:Choice Requires="p14">
      <p:transition spd="slow" p14:dur="2000" advTm="18813"/>
    </mc:Choice>
    <mc:Fallback xmlns="">
      <p:transition spd="slow" advTm="18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4EE20-1E6D-4E61-BC96-E5BFA2336AC8}"/>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Perceptual Driving: </a:t>
            </a:r>
            <a:r>
              <a:rPr lang="en-US" dirty="0"/>
              <a:t>Visibility</a:t>
            </a:r>
          </a:p>
        </p:txBody>
      </p:sp>
      <p:sp>
        <p:nvSpPr>
          <p:cNvPr id="3" name="Content Placeholder 2">
            <a:extLst>
              <a:ext uri="{FF2B5EF4-FFF2-40B4-BE49-F238E27FC236}">
                <a16:creationId xmlns:a16="http://schemas.microsoft.com/office/drawing/2014/main" id="{530AB47D-03EE-4174-AC82-411DC494900A}"/>
              </a:ext>
            </a:extLst>
          </p:cNvPr>
          <p:cNvSpPr>
            <a:spLocks noGrp="1"/>
          </p:cNvSpPr>
          <p:nvPr>
            <p:ph idx="1"/>
          </p:nvPr>
        </p:nvSpPr>
        <p:spPr/>
        <p:txBody>
          <a:bodyPr/>
          <a:lstStyle/>
          <a:p>
            <a:r>
              <a:rPr lang="en-US" dirty="0"/>
              <a:t>Line of Sight – where you are looking at any given moment and where you have your best visual acuity. Central vision is only three degrees.</a:t>
            </a:r>
          </a:p>
          <a:p>
            <a:r>
              <a:rPr lang="en-US" dirty="0"/>
              <a:t>View to the Sides – the outer edge of “field of vision.”  In this area, visible movement, color and mass.</a:t>
            </a:r>
          </a:p>
          <a:p>
            <a:pPr marL="0" indent="0" algn="ctr">
              <a:buNone/>
            </a:pPr>
            <a:endParaRPr lang="en-US" dirty="0"/>
          </a:p>
        </p:txBody>
      </p:sp>
      <p:sp>
        <p:nvSpPr>
          <p:cNvPr id="4" name="Date Placeholder 3">
            <a:extLst>
              <a:ext uri="{FF2B5EF4-FFF2-40B4-BE49-F238E27FC236}">
                <a16:creationId xmlns:a16="http://schemas.microsoft.com/office/drawing/2014/main" id="{702F1847-65C9-4735-BF14-F48297CAC75D}"/>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372B12D8-CF59-485F-8F12-C701865F07B0}"/>
              </a:ext>
            </a:extLst>
          </p:cNvPr>
          <p:cNvSpPr>
            <a:spLocks noGrp="1"/>
          </p:cNvSpPr>
          <p:nvPr>
            <p:ph type="sldNum" sz="quarter" idx="12"/>
          </p:nvPr>
        </p:nvSpPr>
        <p:spPr/>
        <p:txBody>
          <a:bodyPr/>
          <a:lstStyle/>
          <a:p>
            <a:fld id="{680C5762-CF65-4775-9966-A58D40CC61B9}" type="slidenum">
              <a:rPr lang="en-US" smtClean="0"/>
              <a:t>19</a:t>
            </a:fld>
            <a:endParaRPr lang="en-US" dirty="0"/>
          </a:p>
        </p:txBody>
      </p:sp>
      <p:pic>
        <p:nvPicPr>
          <p:cNvPr id="6" name="Audio 5">
            <a:hlinkClick r:id="" action="ppaction://media"/>
            <a:extLst>
              <a:ext uri="{FF2B5EF4-FFF2-40B4-BE49-F238E27FC236}">
                <a16:creationId xmlns:a16="http://schemas.microsoft.com/office/drawing/2014/main" id="{7DA079AA-9A01-4889-A4B4-10356EE85C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75593848"/>
      </p:ext>
    </p:extLst>
  </p:cSld>
  <p:clrMapOvr>
    <a:masterClrMapping/>
  </p:clrMapOvr>
  <mc:AlternateContent xmlns:mc="http://schemas.openxmlformats.org/markup-compatibility/2006" xmlns:p14="http://schemas.microsoft.com/office/powerpoint/2010/main">
    <mc:Choice Requires="p14">
      <p:transition spd="slow" p14:dur="2000" advTm="24410"/>
    </mc:Choice>
    <mc:Fallback xmlns="">
      <p:transition spd="slow" advTm="24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FBAAD-E7BF-4D5E-B542-B6A6121D12FA}"/>
              </a:ext>
            </a:extLst>
          </p:cNvPr>
          <p:cNvSpPr>
            <a:spLocks noGrp="1"/>
          </p:cNvSpPr>
          <p:nvPr>
            <p:ph type="title"/>
          </p:nvPr>
        </p:nvSpPr>
        <p:spPr/>
        <p:txBody>
          <a:bodyPr/>
          <a:lstStyle/>
          <a:p>
            <a:r>
              <a:rPr lang="en-US" dirty="0"/>
              <a:t>Training Guide Purpose</a:t>
            </a:r>
          </a:p>
        </p:txBody>
      </p:sp>
      <p:sp>
        <p:nvSpPr>
          <p:cNvPr id="3" name="Content Placeholder 2">
            <a:extLst>
              <a:ext uri="{FF2B5EF4-FFF2-40B4-BE49-F238E27FC236}">
                <a16:creationId xmlns:a16="http://schemas.microsoft.com/office/drawing/2014/main" id="{898B4FD5-D0B2-4D17-92F8-C5F600AC5EC7}"/>
              </a:ext>
            </a:extLst>
          </p:cNvPr>
          <p:cNvSpPr>
            <a:spLocks noGrp="1"/>
          </p:cNvSpPr>
          <p:nvPr>
            <p:ph idx="1"/>
          </p:nvPr>
        </p:nvSpPr>
        <p:spPr/>
        <p:txBody>
          <a:bodyPr>
            <a:normAutofit/>
          </a:bodyPr>
          <a:lstStyle/>
          <a:p>
            <a:r>
              <a:rPr lang="en-US" dirty="0"/>
              <a:t>Assist in the preparation of instructor candidates to take on the challenge of driver education behind-the-wheel instruction</a:t>
            </a:r>
          </a:p>
          <a:p>
            <a:r>
              <a:rPr lang="en-US" dirty="0"/>
              <a:t>Used as a supplement to the PDTS’s established instructor preparation program and not as the sole source of instructor preparation.</a:t>
            </a:r>
          </a:p>
        </p:txBody>
      </p:sp>
      <p:sp>
        <p:nvSpPr>
          <p:cNvPr id="4" name="Date Placeholder 3">
            <a:extLst>
              <a:ext uri="{FF2B5EF4-FFF2-40B4-BE49-F238E27FC236}">
                <a16:creationId xmlns:a16="http://schemas.microsoft.com/office/drawing/2014/main" id="{13896492-9F31-43E7-A0FF-4D9DAC1C9F1E}"/>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92198E83-EBE3-4ED9-8973-8E7E47336CA6}"/>
              </a:ext>
            </a:extLst>
          </p:cNvPr>
          <p:cNvSpPr>
            <a:spLocks noGrp="1"/>
          </p:cNvSpPr>
          <p:nvPr>
            <p:ph type="sldNum" sz="quarter" idx="12"/>
          </p:nvPr>
        </p:nvSpPr>
        <p:spPr/>
        <p:txBody>
          <a:bodyPr/>
          <a:lstStyle/>
          <a:p>
            <a:fld id="{680C5762-CF65-4775-9966-A58D40CC61B9}" type="slidenum">
              <a:rPr lang="en-US" smtClean="0"/>
              <a:t>2</a:t>
            </a:fld>
            <a:endParaRPr lang="en-US" dirty="0"/>
          </a:p>
        </p:txBody>
      </p:sp>
      <p:pic>
        <p:nvPicPr>
          <p:cNvPr id="6" name="Audio 5">
            <a:hlinkClick r:id="" action="ppaction://media"/>
            <a:extLst>
              <a:ext uri="{FF2B5EF4-FFF2-40B4-BE49-F238E27FC236}">
                <a16:creationId xmlns:a16="http://schemas.microsoft.com/office/drawing/2014/main" id="{8ABF1ACD-B8FA-4DBC-9F3D-F970FAD60A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00590118"/>
      </p:ext>
    </p:extLst>
  </p:cSld>
  <p:clrMapOvr>
    <a:masterClrMapping/>
  </p:clrMapOvr>
  <mc:AlternateContent xmlns:mc="http://schemas.openxmlformats.org/markup-compatibility/2006" xmlns:p14="http://schemas.microsoft.com/office/powerpoint/2010/main">
    <mc:Choice Requires="p14">
      <p:transition spd="slow" p14:dur="2000" advTm="12034"/>
    </mc:Choice>
    <mc:Fallback xmlns="">
      <p:transition spd="slow" advTm="12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7D35-7254-41C5-B075-887D9403A851}"/>
              </a:ext>
            </a:extLst>
          </p:cNvPr>
          <p:cNvSpPr>
            <a:spLocks noGrp="1"/>
          </p:cNvSpPr>
          <p:nvPr>
            <p:ph type="title"/>
          </p:nvPr>
        </p:nvSpPr>
        <p:spPr/>
        <p:txBody>
          <a:bodyPr/>
          <a:lstStyle/>
          <a:p>
            <a:r>
              <a:rPr lang="en-US" dirty="0"/>
              <a:t>Commentary Driving </a:t>
            </a:r>
          </a:p>
        </p:txBody>
      </p:sp>
      <p:sp>
        <p:nvSpPr>
          <p:cNvPr id="3" name="Content Placeholder 2">
            <a:extLst>
              <a:ext uri="{FF2B5EF4-FFF2-40B4-BE49-F238E27FC236}">
                <a16:creationId xmlns:a16="http://schemas.microsoft.com/office/drawing/2014/main" id="{E1C747D6-EA86-4943-9973-47B0A7D8CC8F}"/>
              </a:ext>
            </a:extLst>
          </p:cNvPr>
          <p:cNvSpPr>
            <a:spLocks noGrp="1"/>
          </p:cNvSpPr>
          <p:nvPr>
            <p:ph idx="1"/>
          </p:nvPr>
        </p:nvSpPr>
        <p:spPr/>
        <p:txBody>
          <a:bodyPr>
            <a:normAutofit fontScale="92500" lnSpcReduction="10000"/>
          </a:bodyPr>
          <a:lstStyle/>
          <a:p>
            <a:pPr marL="0" indent="0">
              <a:buNone/>
            </a:pPr>
            <a:r>
              <a:rPr lang="en-US" dirty="0"/>
              <a:t>A technique where the student makes comments about the approaching traffic situation.</a:t>
            </a:r>
          </a:p>
          <a:p>
            <a:r>
              <a:rPr lang="en-US" dirty="0"/>
              <a:t>Helps students learn to scan their surroundings.</a:t>
            </a:r>
          </a:p>
          <a:p>
            <a:r>
              <a:rPr lang="en-US" dirty="0"/>
              <a:t>Forces students to mentally think about what they need to do in upcoming situations.</a:t>
            </a:r>
          </a:p>
          <a:p>
            <a:r>
              <a:rPr lang="en-US" dirty="0"/>
              <a:t>Focuses students’ attention on their thoughts, which in turn helps to maintain a high level of alertness.</a:t>
            </a:r>
          </a:p>
        </p:txBody>
      </p:sp>
      <p:sp>
        <p:nvSpPr>
          <p:cNvPr id="4" name="Date Placeholder 3">
            <a:extLst>
              <a:ext uri="{FF2B5EF4-FFF2-40B4-BE49-F238E27FC236}">
                <a16:creationId xmlns:a16="http://schemas.microsoft.com/office/drawing/2014/main" id="{9209A3EA-78A6-494B-9765-72BC0EEBE20D}"/>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F6243123-9EDF-443F-9B27-0BE00A62CEB7}"/>
              </a:ext>
            </a:extLst>
          </p:cNvPr>
          <p:cNvSpPr>
            <a:spLocks noGrp="1"/>
          </p:cNvSpPr>
          <p:nvPr>
            <p:ph type="sldNum" sz="quarter" idx="12"/>
          </p:nvPr>
        </p:nvSpPr>
        <p:spPr/>
        <p:txBody>
          <a:bodyPr/>
          <a:lstStyle/>
          <a:p>
            <a:fld id="{680C5762-CF65-4775-9966-A58D40CC61B9}" type="slidenum">
              <a:rPr lang="en-US" smtClean="0"/>
              <a:t>20</a:t>
            </a:fld>
            <a:endParaRPr lang="en-US" dirty="0"/>
          </a:p>
        </p:txBody>
      </p:sp>
      <p:pic>
        <p:nvPicPr>
          <p:cNvPr id="7" name="Audio 6">
            <a:hlinkClick r:id="" action="ppaction://media"/>
            <a:extLst>
              <a:ext uri="{FF2B5EF4-FFF2-40B4-BE49-F238E27FC236}">
                <a16:creationId xmlns:a16="http://schemas.microsoft.com/office/drawing/2014/main" id="{C7B7F30F-DEFF-41EB-BA33-B7FA85F4F1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55825550"/>
      </p:ext>
    </p:extLst>
  </p:cSld>
  <p:clrMapOvr>
    <a:masterClrMapping/>
  </p:clrMapOvr>
  <mc:AlternateContent xmlns:mc="http://schemas.openxmlformats.org/markup-compatibility/2006" xmlns:p14="http://schemas.microsoft.com/office/powerpoint/2010/main">
    <mc:Choice Requires="p14">
      <p:transition spd="slow" p14:dur="2000" advTm="9489"/>
    </mc:Choice>
    <mc:Fallback xmlns="">
      <p:transition spd="slow" advTm="9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CDC22-9A3C-4F2B-8BB5-8FE5FCCDDE6F}"/>
              </a:ext>
            </a:extLst>
          </p:cNvPr>
          <p:cNvSpPr>
            <a:spLocks noGrp="1"/>
          </p:cNvSpPr>
          <p:nvPr>
            <p:ph type="title"/>
          </p:nvPr>
        </p:nvSpPr>
        <p:spPr/>
        <p:txBody>
          <a:bodyPr/>
          <a:lstStyle/>
          <a:p>
            <a:r>
              <a:rPr lang="en-US" dirty="0"/>
              <a:t>Decision Making Process </a:t>
            </a:r>
          </a:p>
        </p:txBody>
      </p:sp>
      <p:sp>
        <p:nvSpPr>
          <p:cNvPr id="3" name="Content Placeholder 2">
            <a:extLst>
              <a:ext uri="{FF2B5EF4-FFF2-40B4-BE49-F238E27FC236}">
                <a16:creationId xmlns:a16="http://schemas.microsoft.com/office/drawing/2014/main" id="{33396B5C-E8FB-494C-A45E-A0030F69D8EF}"/>
              </a:ext>
            </a:extLst>
          </p:cNvPr>
          <p:cNvSpPr>
            <a:spLocks noGrp="1"/>
          </p:cNvSpPr>
          <p:nvPr>
            <p:ph idx="1"/>
          </p:nvPr>
        </p:nvSpPr>
        <p:spPr/>
        <p:txBody>
          <a:bodyPr/>
          <a:lstStyle/>
          <a:p>
            <a:r>
              <a:rPr lang="en-US" dirty="0"/>
              <a:t>Stop-Think-Go</a:t>
            </a:r>
          </a:p>
          <a:p>
            <a:r>
              <a:rPr lang="en-US" dirty="0"/>
              <a:t>SIPDE – (Search, Identify, Predict, Decide, and Execute)</a:t>
            </a:r>
          </a:p>
          <a:p>
            <a:r>
              <a:rPr lang="en-US" dirty="0"/>
              <a:t>IPDE – (Identify, Predict, Decide, and Execute)</a:t>
            </a:r>
          </a:p>
          <a:p>
            <a:r>
              <a:rPr lang="en-US" dirty="0"/>
              <a:t>SEE – (Search, Evaluate, Execute)</a:t>
            </a:r>
          </a:p>
          <a:p>
            <a:r>
              <a:rPr lang="en-US" dirty="0"/>
              <a:t>Prepare, Predict, Anticipate</a:t>
            </a:r>
          </a:p>
          <a:p>
            <a:r>
              <a:rPr lang="en-US" dirty="0"/>
              <a:t>Always Allow Yourself an Out </a:t>
            </a:r>
          </a:p>
        </p:txBody>
      </p:sp>
      <p:sp>
        <p:nvSpPr>
          <p:cNvPr id="4" name="Date Placeholder 3">
            <a:extLst>
              <a:ext uri="{FF2B5EF4-FFF2-40B4-BE49-F238E27FC236}">
                <a16:creationId xmlns:a16="http://schemas.microsoft.com/office/drawing/2014/main" id="{16C96521-14FE-49D5-AC4E-60518EEABDCB}"/>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E0DAAAA2-3F1F-4283-8552-ED56E44AA128}"/>
              </a:ext>
            </a:extLst>
          </p:cNvPr>
          <p:cNvSpPr>
            <a:spLocks noGrp="1"/>
          </p:cNvSpPr>
          <p:nvPr>
            <p:ph type="sldNum" sz="quarter" idx="12"/>
          </p:nvPr>
        </p:nvSpPr>
        <p:spPr/>
        <p:txBody>
          <a:bodyPr/>
          <a:lstStyle/>
          <a:p>
            <a:fld id="{680C5762-CF65-4775-9966-A58D40CC61B9}" type="slidenum">
              <a:rPr lang="en-US" smtClean="0"/>
              <a:t>21</a:t>
            </a:fld>
            <a:endParaRPr lang="en-US" dirty="0"/>
          </a:p>
        </p:txBody>
      </p:sp>
      <p:pic>
        <p:nvPicPr>
          <p:cNvPr id="6" name="Audio 5">
            <a:hlinkClick r:id="" action="ppaction://media"/>
            <a:extLst>
              <a:ext uri="{FF2B5EF4-FFF2-40B4-BE49-F238E27FC236}">
                <a16:creationId xmlns:a16="http://schemas.microsoft.com/office/drawing/2014/main" id="{A9B0FA79-020E-438F-8C6F-C295AB098F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92664339"/>
      </p:ext>
    </p:extLst>
  </p:cSld>
  <p:clrMapOvr>
    <a:masterClrMapping/>
  </p:clrMapOvr>
  <mc:AlternateContent xmlns:mc="http://schemas.openxmlformats.org/markup-compatibility/2006" xmlns:p14="http://schemas.microsoft.com/office/powerpoint/2010/main">
    <mc:Choice Requires="p14">
      <p:transition spd="slow" p14:dur="2000" advTm="12004"/>
    </mc:Choice>
    <mc:Fallback xmlns="">
      <p:transition spd="slow" advTm="12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EB2C-7E07-4DEF-95EA-582579A83F0B}"/>
              </a:ext>
            </a:extLst>
          </p:cNvPr>
          <p:cNvSpPr>
            <a:spLocks noGrp="1"/>
          </p:cNvSpPr>
          <p:nvPr>
            <p:ph type="title"/>
          </p:nvPr>
        </p:nvSpPr>
        <p:spPr/>
        <p:txBody>
          <a:bodyPr/>
          <a:lstStyle/>
          <a:p>
            <a:pPr algn="ctr"/>
            <a:r>
              <a:rPr lang="en-US" dirty="0"/>
              <a:t>Student Evaluation and Assessment </a:t>
            </a:r>
          </a:p>
        </p:txBody>
      </p:sp>
      <p:sp>
        <p:nvSpPr>
          <p:cNvPr id="3" name="Date Placeholder 2">
            <a:extLst>
              <a:ext uri="{FF2B5EF4-FFF2-40B4-BE49-F238E27FC236}">
                <a16:creationId xmlns:a16="http://schemas.microsoft.com/office/drawing/2014/main" id="{6B54E685-DA5B-4D89-823F-CD636464F4FE}"/>
              </a:ext>
            </a:extLst>
          </p:cNvPr>
          <p:cNvSpPr>
            <a:spLocks noGrp="1"/>
          </p:cNvSpPr>
          <p:nvPr>
            <p:ph type="dt" sz="half" idx="10"/>
          </p:nvPr>
        </p:nvSpPr>
        <p:spPr/>
        <p:txBody>
          <a:bodyPr/>
          <a:lstStyle/>
          <a:p>
            <a:fld id="{B931F4DF-3504-4A5A-ACA1-B091F23F45D1}" type="datetime1">
              <a:rPr lang="en-US" smtClean="0"/>
              <a:t>4/7/2022</a:t>
            </a:fld>
            <a:endParaRPr lang="en-US" dirty="0"/>
          </a:p>
        </p:txBody>
      </p:sp>
      <p:sp>
        <p:nvSpPr>
          <p:cNvPr id="4" name="Slide Number Placeholder 3">
            <a:extLst>
              <a:ext uri="{FF2B5EF4-FFF2-40B4-BE49-F238E27FC236}">
                <a16:creationId xmlns:a16="http://schemas.microsoft.com/office/drawing/2014/main" id="{AB5AF048-DB6D-4BCC-B7C1-773ED9335F6D}"/>
              </a:ext>
            </a:extLst>
          </p:cNvPr>
          <p:cNvSpPr>
            <a:spLocks noGrp="1"/>
          </p:cNvSpPr>
          <p:nvPr>
            <p:ph type="sldNum" sz="quarter" idx="12"/>
          </p:nvPr>
        </p:nvSpPr>
        <p:spPr/>
        <p:txBody>
          <a:bodyPr/>
          <a:lstStyle/>
          <a:p>
            <a:fld id="{680C5762-CF65-4775-9966-A58D40CC61B9}" type="slidenum">
              <a:rPr lang="en-US" smtClean="0"/>
              <a:t>22</a:t>
            </a:fld>
            <a:endParaRPr lang="en-US" dirty="0"/>
          </a:p>
        </p:txBody>
      </p:sp>
      <p:pic>
        <p:nvPicPr>
          <p:cNvPr id="5" name="Audio 4">
            <a:hlinkClick r:id="" action="ppaction://media"/>
            <a:extLst>
              <a:ext uri="{FF2B5EF4-FFF2-40B4-BE49-F238E27FC236}">
                <a16:creationId xmlns:a16="http://schemas.microsoft.com/office/drawing/2014/main" id="{2ED61984-2E9F-4C69-8531-96D8D7CDC2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31766720"/>
      </p:ext>
    </p:extLst>
  </p:cSld>
  <p:clrMapOvr>
    <a:masterClrMapping/>
  </p:clrMapOvr>
  <mc:AlternateContent xmlns:mc="http://schemas.openxmlformats.org/markup-compatibility/2006" xmlns:p14="http://schemas.microsoft.com/office/powerpoint/2010/main">
    <mc:Choice Requires="p14">
      <p:transition spd="slow" p14:dur="2000" advTm="7831"/>
    </mc:Choice>
    <mc:Fallback xmlns="">
      <p:transition spd="slow" advTm="7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4E3D7-5736-4B0E-8F63-38800B507799}"/>
              </a:ext>
            </a:extLst>
          </p:cNvPr>
          <p:cNvSpPr>
            <a:spLocks noGrp="1"/>
          </p:cNvSpPr>
          <p:nvPr>
            <p:ph type="title"/>
          </p:nvPr>
        </p:nvSpPr>
        <p:spPr/>
        <p:txBody>
          <a:bodyPr/>
          <a:lstStyle/>
          <a:p>
            <a:r>
              <a:rPr lang="en-US" dirty="0"/>
              <a:t>Student Evaluation and Assessment</a:t>
            </a:r>
          </a:p>
        </p:txBody>
      </p:sp>
      <p:sp>
        <p:nvSpPr>
          <p:cNvPr id="3" name="Content Placeholder 2">
            <a:extLst>
              <a:ext uri="{FF2B5EF4-FFF2-40B4-BE49-F238E27FC236}">
                <a16:creationId xmlns:a16="http://schemas.microsoft.com/office/drawing/2014/main" id="{C821FAEB-D796-490C-B87D-8F57AC7C09F3}"/>
              </a:ext>
            </a:extLst>
          </p:cNvPr>
          <p:cNvSpPr>
            <a:spLocks noGrp="1"/>
          </p:cNvSpPr>
          <p:nvPr>
            <p:ph idx="1"/>
          </p:nvPr>
        </p:nvSpPr>
        <p:spPr/>
        <p:txBody>
          <a:bodyPr>
            <a:normAutofit lnSpcReduction="10000"/>
          </a:bodyPr>
          <a:lstStyle/>
          <a:p>
            <a:pPr marL="0" indent="0">
              <a:buNone/>
            </a:pPr>
            <a:r>
              <a:rPr lang="en-US" dirty="0"/>
              <a:t>The PDTS instructor must know the purpose of evaluation:</a:t>
            </a:r>
          </a:p>
          <a:p>
            <a:r>
              <a:rPr lang="en-US" dirty="0"/>
              <a:t>Assess students’ progress</a:t>
            </a:r>
          </a:p>
          <a:p>
            <a:r>
              <a:rPr lang="en-US" dirty="0"/>
              <a:t>Provide feedback so the students know how they are progressing </a:t>
            </a:r>
          </a:p>
          <a:p>
            <a:r>
              <a:rPr lang="en-US" dirty="0"/>
              <a:t>Determine what skills and techniques need additional work</a:t>
            </a:r>
          </a:p>
          <a:p>
            <a:r>
              <a:rPr lang="en-US" dirty="0"/>
              <a:t>Acknowledge what they are doing appropriately</a:t>
            </a:r>
          </a:p>
        </p:txBody>
      </p:sp>
      <p:sp>
        <p:nvSpPr>
          <p:cNvPr id="4" name="Date Placeholder 3">
            <a:extLst>
              <a:ext uri="{FF2B5EF4-FFF2-40B4-BE49-F238E27FC236}">
                <a16:creationId xmlns:a16="http://schemas.microsoft.com/office/drawing/2014/main" id="{F94A7903-2A60-40BC-8D76-400FA9B66F8E}"/>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FE0EA5E6-FBA5-4ECC-876C-029CCA4FE005}"/>
              </a:ext>
            </a:extLst>
          </p:cNvPr>
          <p:cNvSpPr>
            <a:spLocks noGrp="1"/>
          </p:cNvSpPr>
          <p:nvPr>
            <p:ph type="sldNum" sz="quarter" idx="12"/>
          </p:nvPr>
        </p:nvSpPr>
        <p:spPr/>
        <p:txBody>
          <a:bodyPr/>
          <a:lstStyle/>
          <a:p>
            <a:fld id="{680C5762-CF65-4775-9966-A58D40CC61B9}" type="slidenum">
              <a:rPr lang="en-US" smtClean="0"/>
              <a:t>23</a:t>
            </a:fld>
            <a:endParaRPr lang="en-US" dirty="0"/>
          </a:p>
        </p:txBody>
      </p:sp>
      <p:pic>
        <p:nvPicPr>
          <p:cNvPr id="6" name="Audio 5">
            <a:hlinkClick r:id="" action="ppaction://media"/>
            <a:extLst>
              <a:ext uri="{FF2B5EF4-FFF2-40B4-BE49-F238E27FC236}">
                <a16:creationId xmlns:a16="http://schemas.microsoft.com/office/drawing/2014/main" id="{05852EA9-D79E-4D3B-9086-FCD70AA00D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48741842"/>
      </p:ext>
    </p:extLst>
  </p:cSld>
  <p:clrMapOvr>
    <a:masterClrMapping/>
  </p:clrMapOvr>
  <mc:AlternateContent xmlns:mc="http://schemas.openxmlformats.org/markup-compatibility/2006" xmlns:p14="http://schemas.microsoft.com/office/powerpoint/2010/main">
    <mc:Choice Requires="p14">
      <p:transition spd="slow" p14:dur="2000" advTm="6231"/>
    </mc:Choice>
    <mc:Fallback xmlns="">
      <p:transition spd="slow" advTm="6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4CFB9-5333-4EBA-9CF5-725797BDD539}"/>
              </a:ext>
            </a:extLst>
          </p:cNvPr>
          <p:cNvSpPr>
            <a:spLocks noGrp="1"/>
          </p:cNvSpPr>
          <p:nvPr>
            <p:ph type="title"/>
          </p:nvPr>
        </p:nvSpPr>
        <p:spPr/>
        <p:txBody>
          <a:bodyPr/>
          <a:lstStyle/>
          <a:p>
            <a:r>
              <a:rPr lang="en-US" dirty="0"/>
              <a:t>Student Evaluation and Assessment</a:t>
            </a:r>
          </a:p>
        </p:txBody>
      </p:sp>
      <p:sp>
        <p:nvSpPr>
          <p:cNvPr id="3" name="Content Placeholder 2">
            <a:extLst>
              <a:ext uri="{FF2B5EF4-FFF2-40B4-BE49-F238E27FC236}">
                <a16:creationId xmlns:a16="http://schemas.microsoft.com/office/drawing/2014/main" id="{5F082B74-7ADA-404B-B71F-9C7B3648EAED}"/>
              </a:ext>
            </a:extLst>
          </p:cNvPr>
          <p:cNvSpPr>
            <a:spLocks noGrp="1"/>
          </p:cNvSpPr>
          <p:nvPr>
            <p:ph idx="1"/>
          </p:nvPr>
        </p:nvSpPr>
        <p:spPr/>
        <p:txBody>
          <a:bodyPr/>
          <a:lstStyle/>
          <a:p>
            <a:pPr marL="0" indent="0">
              <a:buNone/>
            </a:pPr>
            <a:r>
              <a:rPr lang="en-US" dirty="0"/>
              <a:t>Students can be evaluated with consistency on:</a:t>
            </a:r>
          </a:p>
          <a:p>
            <a:r>
              <a:rPr lang="en-US" dirty="0"/>
              <a:t>Response to hazards</a:t>
            </a:r>
          </a:p>
          <a:p>
            <a:r>
              <a:rPr lang="en-US" dirty="0"/>
              <a:t>Interaction with other roadway users</a:t>
            </a:r>
          </a:p>
          <a:p>
            <a:r>
              <a:rPr lang="en-US" dirty="0"/>
              <a:t>Examining current performance</a:t>
            </a:r>
          </a:p>
          <a:p>
            <a:r>
              <a:rPr lang="en-US" dirty="0"/>
              <a:t>Improving future performance </a:t>
            </a:r>
          </a:p>
          <a:p>
            <a:pPr marL="0" indent="0">
              <a:buNone/>
            </a:pPr>
            <a:endParaRPr lang="en-US" dirty="0"/>
          </a:p>
          <a:p>
            <a:endParaRPr lang="en-US" dirty="0"/>
          </a:p>
        </p:txBody>
      </p:sp>
      <p:sp>
        <p:nvSpPr>
          <p:cNvPr id="4" name="Date Placeholder 3">
            <a:extLst>
              <a:ext uri="{FF2B5EF4-FFF2-40B4-BE49-F238E27FC236}">
                <a16:creationId xmlns:a16="http://schemas.microsoft.com/office/drawing/2014/main" id="{BC3B133E-D66D-4E60-9547-21BC76AD0546}"/>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7C12E826-39AB-47E8-A4EA-12CE324075AA}"/>
              </a:ext>
            </a:extLst>
          </p:cNvPr>
          <p:cNvSpPr>
            <a:spLocks noGrp="1"/>
          </p:cNvSpPr>
          <p:nvPr>
            <p:ph type="sldNum" sz="quarter" idx="12"/>
          </p:nvPr>
        </p:nvSpPr>
        <p:spPr/>
        <p:txBody>
          <a:bodyPr/>
          <a:lstStyle/>
          <a:p>
            <a:fld id="{680C5762-CF65-4775-9966-A58D40CC61B9}" type="slidenum">
              <a:rPr lang="en-US" smtClean="0"/>
              <a:t>24</a:t>
            </a:fld>
            <a:endParaRPr lang="en-US" dirty="0"/>
          </a:p>
        </p:txBody>
      </p:sp>
      <p:pic>
        <p:nvPicPr>
          <p:cNvPr id="6" name="Audio 5">
            <a:hlinkClick r:id="" action="ppaction://media"/>
            <a:extLst>
              <a:ext uri="{FF2B5EF4-FFF2-40B4-BE49-F238E27FC236}">
                <a16:creationId xmlns:a16="http://schemas.microsoft.com/office/drawing/2014/main" id="{734F930D-54F7-4CDC-A2F3-DDC0328061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29697526"/>
      </p:ext>
    </p:extLst>
  </p:cSld>
  <p:clrMapOvr>
    <a:masterClrMapping/>
  </p:clrMapOvr>
  <mc:AlternateContent xmlns:mc="http://schemas.openxmlformats.org/markup-compatibility/2006" xmlns:p14="http://schemas.microsoft.com/office/powerpoint/2010/main">
    <mc:Choice Requires="p14">
      <p:transition spd="slow" p14:dur="2000" advTm="21881"/>
    </mc:Choice>
    <mc:Fallback xmlns="">
      <p:transition spd="slow" advTm="21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2B37-E83C-4052-A895-689721EFD703}"/>
              </a:ext>
            </a:extLst>
          </p:cNvPr>
          <p:cNvSpPr>
            <a:spLocks noGrp="1"/>
          </p:cNvSpPr>
          <p:nvPr>
            <p:ph type="title"/>
          </p:nvPr>
        </p:nvSpPr>
        <p:spPr/>
        <p:txBody>
          <a:bodyPr/>
          <a:lstStyle/>
          <a:p>
            <a:pPr algn="ctr"/>
            <a:r>
              <a:rPr lang="en-US" dirty="0"/>
              <a:t>Pedagogy &amp; Providing Instruction </a:t>
            </a:r>
          </a:p>
        </p:txBody>
      </p:sp>
      <p:sp>
        <p:nvSpPr>
          <p:cNvPr id="3" name="Date Placeholder 2">
            <a:extLst>
              <a:ext uri="{FF2B5EF4-FFF2-40B4-BE49-F238E27FC236}">
                <a16:creationId xmlns:a16="http://schemas.microsoft.com/office/drawing/2014/main" id="{D04A7488-04AA-466E-8285-AC36E6D41773}"/>
              </a:ext>
            </a:extLst>
          </p:cNvPr>
          <p:cNvSpPr>
            <a:spLocks noGrp="1"/>
          </p:cNvSpPr>
          <p:nvPr>
            <p:ph type="dt" sz="half" idx="10"/>
          </p:nvPr>
        </p:nvSpPr>
        <p:spPr/>
        <p:txBody>
          <a:bodyPr/>
          <a:lstStyle/>
          <a:p>
            <a:fld id="{B931F4DF-3504-4A5A-ACA1-B091F23F45D1}" type="datetime1">
              <a:rPr lang="en-US" smtClean="0"/>
              <a:t>4/7/2022</a:t>
            </a:fld>
            <a:endParaRPr lang="en-US" dirty="0"/>
          </a:p>
        </p:txBody>
      </p:sp>
      <p:sp>
        <p:nvSpPr>
          <p:cNvPr id="4" name="Slide Number Placeholder 3">
            <a:extLst>
              <a:ext uri="{FF2B5EF4-FFF2-40B4-BE49-F238E27FC236}">
                <a16:creationId xmlns:a16="http://schemas.microsoft.com/office/drawing/2014/main" id="{014E6A9D-AC47-4639-9C04-4BAB81D9414A}"/>
              </a:ext>
            </a:extLst>
          </p:cNvPr>
          <p:cNvSpPr>
            <a:spLocks noGrp="1"/>
          </p:cNvSpPr>
          <p:nvPr>
            <p:ph type="sldNum" sz="quarter" idx="12"/>
          </p:nvPr>
        </p:nvSpPr>
        <p:spPr/>
        <p:txBody>
          <a:bodyPr/>
          <a:lstStyle/>
          <a:p>
            <a:fld id="{680C5762-CF65-4775-9966-A58D40CC61B9}" type="slidenum">
              <a:rPr lang="en-US" smtClean="0"/>
              <a:t>25</a:t>
            </a:fld>
            <a:endParaRPr lang="en-US" dirty="0"/>
          </a:p>
        </p:txBody>
      </p:sp>
      <p:pic>
        <p:nvPicPr>
          <p:cNvPr id="5" name="Audio 4">
            <a:hlinkClick r:id="" action="ppaction://media"/>
            <a:extLst>
              <a:ext uri="{FF2B5EF4-FFF2-40B4-BE49-F238E27FC236}">
                <a16:creationId xmlns:a16="http://schemas.microsoft.com/office/drawing/2014/main" id="{E46EB7A4-B216-4B8D-BDAD-D3DEE95017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69019375"/>
      </p:ext>
    </p:extLst>
  </p:cSld>
  <p:clrMapOvr>
    <a:masterClrMapping/>
  </p:clrMapOvr>
  <mc:AlternateContent xmlns:mc="http://schemas.openxmlformats.org/markup-compatibility/2006" xmlns:p14="http://schemas.microsoft.com/office/powerpoint/2010/main">
    <mc:Choice Requires="p14">
      <p:transition spd="slow" p14:dur="2000" advTm="6870"/>
    </mc:Choice>
    <mc:Fallback xmlns="">
      <p:transition spd="slow" advTm="6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5E4F5-1711-4593-98D4-77001AD41A33}"/>
              </a:ext>
            </a:extLst>
          </p:cNvPr>
          <p:cNvSpPr>
            <a:spLocks noGrp="1"/>
          </p:cNvSpPr>
          <p:nvPr>
            <p:ph type="title"/>
          </p:nvPr>
        </p:nvSpPr>
        <p:spPr/>
        <p:txBody>
          <a:bodyPr/>
          <a:lstStyle/>
          <a:p>
            <a:r>
              <a:rPr lang="en-US" dirty="0"/>
              <a:t>Pedagogy </a:t>
            </a:r>
          </a:p>
        </p:txBody>
      </p:sp>
      <p:sp>
        <p:nvSpPr>
          <p:cNvPr id="3" name="Content Placeholder 2">
            <a:extLst>
              <a:ext uri="{FF2B5EF4-FFF2-40B4-BE49-F238E27FC236}">
                <a16:creationId xmlns:a16="http://schemas.microsoft.com/office/drawing/2014/main" id="{BD4047C1-6EF0-4DB5-A99C-32414C6C45D4}"/>
              </a:ext>
            </a:extLst>
          </p:cNvPr>
          <p:cNvSpPr>
            <a:spLocks noGrp="1"/>
          </p:cNvSpPr>
          <p:nvPr>
            <p:ph idx="1"/>
          </p:nvPr>
        </p:nvSpPr>
        <p:spPr/>
        <p:txBody>
          <a:bodyPr/>
          <a:lstStyle/>
          <a:p>
            <a:r>
              <a:rPr lang="en-US" dirty="0"/>
              <a:t>Approach to teaching</a:t>
            </a:r>
          </a:p>
          <a:p>
            <a:r>
              <a:rPr lang="en-US" dirty="0"/>
              <a:t>Theory and practice of learning</a:t>
            </a:r>
          </a:p>
          <a:p>
            <a:r>
              <a:rPr lang="en-US" dirty="0"/>
              <a:t>How this process influences, and is influenced by, the social, political, and psychological development of learners.  </a:t>
            </a:r>
          </a:p>
          <a:p>
            <a:pPr marL="0" indent="0">
              <a:buNone/>
            </a:pPr>
            <a:endParaRPr lang="en-US" dirty="0"/>
          </a:p>
        </p:txBody>
      </p:sp>
      <p:sp>
        <p:nvSpPr>
          <p:cNvPr id="4" name="Date Placeholder 3">
            <a:extLst>
              <a:ext uri="{FF2B5EF4-FFF2-40B4-BE49-F238E27FC236}">
                <a16:creationId xmlns:a16="http://schemas.microsoft.com/office/drawing/2014/main" id="{E5797FBD-2582-4053-9917-86D19DBC31E6}"/>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F9129988-3B27-428B-B9BC-5556A7F21D10}"/>
              </a:ext>
            </a:extLst>
          </p:cNvPr>
          <p:cNvSpPr>
            <a:spLocks noGrp="1"/>
          </p:cNvSpPr>
          <p:nvPr>
            <p:ph type="sldNum" sz="quarter" idx="12"/>
          </p:nvPr>
        </p:nvSpPr>
        <p:spPr/>
        <p:txBody>
          <a:bodyPr/>
          <a:lstStyle/>
          <a:p>
            <a:fld id="{680C5762-CF65-4775-9966-A58D40CC61B9}" type="slidenum">
              <a:rPr lang="en-US" smtClean="0"/>
              <a:t>26</a:t>
            </a:fld>
            <a:endParaRPr lang="en-US" dirty="0"/>
          </a:p>
        </p:txBody>
      </p:sp>
      <p:pic>
        <p:nvPicPr>
          <p:cNvPr id="6" name="Audio 5">
            <a:hlinkClick r:id="" action="ppaction://media"/>
            <a:extLst>
              <a:ext uri="{FF2B5EF4-FFF2-40B4-BE49-F238E27FC236}">
                <a16:creationId xmlns:a16="http://schemas.microsoft.com/office/drawing/2014/main" id="{BAEAEC0F-A698-4DD8-BF00-E76CB8F5AC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07417768"/>
      </p:ext>
    </p:extLst>
  </p:cSld>
  <p:clrMapOvr>
    <a:masterClrMapping/>
  </p:clrMapOvr>
  <mc:AlternateContent xmlns:mc="http://schemas.openxmlformats.org/markup-compatibility/2006" xmlns:p14="http://schemas.microsoft.com/office/powerpoint/2010/main">
    <mc:Choice Requires="p14">
      <p:transition spd="slow" p14:dur="2000" advTm="15517"/>
    </mc:Choice>
    <mc:Fallback xmlns="">
      <p:transition spd="slow" advTm="15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F86C9-3C5E-45D8-9D34-D039A02B896B}"/>
              </a:ext>
            </a:extLst>
          </p:cNvPr>
          <p:cNvSpPr>
            <a:spLocks noGrp="1"/>
          </p:cNvSpPr>
          <p:nvPr>
            <p:ph type="title"/>
          </p:nvPr>
        </p:nvSpPr>
        <p:spPr/>
        <p:txBody>
          <a:bodyPr/>
          <a:lstStyle/>
          <a:p>
            <a:r>
              <a:rPr lang="en-US" dirty="0"/>
              <a:t>Pedagogy </a:t>
            </a:r>
          </a:p>
        </p:txBody>
      </p:sp>
      <p:sp>
        <p:nvSpPr>
          <p:cNvPr id="3" name="Content Placeholder 2">
            <a:extLst>
              <a:ext uri="{FF2B5EF4-FFF2-40B4-BE49-F238E27FC236}">
                <a16:creationId xmlns:a16="http://schemas.microsoft.com/office/drawing/2014/main" id="{6150AF4B-4123-43E5-AA66-2BAA97656AC7}"/>
              </a:ext>
            </a:extLst>
          </p:cNvPr>
          <p:cNvSpPr>
            <a:spLocks noGrp="1"/>
          </p:cNvSpPr>
          <p:nvPr>
            <p:ph idx="1"/>
          </p:nvPr>
        </p:nvSpPr>
        <p:spPr/>
        <p:txBody>
          <a:bodyPr/>
          <a:lstStyle/>
          <a:p>
            <a:pPr marL="0" indent="0">
              <a:spcBef>
                <a:spcPts val="0"/>
              </a:spcBef>
              <a:buNone/>
            </a:pPr>
            <a:r>
              <a:rPr lang="en-US" dirty="0"/>
              <a:t>Should include but is not limited to:</a:t>
            </a:r>
          </a:p>
          <a:p>
            <a:pPr marL="581025" indent="-349250">
              <a:spcBef>
                <a:spcPts val="0"/>
              </a:spcBef>
            </a:pPr>
            <a:r>
              <a:rPr lang="en-US" sz="3200" dirty="0">
                <a:effectLst/>
                <a:ea typeface="Calibri" panose="020F0502020204030204" pitchFamily="34" charset="0"/>
              </a:rPr>
              <a:t>Teaching and learning theories</a:t>
            </a:r>
          </a:p>
          <a:p>
            <a:pPr marL="581025" indent="-349250">
              <a:spcBef>
                <a:spcPts val="0"/>
              </a:spcBef>
            </a:pPr>
            <a:r>
              <a:rPr lang="en-US" sz="3200" dirty="0">
                <a:effectLst/>
                <a:ea typeface="Calibri" panose="020F0502020204030204" pitchFamily="34" charset="0"/>
              </a:rPr>
              <a:t>Learning preferences</a:t>
            </a:r>
          </a:p>
          <a:p>
            <a:pPr marL="581025" indent="-349250">
              <a:spcBef>
                <a:spcPts val="0"/>
              </a:spcBef>
            </a:pPr>
            <a:r>
              <a:rPr lang="en-US" sz="3200" dirty="0">
                <a:effectLst/>
                <a:ea typeface="Calibri" panose="020F0502020204030204" pitchFamily="34" charset="0"/>
              </a:rPr>
              <a:t>Student-centered learning activities</a:t>
            </a:r>
          </a:p>
          <a:p>
            <a:pPr marL="581025" indent="-349250">
              <a:spcBef>
                <a:spcPts val="0"/>
              </a:spcBef>
            </a:pPr>
            <a:r>
              <a:rPr lang="en-US" sz="3200" dirty="0">
                <a:effectLst/>
                <a:ea typeface="Calibri" panose="020F0502020204030204" pitchFamily="34" charset="0"/>
              </a:rPr>
              <a:t>Establishing and maintaining rapport with students</a:t>
            </a:r>
          </a:p>
          <a:p>
            <a:pPr marL="581025" indent="-349250">
              <a:spcBef>
                <a:spcPts val="0"/>
              </a:spcBef>
            </a:pPr>
            <a:r>
              <a:rPr lang="en-US" dirty="0">
                <a:ea typeface="Calibri" panose="020F0502020204030204" pitchFamily="34" charset="0"/>
              </a:rPr>
              <a:t>Understanding the c</a:t>
            </a:r>
            <a:r>
              <a:rPr lang="en-US" sz="3200" dirty="0">
                <a:effectLst/>
                <a:ea typeface="Calibri" panose="020F0502020204030204" pitchFamily="34" charset="0"/>
              </a:rPr>
              <a:t>haracteristics of learners</a:t>
            </a:r>
          </a:p>
          <a:p>
            <a:pPr marL="0" indent="0">
              <a:buNone/>
            </a:pPr>
            <a:endParaRPr lang="en-US" dirty="0"/>
          </a:p>
        </p:txBody>
      </p:sp>
      <p:sp>
        <p:nvSpPr>
          <p:cNvPr id="4" name="Date Placeholder 3">
            <a:extLst>
              <a:ext uri="{FF2B5EF4-FFF2-40B4-BE49-F238E27FC236}">
                <a16:creationId xmlns:a16="http://schemas.microsoft.com/office/drawing/2014/main" id="{F662B5C6-4F2D-45FF-8731-F21A97AB9EFC}"/>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B1C06220-C23B-475B-9715-320A966B8135}"/>
              </a:ext>
            </a:extLst>
          </p:cNvPr>
          <p:cNvSpPr>
            <a:spLocks noGrp="1"/>
          </p:cNvSpPr>
          <p:nvPr>
            <p:ph type="sldNum" sz="quarter" idx="12"/>
          </p:nvPr>
        </p:nvSpPr>
        <p:spPr/>
        <p:txBody>
          <a:bodyPr/>
          <a:lstStyle/>
          <a:p>
            <a:fld id="{680C5762-CF65-4775-9966-A58D40CC61B9}" type="slidenum">
              <a:rPr lang="en-US" smtClean="0"/>
              <a:t>27</a:t>
            </a:fld>
            <a:endParaRPr lang="en-US" dirty="0"/>
          </a:p>
        </p:txBody>
      </p:sp>
      <p:pic>
        <p:nvPicPr>
          <p:cNvPr id="6" name="Audio 5">
            <a:hlinkClick r:id="" action="ppaction://media"/>
            <a:extLst>
              <a:ext uri="{FF2B5EF4-FFF2-40B4-BE49-F238E27FC236}">
                <a16:creationId xmlns:a16="http://schemas.microsoft.com/office/drawing/2014/main" id="{32625CE8-055E-47FB-9FCD-37317E575F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11118727"/>
      </p:ext>
    </p:extLst>
  </p:cSld>
  <p:clrMapOvr>
    <a:masterClrMapping/>
  </p:clrMapOvr>
  <mc:AlternateContent xmlns:mc="http://schemas.openxmlformats.org/markup-compatibility/2006" xmlns:p14="http://schemas.microsoft.com/office/powerpoint/2010/main">
    <mc:Choice Requires="p14">
      <p:transition spd="slow" p14:dur="2000" advTm="27032"/>
    </mc:Choice>
    <mc:Fallback xmlns="">
      <p:transition spd="slow" advTm="27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3B70-6AD4-4C41-B68B-CFAFDA3C49EC}"/>
              </a:ext>
            </a:extLst>
          </p:cNvPr>
          <p:cNvSpPr>
            <a:spLocks noGrp="1"/>
          </p:cNvSpPr>
          <p:nvPr>
            <p:ph type="title"/>
          </p:nvPr>
        </p:nvSpPr>
        <p:spPr/>
        <p:txBody>
          <a:bodyPr/>
          <a:lstStyle/>
          <a:p>
            <a:r>
              <a:rPr lang="en-US" dirty="0"/>
              <a:t>Pedagogy- Fundamental Competencies</a:t>
            </a:r>
          </a:p>
        </p:txBody>
      </p:sp>
      <p:sp>
        <p:nvSpPr>
          <p:cNvPr id="3" name="Content Placeholder 2">
            <a:extLst>
              <a:ext uri="{FF2B5EF4-FFF2-40B4-BE49-F238E27FC236}">
                <a16:creationId xmlns:a16="http://schemas.microsoft.com/office/drawing/2014/main" id="{F7284A11-20D4-44A1-9DA7-DB0D2F2026AD}"/>
              </a:ext>
            </a:extLst>
          </p:cNvPr>
          <p:cNvSpPr>
            <a:spLocks noGrp="1"/>
          </p:cNvSpPr>
          <p:nvPr>
            <p:ph idx="1"/>
          </p:nvPr>
        </p:nvSpPr>
        <p:spPr/>
        <p:txBody>
          <a:bodyPr/>
          <a:lstStyle/>
          <a:p>
            <a:pPr marL="0" indent="0">
              <a:spcBef>
                <a:spcPts val="0"/>
              </a:spcBef>
              <a:buNone/>
            </a:pPr>
            <a:r>
              <a:rPr lang="en-US" sz="2400" dirty="0">
                <a:effectLst/>
                <a:ea typeface="Calibri" panose="020F0502020204030204" pitchFamily="34" charset="0"/>
              </a:rPr>
              <a:t>Teaching Qualities </a:t>
            </a:r>
          </a:p>
          <a:p>
            <a:pPr>
              <a:spcBef>
                <a:spcPts val="0"/>
              </a:spcBef>
            </a:pPr>
            <a:r>
              <a:rPr lang="en-US" sz="2400" dirty="0">
                <a:effectLst/>
                <a:ea typeface="Calibri" panose="020F0502020204030204" pitchFamily="34" charset="0"/>
              </a:rPr>
              <a:t>Characteristics of a quality instructor</a:t>
            </a:r>
          </a:p>
          <a:p>
            <a:pPr>
              <a:spcBef>
                <a:spcPts val="0"/>
              </a:spcBef>
            </a:pPr>
            <a:r>
              <a:rPr lang="en-US" sz="2400" dirty="0">
                <a:ea typeface="Calibri" panose="020F0502020204030204" pitchFamily="34" charset="0"/>
              </a:rPr>
              <a:t>Repertoire of t</a:t>
            </a:r>
            <a:r>
              <a:rPr lang="en-US" sz="2400" dirty="0">
                <a:effectLst/>
                <a:ea typeface="Calibri" panose="020F0502020204030204" pitchFamily="34" charset="0"/>
              </a:rPr>
              <a:t>eaching techniques</a:t>
            </a:r>
          </a:p>
          <a:p>
            <a:pPr>
              <a:spcBef>
                <a:spcPts val="0"/>
              </a:spcBef>
            </a:pPr>
            <a:r>
              <a:rPr lang="en-US" sz="2400" dirty="0">
                <a:effectLst/>
                <a:ea typeface="Calibri" panose="020F0502020204030204" pitchFamily="34" charset="0"/>
              </a:rPr>
              <a:t>Giving instruction/direction</a:t>
            </a:r>
          </a:p>
          <a:p>
            <a:pPr>
              <a:spcBef>
                <a:spcPts val="0"/>
              </a:spcBef>
            </a:pPr>
            <a:r>
              <a:rPr lang="en-US" sz="2400" dirty="0">
                <a:ea typeface="Calibri" panose="020F0502020204030204" pitchFamily="34" charset="0"/>
              </a:rPr>
              <a:t>Commentary teaching</a:t>
            </a:r>
            <a:endParaRPr lang="en-US" sz="2400" dirty="0">
              <a:effectLst/>
              <a:ea typeface="Calibri" panose="020F0502020204030204" pitchFamily="34" charset="0"/>
            </a:endParaRPr>
          </a:p>
          <a:p>
            <a:pPr marL="0" indent="0">
              <a:spcBef>
                <a:spcPts val="0"/>
              </a:spcBef>
              <a:buNone/>
            </a:pPr>
            <a:endParaRPr lang="en-US" sz="2400" dirty="0">
              <a:ea typeface="Calibri" panose="020F0502020204030204" pitchFamily="34" charset="0"/>
            </a:endParaRPr>
          </a:p>
          <a:p>
            <a:pPr marL="0" indent="0">
              <a:spcBef>
                <a:spcPts val="0"/>
              </a:spcBef>
              <a:buNone/>
            </a:pPr>
            <a:r>
              <a:rPr lang="en-US" sz="2400" dirty="0">
                <a:ea typeface="Calibri" panose="020F0502020204030204" pitchFamily="34" charset="0"/>
              </a:rPr>
              <a:t>Specific Skills</a:t>
            </a:r>
          </a:p>
          <a:p>
            <a:pPr>
              <a:spcBef>
                <a:spcPts val="0"/>
              </a:spcBef>
            </a:pPr>
            <a:r>
              <a:rPr lang="en-US" sz="2400" dirty="0">
                <a:effectLst/>
                <a:ea typeface="Calibri" panose="020F0502020204030204" pitchFamily="34" charset="0"/>
              </a:rPr>
              <a:t>How to use the mirrors: rear view, and eye check</a:t>
            </a:r>
          </a:p>
          <a:p>
            <a:pPr>
              <a:spcBef>
                <a:spcPts val="0"/>
              </a:spcBef>
            </a:pPr>
            <a:r>
              <a:rPr lang="en-US" sz="2400" dirty="0">
                <a:effectLst/>
                <a:ea typeface="Calibri" panose="020F0502020204030204" pitchFamily="34" charset="0"/>
              </a:rPr>
              <a:t>Taking control of the vehicle</a:t>
            </a:r>
          </a:p>
          <a:p>
            <a:pPr>
              <a:spcBef>
                <a:spcPts val="0"/>
              </a:spcBef>
            </a:pPr>
            <a:r>
              <a:rPr lang="en-US" sz="2400" dirty="0">
                <a:effectLst/>
                <a:ea typeface="Calibri" panose="020F0502020204030204" pitchFamily="34" charset="0"/>
              </a:rPr>
              <a:t>Proper utilization of the dual brake in the vehicle</a:t>
            </a:r>
          </a:p>
          <a:p>
            <a:pPr marL="0" indent="0">
              <a:buNone/>
            </a:pPr>
            <a:endParaRPr lang="en-US" dirty="0"/>
          </a:p>
        </p:txBody>
      </p:sp>
      <p:sp>
        <p:nvSpPr>
          <p:cNvPr id="4" name="Date Placeholder 3">
            <a:extLst>
              <a:ext uri="{FF2B5EF4-FFF2-40B4-BE49-F238E27FC236}">
                <a16:creationId xmlns:a16="http://schemas.microsoft.com/office/drawing/2014/main" id="{9B917B84-9CEF-4F77-9053-AE0BBD37CC4C}"/>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DD270E9D-FA75-41C0-BC66-B0B37344EF90}"/>
              </a:ext>
            </a:extLst>
          </p:cNvPr>
          <p:cNvSpPr>
            <a:spLocks noGrp="1"/>
          </p:cNvSpPr>
          <p:nvPr>
            <p:ph type="sldNum" sz="quarter" idx="12"/>
          </p:nvPr>
        </p:nvSpPr>
        <p:spPr/>
        <p:txBody>
          <a:bodyPr/>
          <a:lstStyle/>
          <a:p>
            <a:fld id="{680C5762-CF65-4775-9966-A58D40CC61B9}" type="slidenum">
              <a:rPr lang="en-US" smtClean="0"/>
              <a:t>28</a:t>
            </a:fld>
            <a:endParaRPr lang="en-US" dirty="0"/>
          </a:p>
        </p:txBody>
      </p:sp>
      <p:pic>
        <p:nvPicPr>
          <p:cNvPr id="7" name="Audio 6">
            <a:hlinkClick r:id="" action="ppaction://media"/>
            <a:extLst>
              <a:ext uri="{FF2B5EF4-FFF2-40B4-BE49-F238E27FC236}">
                <a16:creationId xmlns:a16="http://schemas.microsoft.com/office/drawing/2014/main" id="{1C5DBBD2-638F-430D-A215-AA0B1BF176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12343678"/>
      </p:ext>
    </p:extLst>
  </p:cSld>
  <p:clrMapOvr>
    <a:masterClrMapping/>
  </p:clrMapOvr>
  <mc:AlternateContent xmlns:mc="http://schemas.openxmlformats.org/markup-compatibility/2006" xmlns:p14="http://schemas.microsoft.com/office/powerpoint/2010/main">
    <mc:Choice Requires="p14">
      <p:transition spd="slow" p14:dur="2000" advTm="25523"/>
    </mc:Choice>
    <mc:Fallback xmlns="">
      <p:transition spd="slow" advTm="25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12D6A-E575-4706-93C3-67C76E766E22}"/>
              </a:ext>
            </a:extLst>
          </p:cNvPr>
          <p:cNvSpPr>
            <a:spLocks noGrp="1"/>
          </p:cNvSpPr>
          <p:nvPr>
            <p:ph type="title"/>
          </p:nvPr>
        </p:nvSpPr>
        <p:spPr/>
        <p:txBody>
          <a:bodyPr/>
          <a:lstStyle/>
          <a:p>
            <a:r>
              <a:rPr lang="en-US" dirty="0"/>
              <a:t>Providing Instruction – Techniques</a:t>
            </a:r>
          </a:p>
        </p:txBody>
      </p:sp>
      <p:sp>
        <p:nvSpPr>
          <p:cNvPr id="3" name="Content Placeholder 2">
            <a:extLst>
              <a:ext uri="{FF2B5EF4-FFF2-40B4-BE49-F238E27FC236}">
                <a16:creationId xmlns:a16="http://schemas.microsoft.com/office/drawing/2014/main" id="{EDF8870A-1D97-4CD3-BD5D-5D4577CB8CD8}"/>
              </a:ext>
            </a:extLst>
          </p:cNvPr>
          <p:cNvSpPr>
            <a:spLocks noGrp="1"/>
          </p:cNvSpPr>
          <p:nvPr>
            <p:ph idx="1"/>
          </p:nvPr>
        </p:nvSpPr>
        <p:spPr/>
        <p:txBody>
          <a:bodyPr/>
          <a:lstStyle/>
          <a:p>
            <a:pPr marL="0" indent="0">
              <a:buNone/>
            </a:pPr>
            <a:r>
              <a:rPr lang="en-US" dirty="0"/>
              <a:t>These are the techniques the instructor candidate needs to know so the student receives accurate, consistent instruction free of confusion.</a:t>
            </a:r>
          </a:p>
          <a:p>
            <a:pPr marL="628650" indent="-334963"/>
            <a:r>
              <a:rPr lang="en-US" dirty="0"/>
              <a:t>How to properly give directions</a:t>
            </a:r>
          </a:p>
          <a:p>
            <a:pPr marL="628650" indent="-334963"/>
            <a:r>
              <a:rPr lang="en-US" dirty="0"/>
              <a:t>How to intervene</a:t>
            </a:r>
          </a:p>
          <a:p>
            <a:pPr marL="628650" indent="-334963"/>
            <a:r>
              <a:rPr lang="en-US" dirty="0"/>
              <a:t>What to do after an intervention </a:t>
            </a:r>
          </a:p>
          <a:p>
            <a:pPr marL="628650" indent="-334963"/>
            <a:r>
              <a:rPr lang="en-US" dirty="0"/>
              <a:t>Vehicle positioning</a:t>
            </a:r>
          </a:p>
          <a:p>
            <a:pPr marL="0" indent="0">
              <a:buNone/>
            </a:pPr>
            <a:endParaRPr lang="en-US" dirty="0"/>
          </a:p>
        </p:txBody>
      </p:sp>
      <p:sp>
        <p:nvSpPr>
          <p:cNvPr id="4" name="Date Placeholder 3">
            <a:extLst>
              <a:ext uri="{FF2B5EF4-FFF2-40B4-BE49-F238E27FC236}">
                <a16:creationId xmlns:a16="http://schemas.microsoft.com/office/drawing/2014/main" id="{305409B7-3DD1-4EE1-9642-816F6059F946}"/>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E19B310F-53A8-4F7E-8A4A-BF39756A8E0E}"/>
              </a:ext>
            </a:extLst>
          </p:cNvPr>
          <p:cNvSpPr>
            <a:spLocks noGrp="1"/>
          </p:cNvSpPr>
          <p:nvPr>
            <p:ph type="sldNum" sz="quarter" idx="12"/>
          </p:nvPr>
        </p:nvSpPr>
        <p:spPr/>
        <p:txBody>
          <a:bodyPr/>
          <a:lstStyle/>
          <a:p>
            <a:fld id="{680C5762-CF65-4775-9966-A58D40CC61B9}" type="slidenum">
              <a:rPr lang="en-US" smtClean="0"/>
              <a:t>29</a:t>
            </a:fld>
            <a:endParaRPr lang="en-US" dirty="0"/>
          </a:p>
        </p:txBody>
      </p:sp>
      <p:pic>
        <p:nvPicPr>
          <p:cNvPr id="9" name="Audio 8">
            <a:hlinkClick r:id="" action="ppaction://media"/>
            <a:extLst>
              <a:ext uri="{FF2B5EF4-FFF2-40B4-BE49-F238E27FC236}">
                <a16:creationId xmlns:a16="http://schemas.microsoft.com/office/drawing/2014/main" id="{EB0CF24A-0360-49C6-B690-153F632C5D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01336896"/>
      </p:ext>
    </p:extLst>
  </p:cSld>
  <p:clrMapOvr>
    <a:masterClrMapping/>
  </p:clrMapOvr>
  <mc:AlternateContent xmlns:mc="http://schemas.openxmlformats.org/markup-compatibility/2006" xmlns:p14="http://schemas.microsoft.com/office/powerpoint/2010/main">
    <mc:Choice Requires="p14">
      <p:transition spd="slow" p14:dur="2000" advTm="26617"/>
    </mc:Choice>
    <mc:Fallback xmlns="">
      <p:transition spd="slow" advTm="26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F66AE-6F22-4378-AC66-840B7BD5EB88}"/>
              </a:ext>
            </a:extLst>
          </p:cNvPr>
          <p:cNvSpPr>
            <a:spLocks noGrp="1"/>
          </p:cNvSpPr>
          <p:nvPr>
            <p:ph type="title"/>
          </p:nvPr>
        </p:nvSpPr>
        <p:spPr/>
        <p:txBody>
          <a:bodyPr/>
          <a:lstStyle/>
          <a:p>
            <a:r>
              <a:rPr lang="en-US" dirty="0"/>
              <a:t>Suggested PDTS Instructor Training Guide </a:t>
            </a:r>
          </a:p>
        </p:txBody>
      </p:sp>
      <p:sp>
        <p:nvSpPr>
          <p:cNvPr id="3" name="Content Placeholder 2">
            <a:extLst>
              <a:ext uri="{FF2B5EF4-FFF2-40B4-BE49-F238E27FC236}">
                <a16:creationId xmlns:a16="http://schemas.microsoft.com/office/drawing/2014/main" id="{592D517A-6081-471A-94CB-FD93860CA86F}"/>
              </a:ext>
            </a:extLst>
          </p:cNvPr>
          <p:cNvSpPr>
            <a:spLocks noGrp="1"/>
          </p:cNvSpPr>
          <p:nvPr>
            <p:ph idx="1"/>
          </p:nvPr>
        </p:nvSpPr>
        <p:spPr/>
        <p:txBody>
          <a:bodyPr>
            <a:normAutofit lnSpcReduction="10000"/>
          </a:bodyPr>
          <a:lstStyle/>
          <a:p>
            <a:pPr marL="0" indent="0">
              <a:buNone/>
            </a:pPr>
            <a:r>
              <a:rPr lang="en-US" dirty="0"/>
              <a:t>The components of the PDTS instructor examination adhere to standards for teachers and directors:</a:t>
            </a:r>
          </a:p>
          <a:p>
            <a:r>
              <a:rPr lang="en-US" dirty="0"/>
              <a:t>embracing subject matter pertinent to the care, operation and use of a motor vehicle on the highways and to general highway safety principals and practices </a:t>
            </a:r>
          </a:p>
          <a:p>
            <a:r>
              <a:rPr lang="en-US" dirty="0"/>
              <a:t>adequate maintenance of student records as outlined in statute</a:t>
            </a:r>
          </a:p>
        </p:txBody>
      </p:sp>
      <p:sp>
        <p:nvSpPr>
          <p:cNvPr id="4" name="Date Placeholder 3">
            <a:extLst>
              <a:ext uri="{FF2B5EF4-FFF2-40B4-BE49-F238E27FC236}">
                <a16:creationId xmlns:a16="http://schemas.microsoft.com/office/drawing/2014/main" id="{5A7CA72B-8A0D-4CFA-B86F-ABEC2E3995F7}"/>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35957356-762D-4B15-8838-806B6C2A39FD}"/>
              </a:ext>
            </a:extLst>
          </p:cNvPr>
          <p:cNvSpPr>
            <a:spLocks noGrp="1"/>
          </p:cNvSpPr>
          <p:nvPr>
            <p:ph type="sldNum" sz="quarter" idx="12"/>
          </p:nvPr>
        </p:nvSpPr>
        <p:spPr/>
        <p:txBody>
          <a:bodyPr/>
          <a:lstStyle/>
          <a:p>
            <a:fld id="{680C5762-CF65-4775-9966-A58D40CC61B9}" type="slidenum">
              <a:rPr lang="en-US" smtClean="0"/>
              <a:t>3</a:t>
            </a:fld>
            <a:endParaRPr lang="en-US" dirty="0"/>
          </a:p>
        </p:txBody>
      </p:sp>
      <p:pic>
        <p:nvPicPr>
          <p:cNvPr id="6" name="Audio 5">
            <a:hlinkClick r:id="" action="ppaction://media"/>
            <a:extLst>
              <a:ext uri="{FF2B5EF4-FFF2-40B4-BE49-F238E27FC236}">
                <a16:creationId xmlns:a16="http://schemas.microsoft.com/office/drawing/2014/main" id="{BA523F0F-128B-4A42-89F4-9C413FC36B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5278245"/>
      </p:ext>
    </p:extLst>
  </p:cSld>
  <p:clrMapOvr>
    <a:masterClrMapping/>
  </p:clrMapOvr>
  <mc:AlternateContent xmlns:mc="http://schemas.openxmlformats.org/markup-compatibility/2006" xmlns:p14="http://schemas.microsoft.com/office/powerpoint/2010/main">
    <mc:Choice Requires="p14">
      <p:transition spd="slow" p14:dur="2000" advTm="8254"/>
    </mc:Choice>
    <mc:Fallback xmlns="">
      <p:transition spd="slow" advTm="8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BF5BE-522E-4107-A69E-FB92EE606D71}"/>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Providing Instruction Cont.</a:t>
            </a:r>
            <a:endParaRPr lang="en-US" dirty="0"/>
          </a:p>
        </p:txBody>
      </p:sp>
      <p:sp>
        <p:nvSpPr>
          <p:cNvPr id="3" name="Content Placeholder 2">
            <a:extLst>
              <a:ext uri="{FF2B5EF4-FFF2-40B4-BE49-F238E27FC236}">
                <a16:creationId xmlns:a16="http://schemas.microsoft.com/office/drawing/2014/main" id="{D50215D7-43B3-40CE-ABED-27AD9D851E83}"/>
              </a:ext>
            </a:extLst>
          </p:cNvPr>
          <p:cNvSpPr>
            <a:spLocks noGrp="1"/>
          </p:cNvSpPr>
          <p:nvPr>
            <p:ph idx="1"/>
          </p:nvPr>
        </p:nvSpPr>
        <p:spPr/>
        <p:txBody>
          <a:bodyPr>
            <a:normAutofit/>
          </a:bodyPr>
          <a:lstStyle/>
          <a:p>
            <a:pPr>
              <a:spcBef>
                <a:spcPts val="0"/>
              </a:spcBef>
            </a:pPr>
            <a:r>
              <a:rPr lang="en-US" sz="2800" dirty="0">
                <a:effectLst/>
                <a:ea typeface="MS Mincho" panose="02020609040205080304" pitchFamily="49" charset="-128"/>
              </a:rPr>
              <a:t>Check for appropriate student driver licenses or permits prior to moving the vehicle.</a:t>
            </a:r>
            <a:endParaRPr lang="en-US" sz="2800" dirty="0">
              <a:effectLst/>
              <a:ea typeface="Times New Roman" panose="02020603050405020304" pitchFamily="18" charset="0"/>
            </a:endParaRPr>
          </a:p>
          <a:p>
            <a:pPr>
              <a:spcBef>
                <a:spcPts val="0"/>
              </a:spcBef>
            </a:pPr>
            <a:r>
              <a:rPr lang="en-US" sz="2800" dirty="0">
                <a:effectLst/>
                <a:ea typeface="MS Mincho" panose="02020609040205080304" pitchFamily="49" charset="-128"/>
              </a:rPr>
              <a:t>Establish a procedure or command that allows the student driver to give control of the vehicle to the teacher/instructor before moving the vehicle.</a:t>
            </a:r>
            <a:endParaRPr lang="en-US" sz="2800" dirty="0">
              <a:effectLst/>
              <a:ea typeface="Times New Roman" panose="02020603050405020304" pitchFamily="18" charset="0"/>
            </a:endParaRPr>
          </a:p>
          <a:p>
            <a:pPr>
              <a:spcBef>
                <a:spcPts val="0"/>
              </a:spcBef>
            </a:pPr>
            <a:r>
              <a:rPr lang="en-US" sz="2800" dirty="0">
                <a:effectLst/>
                <a:ea typeface="MS Mincho" panose="02020609040205080304" pitchFamily="49" charset="-128"/>
              </a:rPr>
              <a:t>Be calm and patient yet be alert at all times.</a:t>
            </a:r>
          </a:p>
          <a:p>
            <a:pPr>
              <a:spcBef>
                <a:spcPts val="0"/>
              </a:spcBef>
            </a:pPr>
            <a:r>
              <a:rPr lang="en-US" sz="2800" dirty="0">
                <a:effectLst/>
                <a:ea typeface="MS Mincho" panose="02020609040205080304" pitchFamily="49" charset="-128"/>
              </a:rPr>
              <a:t>Position yourself so that your left hand can be placed on the steering wheel to help guide the student driver if necessary.</a:t>
            </a:r>
            <a:endParaRPr lang="en-US" sz="2800" dirty="0">
              <a:effectLst/>
              <a:ea typeface="Times New Roman" panose="02020603050405020304" pitchFamily="18" charset="0"/>
            </a:endParaRPr>
          </a:p>
          <a:p>
            <a:endParaRPr lang="en-US" dirty="0"/>
          </a:p>
        </p:txBody>
      </p:sp>
      <p:sp>
        <p:nvSpPr>
          <p:cNvPr id="4" name="Date Placeholder 3">
            <a:extLst>
              <a:ext uri="{FF2B5EF4-FFF2-40B4-BE49-F238E27FC236}">
                <a16:creationId xmlns:a16="http://schemas.microsoft.com/office/drawing/2014/main" id="{3FA93206-BE58-4E84-8DAD-EAF240DAB5FE}"/>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E0E3A0B3-13B9-4DBF-BFD3-3D05793745AB}"/>
              </a:ext>
            </a:extLst>
          </p:cNvPr>
          <p:cNvSpPr>
            <a:spLocks noGrp="1"/>
          </p:cNvSpPr>
          <p:nvPr>
            <p:ph type="sldNum" sz="quarter" idx="12"/>
          </p:nvPr>
        </p:nvSpPr>
        <p:spPr/>
        <p:txBody>
          <a:bodyPr/>
          <a:lstStyle/>
          <a:p>
            <a:fld id="{680C5762-CF65-4775-9966-A58D40CC61B9}" type="slidenum">
              <a:rPr lang="en-US" smtClean="0"/>
              <a:t>30</a:t>
            </a:fld>
            <a:endParaRPr lang="en-US" dirty="0"/>
          </a:p>
        </p:txBody>
      </p:sp>
      <p:pic>
        <p:nvPicPr>
          <p:cNvPr id="6" name="Audio 5">
            <a:hlinkClick r:id="" action="ppaction://media"/>
            <a:extLst>
              <a:ext uri="{FF2B5EF4-FFF2-40B4-BE49-F238E27FC236}">
                <a16:creationId xmlns:a16="http://schemas.microsoft.com/office/drawing/2014/main" id="{57625D1B-1D97-470A-B9BF-7D350B447C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95649707"/>
      </p:ext>
    </p:extLst>
  </p:cSld>
  <p:clrMapOvr>
    <a:masterClrMapping/>
  </p:clrMapOvr>
  <mc:AlternateContent xmlns:mc="http://schemas.openxmlformats.org/markup-compatibility/2006" xmlns:p14="http://schemas.microsoft.com/office/powerpoint/2010/main">
    <mc:Choice Requires="p14">
      <p:transition spd="slow" p14:dur="2000" advTm="28003"/>
    </mc:Choice>
    <mc:Fallback xmlns="">
      <p:transition spd="slow" advTm="28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95E9D-7B1F-4153-AE7D-10A023B06A4F}"/>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Providing Instruction Cont.</a:t>
            </a:r>
            <a:endParaRPr lang="en-US" dirty="0"/>
          </a:p>
        </p:txBody>
      </p:sp>
      <p:sp>
        <p:nvSpPr>
          <p:cNvPr id="3" name="Content Placeholder 2">
            <a:extLst>
              <a:ext uri="{FF2B5EF4-FFF2-40B4-BE49-F238E27FC236}">
                <a16:creationId xmlns:a16="http://schemas.microsoft.com/office/drawing/2014/main" id="{051911BE-571D-44B4-B12D-18DA75A68F52}"/>
              </a:ext>
            </a:extLst>
          </p:cNvPr>
          <p:cNvSpPr>
            <a:spLocks noGrp="1"/>
          </p:cNvSpPr>
          <p:nvPr>
            <p:ph idx="1"/>
          </p:nvPr>
        </p:nvSpPr>
        <p:spPr>
          <a:xfrm>
            <a:off x="457200" y="1371600"/>
            <a:ext cx="8229600" cy="4953000"/>
          </a:xfrm>
        </p:spPr>
        <p:txBody>
          <a:bodyPr>
            <a:normAutofit fontScale="25000" lnSpcReduction="20000"/>
          </a:bodyPr>
          <a:lstStyle/>
          <a:p>
            <a:pPr>
              <a:spcBef>
                <a:spcPts val="0"/>
              </a:spcBef>
            </a:pPr>
            <a:r>
              <a:rPr lang="en-US" sz="10400" dirty="0">
                <a:effectLst/>
                <a:ea typeface="MS Mincho" panose="02020609040205080304" pitchFamily="49" charset="-128"/>
              </a:rPr>
              <a:t>Read the traffic environment ahead, to the sides and behind while observing the student driver's behavior. </a:t>
            </a:r>
          </a:p>
          <a:p>
            <a:pPr marL="0" indent="0">
              <a:spcBef>
                <a:spcPts val="0"/>
              </a:spcBef>
              <a:buNone/>
            </a:pPr>
            <a:endParaRPr lang="en-US" sz="4800" dirty="0">
              <a:effectLst/>
              <a:ea typeface="Times New Roman" panose="02020603050405020304" pitchFamily="18" charset="0"/>
            </a:endParaRPr>
          </a:p>
          <a:p>
            <a:pPr>
              <a:spcBef>
                <a:spcPts val="0"/>
              </a:spcBef>
            </a:pPr>
            <a:r>
              <a:rPr lang="en-US" sz="10400" dirty="0">
                <a:effectLst/>
                <a:ea typeface="MS Mincho" panose="02020609040205080304" pitchFamily="49" charset="-128"/>
              </a:rPr>
              <a:t>When giving directions:</a:t>
            </a:r>
            <a:endParaRPr lang="en-US" sz="10400" dirty="0">
              <a:ea typeface="MS Mincho" panose="02020609040205080304" pitchFamily="49" charset="-128"/>
            </a:endParaRPr>
          </a:p>
          <a:p>
            <a:pPr lvl="1">
              <a:lnSpc>
                <a:spcPct val="120000"/>
              </a:lnSpc>
              <a:spcBef>
                <a:spcPts val="0"/>
              </a:spcBef>
            </a:pPr>
            <a:r>
              <a:rPr lang="en-US" sz="8000" dirty="0">
                <a:ea typeface="MS Mincho" panose="02020609040205080304" pitchFamily="49" charset="-128"/>
              </a:rPr>
              <a:t>F</a:t>
            </a:r>
            <a:r>
              <a:rPr lang="en-US" sz="8000" dirty="0">
                <a:effectLst/>
                <a:ea typeface="MS Mincho" panose="02020609040205080304" pitchFamily="49" charset="-128"/>
              </a:rPr>
              <a:t>irst direct where, then state the action to take (</a:t>
            </a:r>
            <a:r>
              <a:rPr lang="en-US" sz="8000" dirty="0">
                <a:ea typeface="MS Mincho" panose="02020609040205080304" pitchFamily="49" charset="-128"/>
              </a:rPr>
              <a:t>e.g</a:t>
            </a:r>
            <a:r>
              <a:rPr lang="en-US" sz="8000" dirty="0">
                <a:effectLst/>
                <a:ea typeface="MS Mincho" panose="02020609040205080304" pitchFamily="49" charset="-128"/>
              </a:rPr>
              <a:t>., at the second intersection, turn left).</a:t>
            </a:r>
          </a:p>
          <a:p>
            <a:pPr lvl="1">
              <a:lnSpc>
                <a:spcPct val="120000"/>
              </a:lnSpc>
              <a:spcBef>
                <a:spcPts val="0"/>
              </a:spcBef>
            </a:pPr>
            <a:r>
              <a:rPr lang="en-US" sz="8000" dirty="0">
                <a:effectLst/>
                <a:ea typeface="MS Mincho" panose="02020609040205080304" pitchFamily="49" charset="-128"/>
              </a:rPr>
              <a:t>Follow directions to turn left or right by pointing with the appropriate hand in the desired direction (e.g., “at the second intersection, turn left” should be stated in conjunction with pointing with your left hand to the left).</a:t>
            </a:r>
          </a:p>
          <a:p>
            <a:pPr lvl="1">
              <a:lnSpc>
                <a:spcPct val="120000"/>
              </a:lnSpc>
              <a:spcBef>
                <a:spcPts val="0"/>
              </a:spcBef>
            </a:pPr>
            <a:r>
              <a:rPr lang="en-US" sz="8000" dirty="0">
                <a:ea typeface="MS Mincho" panose="02020609040205080304" pitchFamily="49" charset="-128"/>
              </a:rPr>
              <a:t>Give directions to turn at least one block before the turn, and always check mirrors before giving directions. </a:t>
            </a:r>
          </a:p>
          <a:p>
            <a:pPr lvl="1">
              <a:lnSpc>
                <a:spcPct val="120000"/>
              </a:lnSpc>
              <a:spcBef>
                <a:spcPts val="0"/>
              </a:spcBef>
            </a:pPr>
            <a:r>
              <a:rPr lang="en-US" sz="8000" dirty="0">
                <a:ea typeface="MS Mincho" panose="02020609040205080304" pitchFamily="49" charset="-128"/>
              </a:rPr>
              <a:t>Avoid the use of terms with possible double meanings (e.g., Instead of "right" in response to a question, say "that's correct“). </a:t>
            </a:r>
            <a:endParaRPr lang="en-US" sz="8000" dirty="0">
              <a:ea typeface="Times New Roman" panose="02020603050405020304" pitchFamily="18" charset="0"/>
            </a:endParaRPr>
          </a:p>
          <a:p>
            <a:pPr lvl="1">
              <a:spcBef>
                <a:spcPts val="0"/>
              </a:spcBef>
            </a:pPr>
            <a:endParaRPr lang="en-US" sz="7400" dirty="0">
              <a:effectLst/>
              <a:ea typeface="Times New Roman" panose="02020603050405020304" pitchFamily="18" charset="0"/>
            </a:endParaRPr>
          </a:p>
          <a:p>
            <a:pPr marL="0" indent="0">
              <a:buNone/>
            </a:pPr>
            <a:endParaRPr lang="en-US" dirty="0"/>
          </a:p>
        </p:txBody>
      </p:sp>
      <p:sp>
        <p:nvSpPr>
          <p:cNvPr id="4" name="Date Placeholder 3">
            <a:extLst>
              <a:ext uri="{FF2B5EF4-FFF2-40B4-BE49-F238E27FC236}">
                <a16:creationId xmlns:a16="http://schemas.microsoft.com/office/drawing/2014/main" id="{728ED1BE-C4FE-4898-806F-5B68DE9B0DB9}"/>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898FC5E7-7B96-48D6-B74A-A8C91899413F}"/>
              </a:ext>
            </a:extLst>
          </p:cNvPr>
          <p:cNvSpPr>
            <a:spLocks noGrp="1"/>
          </p:cNvSpPr>
          <p:nvPr>
            <p:ph type="sldNum" sz="quarter" idx="12"/>
          </p:nvPr>
        </p:nvSpPr>
        <p:spPr/>
        <p:txBody>
          <a:bodyPr/>
          <a:lstStyle/>
          <a:p>
            <a:fld id="{680C5762-CF65-4775-9966-A58D40CC61B9}" type="slidenum">
              <a:rPr lang="en-US" smtClean="0"/>
              <a:t>31</a:t>
            </a:fld>
            <a:endParaRPr lang="en-US" dirty="0"/>
          </a:p>
        </p:txBody>
      </p:sp>
      <p:pic>
        <p:nvPicPr>
          <p:cNvPr id="6" name="Audio 5">
            <a:hlinkClick r:id="" action="ppaction://media"/>
            <a:extLst>
              <a:ext uri="{FF2B5EF4-FFF2-40B4-BE49-F238E27FC236}">
                <a16:creationId xmlns:a16="http://schemas.microsoft.com/office/drawing/2014/main" id="{8D9943C3-2B9B-4ADB-997B-4EDEA6A512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85681592"/>
      </p:ext>
    </p:extLst>
  </p:cSld>
  <p:clrMapOvr>
    <a:masterClrMapping/>
  </p:clrMapOvr>
  <mc:AlternateContent xmlns:mc="http://schemas.openxmlformats.org/markup-compatibility/2006" xmlns:p14="http://schemas.microsoft.com/office/powerpoint/2010/main">
    <mc:Choice Requires="p14">
      <p:transition spd="slow" p14:dur="2000" advTm="6834"/>
    </mc:Choice>
    <mc:Fallback xmlns="">
      <p:transition spd="slow" advTm="6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44C49-D799-48E6-911E-8C998554B471}"/>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Providing Instruction </a:t>
            </a:r>
            <a:r>
              <a:rPr lang="en-US" dirty="0"/>
              <a:t>Cont.</a:t>
            </a:r>
          </a:p>
        </p:txBody>
      </p:sp>
      <p:sp>
        <p:nvSpPr>
          <p:cNvPr id="3" name="Content Placeholder 2">
            <a:extLst>
              <a:ext uri="{FF2B5EF4-FFF2-40B4-BE49-F238E27FC236}">
                <a16:creationId xmlns:a16="http://schemas.microsoft.com/office/drawing/2014/main" id="{1415620D-7F3B-4881-86EA-E25F7F2FC68A}"/>
              </a:ext>
            </a:extLst>
          </p:cNvPr>
          <p:cNvSpPr>
            <a:spLocks noGrp="1"/>
          </p:cNvSpPr>
          <p:nvPr>
            <p:ph idx="1"/>
          </p:nvPr>
        </p:nvSpPr>
        <p:spPr>
          <a:xfrm>
            <a:off x="457200" y="1371600"/>
            <a:ext cx="8229600" cy="4525963"/>
          </a:xfrm>
        </p:spPr>
        <p:txBody>
          <a:bodyPr>
            <a:normAutofit fontScale="92500"/>
          </a:bodyPr>
          <a:lstStyle/>
          <a:p>
            <a:pPr>
              <a:spcBef>
                <a:spcPts val="0"/>
              </a:spcBef>
            </a:pPr>
            <a:r>
              <a:rPr lang="en-US" sz="2600" dirty="0">
                <a:effectLst/>
                <a:ea typeface="MS Mincho" panose="02020609040205080304" pitchFamily="49" charset="-128"/>
              </a:rPr>
              <a:t>Demonstrate what and how to do something to save time.</a:t>
            </a:r>
            <a:endParaRPr lang="en-US" sz="2600" dirty="0">
              <a:effectLst/>
              <a:ea typeface="Times New Roman" panose="02020603050405020304" pitchFamily="18" charset="0"/>
            </a:endParaRPr>
          </a:p>
          <a:p>
            <a:pPr>
              <a:spcBef>
                <a:spcPts val="0"/>
              </a:spcBef>
            </a:pPr>
            <a:r>
              <a:rPr lang="en-US" sz="2600" dirty="0">
                <a:effectLst/>
                <a:ea typeface="MS Mincho" panose="02020609040205080304" pitchFamily="49" charset="-128"/>
              </a:rPr>
              <a:t>For each new maneuver, guide the student driver through two or three practice trials, then allow the student to practice without specific assistance or direction.</a:t>
            </a:r>
            <a:endParaRPr lang="en-US" sz="2600" dirty="0">
              <a:effectLst/>
              <a:ea typeface="Times New Roman" panose="02020603050405020304" pitchFamily="18" charset="0"/>
            </a:endParaRPr>
          </a:p>
          <a:p>
            <a:pPr>
              <a:spcBef>
                <a:spcPts val="0"/>
              </a:spcBef>
            </a:pPr>
            <a:r>
              <a:rPr lang="en-US" sz="2600" dirty="0">
                <a:effectLst/>
                <a:ea typeface="MS Mincho" panose="02020609040205080304" pitchFamily="49" charset="-128"/>
              </a:rPr>
              <a:t>If a mistake is made, repeat the maneuver while talking the student driver, step by step, through the process.</a:t>
            </a:r>
            <a:endParaRPr lang="en-US" sz="2600" dirty="0">
              <a:effectLst/>
              <a:ea typeface="Times New Roman" panose="02020603050405020304" pitchFamily="18" charset="0"/>
            </a:endParaRPr>
          </a:p>
          <a:p>
            <a:pPr>
              <a:spcBef>
                <a:spcPts val="0"/>
              </a:spcBef>
            </a:pPr>
            <a:r>
              <a:rPr lang="en-US" sz="2600" dirty="0">
                <a:effectLst/>
                <a:ea typeface="MS Mincho" panose="02020609040205080304" pitchFamily="49" charset="-128"/>
              </a:rPr>
              <a:t>If a mistake can be allowed without undue risk, permit the student driver to learn from a mistake.</a:t>
            </a:r>
            <a:endParaRPr lang="en-US" sz="2600" dirty="0">
              <a:effectLst/>
              <a:ea typeface="Times New Roman" panose="02020603050405020304" pitchFamily="18" charset="0"/>
            </a:endParaRPr>
          </a:p>
          <a:p>
            <a:pPr>
              <a:spcBef>
                <a:spcPts val="0"/>
              </a:spcBef>
            </a:pPr>
            <a:r>
              <a:rPr lang="en-US" sz="2600" dirty="0">
                <a:effectLst/>
                <a:ea typeface="MS Mincho" panose="02020609040205080304" pitchFamily="49" charset="-128"/>
              </a:rPr>
              <a:t>If a lengthy discussion or explanation is needed, move to a safe place to stop and park the vehicle.</a:t>
            </a:r>
            <a:endParaRPr lang="en-US" sz="2600" dirty="0">
              <a:effectLst/>
              <a:ea typeface="Times New Roman" panose="02020603050405020304" pitchFamily="18" charset="0"/>
            </a:endParaRPr>
          </a:p>
          <a:p>
            <a:endParaRPr lang="en-US" dirty="0"/>
          </a:p>
        </p:txBody>
      </p:sp>
      <p:sp>
        <p:nvSpPr>
          <p:cNvPr id="4" name="Date Placeholder 3">
            <a:extLst>
              <a:ext uri="{FF2B5EF4-FFF2-40B4-BE49-F238E27FC236}">
                <a16:creationId xmlns:a16="http://schemas.microsoft.com/office/drawing/2014/main" id="{05B91B40-1776-4340-9D7F-F3C5FDEAB01D}"/>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371C1C87-F423-4C5C-A193-3297A1AB4465}"/>
              </a:ext>
            </a:extLst>
          </p:cNvPr>
          <p:cNvSpPr>
            <a:spLocks noGrp="1"/>
          </p:cNvSpPr>
          <p:nvPr>
            <p:ph type="sldNum" sz="quarter" idx="12"/>
          </p:nvPr>
        </p:nvSpPr>
        <p:spPr/>
        <p:txBody>
          <a:bodyPr/>
          <a:lstStyle/>
          <a:p>
            <a:fld id="{680C5762-CF65-4775-9966-A58D40CC61B9}" type="slidenum">
              <a:rPr lang="en-US" smtClean="0"/>
              <a:t>32</a:t>
            </a:fld>
            <a:endParaRPr lang="en-US" dirty="0"/>
          </a:p>
        </p:txBody>
      </p:sp>
    </p:spTree>
    <p:extLst>
      <p:ext uri="{BB962C8B-B14F-4D97-AF65-F5344CB8AC3E}">
        <p14:creationId xmlns:p14="http://schemas.microsoft.com/office/powerpoint/2010/main" val="404401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E38F-F14C-4B01-AC2E-8B48D2847000}"/>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Providing Instruction </a:t>
            </a:r>
            <a:r>
              <a:rPr lang="en-US" dirty="0"/>
              <a:t>Cont.</a:t>
            </a:r>
          </a:p>
        </p:txBody>
      </p:sp>
      <p:sp>
        <p:nvSpPr>
          <p:cNvPr id="3" name="Content Placeholder 2">
            <a:extLst>
              <a:ext uri="{FF2B5EF4-FFF2-40B4-BE49-F238E27FC236}">
                <a16:creationId xmlns:a16="http://schemas.microsoft.com/office/drawing/2014/main" id="{C5DCD47B-3C3A-404E-9AE6-6731E34E5253}"/>
              </a:ext>
            </a:extLst>
          </p:cNvPr>
          <p:cNvSpPr>
            <a:spLocks noGrp="1"/>
          </p:cNvSpPr>
          <p:nvPr>
            <p:ph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Never allow a student driver to drive into a dangerous situation. Take control or give specific direction.</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Always base in-car techniques and procedures on state vehicle </a:t>
            </a:r>
            <a:r>
              <a:rPr lang="en-US" sz="2800" dirty="0">
                <a:solidFill>
                  <a:prstClr val="black"/>
                </a:solidFill>
                <a:ea typeface="MS Mincho" panose="02020609040205080304" pitchFamily="49" charset="-128"/>
              </a:rPr>
              <a:t>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ode and approved state or local practices.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ea typeface="MS Mincho" panose="02020609040205080304" pitchFamily="49" charset="-128"/>
              </a:rPr>
              <a:t>Frequently scan the eye-check mirror for proper student eye search patterns, especially when making lane changes and turns.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Date Placeholder 3">
            <a:extLst>
              <a:ext uri="{FF2B5EF4-FFF2-40B4-BE49-F238E27FC236}">
                <a16:creationId xmlns:a16="http://schemas.microsoft.com/office/drawing/2014/main" id="{801B75E9-E3F6-4ADF-988C-188C8AE460E9}"/>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9F765179-F96E-411D-93B7-C6D74FAC1B56}"/>
              </a:ext>
            </a:extLst>
          </p:cNvPr>
          <p:cNvSpPr>
            <a:spLocks noGrp="1"/>
          </p:cNvSpPr>
          <p:nvPr>
            <p:ph type="sldNum" sz="quarter" idx="12"/>
          </p:nvPr>
        </p:nvSpPr>
        <p:spPr/>
        <p:txBody>
          <a:bodyPr/>
          <a:lstStyle/>
          <a:p>
            <a:fld id="{680C5762-CF65-4775-9966-A58D40CC61B9}" type="slidenum">
              <a:rPr lang="en-US" smtClean="0"/>
              <a:t>33</a:t>
            </a:fld>
            <a:endParaRPr lang="en-US" dirty="0"/>
          </a:p>
        </p:txBody>
      </p:sp>
      <p:pic>
        <p:nvPicPr>
          <p:cNvPr id="6" name="Audio 5">
            <a:hlinkClick r:id="" action="ppaction://media"/>
            <a:extLst>
              <a:ext uri="{FF2B5EF4-FFF2-40B4-BE49-F238E27FC236}">
                <a16:creationId xmlns:a16="http://schemas.microsoft.com/office/drawing/2014/main" id="{B9C542E7-F82A-4D42-B933-7265A82394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60614581"/>
      </p:ext>
    </p:extLst>
  </p:cSld>
  <p:clrMapOvr>
    <a:masterClrMapping/>
  </p:clrMapOvr>
  <mc:AlternateContent xmlns:mc="http://schemas.openxmlformats.org/markup-compatibility/2006" xmlns:p14="http://schemas.microsoft.com/office/powerpoint/2010/main">
    <mc:Choice Requires="p14">
      <p:transition spd="slow" p14:dur="2000" advTm="23711"/>
    </mc:Choice>
    <mc:Fallback xmlns="">
      <p:transition spd="slow" advTm="23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E74FD-3010-4F81-B413-41A4E98D24D8}"/>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Providing Instruction Cont.</a:t>
            </a:r>
            <a:endParaRPr lang="en-US" dirty="0"/>
          </a:p>
        </p:txBody>
      </p:sp>
      <p:sp>
        <p:nvSpPr>
          <p:cNvPr id="3" name="Content Placeholder 2">
            <a:extLst>
              <a:ext uri="{FF2B5EF4-FFF2-40B4-BE49-F238E27FC236}">
                <a16:creationId xmlns:a16="http://schemas.microsoft.com/office/drawing/2014/main" id="{F915C036-0AEF-4AE3-B2BC-7DA8AED29921}"/>
              </a:ext>
            </a:extLst>
          </p:cNvPr>
          <p:cNvSpPr>
            <a:spLocks noGrp="1"/>
          </p:cNvSpPr>
          <p:nvPr>
            <p:ph idx="1"/>
          </p:nvPr>
        </p:nvSpPr>
        <p:spPr/>
        <p:txBody>
          <a:bodyPr>
            <a:normAutofit/>
          </a:bodyPr>
          <a:lstStyle/>
          <a:p>
            <a:pPr>
              <a:spcBef>
                <a:spcPts val="0"/>
              </a:spcBef>
            </a:pPr>
            <a:r>
              <a:rPr lang="en-US" sz="2800" dirty="0">
                <a:effectLst/>
                <a:ea typeface="MS Mincho" panose="02020609040205080304" pitchFamily="49" charset="-128"/>
              </a:rPr>
              <a:t>Remember, learning demands patience, understanding, and mutual respect.</a:t>
            </a:r>
            <a:endParaRPr lang="en-US" sz="2800" dirty="0">
              <a:effectLst/>
              <a:ea typeface="Times New Roman" panose="02020603050405020304" pitchFamily="18" charset="0"/>
            </a:endParaRPr>
          </a:p>
          <a:p>
            <a:pPr>
              <a:spcBef>
                <a:spcPts val="0"/>
              </a:spcBef>
            </a:pPr>
            <a:r>
              <a:rPr lang="en-US" sz="2800" dirty="0">
                <a:effectLst/>
                <a:ea typeface="MS Mincho" panose="02020609040205080304" pitchFamily="49" charset="-128"/>
              </a:rPr>
              <a:t>Follow a plan for in-car instruction based on approved safe practices.</a:t>
            </a:r>
            <a:endParaRPr lang="en-US" sz="2800" dirty="0">
              <a:effectLst/>
              <a:ea typeface="Times New Roman" panose="02020603050405020304" pitchFamily="18" charset="0"/>
            </a:endParaRPr>
          </a:p>
          <a:p>
            <a:pPr>
              <a:spcBef>
                <a:spcPts val="0"/>
              </a:spcBef>
            </a:pPr>
            <a:r>
              <a:rPr lang="en-US" sz="2800" dirty="0">
                <a:effectLst/>
                <a:ea typeface="MS Mincho" panose="02020609040205080304" pitchFamily="49" charset="-128"/>
              </a:rPr>
              <a:t>Document your activities and learning progress to aid in future instruction and any potential litigation.</a:t>
            </a:r>
            <a:endParaRPr lang="en-US" sz="2800" dirty="0">
              <a:effectLst/>
              <a:ea typeface="Times New Roman" panose="02020603050405020304" pitchFamily="18" charset="0"/>
            </a:endParaRPr>
          </a:p>
          <a:p>
            <a:endParaRPr lang="en-US" dirty="0"/>
          </a:p>
        </p:txBody>
      </p:sp>
      <p:sp>
        <p:nvSpPr>
          <p:cNvPr id="4" name="Date Placeholder 3">
            <a:extLst>
              <a:ext uri="{FF2B5EF4-FFF2-40B4-BE49-F238E27FC236}">
                <a16:creationId xmlns:a16="http://schemas.microsoft.com/office/drawing/2014/main" id="{D3783FA7-FC43-4264-8648-BB6F835B5299}"/>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87AA01C5-637A-45A4-80D5-B3D368CDC6BF}"/>
              </a:ext>
            </a:extLst>
          </p:cNvPr>
          <p:cNvSpPr>
            <a:spLocks noGrp="1"/>
          </p:cNvSpPr>
          <p:nvPr>
            <p:ph type="sldNum" sz="quarter" idx="12"/>
          </p:nvPr>
        </p:nvSpPr>
        <p:spPr/>
        <p:txBody>
          <a:bodyPr/>
          <a:lstStyle/>
          <a:p>
            <a:fld id="{680C5762-CF65-4775-9966-A58D40CC61B9}" type="slidenum">
              <a:rPr lang="en-US" smtClean="0"/>
              <a:t>34</a:t>
            </a:fld>
            <a:endParaRPr lang="en-US" dirty="0"/>
          </a:p>
        </p:txBody>
      </p:sp>
      <p:pic>
        <p:nvPicPr>
          <p:cNvPr id="6" name="Audio 5">
            <a:hlinkClick r:id="" action="ppaction://media"/>
            <a:extLst>
              <a:ext uri="{FF2B5EF4-FFF2-40B4-BE49-F238E27FC236}">
                <a16:creationId xmlns:a16="http://schemas.microsoft.com/office/drawing/2014/main" id="{2FFEF8F8-4374-4346-8B16-1A104F7B77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00607769"/>
      </p:ext>
    </p:extLst>
  </p:cSld>
  <p:clrMapOvr>
    <a:masterClrMapping/>
  </p:clrMapOvr>
  <mc:AlternateContent xmlns:mc="http://schemas.openxmlformats.org/markup-compatibility/2006" xmlns:p14="http://schemas.microsoft.com/office/powerpoint/2010/main">
    <mc:Choice Requires="p14">
      <p:transition spd="slow" p14:dur="2000" advTm="11498"/>
    </mc:Choice>
    <mc:Fallback xmlns="">
      <p:transition spd="slow" advTm="11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2F341-B0A1-44F3-BCA1-E9890553BDE3}"/>
              </a:ext>
            </a:extLst>
          </p:cNvPr>
          <p:cNvSpPr>
            <a:spLocks noGrp="1"/>
          </p:cNvSpPr>
          <p:nvPr>
            <p:ph type="title"/>
          </p:nvPr>
        </p:nvSpPr>
        <p:spPr/>
        <p:txBody>
          <a:bodyPr/>
          <a:lstStyle/>
          <a:p>
            <a:r>
              <a:rPr lang="en-US" dirty="0"/>
              <a:t>Incorporating the Parent/Guardian </a:t>
            </a:r>
          </a:p>
        </p:txBody>
      </p:sp>
      <p:sp>
        <p:nvSpPr>
          <p:cNvPr id="3" name="Date Placeholder 2">
            <a:extLst>
              <a:ext uri="{FF2B5EF4-FFF2-40B4-BE49-F238E27FC236}">
                <a16:creationId xmlns:a16="http://schemas.microsoft.com/office/drawing/2014/main" id="{E84F1E35-7235-4FC4-8733-03596AC182F8}"/>
              </a:ext>
            </a:extLst>
          </p:cNvPr>
          <p:cNvSpPr>
            <a:spLocks noGrp="1"/>
          </p:cNvSpPr>
          <p:nvPr>
            <p:ph type="dt" sz="half" idx="10"/>
          </p:nvPr>
        </p:nvSpPr>
        <p:spPr/>
        <p:txBody>
          <a:bodyPr/>
          <a:lstStyle/>
          <a:p>
            <a:fld id="{B931F4DF-3504-4A5A-ACA1-B091F23F45D1}" type="datetime1">
              <a:rPr lang="en-US" smtClean="0"/>
              <a:t>4/7/2022</a:t>
            </a:fld>
            <a:endParaRPr lang="en-US" dirty="0"/>
          </a:p>
        </p:txBody>
      </p:sp>
      <p:sp>
        <p:nvSpPr>
          <p:cNvPr id="4" name="Slide Number Placeholder 3">
            <a:extLst>
              <a:ext uri="{FF2B5EF4-FFF2-40B4-BE49-F238E27FC236}">
                <a16:creationId xmlns:a16="http://schemas.microsoft.com/office/drawing/2014/main" id="{19B1BA13-878C-4A67-B10D-4586E5835FE4}"/>
              </a:ext>
            </a:extLst>
          </p:cNvPr>
          <p:cNvSpPr>
            <a:spLocks noGrp="1"/>
          </p:cNvSpPr>
          <p:nvPr>
            <p:ph type="sldNum" sz="quarter" idx="12"/>
          </p:nvPr>
        </p:nvSpPr>
        <p:spPr/>
        <p:txBody>
          <a:bodyPr/>
          <a:lstStyle/>
          <a:p>
            <a:fld id="{680C5762-CF65-4775-9966-A58D40CC61B9}" type="slidenum">
              <a:rPr lang="en-US" smtClean="0"/>
              <a:t>35</a:t>
            </a:fld>
            <a:endParaRPr lang="en-US" dirty="0"/>
          </a:p>
        </p:txBody>
      </p:sp>
      <p:pic>
        <p:nvPicPr>
          <p:cNvPr id="5" name="Audio 4">
            <a:hlinkClick r:id="" action="ppaction://media"/>
            <a:extLst>
              <a:ext uri="{FF2B5EF4-FFF2-40B4-BE49-F238E27FC236}">
                <a16:creationId xmlns:a16="http://schemas.microsoft.com/office/drawing/2014/main" id="{D623EA1F-3155-4DCD-BF02-10A88D9509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44857047"/>
      </p:ext>
    </p:extLst>
  </p:cSld>
  <p:clrMapOvr>
    <a:masterClrMapping/>
  </p:clrMapOvr>
  <mc:AlternateContent xmlns:mc="http://schemas.openxmlformats.org/markup-compatibility/2006" xmlns:p14="http://schemas.microsoft.com/office/powerpoint/2010/main">
    <mc:Choice Requires="p14">
      <p:transition spd="slow" p14:dur="2000" advTm="9552"/>
    </mc:Choice>
    <mc:Fallback xmlns="">
      <p:transition spd="slow" advTm="9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A455A-6BD7-4CE9-B039-FFEDCFF8EEE5}"/>
              </a:ext>
            </a:extLst>
          </p:cNvPr>
          <p:cNvSpPr>
            <a:spLocks noGrp="1"/>
          </p:cNvSpPr>
          <p:nvPr>
            <p:ph type="title"/>
          </p:nvPr>
        </p:nvSpPr>
        <p:spPr/>
        <p:txBody>
          <a:bodyPr/>
          <a:lstStyle/>
          <a:p>
            <a:r>
              <a:rPr lang="en-US" dirty="0"/>
              <a:t>Parent/Guardian Involvement </a:t>
            </a:r>
          </a:p>
        </p:txBody>
      </p:sp>
      <p:sp>
        <p:nvSpPr>
          <p:cNvPr id="3" name="Content Placeholder 2">
            <a:extLst>
              <a:ext uri="{FF2B5EF4-FFF2-40B4-BE49-F238E27FC236}">
                <a16:creationId xmlns:a16="http://schemas.microsoft.com/office/drawing/2014/main" id="{B7C74441-3893-4CB2-907A-8033C744C4B6}"/>
              </a:ext>
            </a:extLst>
          </p:cNvPr>
          <p:cNvSpPr>
            <a:spLocks noGrp="1"/>
          </p:cNvSpPr>
          <p:nvPr>
            <p:ph idx="1"/>
          </p:nvPr>
        </p:nvSpPr>
        <p:spPr>
          <a:xfrm>
            <a:off x="457200" y="1371600"/>
            <a:ext cx="8229600" cy="4525963"/>
          </a:xfrm>
        </p:spPr>
        <p:txBody>
          <a:bodyPr>
            <a:normAutofit/>
          </a:bodyPr>
          <a:lstStyle/>
          <a:p>
            <a:pPr marL="0" indent="0">
              <a:buNone/>
            </a:pPr>
            <a:r>
              <a:rPr lang="en-US" sz="2800" dirty="0"/>
              <a:t>The instructor candidate must incorporate the parent/guardian in the driver education experience:</a:t>
            </a:r>
          </a:p>
          <a:p>
            <a:r>
              <a:rPr lang="en-US" sz="2800" dirty="0"/>
              <a:t>Feedback to the parent/guardian after every lesson</a:t>
            </a:r>
          </a:p>
          <a:p>
            <a:r>
              <a:rPr lang="en-US" sz="2800" dirty="0"/>
              <a:t>Parent/guardian awareness of student progress</a:t>
            </a:r>
          </a:p>
          <a:p>
            <a:pPr lvl="1"/>
            <a:r>
              <a:rPr lang="en-US" sz="2400" dirty="0"/>
              <a:t>Identifying both skills and techniques requiring additional work and identifying what is done appropriately</a:t>
            </a:r>
          </a:p>
          <a:p>
            <a:r>
              <a:rPr lang="en-US" sz="2800" dirty="0"/>
              <a:t>Reinforcement of proper driving technique and the goals of the driver education program</a:t>
            </a:r>
          </a:p>
          <a:p>
            <a:endParaRPr lang="en-US" sz="2800" dirty="0"/>
          </a:p>
        </p:txBody>
      </p:sp>
      <p:sp>
        <p:nvSpPr>
          <p:cNvPr id="4" name="Date Placeholder 3">
            <a:extLst>
              <a:ext uri="{FF2B5EF4-FFF2-40B4-BE49-F238E27FC236}">
                <a16:creationId xmlns:a16="http://schemas.microsoft.com/office/drawing/2014/main" id="{3612B9DB-E32D-487E-AD38-6072E02D0A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0CF1AE-9D07-4FAF-9EEC-B15CCCFC284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D151DF6A-C6BC-42B6-86F1-C08032D5D1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0C5762-CF65-4775-9966-A58D40CC61B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Audio 5">
            <a:hlinkClick r:id="" action="ppaction://media"/>
            <a:extLst>
              <a:ext uri="{FF2B5EF4-FFF2-40B4-BE49-F238E27FC236}">
                <a16:creationId xmlns:a16="http://schemas.microsoft.com/office/drawing/2014/main" id="{852FBB73-ADE2-4372-B793-BDD305F08C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96279085"/>
      </p:ext>
    </p:extLst>
  </p:cSld>
  <p:clrMapOvr>
    <a:masterClrMapping/>
  </p:clrMapOvr>
  <mc:AlternateContent xmlns:mc="http://schemas.openxmlformats.org/markup-compatibility/2006" xmlns:p14="http://schemas.microsoft.com/office/powerpoint/2010/main">
    <mc:Choice Requires="p14">
      <p:transition spd="slow" p14:dur="2000" advTm="9315"/>
    </mc:Choice>
    <mc:Fallback xmlns="">
      <p:transition spd="slow" advTm="9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6308E-F312-4563-916E-E1EFDF085358}"/>
              </a:ext>
            </a:extLst>
          </p:cNvPr>
          <p:cNvSpPr>
            <a:spLocks noGrp="1"/>
          </p:cNvSpPr>
          <p:nvPr>
            <p:ph type="title"/>
          </p:nvPr>
        </p:nvSpPr>
        <p:spPr/>
        <p:txBody>
          <a:bodyPr/>
          <a:lstStyle/>
          <a:p>
            <a:r>
              <a:rPr lang="en-US" dirty="0"/>
              <a:t>Parent/Guardian Involvement</a:t>
            </a:r>
          </a:p>
        </p:txBody>
      </p:sp>
      <p:sp>
        <p:nvSpPr>
          <p:cNvPr id="3" name="Content Placeholder 2">
            <a:extLst>
              <a:ext uri="{FF2B5EF4-FFF2-40B4-BE49-F238E27FC236}">
                <a16:creationId xmlns:a16="http://schemas.microsoft.com/office/drawing/2014/main" id="{E481CC47-D7C4-4582-A9BE-A42826AC74B0}"/>
              </a:ext>
            </a:extLst>
          </p:cNvPr>
          <p:cNvSpPr>
            <a:spLocks noGrp="1"/>
          </p:cNvSpPr>
          <p:nvPr>
            <p:ph idx="1"/>
          </p:nvPr>
        </p:nvSpPr>
        <p:spPr/>
        <p:txBody>
          <a:bodyPr/>
          <a:lstStyle/>
          <a:p>
            <a:pPr marL="0" indent="0">
              <a:buNone/>
            </a:pPr>
            <a:r>
              <a:rPr lang="en-US" dirty="0"/>
              <a:t>Resources to share with the parent/guardian:</a:t>
            </a:r>
          </a:p>
          <a:p>
            <a:r>
              <a:rPr lang="en-US" dirty="0">
                <a:hlinkClick r:id="rId5"/>
              </a:rPr>
              <a:t>Penn DOT’s Parent’s Supervised Driving Program</a:t>
            </a:r>
            <a:endParaRPr lang="en-US" dirty="0"/>
          </a:p>
          <a:p>
            <a:r>
              <a:rPr lang="en-US" dirty="0">
                <a:hlinkClick r:id="rId6"/>
              </a:rPr>
              <a:t>Mentor/Parent Driver-Working with your Teen Driver Lesson</a:t>
            </a:r>
            <a:endParaRPr lang="en-US" dirty="0"/>
          </a:p>
        </p:txBody>
      </p:sp>
      <p:sp>
        <p:nvSpPr>
          <p:cNvPr id="4" name="Date Placeholder 3">
            <a:extLst>
              <a:ext uri="{FF2B5EF4-FFF2-40B4-BE49-F238E27FC236}">
                <a16:creationId xmlns:a16="http://schemas.microsoft.com/office/drawing/2014/main" id="{BA17EFEE-69D1-45C3-B9D6-8B292859B782}"/>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345A6300-99ED-41E3-ABE7-BC4DC40D5AF5}"/>
              </a:ext>
            </a:extLst>
          </p:cNvPr>
          <p:cNvSpPr>
            <a:spLocks noGrp="1"/>
          </p:cNvSpPr>
          <p:nvPr>
            <p:ph type="sldNum" sz="quarter" idx="12"/>
          </p:nvPr>
        </p:nvSpPr>
        <p:spPr/>
        <p:txBody>
          <a:bodyPr/>
          <a:lstStyle/>
          <a:p>
            <a:fld id="{680C5762-CF65-4775-9966-A58D40CC61B9}" type="slidenum">
              <a:rPr lang="en-US" smtClean="0"/>
              <a:t>37</a:t>
            </a:fld>
            <a:endParaRPr lang="en-US" dirty="0"/>
          </a:p>
        </p:txBody>
      </p:sp>
      <p:pic>
        <p:nvPicPr>
          <p:cNvPr id="9" name="Audio 8">
            <a:hlinkClick r:id="" action="ppaction://media"/>
            <a:extLst>
              <a:ext uri="{FF2B5EF4-FFF2-40B4-BE49-F238E27FC236}">
                <a16:creationId xmlns:a16="http://schemas.microsoft.com/office/drawing/2014/main" id="{BA5974E6-FFD3-4305-8DB0-F49D69BB0F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93454226"/>
      </p:ext>
    </p:extLst>
  </p:cSld>
  <p:clrMapOvr>
    <a:masterClrMapping/>
  </p:clrMapOvr>
  <mc:AlternateContent xmlns:mc="http://schemas.openxmlformats.org/markup-compatibility/2006" xmlns:p14="http://schemas.microsoft.com/office/powerpoint/2010/main">
    <mc:Choice Requires="p14">
      <p:transition spd="slow" p14:dur="2000" advTm="29728"/>
    </mc:Choice>
    <mc:Fallback xmlns="">
      <p:transition spd="slow" advTm="29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A63C6-4B1C-4751-8A72-C3A872756A47}"/>
              </a:ext>
            </a:extLst>
          </p:cNvPr>
          <p:cNvSpPr>
            <a:spLocks noGrp="1"/>
          </p:cNvSpPr>
          <p:nvPr>
            <p:ph type="title"/>
          </p:nvPr>
        </p:nvSpPr>
        <p:spPr/>
        <p:txBody>
          <a:bodyPr/>
          <a:lstStyle/>
          <a:p>
            <a:pPr algn="ctr"/>
            <a:r>
              <a:rPr lang="en-US" dirty="0"/>
              <a:t>Vehicle Technology </a:t>
            </a:r>
          </a:p>
        </p:txBody>
      </p:sp>
      <p:sp>
        <p:nvSpPr>
          <p:cNvPr id="3" name="Date Placeholder 2">
            <a:extLst>
              <a:ext uri="{FF2B5EF4-FFF2-40B4-BE49-F238E27FC236}">
                <a16:creationId xmlns:a16="http://schemas.microsoft.com/office/drawing/2014/main" id="{25957267-EBF5-4D3E-B074-19765C811AF9}"/>
              </a:ext>
            </a:extLst>
          </p:cNvPr>
          <p:cNvSpPr>
            <a:spLocks noGrp="1"/>
          </p:cNvSpPr>
          <p:nvPr>
            <p:ph type="dt" sz="half" idx="10"/>
          </p:nvPr>
        </p:nvSpPr>
        <p:spPr/>
        <p:txBody>
          <a:bodyPr/>
          <a:lstStyle/>
          <a:p>
            <a:fld id="{B931F4DF-3504-4A5A-ACA1-B091F23F45D1}" type="datetime1">
              <a:rPr lang="en-US" smtClean="0"/>
              <a:t>4/7/2022</a:t>
            </a:fld>
            <a:endParaRPr lang="en-US" dirty="0"/>
          </a:p>
        </p:txBody>
      </p:sp>
      <p:sp>
        <p:nvSpPr>
          <p:cNvPr id="4" name="Slide Number Placeholder 3">
            <a:extLst>
              <a:ext uri="{FF2B5EF4-FFF2-40B4-BE49-F238E27FC236}">
                <a16:creationId xmlns:a16="http://schemas.microsoft.com/office/drawing/2014/main" id="{8FAF91BF-C52B-4D28-96B9-6A9C47D9B63E}"/>
              </a:ext>
            </a:extLst>
          </p:cNvPr>
          <p:cNvSpPr>
            <a:spLocks noGrp="1"/>
          </p:cNvSpPr>
          <p:nvPr>
            <p:ph type="sldNum" sz="quarter" idx="12"/>
          </p:nvPr>
        </p:nvSpPr>
        <p:spPr/>
        <p:txBody>
          <a:bodyPr/>
          <a:lstStyle/>
          <a:p>
            <a:fld id="{680C5762-CF65-4775-9966-A58D40CC61B9}" type="slidenum">
              <a:rPr lang="en-US" smtClean="0"/>
              <a:t>38</a:t>
            </a:fld>
            <a:endParaRPr lang="en-US" dirty="0"/>
          </a:p>
        </p:txBody>
      </p:sp>
      <p:pic>
        <p:nvPicPr>
          <p:cNvPr id="5" name="Audio 4">
            <a:hlinkClick r:id="" action="ppaction://media"/>
            <a:extLst>
              <a:ext uri="{FF2B5EF4-FFF2-40B4-BE49-F238E27FC236}">
                <a16:creationId xmlns:a16="http://schemas.microsoft.com/office/drawing/2014/main" id="{F4571363-26E8-4248-8E08-E497A28296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51370644"/>
      </p:ext>
    </p:extLst>
  </p:cSld>
  <p:clrMapOvr>
    <a:masterClrMapping/>
  </p:clrMapOvr>
  <mc:AlternateContent xmlns:mc="http://schemas.openxmlformats.org/markup-compatibility/2006" xmlns:p14="http://schemas.microsoft.com/office/powerpoint/2010/main">
    <mc:Choice Requires="p14">
      <p:transition spd="slow" p14:dur="2000" advTm="6273"/>
    </mc:Choice>
    <mc:Fallback xmlns="">
      <p:transition spd="slow" advTm="6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CAFF3-73F6-4ABB-B175-FA26A59A5AEA}"/>
              </a:ext>
            </a:extLst>
          </p:cNvPr>
          <p:cNvSpPr>
            <a:spLocks noGrp="1"/>
          </p:cNvSpPr>
          <p:nvPr>
            <p:ph type="title"/>
          </p:nvPr>
        </p:nvSpPr>
        <p:spPr/>
        <p:txBody>
          <a:bodyPr/>
          <a:lstStyle/>
          <a:p>
            <a:r>
              <a:rPr lang="en-US" dirty="0"/>
              <a:t>Vehicle Technology</a:t>
            </a:r>
          </a:p>
        </p:txBody>
      </p:sp>
      <p:sp>
        <p:nvSpPr>
          <p:cNvPr id="3" name="Content Placeholder 2">
            <a:extLst>
              <a:ext uri="{FF2B5EF4-FFF2-40B4-BE49-F238E27FC236}">
                <a16:creationId xmlns:a16="http://schemas.microsoft.com/office/drawing/2014/main" id="{B7C231D5-088B-426B-8E20-ABC7E2BABC0A}"/>
              </a:ext>
            </a:extLst>
          </p:cNvPr>
          <p:cNvSpPr>
            <a:spLocks noGrp="1"/>
          </p:cNvSpPr>
          <p:nvPr>
            <p:ph idx="1"/>
          </p:nvPr>
        </p:nvSpPr>
        <p:spPr>
          <a:xfrm>
            <a:off x="457200" y="2057400"/>
            <a:ext cx="8229600" cy="3657600"/>
          </a:xfrm>
        </p:spPr>
        <p:txBody>
          <a:bodyPr>
            <a:normAutofit fontScale="85000" lnSpcReduction="20000"/>
          </a:bodyPr>
          <a:lstStyle/>
          <a:p>
            <a:pPr marL="0" indent="0">
              <a:lnSpc>
                <a:spcPct val="120000"/>
              </a:lnSpc>
              <a:spcBef>
                <a:spcPts val="0"/>
              </a:spcBef>
              <a:buNone/>
            </a:pPr>
            <a:r>
              <a:rPr lang="en-US" dirty="0"/>
              <a:t>With the advancement of vehicle safety technology, it is imperative the instructor candidate understands these systems to provide the student with knowledge of the safe operation of a motor vehicle.</a:t>
            </a:r>
          </a:p>
          <a:p>
            <a:pPr marL="0" indent="0">
              <a:lnSpc>
                <a:spcPct val="120000"/>
              </a:lnSpc>
              <a:spcBef>
                <a:spcPts val="0"/>
              </a:spcBef>
              <a:buNone/>
            </a:pPr>
            <a:endParaRPr lang="en-US" sz="3200" dirty="0">
              <a:effectLst/>
              <a:ea typeface="Calibri" panose="020F0502020204030204" pitchFamily="34" charset="0"/>
            </a:endParaRPr>
          </a:p>
          <a:p>
            <a:pPr marL="576263" indent="-334963">
              <a:lnSpc>
                <a:spcPct val="120000"/>
              </a:lnSpc>
              <a:spcBef>
                <a:spcPts val="0"/>
              </a:spcBef>
            </a:pPr>
            <a:r>
              <a:rPr lang="en-US" sz="3200" dirty="0">
                <a:effectLst/>
                <a:ea typeface="Calibri" panose="020F0502020204030204" pitchFamily="34" charset="0"/>
              </a:rPr>
              <a:t>Identification of modern vehicle technologies</a:t>
            </a:r>
            <a:endParaRPr lang="en-US" sz="2800" dirty="0">
              <a:ea typeface="Calibri" panose="020F0502020204030204" pitchFamily="34" charset="0"/>
            </a:endParaRPr>
          </a:p>
          <a:p>
            <a:pPr marL="576263" indent="-334963">
              <a:lnSpc>
                <a:spcPct val="120000"/>
              </a:lnSpc>
              <a:spcBef>
                <a:spcPts val="0"/>
              </a:spcBef>
            </a:pPr>
            <a:r>
              <a:rPr lang="en-US" sz="3200" dirty="0">
                <a:effectLst/>
                <a:ea typeface="Calibri" panose="020F0502020204030204" pitchFamily="34" charset="0"/>
              </a:rPr>
              <a:t>Use of and instruction re: modern vehicle technologies</a:t>
            </a:r>
            <a:endParaRPr lang="en-US" sz="2800" dirty="0">
              <a:effectLst/>
              <a:ea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FC21D5C7-F632-4E13-8ED0-66432319F00E}"/>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81D997C9-25D0-493F-A0E0-690483467239}"/>
              </a:ext>
            </a:extLst>
          </p:cNvPr>
          <p:cNvSpPr>
            <a:spLocks noGrp="1"/>
          </p:cNvSpPr>
          <p:nvPr>
            <p:ph type="sldNum" sz="quarter" idx="12"/>
          </p:nvPr>
        </p:nvSpPr>
        <p:spPr/>
        <p:txBody>
          <a:bodyPr/>
          <a:lstStyle/>
          <a:p>
            <a:fld id="{680C5762-CF65-4775-9966-A58D40CC61B9}" type="slidenum">
              <a:rPr lang="en-US" smtClean="0"/>
              <a:t>39</a:t>
            </a:fld>
            <a:endParaRPr lang="en-US" dirty="0"/>
          </a:p>
        </p:txBody>
      </p:sp>
      <p:pic>
        <p:nvPicPr>
          <p:cNvPr id="6" name="Audio 5">
            <a:hlinkClick r:id="" action="ppaction://media"/>
            <a:extLst>
              <a:ext uri="{FF2B5EF4-FFF2-40B4-BE49-F238E27FC236}">
                <a16:creationId xmlns:a16="http://schemas.microsoft.com/office/drawing/2014/main" id="{5BB85ACD-8D49-4C25-922D-5975076D83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53584247"/>
      </p:ext>
    </p:extLst>
  </p:cSld>
  <p:clrMapOvr>
    <a:masterClrMapping/>
  </p:clrMapOvr>
  <mc:AlternateContent xmlns:mc="http://schemas.openxmlformats.org/markup-compatibility/2006" xmlns:p14="http://schemas.microsoft.com/office/powerpoint/2010/main">
    <mc:Choice Requires="p14">
      <p:transition spd="slow" p14:dur="2000" advTm="9527"/>
    </mc:Choice>
    <mc:Fallback xmlns="">
      <p:transition spd="slow" advTm="9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C0F48-3F3A-4ED7-A31E-7F87995E4D93}"/>
              </a:ext>
            </a:extLst>
          </p:cNvPr>
          <p:cNvSpPr>
            <a:spLocks noGrp="1"/>
          </p:cNvSpPr>
          <p:nvPr>
            <p:ph type="title"/>
          </p:nvPr>
        </p:nvSpPr>
        <p:spPr/>
        <p:txBody>
          <a:bodyPr/>
          <a:lstStyle/>
          <a:p>
            <a:r>
              <a:rPr lang="en-US" dirty="0"/>
              <a:t>Instructor Guide Review</a:t>
            </a:r>
          </a:p>
        </p:txBody>
      </p:sp>
      <p:sp>
        <p:nvSpPr>
          <p:cNvPr id="3" name="Content Placeholder 2">
            <a:extLst>
              <a:ext uri="{FF2B5EF4-FFF2-40B4-BE49-F238E27FC236}">
                <a16:creationId xmlns:a16="http://schemas.microsoft.com/office/drawing/2014/main" id="{4509B967-B5BE-4372-8BE5-B17420AB677E}"/>
              </a:ext>
            </a:extLst>
          </p:cNvPr>
          <p:cNvSpPr>
            <a:spLocks noGrp="1"/>
          </p:cNvSpPr>
          <p:nvPr>
            <p:ph idx="1"/>
          </p:nvPr>
        </p:nvSpPr>
        <p:spPr/>
        <p:txBody>
          <a:bodyPr>
            <a:normAutofit lnSpcReduction="10000"/>
          </a:bodyPr>
          <a:lstStyle/>
          <a:p>
            <a:pPr marL="0" indent="0">
              <a:buNone/>
            </a:pPr>
            <a:r>
              <a:rPr lang="en-US" dirty="0"/>
              <a:t>The Pennsylvania Department of Education (PDE) encourages any PDTS owner or director to submit their instructor preparation guide for review.  </a:t>
            </a:r>
          </a:p>
          <a:p>
            <a:pPr marL="0" indent="0">
              <a:buNone/>
            </a:pPr>
            <a:endParaRPr lang="en-US" sz="1700" dirty="0"/>
          </a:p>
          <a:p>
            <a:pPr marL="0" indent="0">
              <a:buNone/>
            </a:pPr>
            <a:r>
              <a:rPr lang="en-US" dirty="0"/>
              <a:t>PDE will offer guidance and suggestions on how to best prepare PDTS instructor candidates for the challenges of providing driver education behind-the-wheel instruction.    </a:t>
            </a:r>
          </a:p>
        </p:txBody>
      </p:sp>
      <p:sp>
        <p:nvSpPr>
          <p:cNvPr id="4" name="Date Placeholder 3">
            <a:extLst>
              <a:ext uri="{FF2B5EF4-FFF2-40B4-BE49-F238E27FC236}">
                <a16:creationId xmlns:a16="http://schemas.microsoft.com/office/drawing/2014/main" id="{90C5B6E2-7CC7-4BAA-8271-C4E6D4CA8FC5}"/>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58587A2E-1430-4934-9152-9B58EB2DCA35}"/>
              </a:ext>
            </a:extLst>
          </p:cNvPr>
          <p:cNvSpPr>
            <a:spLocks noGrp="1"/>
          </p:cNvSpPr>
          <p:nvPr>
            <p:ph type="sldNum" sz="quarter" idx="12"/>
          </p:nvPr>
        </p:nvSpPr>
        <p:spPr/>
        <p:txBody>
          <a:bodyPr/>
          <a:lstStyle/>
          <a:p>
            <a:fld id="{680C5762-CF65-4775-9966-A58D40CC61B9}" type="slidenum">
              <a:rPr lang="en-US" smtClean="0"/>
              <a:t>4</a:t>
            </a:fld>
            <a:endParaRPr lang="en-US" dirty="0"/>
          </a:p>
        </p:txBody>
      </p:sp>
      <p:pic>
        <p:nvPicPr>
          <p:cNvPr id="6" name="Audio 5">
            <a:hlinkClick r:id="" action="ppaction://media"/>
            <a:extLst>
              <a:ext uri="{FF2B5EF4-FFF2-40B4-BE49-F238E27FC236}">
                <a16:creationId xmlns:a16="http://schemas.microsoft.com/office/drawing/2014/main" id="{77E0322E-014F-40ED-ADE0-289063754F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38581229"/>
      </p:ext>
    </p:extLst>
  </p:cSld>
  <p:clrMapOvr>
    <a:masterClrMapping/>
  </p:clrMapOvr>
  <mc:AlternateContent xmlns:mc="http://schemas.openxmlformats.org/markup-compatibility/2006" xmlns:p14="http://schemas.microsoft.com/office/powerpoint/2010/main">
    <mc:Choice Requires="p14">
      <p:transition spd="slow" p14:dur="2000" advTm="14564"/>
    </mc:Choice>
    <mc:Fallback xmlns="">
      <p:transition spd="slow" advTm="14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89401-391E-4F3F-8818-DB3F75F07983}"/>
              </a:ext>
            </a:extLst>
          </p:cNvPr>
          <p:cNvSpPr>
            <a:spLocks noGrp="1"/>
          </p:cNvSpPr>
          <p:nvPr>
            <p:ph type="title"/>
          </p:nvPr>
        </p:nvSpPr>
        <p:spPr/>
        <p:txBody>
          <a:bodyPr/>
          <a:lstStyle/>
          <a:p>
            <a:r>
              <a:rPr lang="en-US" dirty="0"/>
              <a:t>Vehicle Safety Systems </a:t>
            </a:r>
          </a:p>
        </p:txBody>
      </p:sp>
      <p:sp>
        <p:nvSpPr>
          <p:cNvPr id="3" name="Content Placeholder 2">
            <a:extLst>
              <a:ext uri="{FF2B5EF4-FFF2-40B4-BE49-F238E27FC236}">
                <a16:creationId xmlns:a16="http://schemas.microsoft.com/office/drawing/2014/main" id="{2BA8BBDD-2BD1-4982-AB57-E0F307CAB7F1}"/>
              </a:ext>
            </a:extLst>
          </p:cNvPr>
          <p:cNvSpPr>
            <a:spLocks noGrp="1"/>
          </p:cNvSpPr>
          <p:nvPr>
            <p:ph idx="1"/>
          </p:nvPr>
        </p:nvSpPr>
        <p:spPr/>
        <p:txBody>
          <a:bodyPr>
            <a:noAutofit/>
          </a:bodyPr>
          <a:lstStyle/>
          <a:p>
            <a:pPr>
              <a:spcBef>
                <a:spcPts val="0"/>
              </a:spcBef>
            </a:pPr>
            <a:r>
              <a:rPr lang="en-US" sz="2200" b="1" dirty="0"/>
              <a:t>FCW</a:t>
            </a:r>
            <a:r>
              <a:rPr lang="en-US" sz="2200" dirty="0"/>
              <a:t> (forward-collision warning): Visual and/or audible warning intended to alert the driver and prevent a collision.</a:t>
            </a:r>
          </a:p>
          <a:p>
            <a:pPr>
              <a:spcBef>
                <a:spcPts val="0"/>
              </a:spcBef>
            </a:pPr>
            <a:r>
              <a:rPr lang="en-US" sz="2200" b="1" dirty="0"/>
              <a:t>AEB</a:t>
            </a:r>
            <a:r>
              <a:rPr lang="en-US" sz="2200" dirty="0"/>
              <a:t> (automatic emergency braking): Brakes are automatically applied to prevent a collision or reduce collision speed when the system detects an imminent collision with a vehicle directly in front. AEB comes in two forms.</a:t>
            </a:r>
          </a:p>
          <a:p>
            <a:pPr>
              <a:spcBef>
                <a:spcPts val="0"/>
              </a:spcBef>
            </a:pPr>
            <a:r>
              <a:rPr lang="en-US" sz="2200" b="1" dirty="0"/>
              <a:t>CAEB</a:t>
            </a:r>
            <a:r>
              <a:rPr lang="en-US" sz="2200" dirty="0"/>
              <a:t> (city automatic emergency braking): Brakes are automatically applied to prevent a collision or reduce collision severity when traveling at city speed.</a:t>
            </a:r>
          </a:p>
          <a:p>
            <a:pPr>
              <a:spcBef>
                <a:spcPts val="0"/>
              </a:spcBef>
            </a:pPr>
            <a:r>
              <a:rPr lang="en-US" sz="2200" b="1" dirty="0"/>
              <a:t>HAEB</a:t>
            </a:r>
            <a:r>
              <a:rPr lang="en-US" sz="2200" dirty="0"/>
              <a:t> (high-speed automatic emergency braking): Brakes are automatically applied to reduce collision severity when traveling at highway speed.</a:t>
            </a:r>
          </a:p>
        </p:txBody>
      </p:sp>
      <p:sp>
        <p:nvSpPr>
          <p:cNvPr id="4" name="Date Placeholder 3">
            <a:extLst>
              <a:ext uri="{FF2B5EF4-FFF2-40B4-BE49-F238E27FC236}">
                <a16:creationId xmlns:a16="http://schemas.microsoft.com/office/drawing/2014/main" id="{572768FB-9DC1-4130-B592-B7AD12FEBF29}"/>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FCD5CA86-FE45-49C3-9AC6-7012A17E9807}"/>
              </a:ext>
            </a:extLst>
          </p:cNvPr>
          <p:cNvSpPr>
            <a:spLocks noGrp="1"/>
          </p:cNvSpPr>
          <p:nvPr>
            <p:ph type="sldNum" sz="quarter" idx="12"/>
          </p:nvPr>
        </p:nvSpPr>
        <p:spPr/>
        <p:txBody>
          <a:bodyPr/>
          <a:lstStyle/>
          <a:p>
            <a:fld id="{680C5762-CF65-4775-9966-A58D40CC61B9}" type="slidenum">
              <a:rPr lang="en-US" smtClean="0"/>
              <a:t>40</a:t>
            </a:fld>
            <a:endParaRPr lang="en-US" dirty="0"/>
          </a:p>
        </p:txBody>
      </p:sp>
      <p:pic>
        <p:nvPicPr>
          <p:cNvPr id="7" name="Audio 6">
            <a:hlinkClick r:id="" action="ppaction://media"/>
            <a:extLst>
              <a:ext uri="{FF2B5EF4-FFF2-40B4-BE49-F238E27FC236}">
                <a16:creationId xmlns:a16="http://schemas.microsoft.com/office/drawing/2014/main" id="{0DA7FD70-6C0B-4590-8981-8C29AF77C2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70277560"/>
      </p:ext>
    </p:extLst>
  </p:cSld>
  <p:clrMapOvr>
    <a:masterClrMapping/>
  </p:clrMapOvr>
  <mc:AlternateContent xmlns:mc="http://schemas.openxmlformats.org/markup-compatibility/2006" xmlns:p14="http://schemas.microsoft.com/office/powerpoint/2010/main">
    <mc:Choice Requires="p14">
      <p:transition spd="slow" p14:dur="2000" advTm="11544"/>
    </mc:Choice>
    <mc:Fallback xmlns="">
      <p:transition spd="slow" advTm="11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D51BE-398A-4D96-A46B-EA6C068F8C00}"/>
              </a:ext>
            </a:extLst>
          </p:cNvPr>
          <p:cNvSpPr>
            <a:spLocks noGrp="1"/>
          </p:cNvSpPr>
          <p:nvPr>
            <p:ph type="title"/>
          </p:nvPr>
        </p:nvSpPr>
        <p:spPr/>
        <p:txBody>
          <a:bodyPr/>
          <a:lstStyle/>
          <a:p>
            <a:r>
              <a:rPr lang="en-US" dirty="0"/>
              <a:t>Vehicle Safety Systems (cont’d) </a:t>
            </a:r>
          </a:p>
        </p:txBody>
      </p:sp>
      <p:sp>
        <p:nvSpPr>
          <p:cNvPr id="3" name="Content Placeholder 2">
            <a:extLst>
              <a:ext uri="{FF2B5EF4-FFF2-40B4-BE49-F238E27FC236}">
                <a16:creationId xmlns:a16="http://schemas.microsoft.com/office/drawing/2014/main" id="{02753F61-3F8A-4BCD-8291-77A87FE3DDED}"/>
              </a:ext>
            </a:extLst>
          </p:cNvPr>
          <p:cNvSpPr>
            <a:spLocks noGrp="1"/>
          </p:cNvSpPr>
          <p:nvPr>
            <p:ph idx="1"/>
          </p:nvPr>
        </p:nvSpPr>
        <p:spPr/>
        <p:txBody>
          <a:bodyPr>
            <a:normAutofit fontScale="32500" lnSpcReduction="20000"/>
          </a:bodyPr>
          <a:lstStyle/>
          <a:p>
            <a:pPr>
              <a:lnSpc>
                <a:spcPct val="120000"/>
              </a:lnSpc>
              <a:spcBef>
                <a:spcPts val="0"/>
              </a:spcBef>
            </a:pPr>
            <a:r>
              <a:rPr lang="en-US" sz="6800" b="1" dirty="0"/>
              <a:t>PD</a:t>
            </a:r>
            <a:r>
              <a:rPr lang="en-US" sz="6800" dirty="0"/>
              <a:t> (pedestrian detection) - The system can detect pedestrians, then issue warning and trigger automatic emergency braking, if necessary. Some can detect cyclists.</a:t>
            </a:r>
          </a:p>
          <a:p>
            <a:pPr>
              <a:lnSpc>
                <a:spcPct val="120000"/>
              </a:lnSpc>
              <a:spcBef>
                <a:spcPts val="0"/>
              </a:spcBef>
            </a:pPr>
            <a:r>
              <a:rPr lang="en-US" sz="6800" b="1" dirty="0"/>
              <a:t>LDW</a:t>
            </a:r>
            <a:r>
              <a:rPr lang="en-US" sz="6800" dirty="0"/>
              <a:t> (lane departure warning): Visual, audible or haptic warning to alert the driver when they are crossing lane markings.</a:t>
            </a:r>
          </a:p>
          <a:p>
            <a:pPr>
              <a:lnSpc>
                <a:spcPct val="120000"/>
              </a:lnSpc>
              <a:spcBef>
                <a:spcPts val="0"/>
              </a:spcBef>
            </a:pPr>
            <a:r>
              <a:rPr lang="en-US" sz="6800" b="1" dirty="0"/>
              <a:t>LKA</a:t>
            </a:r>
            <a:r>
              <a:rPr lang="en-US" sz="6800" dirty="0"/>
              <a:t> (lane keeping assist): Automatic corrective steering input or braking provided by the vehicle when crossing lane markings.</a:t>
            </a:r>
          </a:p>
          <a:p>
            <a:pPr>
              <a:lnSpc>
                <a:spcPct val="120000"/>
              </a:lnSpc>
              <a:spcBef>
                <a:spcPts val="0"/>
              </a:spcBef>
            </a:pPr>
            <a:r>
              <a:rPr lang="en-US" sz="6800" b="1" dirty="0"/>
              <a:t>BSW</a:t>
            </a:r>
            <a:r>
              <a:rPr lang="en-US" sz="6800" dirty="0"/>
              <a:t> (blind spot warning): Visual and/or audible notification of vehicle in blind spot. The system may provide an additional warning if you use your turn signal when there is a car next to you in another lane.</a:t>
            </a:r>
          </a:p>
          <a:p>
            <a:endParaRPr lang="en-US" dirty="0"/>
          </a:p>
        </p:txBody>
      </p:sp>
      <p:sp>
        <p:nvSpPr>
          <p:cNvPr id="4" name="Date Placeholder 3">
            <a:extLst>
              <a:ext uri="{FF2B5EF4-FFF2-40B4-BE49-F238E27FC236}">
                <a16:creationId xmlns:a16="http://schemas.microsoft.com/office/drawing/2014/main" id="{991BAD9E-2EDD-4743-9601-C1480CD83E1B}"/>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A2549FC2-4851-4127-8A64-24692E290CA6}"/>
              </a:ext>
            </a:extLst>
          </p:cNvPr>
          <p:cNvSpPr>
            <a:spLocks noGrp="1"/>
          </p:cNvSpPr>
          <p:nvPr>
            <p:ph type="sldNum" sz="quarter" idx="12"/>
          </p:nvPr>
        </p:nvSpPr>
        <p:spPr/>
        <p:txBody>
          <a:bodyPr/>
          <a:lstStyle/>
          <a:p>
            <a:fld id="{680C5762-CF65-4775-9966-A58D40CC61B9}" type="slidenum">
              <a:rPr lang="en-US" smtClean="0"/>
              <a:t>41</a:t>
            </a:fld>
            <a:endParaRPr lang="en-US" dirty="0"/>
          </a:p>
        </p:txBody>
      </p:sp>
      <p:pic>
        <p:nvPicPr>
          <p:cNvPr id="6" name="Audio 5">
            <a:hlinkClick r:id="" action="ppaction://media"/>
            <a:extLst>
              <a:ext uri="{FF2B5EF4-FFF2-40B4-BE49-F238E27FC236}">
                <a16:creationId xmlns:a16="http://schemas.microsoft.com/office/drawing/2014/main" id="{C7AF1D01-EF63-4347-90B6-347F5B2249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85036900"/>
      </p:ext>
    </p:extLst>
  </p:cSld>
  <p:clrMapOvr>
    <a:masterClrMapping/>
  </p:clrMapOvr>
  <mc:AlternateContent xmlns:mc="http://schemas.openxmlformats.org/markup-compatibility/2006" xmlns:p14="http://schemas.microsoft.com/office/powerpoint/2010/main">
    <mc:Choice Requires="p14">
      <p:transition spd="slow" p14:dur="2000" advTm="5625"/>
    </mc:Choice>
    <mc:Fallback xmlns="">
      <p:transition spd="slow" advTm="5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D51BE-398A-4D96-A46B-EA6C068F8C00}"/>
              </a:ext>
            </a:extLst>
          </p:cNvPr>
          <p:cNvSpPr>
            <a:spLocks noGrp="1"/>
          </p:cNvSpPr>
          <p:nvPr>
            <p:ph type="title"/>
          </p:nvPr>
        </p:nvSpPr>
        <p:spPr/>
        <p:txBody>
          <a:bodyPr/>
          <a:lstStyle/>
          <a:p>
            <a:r>
              <a:rPr lang="en-US" dirty="0"/>
              <a:t>Vehicle Safety Systems (cont’d) </a:t>
            </a:r>
          </a:p>
        </p:txBody>
      </p:sp>
      <p:sp>
        <p:nvSpPr>
          <p:cNvPr id="3" name="Content Placeholder 2">
            <a:extLst>
              <a:ext uri="{FF2B5EF4-FFF2-40B4-BE49-F238E27FC236}">
                <a16:creationId xmlns:a16="http://schemas.microsoft.com/office/drawing/2014/main" id="{02753F61-3F8A-4BCD-8291-77A87FE3DDED}"/>
              </a:ext>
            </a:extLst>
          </p:cNvPr>
          <p:cNvSpPr>
            <a:spLocks noGrp="1"/>
          </p:cNvSpPr>
          <p:nvPr>
            <p:ph idx="1"/>
          </p:nvPr>
        </p:nvSpPr>
        <p:spPr>
          <a:xfrm>
            <a:off x="457200" y="1295400"/>
            <a:ext cx="8229600" cy="4525963"/>
          </a:xfrm>
        </p:spPr>
        <p:txBody>
          <a:bodyPr>
            <a:normAutofit fontScale="25000" lnSpcReduction="20000"/>
          </a:bodyPr>
          <a:lstStyle/>
          <a:p>
            <a:pPr>
              <a:lnSpc>
                <a:spcPct val="120000"/>
              </a:lnSpc>
              <a:spcBef>
                <a:spcPts val="0"/>
              </a:spcBef>
            </a:pPr>
            <a:r>
              <a:rPr lang="en-US" sz="8000" b="1" dirty="0"/>
              <a:t>RCTW</a:t>
            </a:r>
            <a:r>
              <a:rPr lang="en-US" sz="8000" dirty="0"/>
              <a:t> (rear cross-traffic warning): Visual, audible or haptic notification of object or vehicle out of rear camera range but could be moving into it.</a:t>
            </a:r>
          </a:p>
          <a:p>
            <a:pPr>
              <a:lnSpc>
                <a:spcPct val="120000"/>
              </a:lnSpc>
              <a:spcBef>
                <a:spcPts val="0"/>
              </a:spcBef>
            </a:pPr>
            <a:r>
              <a:rPr lang="en-US" sz="8000" b="1" dirty="0"/>
              <a:t>Rear AEB </a:t>
            </a:r>
            <a:r>
              <a:rPr lang="en-US" sz="8000" dirty="0"/>
              <a:t>(rear automatic emergency braking): Brakes are automatically applied to prevent backing into something behind the vehicle. This could be triggered by the rear cross-traffic system, or other sensors on the vehicle.</a:t>
            </a:r>
          </a:p>
          <a:p>
            <a:pPr>
              <a:lnSpc>
                <a:spcPct val="120000"/>
              </a:lnSpc>
              <a:spcBef>
                <a:spcPts val="0"/>
              </a:spcBef>
            </a:pPr>
            <a:r>
              <a:rPr lang="en-US" sz="8000" b="1" dirty="0"/>
              <a:t>LCA </a:t>
            </a:r>
            <a:r>
              <a:rPr lang="en-US" sz="8000" dirty="0"/>
              <a:t>(lane-centering assist): Continuous active steering to stay in between lanes (active steer, autosteer, etc.)</a:t>
            </a:r>
          </a:p>
          <a:p>
            <a:pPr>
              <a:lnSpc>
                <a:spcPct val="120000"/>
              </a:lnSpc>
              <a:spcBef>
                <a:spcPts val="0"/>
              </a:spcBef>
            </a:pPr>
            <a:r>
              <a:rPr lang="en-US" sz="8000" b="1" dirty="0"/>
              <a:t>ACC</a:t>
            </a:r>
            <a:r>
              <a:rPr lang="en-US" sz="8000" dirty="0"/>
              <a:t> (adaptive cruise control): Adaptive cruise uses lasers, radar, cameras, or a combination of these systems to keep a constant distance between you and the car ahead, automatically maintaining a safe following distance. If highway traffic slows, some systems will bring the car to a complete stop and automatically come back to speed when traffic gets going again, allowing the driver to do little more than pay attention and steer.</a:t>
            </a:r>
          </a:p>
          <a:p>
            <a:endParaRPr lang="en-US" dirty="0"/>
          </a:p>
        </p:txBody>
      </p:sp>
      <p:sp>
        <p:nvSpPr>
          <p:cNvPr id="4" name="Date Placeholder 3">
            <a:extLst>
              <a:ext uri="{FF2B5EF4-FFF2-40B4-BE49-F238E27FC236}">
                <a16:creationId xmlns:a16="http://schemas.microsoft.com/office/drawing/2014/main" id="{991BAD9E-2EDD-4743-9601-C1480CD83E1B}"/>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A2549FC2-4851-4127-8A64-24692E290CA6}"/>
              </a:ext>
            </a:extLst>
          </p:cNvPr>
          <p:cNvSpPr>
            <a:spLocks noGrp="1"/>
          </p:cNvSpPr>
          <p:nvPr>
            <p:ph type="sldNum" sz="quarter" idx="12"/>
          </p:nvPr>
        </p:nvSpPr>
        <p:spPr/>
        <p:txBody>
          <a:bodyPr/>
          <a:lstStyle/>
          <a:p>
            <a:fld id="{680C5762-CF65-4775-9966-A58D40CC61B9}" type="slidenum">
              <a:rPr lang="en-US" smtClean="0"/>
              <a:t>42</a:t>
            </a:fld>
            <a:endParaRPr lang="en-US" dirty="0"/>
          </a:p>
        </p:txBody>
      </p:sp>
      <p:pic>
        <p:nvPicPr>
          <p:cNvPr id="6" name="Audio 5">
            <a:hlinkClick r:id="" action="ppaction://media"/>
            <a:extLst>
              <a:ext uri="{FF2B5EF4-FFF2-40B4-BE49-F238E27FC236}">
                <a16:creationId xmlns:a16="http://schemas.microsoft.com/office/drawing/2014/main" id="{2AF2704C-6F49-44C2-B380-2A94479D4A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82797672"/>
      </p:ext>
    </p:extLst>
  </p:cSld>
  <p:clrMapOvr>
    <a:masterClrMapping/>
  </p:clrMapOvr>
  <mc:AlternateContent xmlns:mc="http://schemas.openxmlformats.org/markup-compatibility/2006" xmlns:p14="http://schemas.microsoft.com/office/powerpoint/2010/main">
    <mc:Choice Requires="p14">
      <p:transition spd="slow" p14:dur="2000" advTm="14938"/>
    </mc:Choice>
    <mc:Fallback xmlns="">
      <p:transition spd="slow" advTm="14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0B287-6622-4839-9B17-BCD5CF6BFDAF}"/>
              </a:ext>
            </a:extLst>
          </p:cNvPr>
          <p:cNvSpPr>
            <a:spLocks noGrp="1"/>
          </p:cNvSpPr>
          <p:nvPr>
            <p:ph type="title"/>
          </p:nvPr>
        </p:nvSpPr>
        <p:spPr/>
        <p:txBody>
          <a:bodyPr/>
          <a:lstStyle/>
          <a:p>
            <a:pPr algn="ctr"/>
            <a:r>
              <a:rPr lang="en-US" dirty="0"/>
              <a:t>Best Practices </a:t>
            </a:r>
          </a:p>
        </p:txBody>
      </p:sp>
      <p:sp>
        <p:nvSpPr>
          <p:cNvPr id="3" name="Date Placeholder 2">
            <a:extLst>
              <a:ext uri="{FF2B5EF4-FFF2-40B4-BE49-F238E27FC236}">
                <a16:creationId xmlns:a16="http://schemas.microsoft.com/office/drawing/2014/main" id="{66840C84-A58E-4571-99F5-07B419C26DC6}"/>
              </a:ext>
            </a:extLst>
          </p:cNvPr>
          <p:cNvSpPr>
            <a:spLocks noGrp="1"/>
          </p:cNvSpPr>
          <p:nvPr>
            <p:ph type="dt" sz="half" idx="10"/>
          </p:nvPr>
        </p:nvSpPr>
        <p:spPr/>
        <p:txBody>
          <a:bodyPr/>
          <a:lstStyle/>
          <a:p>
            <a:fld id="{B931F4DF-3504-4A5A-ACA1-B091F23F45D1}" type="datetime1">
              <a:rPr lang="en-US" smtClean="0"/>
              <a:t>4/7/2022</a:t>
            </a:fld>
            <a:endParaRPr lang="en-US" dirty="0"/>
          </a:p>
        </p:txBody>
      </p:sp>
      <p:sp>
        <p:nvSpPr>
          <p:cNvPr id="4" name="Slide Number Placeholder 3">
            <a:extLst>
              <a:ext uri="{FF2B5EF4-FFF2-40B4-BE49-F238E27FC236}">
                <a16:creationId xmlns:a16="http://schemas.microsoft.com/office/drawing/2014/main" id="{5DD5FC38-34A6-4213-B243-506D5B2C9025}"/>
              </a:ext>
            </a:extLst>
          </p:cNvPr>
          <p:cNvSpPr>
            <a:spLocks noGrp="1"/>
          </p:cNvSpPr>
          <p:nvPr>
            <p:ph type="sldNum" sz="quarter" idx="12"/>
          </p:nvPr>
        </p:nvSpPr>
        <p:spPr/>
        <p:txBody>
          <a:bodyPr/>
          <a:lstStyle/>
          <a:p>
            <a:fld id="{680C5762-CF65-4775-9966-A58D40CC61B9}" type="slidenum">
              <a:rPr lang="en-US" smtClean="0"/>
              <a:t>43</a:t>
            </a:fld>
            <a:endParaRPr lang="en-US" dirty="0"/>
          </a:p>
        </p:txBody>
      </p:sp>
      <p:pic>
        <p:nvPicPr>
          <p:cNvPr id="6" name="Audio 5">
            <a:hlinkClick r:id="" action="ppaction://media"/>
            <a:extLst>
              <a:ext uri="{FF2B5EF4-FFF2-40B4-BE49-F238E27FC236}">
                <a16:creationId xmlns:a16="http://schemas.microsoft.com/office/drawing/2014/main" id="{4CEA0D33-414A-416A-A8D3-03EBEB983D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42823506"/>
      </p:ext>
    </p:extLst>
  </p:cSld>
  <p:clrMapOvr>
    <a:masterClrMapping/>
  </p:clrMapOvr>
  <mc:AlternateContent xmlns:mc="http://schemas.openxmlformats.org/markup-compatibility/2006" xmlns:p14="http://schemas.microsoft.com/office/powerpoint/2010/main">
    <mc:Choice Requires="p14">
      <p:transition spd="slow" p14:dur="2000" advTm="6793"/>
    </mc:Choice>
    <mc:Fallback xmlns="">
      <p:transition spd="slow" advTm="6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BCEC8-B01C-4C61-826B-D60ECB4C198C}"/>
              </a:ext>
            </a:extLst>
          </p:cNvPr>
          <p:cNvSpPr>
            <a:spLocks noGrp="1"/>
          </p:cNvSpPr>
          <p:nvPr>
            <p:ph type="title"/>
          </p:nvPr>
        </p:nvSpPr>
        <p:spPr/>
        <p:txBody>
          <a:bodyPr/>
          <a:lstStyle/>
          <a:p>
            <a:r>
              <a:rPr lang="en-US" dirty="0"/>
              <a:t>Driver Education Best Practices </a:t>
            </a:r>
          </a:p>
        </p:txBody>
      </p:sp>
      <p:sp>
        <p:nvSpPr>
          <p:cNvPr id="3" name="Content Placeholder 2">
            <a:extLst>
              <a:ext uri="{FF2B5EF4-FFF2-40B4-BE49-F238E27FC236}">
                <a16:creationId xmlns:a16="http://schemas.microsoft.com/office/drawing/2014/main" id="{026316F6-3446-4399-AE56-63A37AD8C788}"/>
              </a:ext>
            </a:extLst>
          </p:cNvPr>
          <p:cNvSpPr>
            <a:spLocks noGrp="1"/>
          </p:cNvSpPr>
          <p:nvPr>
            <p:ph idx="1"/>
          </p:nvPr>
        </p:nvSpPr>
        <p:spPr/>
        <p:txBody>
          <a:bodyPr/>
          <a:lstStyle/>
          <a:p>
            <a:pPr marL="0" indent="0" algn="ctr">
              <a:buNone/>
            </a:pPr>
            <a:r>
              <a:rPr lang="en-US" dirty="0">
                <a:hlinkClick r:id="rId5"/>
              </a:rPr>
              <a:t>Pennsylvania Enhanced Program Guide for Driver Education </a:t>
            </a:r>
            <a:endParaRPr lang="en-US" dirty="0"/>
          </a:p>
          <a:p>
            <a:pPr marL="0" indent="0">
              <a:buNone/>
            </a:pPr>
            <a:endParaRPr lang="en-US" dirty="0"/>
          </a:p>
          <a:p>
            <a:pPr marL="0" indent="0">
              <a:buNone/>
            </a:pPr>
            <a:r>
              <a:rPr lang="en-US" dirty="0"/>
              <a:t>The PDTS instructor test serves as the theoretical assessment for teacher and director candidates; the questions that pertain to the program guide serves as guidance for driver education best practice. </a:t>
            </a:r>
          </a:p>
        </p:txBody>
      </p:sp>
      <p:sp>
        <p:nvSpPr>
          <p:cNvPr id="4" name="Date Placeholder 3">
            <a:extLst>
              <a:ext uri="{FF2B5EF4-FFF2-40B4-BE49-F238E27FC236}">
                <a16:creationId xmlns:a16="http://schemas.microsoft.com/office/drawing/2014/main" id="{10197EE6-8B94-401E-A340-4EA2607D292A}"/>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3A731A9D-2BCE-48A0-9548-39A19297DFDA}"/>
              </a:ext>
            </a:extLst>
          </p:cNvPr>
          <p:cNvSpPr>
            <a:spLocks noGrp="1"/>
          </p:cNvSpPr>
          <p:nvPr>
            <p:ph type="sldNum" sz="quarter" idx="12"/>
          </p:nvPr>
        </p:nvSpPr>
        <p:spPr/>
        <p:txBody>
          <a:bodyPr/>
          <a:lstStyle/>
          <a:p>
            <a:fld id="{680C5762-CF65-4775-9966-A58D40CC61B9}" type="slidenum">
              <a:rPr lang="en-US" smtClean="0"/>
              <a:t>44</a:t>
            </a:fld>
            <a:endParaRPr lang="en-US" dirty="0"/>
          </a:p>
        </p:txBody>
      </p:sp>
      <p:pic>
        <p:nvPicPr>
          <p:cNvPr id="6" name="Audio 5">
            <a:hlinkClick r:id="" action="ppaction://media"/>
            <a:extLst>
              <a:ext uri="{FF2B5EF4-FFF2-40B4-BE49-F238E27FC236}">
                <a16:creationId xmlns:a16="http://schemas.microsoft.com/office/drawing/2014/main" id="{C2E10307-B9CB-4508-A878-710BFD80BB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90876018"/>
      </p:ext>
    </p:extLst>
  </p:cSld>
  <p:clrMapOvr>
    <a:masterClrMapping/>
  </p:clrMapOvr>
  <mc:AlternateContent xmlns:mc="http://schemas.openxmlformats.org/markup-compatibility/2006" xmlns:p14="http://schemas.microsoft.com/office/powerpoint/2010/main">
    <mc:Choice Requires="p14">
      <p:transition spd="slow" p14:dur="2000" advTm="8962"/>
    </mc:Choice>
    <mc:Fallback xmlns="">
      <p:transition spd="slow" advTm="8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FA555-CA0C-491F-813C-D087A20B7178}"/>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Driver Education Best Practices </a:t>
            </a:r>
            <a:endParaRPr lang="en-US" dirty="0"/>
          </a:p>
        </p:txBody>
      </p:sp>
      <p:sp>
        <p:nvSpPr>
          <p:cNvPr id="3" name="Content Placeholder 2">
            <a:extLst>
              <a:ext uri="{FF2B5EF4-FFF2-40B4-BE49-F238E27FC236}">
                <a16:creationId xmlns:a16="http://schemas.microsoft.com/office/drawing/2014/main" id="{1F619E85-00B3-4B4C-8846-E495211560EE}"/>
              </a:ext>
            </a:extLst>
          </p:cNvPr>
          <p:cNvSpPr>
            <a:spLocks noGrp="1"/>
          </p:cNvSpPr>
          <p:nvPr>
            <p:ph idx="1"/>
          </p:nvPr>
        </p:nvSpPr>
        <p:spPr/>
        <p:txBody>
          <a:bodyPr>
            <a:normAutofit/>
          </a:bodyPr>
          <a:lstStyle/>
          <a:p>
            <a:pPr marL="0" indent="0">
              <a:buNone/>
            </a:pPr>
            <a:r>
              <a:rPr lang="en-US" sz="2800" dirty="0"/>
              <a:t>Emphasis in the Pennsylvania Enhanced Program Guide for Driver Education should include:</a:t>
            </a:r>
          </a:p>
          <a:p>
            <a:r>
              <a:rPr lang="en-US" sz="2800" dirty="0"/>
              <a:t>Module I: Administrative Guide (11 pages)</a:t>
            </a:r>
          </a:p>
          <a:p>
            <a:r>
              <a:rPr lang="en-US" sz="2800" dirty="0"/>
              <a:t>Module II: Decision Making Process (36 pages) </a:t>
            </a:r>
          </a:p>
          <a:p>
            <a:pPr marL="0" indent="0">
              <a:buNone/>
            </a:pPr>
            <a:endParaRPr lang="en-US" sz="2800" dirty="0"/>
          </a:p>
          <a:p>
            <a:pPr marL="0" indent="0">
              <a:buNone/>
            </a:pPr>
            <a:r>
              <a:rPr lang="en-US" sz="2800" dirty="0"/>
              <a:t>Modules III, IV and V are Curriculum.  There are no questions on the PDTS instructor examination pertaining to curriculum.   </a:t>
            </a:r>
          </a:p>
          <a:p>
            <a:pPr marL="0" indent="0">
              <a:buNone/>
            </a:pPr>
            <a:endParaRPr lang="en-US" sz="2800" dirty="0"/>
          </a:p>
        </p:txBody>
      </p:sp>
      <p:sp>
        <p:nvSpPr>
          <p:cNvPr id="4" name="Date Placeholder 3">
            <a:extLst>
              <a:ext uri="{FF2B5EF4-FFF2-40B4-BE49-F238E27FC236}">
                <a16:creationId xmlns:a16="http://schemas.microsoft.com/office/drawing/2014/main" id="{B4EAD382-DBA4-4DBB-B3DE-75F877700AE2}"/>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295BD067-490F-4386-BA54-E32019E19643}"/>
              </a:ext>
            </a:extLst>
          </p:cNvPr>
          <p:cNvSpPr>
            <a:spLocks noGrp="1"/>
          </p:cNvSpPr>
          <p:nvPr>
            <p:ph type="sldNum" sz="quarter" idx="12"/>
          </p:nvPr>
        </p:nvSpPr>
        <p:spPr/>
        <p:txBody>
          <a:bodyPr/>
          <a:lstStyle/>
          <a:p>
            <a:fld id="{680C5762-CF65-4775-9966-A58D40CC61B9}" type="slidenum">
              <a:rPr lang="en-US" smtClean="0"/>
              <a:t>45</a:t>
            </a:fld>
            <a:endParaRPr lang="en-US" dirty="0"/>
          </a:p>
        </p:txBody>
      </p:sp>
      <p:pic>
        <p:nvPicPr>
          <p:cNvPr id="6" name="Audio 5">
            <a:hlinkClick r:id="" action="ppaction://media"/>
            <a:extLst>
              <a:ext uri="{FF2B5EF4-FFF2-40B4-BE49-F238E27FC236}">
                <a16:creationId xmlns:a16="http://schemas.microsoft.com/office/drawing/2014/main" id="{B32F5567-8FCD-462B-A7DB-6A2240A26B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21010147"/>
      </p:ext>
    </p:extLst>
  </p:cSld>
  <p:clrMapOvr>
    <a:masterClrMapping/>
  </p:clrMapOvr>
  <mc:AlternateContent xmlns:mc="http://schemas.openxmlformats.org/markup-compatibility/2006" xmlns:p14="http://schemas.microsoft.com/office/powerpoint/2010/main">
    <mc:Choice Requires="p14">
      <p:transition spd="slow" p14:dur="2000" advTm="14887"/>
    </mc:Choice>
    <mc:Fallback xmlns="">
      <p:transition spd="slow" advTm="14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DB11-427C-40C8-ABBB-6EB3105EB782}"/>
              </a:ext>
            </a:extLst>
          </p:cNvPr>
          <p:cNvSpPr>
            <a:spLocks noGrp="1"/>
          </p:cNvSpPr>
          <p:nvPr>
            <p:ph type="title"/>
          </p:nvPr>
        </p:nvSpPr>
        <p:spPr/>
        <p:txBody>
          <a:bodyPr/>
          <a:lstStyle/>
          <a:p>
            <a:pPr algn="ctr"/>
            <a:r>
              <a:rPr lang="en-US" dirty="0"/>
              <a:t>Lesson Plans &amp; Route Plans </a:t>
            </a:r>
          </a:p>
        </p:txBody>
      </p:sp>
      <p:sp>
        <p:nvSpPr>
          <p:cNvPr id="3" name="Date Placeholder 2">
            <a:extLst>
              <a:ext uri="{FF2B5EF4-FFF2-40B4-BE49-F238E27FC236}">
                <a16:creationId xmlns:a16="http://schemas.microsoft.com/office/drawing/2014/main" id="{417CCD65-31F6-4E54-8E7F-48F4A08799C4}"/>
              </a:ext>
            </a:extLst>
          </p:cNvPr>
          <p:cNvSpPr>
            <a:spLocks noGrp="1"/>
          </p:cNvSpPr>
          <p:nvPr>
            <p:ph type="dt" sz="half" idx="10"/>
          </p:nvPr>
        </p:nvSpPr>
        <p:spPr/>
        <p:txBody>
          <a:bodyPr/>
          <a:lstStyle/>
          <a:p>
            <a:fld id="{B931F4DF-3504-4A5A-ACA1-B091F23F45D1}" type="datetime1">
              <a:rPr lang="en-US" smtClean="0"/>
              <a:t>4/7/2022</a:t>
            </a:fld>
            <a:endParaRPr lang="en-US" dirty="0"/>
          </a:p>
        </p:txBody>
      </p:sp>
      <p:sp>
        <p:nvSpPr>
          <p:cNvPr id="4" name="Slide Number Placeholder 3">
            <a:extLst>
              <a:ext uri="{FF2B5EF4-FFF2-40B4-BE49-F238E27FC236}">
                <a16:creationId xmlns:a16="http://schemas.microsoft.com/office/drawing/2014/main" id="{773FA882-B81A-48CF-B0DD-56EA36FC7E93}"/>
              </a:ext>
            </a:extLst>
          </p:cNvPr>
          <p:cNvSpPr>
            <a:spLocks noGrp="1"/>
          </p:cNvSpPr>
          <p:nvPr>
            <p:ph type="sldNum" sz="quarter" idx="12"/>
          </p:nvPr>
        </p:nvSpPr>
        <p:spPr/>
        <p:txBody>
          <a:bodyPr/>
          <a:lstStyle/>
          <a:p>
            <a:fld id="{680C5762-CF65-4775-9966-A58D40CC61B9}" type="slidenum">
              <a:rPr lang="en-US" smtClean="0"/>
              <a:t>46</a:t>
            </a:fld>
            <a:endParaRPr lang="en-US" dirty="0"/>
          </a:p>
        </p:txBody>
      </p:sp>
      <p:pic>
        <p:nvPicPr>
          <p:cNvPr id="5" name="Audio 4">
            <a:hlinkClick r:id="" action="ppaction://media"/>
            <a:extLst>
              <a:ext uri="{FF2B5EF4-FFF2-40B4-BE49-F238E27FC236}">
                <a16:creationId xmlns:a16="http://schemas.microsoft.com/office/drawing/2014/main" id="{24A54031-1E79-4B05-B9CE-956B097F31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65390114"/>
      </p:ext>
    </p:extLst>
  </p:cSld>
  <p:clrMapOvr>
    <a:masterClrMapping/>
  </p:clrMapOvr>
  <mc:AlternateContent xmlns:mc="http://schemas.openxmlformats.org/markup-compatibility/2006" xmlns:p14="http://schemas.microsoft.com/office/powerpoint/2010/main">
    <mc:Choice Requires="p14">
      <p:transition spd="slow" p14:dur="2000" advTm="6780"/>
    </mc:Choice>
    <mc:Fallback xmlns="">
      <p:transition spd="slow" advTm="6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B127C-6220-4051-9539-04BA7E0D8D75}"/>
              </a:ext>
            </a:extLst>
          </p:cNvPr>
          <p:cNvSpPr>
            <a:spLocks noGrp="1"/>
          </p:cNvSpPr>
          <p:nvPr>
            <p:ph type="title"/>
          </p:nvPr>
        </p:nvSpPr>
        <p:spPr/>
        <p:txBody>
          <a:bodyPr/>
          <a:lstStyle/>
          <a:p>
            <a:r>
              <a:rPr lang="en-US" dirty="0"/>
              <a:t>Lesson Plans and Route Plans</a:t>
            </a:r>
          </a:p>
        </p:txBody>
      </p:sp>
      <p:sp>
        <p:nvSpPr>
          <p:cNvPr id="3" name="Content Placeholder 2">
            <a:extLst>
              <a:ext uri="{FF2B5EF4-FFF2-40B4-BE49-F238E27FC236}">
                <a16:creationId xmlns:a16="http://schemas.microsoft.com/office/drawing/2014/main" id="{2FA778FB-8804-48B0-9788-63C6C9496EB1}"/>
              </a:ext>
            </a:extLst>
          </p:cNvPr>
          <p:cNvSpPr>
            <a:spLocks noGrp="1"/>
          </p:cNvSpPr>
          <p:nvPr>
            <p:ph idx="1"/>
          </p:nvPr>
        </p:nvSpPr>
        <p:spPr/>
        <p:txBody>
          <a:bodyPr/>
          <a:lstStyle/>
          <a:p>
            <a:pPr marL="0" indent="0">
              <a:spcBef>
                <a:spcPts val="0"/>
              </a:spcBef>
              <a:buNone/>
            </a:pPr>
            <a:r>
              <a:rPr lang="en-US" sz="2800" dirty="0">
                <a:ea typeface="Calibri" panose="020F0502020204030204" pitchFamily="34" charset="0"/>
              </a:rPr>
              <a:t>L</a:t>
            </a:r>
            <a:r>
              <a:rPr lang="en-US" sz="2800" dirty="0">
                <a:effectLst/>
                <a:ea typeface="Calibri" panose="020F0502020204030204" pitchFamily="34" charset="0"/>
              </a:rPr>
              <a:t>esson </a:t>
            </a:r>
            <a:r>
              <a:rPr lang="en-US" sz="2800" dirty="0">
                <a:ea typeface="Calibri" panose="020F0502020204030204" pitchFamily="34" charset="0"/>
              </a:rPr>
              <a:t>P</a:t>
            </a:r>
            <a:r>
              <a:rPr lang="en-US" sz="2800" dirty="0">
                <a:effectLst/>
                <a:ea typeface="Calibri" panose="020F0502020204030204" pitchFamily="34" charset="0"/>
              </a:rPr>
              <a:t>lans </a:t>
            </a:r>
          </a:p>
          <a:p>
            <a:pPr>
              <a:spcBef>
                <a:spcPts val="0"/>
              </a:spcBef>
            </a:pPr>
            <a:r>
              <a:rPr lang="en-US" sz="2800" dirty="0">
                <a:ea typeface="Calibri" panose="020F0502020204030204" pitchFamily="34" charset="0"/>
              </a:rPr>
              <a:t>Benefits of lesson plans</a:t>
            </a:r>
          </a:p>
          <a:p>
            <a:pPr>
              <a:spcBef>
                <a:spcPts val="0"/>
              </a:spcBef>
            </a:pPr>
            <a:r>
              <a:rPr lang="en-US" sz="2800" dirty="0">
                <a:ea typeface="Calibri" panose="020F0502020204030204" pitchFamily="34" charset="0"/>
              </a:rPr>
              <a:t>Design and utilization of lesson plans</a:t>
            </a:r>
          </a:p>
          <a:p>
            <a:pPr marL="0" indent="0">
              <a:spcBef>
                <a:spcPts val="0"/>
              </a:spcBef>
              <a:buNone/>
            </a:pPr>
            <a:endParaRPr lang="en-US" sz="2800" dirty="0">
              <a:ea typeface="Calibri" panose="020F0502020204030204" pitchFamily="34" charset="0"/>
            </a:endParaRPr>
          </a:p>
          <a:p>
            <a:pPr marL="0" indent="0">
              <a:spcBef>
                <a:spcPts val="0"/>
              </a:spcBef>
              <a:buNone/>
            </a:pPr>
            <a:r>
              <a:rPr lang="en-US" sz="2800" dirty="0">
                <a:effectLst/>
                <a:ea typeface="Calibri" panose="020F0502020204030204" pitchFamily="34" charset="0"/>
              </a:rPr>
              <a:t>Route Plans</a:t>
            </a:r>
          </a:p>
          <a:p>
            <a:pPr>
              <a:spcBef>
                <a:spcPts val="0"/>
              </a:spcBef>
            </a:pPr>
            <a:r>
              <a:rPr lang="en-US" sz="2800" dirty="0">
                <a:effectLst/>
                <a:ea typeface="Calibri" panose="020F0502020204030204" pitchFamily="34" charset="0"/>
              </a:rPr>
              <a:t>Off street/parking lot/driving range</a:t>
            </a:r>
          </a:p>
          <a:p>
            <a:pPr>
              <a:spcBef>
                <a:spcPts val="0"/>
              </a:spcBef>
            </a:pPr>
            <a:r>
              <a:rPr lang="en-US" sz="2800" dirty="0">
                <a:effectLst/>
                <a:ea typeface="Calibri" panose="020F0502020204030204" pitchFamily="34" charset="0"/>
              </a:rPr>
              <a:t>Residential driving</a:t>
            </a:r>
          </a:p>
          <a:p>
            <a:pPr>
              <a:spcBef>
                <a:spcPts val="0"/>
              </a:spcBef>
            </a:pPr>
            <a:r>
              <a:rPr lang="en-US" sz="2800" dirty="0">
                <a:effectLst/>
                <a:ea typeface="Calibri" panose="020F0502020204030204" pitchFamily="34" charset="0"/>
              </a:rPr>
              <a:t>Suburban/urban/</a:t>
            </a:r>
            <a:r>
              <a:rPr lang="en-US" sz="2800" dirty="0">
                <a:ea typeface="Calibri" panose="020F0502020204030204" pitchFamily="34" charset="0"/>
              </a:rPr>
              <a:t>b</a:t>
            </a:r>
            <a:r>
              <a:rPr lang="en-US" sz="2800" dirty="0">
                <a:effectLst/>
                <a:ea typeface="Calibri" panose="020F0502020204030204" pitchFamily="34" charset="0"/>
              </a:rPr>
              <a:t>usiness driving</a:t>
            </a:r>
          </a:p>
          <a:p>
            <a:pPr>
              <a:spcBef>
                <a:spcPts val="0"/>
              </a:spcBef>
            </a:pPr>
            <a:r>
              <a:rPr lang="en-US" sz="2800" dirty="0">
                <a:effectLst/>
                <a:ea typeface="Calibri" panose="020F0502020204030204" pitchFamily="34" charset="0"/>
              </a:rPr>
              <a:t>Open </a:t>
            </a:r>
            <a:r>
              <a:rPr lang="en-US" sz="2800" dirty="0">
                <a:ea typeface="Calibri" panose="020F0502020204030204" pitchFamily="34" charset="0"/>
              </a:rPr>
              <a:t>h</a:t>
            </a:r>
            <a:r>
              <a:rPr lang="en-US" sz="2800" dirty="0">
                <a:effectLst/>
                <a:ea typeface="Calibri" panose="020F0502020204030204" pitchFamily="34" charset="0"/>
              </a:rPr>
              <a:t>ighway/rural </a:t>
            </a:r>
            <a:r>
              <a:rPr lang="en-US" sz="2800" dirty="0">
                <a:ea typeface="Calibri" panose="020F0502020204030204" pitchFamily="34" charset="0"/>
              </a:rPr>
              <a:t>d</a:t>
            </a:r>
            <a:r>
              <a:rPr lang="en-US" sz="2800" dirty="0">
                <a:effectLst/>
                <a:ea typeface="Calibri" panose="020F0502020204030204" pitchFamily="34" charset="0"/>
              </a:rPr>
              <a:t>riving</a:t>
            </a:r>
          </a:p>
          <a:p>
            <a:endParaRPr lang="en-US" dirty="0"/>
          </a:p>
        </p:txBody>
      </p:sp>
      <p:sp>
        <p:nvSpPr>
          <p:cNvPr id="4" name="Date Placeholder 3">
            <a:extLst>
              <a:ext uri="{FF2B5EF4-FFF2-40B4-BE49-F238E27FC236}">
                <a16:creationId xmlns:a16="http://schemas.microsoft.com/office/drawing/2014/main" id="{795B09F7-1094-4080-BEA6-1F904623080D}"/>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1BA68A8B-54EC-4D95-ADFC-4AEEBB774985}"/>
              </a:ext>
            </a:extLst>
          </p:cNvPr>
          <p:cNvSpPr>
            <a:spLocks noGrp="1"/>
          </p:cNvSpPr>
          <p:nvPr>
            <p:ph type="sldNum" sz="quarter" idx="12"/>
          </p:nvPr>
        </p:nvSpPr>
        <p:spPr/>
        <p:txBody>
          <a:bodyPr/>
          <a:lstStyle/>
          <a:p>
            <a:fld id="{680C5762-CF65-4775-9966-A58D40CC61B9}" type="slidenum">
              <a:rPr lang="en-US" smtClean="0"/>
              <a:t>47</a:t>
            </a:fld>
            <a:endParaRPr lang="en-US" dirty="0"/>
          </a:p>
        </p:txBody>
      </p:sp>
      <p:pic>
        <p:nvPicPr>
          <p:cNvPr id="6" name="Audio 5">
            <a:hlinkClick r:id="" action="ppaction://media"/>
            <a:extLst>
              <a:ext uri="{FF2B5EF4-FFF2-40B4-BE49-F238E27FC236}">
                <a16:creationId xmlns:a16="http://schemas.microsoft.com/office/drawing/2014/main" id="{6E43B271-1E3C-42AD-B7DA-5122233A78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29400086"/>
      </p:ext>
    </p:extLst>
  </p:cSld>
  <p:clrMapOvr>
    <a:masterClrMapping/>
  </p:clrMapOvr>
  <mc:AlternateContent xmlns:mc="http://schemas.openxmlformats.org/markup-compatibility/2006" xmlns:p14="http://schemas.microsoft.com/office/powerpoint/2010/main">
    <mc:Choice Requires="p14">
      <p:transition spd="slow" p14:dur="2000" advTm="9855"/>
    </mc:Choice>
    <mc:Fallback xmlns="">
      <p:transition spd="slow" advTm="9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C1732-550E-4BCA-B662-5423C66F5860}"/>
              </a:ext>
            </a:extLst>
          </p:cNvPr>
          <p:cNvSpPr>
            <a:spLocks noGrp="1"/>
          </p:cNvSpPr>
          <p:nvPr>
            <p:ph type="title"/>
          </p:nvPr>
        </p:nvSpPr>
        <p:spPr/>
        <p:txBody>
          <a:bodyPr/>
          <a:lstStyle/>
          <a:p>
            <a:r>
              <a:rPr lang="en-US" dirty="0"/>
              <a:t>Lesson Plans/Route Plans </a:t>
            </a:r>
          </a:p>
        </p:txBody>
      </p:sp>
      <p:sp>
        <p:nvSpPr>
          <p:cNvPr id="3" name="Content Placeholder 2">
            <a:extLst>
              <a:ext uri="{FF2B5EF4-FFF2-40B4-BE49-F238E27FC236}">
                <a16:creationId xmlns:a16="http://schemas.microsoft.com/office/drawing/2014/main" id="{A796BECD-CEB2-4405-8B77-9C10B3611FA7}"/>
              </a:ext>
            </a:extLst>
          </p:cNvPr>
          <p:cNvSpPr>
            <a:spLocks noGrp="1"/>
          </p:cNvSpPr>
          <p:nvPr>
            <p:ph idx="1"/>
          </p:nvPr>
        </p:nvSpPr>
        <p:spPr/>
        <p:txBody>
          <a:bodyPr/>
          <a:lstStyle/>
          <a:p>
            <a:pPr marL="0" indent="0">
              <a:buNone/>
            </a:pPr>
            <a:r>
              <a:rPr lang="en-US" sz="2800" dirty="0"/>
              <a:t>By testing the instructor candidate’s knowledge of lesson plans and route plans, the candidate is better prepared to provide the student with a quality education. </a:t>
            </a:r>
          </a:p>
          <a:p>
            <a:r>
              <a:rPr lang="en-US" sz="2800" dirty="0"/>
              <a:t>Emphasizes the seriousness and responsibility of both being a user of the highway transportation system and being a driver education behind-the-wheel instructor.</a:t>
            </a:r>
          </a:p>
          <a:p>
            <a:pPr marL="0" indent="0" algn="ctr">
              <a:buNone/>
            </a:pPr>
            <a:endParaRPr lang="en-US" dirty="0"/>
          </a:p>
          <a:p>
            <a:pPr marL="0" indent="0" algn="ctr">
              <a:buNone/>
            </a:pPr>
            <a:endParaRPr lang="en-US" dirty="0"/>
          </a:p>
        </p:txBody>
      </p:sp>
      <p:sp>
        <p:nvSpPr>
          <p:cNvPr id="4" name="Date Placeholder 3">
            <a:extLst>
              <a:ext uri="{FF2B5EF4-FFF2-40B4-BE49-F238E27FC236}">
                <a16:creationId xmlns:a16="http://schemas.microsoft.com/office/drawing/2014/main" id="{40A00B47-6B22-4941-A2BE-06B96B3B2CF7}"/>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29CA4511-8096-4B72-ACA3-60CD29E7FAF4}"/>
              </a:ext>
            </a:extLst>
          </p:cNvPr>
          <p:cNvSpPr>
            <a:spLocks noGrp="1"/>
          </p:cNvSpPr>
          <p:nvPr>
            <p:ph type="sldNum" sz="quarter" idx="12"/>
          </p:nvPr>
        </p:nvSpPr>
        <p:spPr/>
        <p:txBody>
          <a:bodyPr/>
          <a:lstStyle/>
          <a:p>
            <a:fld id="{680C5762-CF65-4775-9966-A58D40CC61B9}" type="slidenum">
              <a:rPr lang="en-US" smtClean="0"/>
              <a:t>48</a:t>
            </a:fld>
            <a:endParaRPr lang="en-US" dirty="0"/>
          </a:p>
        </p:txBody>
      </p:sp>
      <p:pic>
        <p:nvPicPr>
          <p:cNvPr id="6" name="Audio 5">
            <a:hlinkClick r:id="" action="ppaction://media"/>
            <a:extLst>
              <a:ext uri="{FF2B5EF4-FFF2-40B4-BE49-F238E27FC236}">
                <a16:creationId xmlns:a16="http://schemas.microsoft.com/office/drawing/2014/main" id="{4D418B65-5764-4008-BEC0-F69A5D2A4C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52394323"/>
      </p:ext>
    </p:extLst>
  </p:cSld>
  <p:clrMapOvr>
    <a:masterClrMapping/>
  </p:clrMapOvr>
  <mc:AlternateContent xmlns:mc="http://schemas.openxmlformats.org/markup-compatibility/2006" xmlns:p14="http://schemas.microsoft.com/office/powerpoint/2010/main">
    <mc:Choice Requires="p14">
      <p:transition spd="slow" p14:dur="2000" advTm="11917"/>
    </mc:Choice>
    <mc:Fallback xmlns="">
      <p:transition spd="slow" advTm="11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9FACB-10E7-48F1-9F5B-AB8E82D39DCF}"/>
              </a:ext>
            </a:extLst>
          </p:cNvPr>
          <p:cNvSpPr>
            <a:spLocks noGrp="1"/>
          </p:cNvSpPr>
          <p:nvPr>
            <p:ph type="title"/>
          </p:nvPr>
        </p:nvSpPr>
        <p:spPr/>
        <p:txBody>
          <a:bodyPr/>
          <a:lstStyle/>
          <a:p>
            <a:r>
              <a:rPr lang="en-US" dirty="0"/>
              <a:t>Lesson Plans</a:t>
            </a:r>
            <a:endParaRPr lang="en-US" strike="sngStrike" dirty="0"/>
          </a:p>
        </p:txBody>
      </p:sp>
      <p:sp>
        <p:nvSpPr>
          <p:cNvPr id="3" name="Content Placeholder 2">
            <a:extLst>
              <a:ext uri="{FF2B5EF4-FFF2-40B4-BE49-F238E27FC236}">
                <a16:creationId xmlns:a16="http://schemas.microsoft.com/office/drawing/2014/main" id="{7669E34B-5E8A-4CC7-883B-8D4F3B843A89}"/>
              </a:ext>
            </a:extLst>
          </p:cNvPr>
          <p:cNvSpPr>
            <a:spLocks noGrp="1"/>
          </p:cNvSpPr>
          <p:nvPr>
            <p:ph idx="1"/>
          </p:nvPr>
        </p:nvSpPr>
        <p:spPr>
          <a:xfrm>
            <a:off x="457200" y="1524000"/>
            <a:ext cx="8229600" cy="4525963"/>
          </a:xfrm>
        </p:spPr>
        <p:txBody>
          <a:bodyPr>
            <a:normAutofit fontScale="92500"/>
          </a:bodyPr>
          <a:lstStyle/>
          <a:p>
            <a:pPr marL="0" indent="0">
              <a:buNone/>
            </a:pPr>
            <a:r>
              <a:rPr lang="en-US" dirty="0"/>
              <a:t>Lesson Plan Purpose and Goals</a:t>
            </a:r>
          </a:p>
          <a:p>
            <a:pPr marL="576263" indent="-334963"/>
            <a:r>
              <a:rPr lang="en-US" dirty="0"/>
              <a:t>Clear rationale and objectives</a:t>
            </a:r>
          </a:p>
          <a:p>
            <a:pPr marL="576263" indent="-334963"/>
            <a:r>
              <a:rPr lang="en-US" dirty="0"/>
              <a:t>Demonstration of learning</a:t>
            </a:r>
          </a:p>
          <a:p>
            <a:pPr marL="576263" indent="-334963"/>
            <a:r>
              <a:rPr lang="en-US" dirty="0"/>
              <a:t>Focus on what the student will be able to do</a:t>
            </a:r>
          </a:p>
          <a:p>
            <a:pPr marL="576263" indent="-334963"/>
            <a:r>
              <a:rPr lang="en-US" dirty="0"/>
              <a:t>Guided practice</a:t>
            </a:r>
          </a:p>
          <a:p>
            <a:pPr marL="576263" indent="-334963"/>
            <a:r>
              <a:rPr lang="en-US" dirty="0"/>
              <a:t>Practice through example</a:t>
            </a:r>
          </a:p>
          <a:p>
            <a:pPr marL="576263" indent="-334963"/>
            <a:r>
              <a:rPr lang="en-US" dirty="0"/>
              <a:t>Performance expectations</a:t>
            </a:r>
          </a:p>
          <a:p>
            <a:pPr marL="576263" indent="-334963"/>
            <a:r>
              <a:rPr lang="en-US" dirty="0"/>
              <a:t>Essential driving skills</a:t>
            </a:r>
          </a:p>
          <a:p>
            <a:pPr marL="576263" indent="-334963"/>
            <a:endParaRPr lang="en-US" dirty="0"/>
          </a:p>
        </p:txBody>
      </p:sp>
      <p:sp>
        <p:nvSpPr>
          <p:cNvPr id="4" name="Date Placeholder 3">
            <a:extLst>
              <a:ext uri="{FF2B5EF4-FFF2-40B4-BE49-F238E27FC236}">
                <a16:creationId xmlns:a16="http://schemas.microsoft.com/office/drawing/2014/main" id="{F3DF1B80-E8F3-40E6-8CC6-9A24935D924D}"/>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E73A5776-9E67-4AA8-8A30-DA19DD0A8E80}"/>
              </a:ext>
            </a:extLst>
          </p:cNvPr>
          <p:cNvSpPr>
            <a:spLocks noGrp="1"/>
          </p:cNvSpPr>
          <p:nvPr>
            <p:ph type="sldNum" sz="quarter" idx="12"/>
          </p:nvPr>
        </p:nvSpPr>
        <p:spPr/>
        <p:txBody>
          <a:bodyPr/>
          <a:lstStyle/>
          <a:p>
            <a:fld id="{680C5762-CF65-4775-9966-A58D40CC61B9}" type="slidenum">
              <a:rPr lang="en-US" smtClean="0"/>
              <a:t>49</a:t>
            </a:fld>
            <a:endParaRPr lang="en-US" dirty="0"/>
          </a:p>
        </p:txBody>
      </p:sp>
      <p:pic>
        <p:nvPicPr>
          <p:cNvPr id="6" name="Audio 5">
            <a:hlinkClick r:id="" action="ppaction://media"/>
            <a:extLst>
              <a:ext uri="{FF2B5EF4-FFF2-40B4-BE49-F238E27FC236}">
                <a16:creationId xmlns:a16="http://schemas.microsoft.com/office/drawing/2014/main" id="{A6EA2662-16C7-47C8-AF49-91B98E4BA7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5442463"/>
      </p:ext>
    </p:extLst>
  </p:cSld>
  <p:clrMapOvr>
    <a:masterClrMapping/>
  </p:clrMapOvr>
  <mc:AlternateContent xmlns:mc="http://schemas.openxmlformats.org/markup-compatibility/2006" xmlns:p14="http://schemas.microsoft.com/office/powerpoint/2010/main">
    <mc:Choice Requires="p14">
      <p:transition spd="slow" p14:dur="2000" advTm="14141"/>
    </mc:Choice>
    <mc:Fallback xmlns="">
      <p:transition spd="slow" advTm="14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2AF80-ED54-4462-8A9B-8D6E99DA7B5C}"/>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Pre-Assessment Guidance*</a:t>
            </a:r>
            <a:endParaRPr lang="en-US" dirty="0"/>
          </a:p>
        </p:txBody>
      </p:sp>
      <p:sp>
        <p:nvSpPr>
          <p:cNvPr id="3" name="Content Placeholder 2">
            <a:extLst>
              <a:ext uri="{FF2B5EF4-FFF2-40B4-BE49-F238E27FC236}">
                <a16:creationId xmlns:a16="http://schemas.microsoft.com/office/drawing/2014/main" id="{0FFC2465-7985-44A8-84C9-0A5ED15E4FC4}"/>
              </a:ext>
            </a:extLst>
          </p:cNvPr>
          <p:cNvSpPr>
            <a:spLocks noGrp="1"/>
          </p:cNvSpPr>
          <p:nvPr>
            <p:ph idx="1"/>
          </p:nvPr>
        </p:nvSpPr>
        <p:spPr>
          <a:xfrm>
            <a:off x="457200" y="1371600"/>
            <a:ext cx="8229600" cy="4876800"/>
          </a:xfrm>
        </p:spPr>
        <p:txBody>
          <a:bodyPr>
            <a:normAutofit fontScale="55000" lnSpcReduction="20000"/>
          </a:bodyPr>
          <a:lstStyle/>
          <a:p>
            <a:pPr marL="0" indent="0">
              <a:lnSpc>
                <a:spcPct val="120000"/>
              </a:lnSpc>
              <a:spcBef>
                <a:spcPts val="0"/>
              </a:spcBef>
              <a:buNone/>
            </a:pPr>
            <a:r>
              <a:rPr lang="en-US" sz="4000" dirty="0">
                <a:ea typeface="Calibri" panose="020F0502020204030204" pitchFamily="34" charset="0"/>
              </a:rPr>
              <a:t>PDTS owners and directors are advised to adhere to the national standards for instructor training outlined in the  </a:t>
            </a:r>
          </a:p>
          <a:p>
            <a:pPr marL="0" indent="0">
              <a:lnSpc>
                <a:spcPct val="120000"/>
              </a:lnSpc>
              <a:spcBef>
                <a:spcPts val="0"/>
              </a:spcBef>
              <a:buNone/>
            </a:pPr>
            <a:r>
              <a:rPr lang="en-US" sz="4000" u="sng" dirty="0">
                <a:solidFill>
                  <a:srgbClr val="0563C1"/>
                </a:solidFill>
                <a:ea typeface="Calibri" panose="020F0502020204030204" pitchFamily="34" charset="0"/>
                <a:hlinkClick r:id="rId5"/>
              </a:rPr>
              <a:t>Novice Teen Driver Education and Training Administrative Standards (NTSDETAS) 2017 Revision</a:t>
            </a:r>
            <a:r>
              <a:rPr lang="en-US" sz="4000" dirty="0">
                <a:ea typeface="Calibri" panose="020F0502020204030204" pitchFamily="34" charset="0"/>
              </a:rPr>
              <a:t> These standards recommend an instructor candidate receive a minimum of 105 hours of training (e.g., worksite training, college coursework) in preparation to be a driving instructor.</a:t>
            </a:r>
          </a:p>
          <a:p>
            <a:pPr marL="0" indent="0">
              <a:lnSpc>
                <a:spcPct val="120000"/>
              </a:lnSpc>
              <a:spcBef>
                <a:spcPts val="0"/>
              </a:spcBef>
              <a:buNone/>
            </a:pPr>
            <a:endParaRPr lang="en-US" sz="4000" dirty="0">
              <a:ea typeface="Calibri" panose="020F0502020204030204" pitchFamily="34" charset="0"/>
            </a:endParaRPr>
          </a:p>
          <a:p>
            <a:pPr marL="0" indent="0">
              <a:lnSpc>
                <a:spcPct val="120000"/>
              </a:lnSpc>
              <a:spcBef>
                <a:spcPts val="0"/>
              </a:spcBef>
              <a:buNone/>
            </a:pPr>
            <a:r>
              <a:rPr lang="en-US" sz="4000" dirty="0">
                <a:ea typeface="Calibri" panose="020F0502020204030204" pitchFamily="34" charset="0"/>
              </a:rPr>
              <a:t>PDTS instructor candidates should receive and complete training prior to scheduling their assessment.</a:t>
            </a:r>
          </a:p>
          <a:p>
            <a:pPr marL="0" indent="0">
              <a:buNone/>
            </a:pPr>
            <a:endParaRPr lang="en-US" sz="2800" dirty="0">
              <a:ea typeface="Calibri" panose="020F0502020204030204" pitchFamily="34" charset="0"/>
            </a:endParaRPr>
          </a:p>
          <a:p>
            <a:pPr marL="0" indent="0">
              <a:buNone/>
            </a:pPr>
            <a:r>
              <a:rPr lang="en-US" sz="2800" dirty="0">
                <a:effectLst/>
                <a:ea typeface="Calibri" panose="020F0502020204030204" pitchFamily="34" charset="0"/>
              </a:rPr>
              <a:t>*The Pennsylvania Department of Education does not endorse products or manufacturers. </a:t>
            </a:r>
          </a:p>
          <a:p>
            <a:pPr marL="0" indent="0">
              <a:buNone/>
            </a:pPr>
            <a:endParaRPr lang="en-US" sz="1800" dirty="0">
              <a:effectLst/>
              <a:ea typeface="Calibri" panose="020F0502020204030204" pitchFamily="34" charset="0"/>
            </a:endParaRPr>
          </a:p>
          <a:p>
            <a:pPr marL="0" indent="0">
              <a:buNone/>
            </a:pPr>
            <a:endParaRPr lang="en-US" sz="1800" dirty="0"/>
          </a:p>
          <a:p>
            <a:pPr marL="0" indent="0">
              <a:buNone/>
            </a:pPr>
            <a:endParaRPr lang="en-US" dirty="0"/>
          </a:p>
        </p:txBody>
      </p:sp>
      <p:sp>
        <p:nvSpPr>
          <p:cNvPr id="4" name="Date Placeholder 3">
            <a:extLst>
              <a:ext uri="{FF2B5EF4-FFF2-40B4-BE49-F238E27FC236}">
                <a16:creationId xmlns:a16="http://schemas.microsoft.com/office/drawing/2014/main" id="{455A8121-CF69-403F-AFCC-EB95AE319814}"/>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3809CD41-B9CF-4846-A27D-3D27DE4ECDCC}"/>
              </a:ext>
            </a:extLst>
          </p:cNvPr>
          <p:cNvSpPr>
            <a:spLocks noGrp="1"/>
          </p:cNvSpPr>
          <p:nvPr>
            <p:ph type="sldNum" sz="quarter" idx="12"/>
          </p:nvPr>
        </p:nvSpPr>
        <p:spPr/>
        <p:txBody>
          <a:bodyPr/>
          <a:lstStyle/>
          <a:p>
            <a:fld id="{680C5762-CF65-4775-9966-A58D40CC61B9}" type="slidenum">
              <a:rPr lang="en-US" smtClean="0"/>
              <a:t>5</a:t>
            </a:fld>
            <a:endParaRPr lang="en-US" dirty="0"/>
          </a:p>
        </p:txBody>
      </p:sp>
      <p:pic>
        <p:nvPicPr>
          <p:cNvPr id="7" name="Audio 6">
            <a:hlinkClick r:id="" action="ppaction://media"/>
            <a:extLst>
              <a:ext uri="{FF2B5EF4-FFF2-40B4-BE49-F238E27FC236}">
                <a16:creationId xmlns:a16="http://schemas.microsoft.com/office/drawing/2014/main" id="{7E0F8BFC-0E6C-4066-88DE-9EE6626EFB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4917290"/>
      </p:ext>
    </p:extLst>
  </p:cSld>
  <p:clrMapOvr>
    <a:masterClrMapping/>
  </p:clrMapOvr>
  <mc:AlternateContent xmlns:mc="http://schemas.openxmlformats.org/markup-compatibility/2006" xmlns:p14="http://schemas.microsoft.com/office/powerpoint/2010/main">
    <mc:Choice Requires="p14">
      <p:transition spd="slow" p14:dur="2000" advTm="26145"/>
    </mc:Choice>
    <mc:Fallback xmlns="">
      <p:transition spd="slow" advTm="26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54C06-2579-40A0-811D-14102CB531DA}"/>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Lesson Plans </a:t>
            </a:r>
            <a:endParaRPr lang="en-US" dirty="0"/>
          </a:p>
        </p:txBody>
      </p:sp>
      <p:sp>
        <p:nvSpPr>
          <p:cNvPr id="3" name="Content Placeholder 2">
            <a:extLst>
              <a:ext uri="{FF2B5EF4-FFF2-40B4-BE49-F238E27FC236}">
                <a16:creationId xmlns:a16="http://schemas.microsoft.com/office/drawing/2014/main" id="{41B152BA-79E4-4B2F-B797-AF54F9ED0838}"/>
              </a:ext>
            </a:extLst>
          </p:cNvPr>
          <p:cNvSpPr>
            <a:spLocks noGrp="1"/>
          </p:cNvSpPr>
          <p:nvPr>
            <p:ph idx="1"/>
          </p:nvPr>
        </p:nvSpPr>
        <p:spPr/>
        <p:txBody>
          <a:bodyPr>
            <a:normAutofit fontScale="92500" lnSpcReduction="20000"/>
          </a:bodyPr>
          <a:lstStyle/>
          <a:p>
            <a:pPr marL="0" indent="0">
              <a:buNone/>
            </a:pPr>
            <a:r>
              <a:rPr lang="en-US" dirty="0"/>
              <a:t>Components:</a:t>
            </a:r>
          </a:p>
          <a:p>
            <a:pPr marL="576263" indent="-334963"/>
            <a:r>
              <a:rPr lang="en-US" dirty="0"/>
              <a:t>Performance Expectation(s) </a:t>
            </a:r>
          </a:p>
          <a:p>
            <a:pPr marL="576263" indent="-334963"/>
            <a:r>
              <a:rPr lang="en-US" dirty="0"/>
              <a:t>Objectives &amp; Outcomes</a:t>
            </a:r>
          </a:p>
          <a:p>
            <a:pPr marL="576263" indent="-334963"/>
            <a:r>
              <a:rPr lang="en-US" dirty="0"/>
              <a:t>Materials &amp; Resources</a:t>
            </a:r>
          </a:p>
          <a:p>
            <a:pPr marL="576263" indent="-334963"/>
            <a:r>
              <a:rPr lang="en-US" dirty="0"/>
              <a:t>Procedures</a:t>
            </a:r>
          </a:p>
          <a:p>
            <a:pPr marL="576263" indent="-334963"/>
            <a:r>
              <a:rPr lang="en-US" dirty="0"/>
              <a:t>Body of Lesson</a:t>
            </a:r>
          </a:p>
          <a:p>
            <a:pPr marL="974725" lvl="1" indent="-334963"/>
            <a:r>
              <a:rPr lang="en-US" dirty="0"/>
              <a:t>Modeling</a:t>
            </a:r>
          </a:p>
          <a:p>
            <a:pPr marL="974725" lvl="1" indent="-334963"/>
            <a:r>
              <a:rPr lang="en-US" dirty="0"/>
              <a:t>Guided Practice</a:t>
            </a:r>
          </a:p>
          <a:p>
            <a:pPr marL="974725" lvl="1" indent="-334963"/>
            <a:r>
              <a:rPr lang="en-US" dirty="0"/>
              <a:t>Independent Practice</a:t>
            </a:r>
          </a:p>
          <a:p>
            <a:pPr marL="576263" indent="-334963"/>
            <a:r>
              <a:rPr lang="en-US" dirty="0"/>
              <a:t>Assessment &amp; Evaluation</a:t>
            </a:r>
          </a:p>
        </p:txBody>
      </p:sp>
      <p:sp>
        <p:nvSpPr>
          <p:cNvPr id="4" name="Date Placeholder 3">
            <a:extLst>
              <a:ext uri="{FF2B5EF4-FFF2-40B4-BE49-F238E27FC236}">
                <a16:creationId xmlns:a16="http://schemas.microsoft.com/office/drawing/2014/main" id="{E005CB93-56FF-4781-A3F3-43E7B33B152E}"/>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FAE3FA4F-1714-4B3D-98A7-514DC829AAC7}"/>
              </a:ext>
            </a:extLst>
          </p:cNvPr>
          <p:cNvSpPr>
            <a:spLocks noGrp="1"/>
          </p:cNvSpPr>
          <p:nvPr>
            <p:ph type="sldNum" sz="quarter" idx="12"/>
          </p:nvPr>
        </p:nvSpPr>
        <p:spPr/>
        <p:txBody>
          <a:bodyPr/>
          <a:lstStyle/>
          <a:p>
            <a:fld id="{680C5762-CF65-4775-9966-A58D40CC61B9}" type="slidenum">
              <a:rPr lang="en-US" smtClean="0"/>
              <a:t>50</a:t>
            </a:fld>
            <a:endParaRPr lang="en-US" dirty="0"/>
          </a:p>
        </p:txBody>
      </p:sp>
      <p:pic>
        <p:nvPicPr>
          <p:cNvPr id="6" name="Audio 5">
            <a:hlinkClick r:id="" action="ppaction://media"/>
            <a:extLst>
              <a:ext uri="{FF2B5EF4-FFF2-40B4-BE49-F238E27FC236}">
                <a16:creationId xmlns:a16="http://schemas.microsoft.com/office/drawing/2014/main" id="{3BC42D85-D5EC-4E08-879E-ED3BEFA7DB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61183992"/>
      </p:ext>
    </p:extLst>
  </p:cSld>
  <p:clrMapOvr>
    <a:masterClrMapping/>
  </p:clrMapOvr>
  <mc:AlternateContent xmlns:mc="http://schemas.openxmlformats.org/markup-compatibility/2006" xmlns:p14="http://schemas.microsoft.com/office/powerpoint/2010/main">
    <mc:Choice Requires="p14">
      <p:transition spd="slow" p14:dur="2000" advTm="30960"/>
    </mc:Choice>
    <mc:Fallback xmlns="">
      <p:transition spd="slow" advTm="30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FC856-44F6-4F8E-8CD7-DAD23FD2E6DF}"/>
              </a:ext>
            </a:extLst>
          </p:cNvPr>
          <p:cNvSpPr>
            <a:spLocks noGrp="1"/>
          </p:cNvSpPr>
          <p:nvPr>
            <p:ph type="title"/>
          </p:nvPr>
        </p:nvSpPr>
        <p:spPr/>
        <p:txBody>
          <a:bodyPr/>
          <a:lstStyle/>
          <a:p>
            <a:r>
              <a:rPr lang="en-US" dirty="0"/>
              <a:t>Route Plans</a:t>
            </a:r>
          </a:p>
        </p:txBody>
      </p:sp>
      <p:sp>
        <p:nvSpPr>
          <p:cNvPr id="3" name="Content Placeholder 2">
            <a:extLst>
              <a:ext uri="{FF2B5EF4-FFF2-40B4-BE49-F238E27FC236}">
                <a16:creationId xmlns:a16="http://schemas.microsoft.com/office/drawing/2014/main" id="{A971C524-8C8F-4BEF-B39C-9CC88961394F}"/>
              </a:ext>
            </a:extLst>
          </p:cNvPr>
          <p:cNvSpPr>
            <a:spLocks noGrp="1"/>
          </p:cNvSpPr>
          <p:nvPr>
            <p:ph idx="1"/>
          </p:nvPr>
        </p:nvSpPr>
        <p:spPr/>
        <p:txBody>
          <a:bodyPr/>
          <a:lstStyle/>
          <a:p>
            <a:pPr marL="0" indent="0">
              <a:buNone/>
            </a:pPr>
            <a:r>
              <a:rPr lang="en-US" dirty="0">
                <a:effectLst/>
                <a:ea typeface="MS Mincho" panose="02020609040205080304" pitchFamily="49" charset="-128"/>
              </a:rPr>
              <a:t>Select and pre-drive areas appropriate to the individual lesson objectives and student driver's ability.</a:t>
            </a:r>
          </a:p>
          <a:p>
            <a:r>
              <a:rPr lang="en-US" dirty="0"/>
              <a:t>Identify conflict points</a:t>
            </a:r>
          </a:p>
          <a:p>
            <a:r>
              <a:rPr lang="en-US" dirty="0"/>
              <a:t>Establish the route(s) that will be driven</a:t>
            </a:r>
          </a:p>
          <a:p>
            <a:r>
              <a:rPr lang="en-US" dirty="0"/>
              <a:t>Identify maneuvers that will be practiced on the route</a:t>
            </a:r>
          </a:p>
          <a:p>
            <a:pPr marL="0" indent="0">
              <a:buNone/>
            </a:pPr>
            <a:endParaRPr lang="en-US" dirty="0">
              <a:effectLst/>
              <a:ea typeface="Times New Roman" panose="02020603050405020304" pitchFamily="18" charset="0"/>
            </a:endParaRPr>
          </a:p>
          <a:p>
            <a:endParaRPr lang="en-US" dirty="0"/>
          </a:p>
        </p:txBody>
      </p:sp>
      <p:sp>
        <p:nvSpPr>
          <p:cNvPr id="4" name="Date Placeholder 3">
            <a:extLst>
              <a:ext uri="{FF2B5EF4-FFF2-40B4-BE49-F238E27FC236}">
                <a16:creationId xmlns:a16="http://schemas.microsoft.com/office/drawing/2014/main" id="{86901FAD-1CD9-4C1B-9164-D376B72EF623}"/>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926304F4-352E-4B41-944B-63BD18773466}"/>
              </a:ext>
            </a:extLst>
          </p:cNvPr>
          <p:cNvSpPr>
            <a:spLocks noGrp="1"/>
          </p:cNvSpPr>
          <p:nvPr>
            <p:ph type="sldNum" sz="quarter" idx="12"/>
          </p:nvPr>
        </p:nvSpPr>
        <p:spPr/>
        <p:txBody>
          <a:bodyPr/>
          <a:lstStyle/>
          <a:p>
            <a:fld id="{680C5762-CF65-4775-9966-A58D40CC61B9}" type="slidenum">
              <a:rPr lang="en-US" smtClean="0"/>
              <a:t>51</a:t>
            </a:fld>
            <a:endParaRPr lang="en-US" dirty="0"/>
          </a:p>
        </p:txBody>
      </p:sp>
      <p:pic>
        <p:nvPicPr>
          <p:cNvPr id="6" name="Audio 5">
            <a:hlinkClick r:id="" action="ppaction://media"/>
            <a:extLst>
              <a:ext uri="{FF2B5EF4-FFF2-40B4-BE49-F238E27FC236}">
                <a16:creationId xmlns:a16="http://schemas.microsoft.com/office/drawing/2014/main" id="{E790A50C-1D45-40D9-892E-33746AC12D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01697951"/>
      </p:ext>
    </p:extLst>
  </p:cSld>
  <p:clrMapOvr>
    <a:masterClrMapping/>
  </p:clrMapOvr>
  <mc:AlternateContent xmlns:mc="http://schemas.openxmlformats.org/markup-compatibility/2006" xmlns:p14="http://schemas.microsoft.com/office/powerpoint/2010/main">
    <mc:Choice Requires="p14">
      <p:transition spd="slow" p14:dur="2000" advTm="16053"/>
    </mc:Choice>
    <mc:Fallback xmlns="">
      <p:transition spd="slow" advTm="16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6A5EA-16EF-4741-8366-253A8B76B82F}"/>
              </a:ext>
            </a:extLst>
          </p:cNvPr>
          <p:cNvSpPr>
            <a:spLocks noGrp="1"/>
          </p:cNvSpPr>
          <p:nvPr>
            <p:ph type="title"/>
          </p:nvPr>
        </p:nvSpPr>
        <p:spPr/>
        <p:txBody>
          <a:bodyPr/>
          <a:lstStyle/>
          <a:p>
            <a:r>
              <a:rPr lang="en-US" dirty="0"/>
              <a:t>Lesson Plan Template</a:t>
            </a:r>
          </a:p>
        </p:txBody>
      </p:sp>
      <p:sp>
        <p:nvSpPr>
          <p:cNvPr id="3" name="Content Placeholder 2">
            <a:extLst>
              <a:ext uri="{FF2B5EF4-FFF2-40B4-BE49-F238E27FC236}">
                <a16:creationId xmlns:a16="http://schemas.microsoft.com/office/drawing/2014/main" id="{EBDC85AC-626D-445E-A9E7-28890B2EC043}"/>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dirty="0"/>
              <a:t>Sample Lesson Plan Templates are available on the SAS portal at:</a:t>
            </a:r>
          </a:p>
          <a:p>
            <a:pPr marL="0" indent="0" algn="ctr">
              <a:buNone/>
            </a:pPr>
            <a:r>
              <a:rPr lang="en-US" dirty="0">
                <a:hlinkClick r:id="rId5"/>
              </a:rPr>
              <a:t>https://www.pdesas.org</a:t>
            </a:r>
            <a:r>
              <a:rPr lang="en-US" dirty="0"/>
              <a:t>  </a:t>
            </a:r>
          </a:p>
        </p:txBody>
      </p:sp>
      <p:sp>
        <p:nvSpPr>
          <p:cNvPr id="4" name="Date Placeholder 3">
            <a:extLst>
              <a:ext uri="{FF2B5EF4-FFF2-40B4-BE49-F238E27FC236}">
                <a16:creationId xmlns:a16="http://schemas.microsoft.com/office/drawing/2014/main" id="{606F536B-1E21-4635-B79C-7B0F50DCDC64}"/>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C4BEEFC3-4078-4CEB-9184-050089E140D4}"/>
              </a:ext>
            </a:extLst>
          </p:cNvPr>
          <p:cNvSpPr>
            <a:spLocks noGrp="1"/>
          </p:cNvSpPr>
          <p:nvPr>
            <p:ph type="sldNum" sz="quarter" idx="12"/>
          </p:nvPr>
        </p:nvSpPr>
        <p:spPr/>
        <p:txBody>
          <a:bodyPr/>
          <a:lstStyle/>
          <a:p>
            <a:fld id="{680C5762-CF65-4775-9966-A58D40CC61B9}" type="slidenum">
              <a:rPr lang="en-US" smtClean="0"/>
              <a:t>52</a:t>
            </a:fld>
            <a:endParaRPr lang="en-US" dirty="0"/>
          </a:p>
        </p:txBody>
      </p:sp>
      <p:pic>
        <p:nvPicPr>
          <p:cNvPr id="6" name="Audio 5">
            <a:hlinkClick r:id="" action="ppaction://media"/>
            <a:extLst>
              <a:ext uri="{FF2B5EF4-FFF2-40B4-BE49-F238E27FC236}">
                <a16:creationId xmlns:a16="http://schemas.microsoft.com/office/drawing/2014/main" id="{5CF5268E-8948-4246-81E0-6DCDBEFB6C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4993990"/>
      </p:ext>
    </p:extLst>
  </p:cSld>
  <p:clrMapOvr>
    <a:masterClrMapping/>
  </p:clrMapOvr>
  <mc:AlternateContent xmlns:mc="http://schemas.openxmlformats.org/markup-compatibility/2006" xmlns:p14="http://schemas.microsoft.com/office/powerpoint/2010/main">
    <mc:Choice Requires="p14">
      <p:transition spd="slow" p14:dur="2000" advTm="16148"/>
    </mc:Choice>
    <mc:Fallback xmlns="">
      <p:transition spd="slow" advTm="16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A1FEF-9FD0-4051-A340-0632F59157EB}"/>
              </a:ext>
            </a:extLst>
          </p:cNvPr>
          <p:cNvSpPr>
            <a:spLocks noGrp="1"/>
          </p:cNvSpPr>
          <p:nvPr>
            <p:ph type="title"/>
          </p:nvPr>
        </p:nvSpPr>
        <p:spPr/>
        <p:txBody>
          <a:bodyPr/>
          <a:lstStyle/>
          <a:p>
            <a:r>
              <a:rPr lang="en-US" dirty="0"/>
              <a:t>Lesson Plan Templates </a:t>
            </a:r>
          </a:p>
        </p:txBody>
      </p:sp>
      <p:pic>
        <p:nvPicPr>
          <p:cNvPr id="7" name="Content Placeholder 6">
            <a:extLst>
              <a:ext uri="{FF2B5EF4-FFF2-40B4-BE49-F238E27FC236}">
                <a16:creationId xmlns:a16="http://schemas.microsoft.com/office/drawing/2014/main" id="{F6BA5680-39DE-46AA-8BCA-51F8D76AFCCB}"/>
              </a:ext>
            </a:extLst>
          </p:cNvPr>
          <p:cNvPicPr>
            <a:picLocks noGrp="1" noChangeAspect="1"/>
          </p:cNvPicPr>
          <p:nvPr>
            <p:ph idx="1"/>
          </p:nvPr>
        </p:nvPicPr>
        <p:blipFill rotWithShape="1">
          <a:blip r:embed="rId5"/>
          <a:srcRect l="50240" t="-1976" r="-240" b="1976"/>
          <a:stretch/>
        </p:blipFill>
        <p:spPr>
          <a:xfrm>
            <a:off x="762000" y="1600200"/>
            <a:ext cx="7366000" cy="4143375"/>
          </a:xfrm>
        </p:spPr>
      </p:pic>
      <p:sp>
        <p:nvSpPr>
          <p:cNvPr id="4" name="Date Placeholder 3">
            <a:extLst>
              <a:ext uri="{FF2B5EF4-FFF2-40B4-BE49-F238E27FC236}">
                <a16:creationId xmlns:a16="http://schemas.microsoft.com/office/drawing/2014/main" id="{A664A376-0950-417E-AC27-51E7A97FE007}"/>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07321F51-20A0-4E2B-B512-F6EAAC2C651A}"/>
              </a:ext>
            </a:extLst>
          </p:cNvPr>
          <p:cNvSpPr>
            <a:spLocks noGrp="1"/>
          </p:cNvSpPr>
          <p:nvPr>
            <p:ph type="sldNum" sz="quarter" idx="12"/>
          </p:nvPr>
        </p:nvSpPr>
        <p:spPr/>
        <p:txBody>
          <a:bodyPr/>
          <a:lstStyle/>
          <a:p>
            <a:fld id="{680C5762-CF65-4775-9966-A58D40CC61B9}" type="slidenum">
              <a:rPr lang="en-US" smtClean="0"/>
              <a:t>53</a:t>
            </a:fld>
            <a:endParaRPr lang="en-US" dirty="0"/>
          </a:p>
        </p:txBody>
      </p:sp>
      <p:pic>
        <p:nvPicPr>
          <p:cNvPr id="3" name="Audio 2">
            <a:hlinkClick r:id="" action="ppaction://media"/>
            <a:extLst>
              <a:ext uri="{FF2B5EF4-FFF2-40B4-BE49-F238E27FC236}">
                <a16:creationId xmlns:a16="http://schemas.microsoft.com/office/drawing/2014/main" id="{F39A25BE-E320-4298-B7D7-4BB72E60E4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46102363"/>
      </p:ext>
    </p:extLst>
  </p:cSld>
  <p:clrMapOvr>
    <a:masterClrMapping/>
  </p:clrMapOvr>
  <mc:AlternateContent xmlns:mc="http://schemas.openxmlformats.org/markup-compatibility/2006" xmlns:p14="http://schemas.microsoft.com/office/powerpoint/2010/main">
    <mc:Choice Requires="p14">
      <p:transition spd="slow" p14:dur="2000" advTm="5838"/>
    </mc:Choice>
    <mc:Fallback xmlns="">
      <p:transition spd="slow" advTm="5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B495F-8FBB-47B4-8B68-6DB3BEEAEFEA}"/>
              </a:ext>
            </a:extLst>
          </p:cNvPr>
          <p:cNvSpPr>
            <a:spLocks noGrp="1"/>
          </p:cNvSpPr>
          <p:nvPr>
            <p:ph type="title"/>
          </p:nvPr>
        </p:nvSpPr>
        <p:spPr/>
        <p:txBody>
          <a:bodyPr/>
          <a:lstStyle/>
          <a:p>
            <a:r>
              <a:rPr lang="en-US" dirty="0"/>
              <a:t>Sample Lesson Plan</a:t>
            </a:r>
          </a:p>
        </p:txBody>
      </p:sp>
      <p:sp>
        <p:nvSpPr>
          <p:cNvPr id="3" name="Content Placeholder 2">
            <a:extLst>
              <a:ext uri="{FF2B5EF4-FFF2-40B4-BE49-F238E27FC236}">
                <a16:creationId xmlns:a16="http://schemas.microsoft.com/office/drawing/2014/main" id="{E8424F7F-B88B-49DB-AB2F-7732AACA3BD0}"/>
              </a:ext>
            </a:extLst>
          </p:cNvPr>
          <p:cNvSpPr>
            <a:spLocks noGrp="1"/>
          </p:cNvSpPr>
          <p:nvPr>
            <p:ph idx="1"/>
          </p:nvPr>
        </p:nvSpPr>
        <p:spPr/>
        <p:txBody>
          <a:bodyPr/>
          <a:lstStyle/>
          <a:p>
            <a:pPr marL="0" indent="0">
              <a:buNone/>
            </a:pPr>
            <a:r>
              <a:rPr lang="en-US" dirty="0"/>
              <a:t>Performance Expectation 14.2 B - Pre-Trip Preparation Inside the Vehicle</a:t>
            </a:r>
          </a:p>
          <a:p>
            <a:r>
              <a:rPr lang="en-US" dirty="0"/>
              <a:t>Objectives: The student will be able to:</a:t>
            </a:r>
          </a:p>
          <a:p>
            <a:pPr lvl="2"/>
            <a:r>
              <a:rPr lang="en-US" dirty="0"/>
              <a:t>Properly position the seat, seatbelt, and mirrors</a:t>
            </a:r>
          </a:p>
          <a:p>
            <a:pPr lvl="2"/>
            <a:r>
              <a:rPr lang="en-US" dirty="0"/>
              <a:t>Demonstrate communication devices</a:t>
            </a:r>
          </a:p>
          <a:p>
            <a:pPr lvl="2"/>
            <a:r>
              <a:rPr lang="en-US" dirty="0"/>
              <a:t>Demonstrate safety devices</a:t>
            </a:r>
          </a:p>
          <a:p>
            <a:pPr lvl="2"/>
            <a:r>
              <a:rPr lang="en-US" dirty="0"/>
              <a:t>Demonstrate comfort/climate controls</a:t>
            </a:r>
          </a:p>
          <a:p>
            <a:pPr lvl="2"/>
            <a:endParaRPr lang="en-US" dirty="0"/>
          </a:p>
          <a:p>
            <a:pPr lvl="2"/>
            <a:endParaRPr lang="en-US" dirty="0"/>
          </a:p>
          <a:p>
            <a:pPr lvl="2"/>
            <a:endParaRPr lang="en-US" dirty="0"/>
          </a:p>
          <a:p>
            <a:pPr lvl="2"/>
            <a:endParaRPr lang="en-US" dirty="0"/>
          </a:p>
        </p:txBody>
      </p:sp>
      <p:sp>
        <p:nvSpPr>
          <p:cNvPr id="4" name="Date Placeholder 3">
            <a:extLst>
              <a:ext uri="{FF2B5EF4-FFF2-40B4-BE49-F238E27FC236}">
                <a16:creationId xmlns:a16="http://schemas.microsoft.com/office/drawing/2014/main" id="{F537E3A6-6A57-4D35-9B3E-45F3F9289493}"/>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0C4D74BF-38B9-4981-970A-6D51A299DB5A}"/>
              </a:ext>
            </a:extLst>
          </p:cNvPr>
          <p:cNvSpPr>
            <a:spLocks noGrp="1"/>
          </p:cNvSpPr>
          <p:nvPr>
            <p:ph type="sldNum" sz="quarter" idx="12"/>
          </p:nvPr>
        </p:nvSpPr>
        <p:spPr/>
        <p:txBody>
          <a:bodyPr/>
          <a:lstStyle/>
          <a:p>
            <a:fld id="{680C5762-CF65-4775-9966-A58D40CC61B9}" type="slidenum">
              <a:rPr lang="en-US" smtClean="0"/>
              <a:t>54</a:t>
            </a:fld>
            <a:endParaRPr lang="en-US" dirty="0"/>
          </a:p>
        </p:txBody>
      </p:sp>
      <p:pic>
        <p:nvPicPr>
          <p:cNvPr id="6" name="Audio 5">
            <a:hlinkClick r:id="" action="ppaction://media"/>
            <a:extLst>
              <a:ext uri="{FF2B5EF4-FFF2-40B4-BE49-F238E27FC236}">
                <a16:creationId xmlns:a16="http://schemas.microsoft.com/office/drawing/2014/main" id="{97C5E3D9-5362-4AF5-8DD7-7BCACFA4E5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8518426"/>
      </p:ext>
    </p:extLst>
  </p:cSld>
  <p:clrMapOvr>
    <a:masterClrMapping/>
  </p:clrMapOvr>
  <mc:AlternateContent xmlns:mc="http://schemas.openxmlformats.org/markup-compatibility/2006" xmlns:p14="http://schemas.microsoft.com/office/powerpoint/2010/main">
    <mc:Choice Requires="p14">
      <p:transition spd="slow" p14:dur="2000" advTm="9542"/>
    </mc:Choice>
    <mc:Fallback xmlns="">
      <p:transition spd="slow" advTm="9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B225E-937A-46DC-A68A-F496BAD901FE}"/>
              </a:ext>
            </a:extLst>
          </p:cNvPr>
          <p:cNvSpPr>
            <a:spLocks noGrp="1"/>
          </p:cNvSpPr>
          <p:nvPr>
            <p:ph type="title"/>
          </p:nvPr>
        </p:nvSpPr>
        <p:spPr/>
        <p:txBody>
          <a:bodyPr/>
          <a:lstStyle/>
          <a:p>
            <a:r>
              <a:rPr lang="en-US" dirty="0"/>
              <a:t>Sample Lesson Plan (cont’d)</a:t>
            </a:r>
          </a:p>
        </p:txBody>
      </p:sp>
      <p:sp>
        <p:nvSpPr>
          <p:cNvPr id="3" name="Content Placeholder 2">
            <a:extLst>
              <a:ext uri="{FF2B5EF4-FFF2-40B4-BE49-F238E27FC236}">
                <a16:creationId xmlns:a16="http://schemas.microsoft.com/office/drawing/2014/main" id="{D4B13458-62AD-4424-B682-F483F9E0E836}"/>
              </a:ext>
            </a:extLst>
          </p:cNvPr>
          <p:cNvSpPr>
            <a:spLocks noGrp="1"/>
          </p:cNvSpPr>
          <p:nvPr>
            <p:ph idx="1"/>
          </p:nvPr>
        </p:nvSpPr>
        <p:spPr/>
        <p:txBody>
          <a:bodyPr>
            <a:normAutofit lnSpcReduction="10000"/>
          </a:bodyPr>
          <a:lstStyle/>
          <a:p>
            <a:r>
              <a:rPr lang="en-US" dirty="0"/>
              <a:t>Materials </a:t>
            </a:r>
          </a:p>
          <a:p>
            <a:r>
              <a:rPr lang="en-US" dirty="0"/>
              <a:t>Driver education vehicle</a:t>
            </a:r>
          </a:p>
          <a:p>
            <a:r>
              <a:rPr lang="en-US" dirty="0"/>
              <a:t>Procedure</a:t>
            </a:r>
          </a:p>
          <a:p>
            <a:pPr lvl="1"/>
            <a:r>
              <a:rPr lang="en-US" dirty="0"/>
              <a:t>The student will be instructed on the objectives while seated behind the wheel of the driver education vehicle. </a:t>
            </a:r>
          </a:p>
          <a:p>
            <a:r>
              <a:rPr lang="en-US" dirty="0"/>
              <a:t>Body of the lesson</a:t>
            </a:r>
          </a:p>
          <a:p>
            <a:pPr lvl="1"/>
            <a:r>
              <a:rPr lang="en-US" dirty="0"/>
              <a:t>The student will be afforded time to practice objectives.</a:t>
            </a:r>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9D1AEBDE-5848-4A16-B61E-C989BB2EA63C}"/>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528BD901-C672-4C7E-8C38-CB26AE072342}"/>
              </a:ext>
            </a:extLst>
          </p:cNvPr>
          <p:cNvSpPr>
            <a:spLocks noGrp="1"/>
          </p:cNvSpPr>
          <p:nvPr>
            <p:ph type="sldNum" sz="quarter" idx="12"/>
          </p:nvPr>
        </p:nvSpPr>
        <p:spPr/>
        <p:txBody>
          <a:bodyPr/>
          <a:lstStyle/>
          <a:p>
            <a:fld id="{680C5762-CF65-4775-9966-A58D40CC61B9}" type="slidenum">
              <a:rPr lang="en-US" smtClean="0"/>
              <a:t>55</a:t>
            </a:fld>
            <a:endParaRPr lang="en-US" dirty="0"/>
          </a:p>
        </p:txBody>
      </p:sp>
      <p:pic>
        <p:nvPicPr>
          <p:cNvPr id="6" name="Audio 5">
            <a:hlinkClick r:id="" action="ppaction://media"/>
            <a:extLst>
              <a:ext uri="{FF2B5EF4-FFF2-40B4-BE49-F238E27FC236}">
                <a16:creationId xmlns:a16="http://schemas.microsoft.com/office/drawing/2014/main" id="{EB811EA4-1260-420B-97EB-9242157EA1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02044853"/>
      </p:ext>
    </p:extLst>
  </p:cSld>
  <p:clrMapOvr>
    <a:masterClrMapping/>
  </p:clrMapOvr>
  <mc:AlternateContent xmlns:mc="http://schemas.openxmlformats.org/markup-compatibility/2006" xmlns:p14="http://schemas.microsoft.com/office/powerpoint/2010/main">
    <mc:Choice Requires="p14">
      <p:transition spd="slow" p14:dur="2000" advTm="29343"/>
    </mc:Choice>
    <mc:Fallback xmlns="">
      <p:transition spd="slow" advTm="29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79C31-06C1-4F45-83D1-3A714B505B39}"/>
              </a:ext>
            </a:extLst>
          </p:cNvPr>
          <p:cNvSpPr>
            <a:spLocks noGrp="1"/>
          </p:cNvSpPr>
          <p:nvPr>
            <p:ph type="title"/>
          </p:nvPr>
        </p:nvSpPr>
        <p:spPr/>
        <p:txBody>
          <a:bodyPr/>
          <a:lstStyle/>
          <a:p>
            <a:r>
              <a:rPr lang="en-US" dirty="0"/>
              <a:t>Sample Lesson Plan (cont’d)</a:t>
            </a:r>
          </a:p>
        </p:txBody>
      </p:sp>
      <p:sp>
        <p:nvSpPr>
          <p:cNvPr id="3" name="Content Placeholder 2">
            <a:extLst>
              <a:ext uri="{FF2B5EF4-FFF2-40B4-BE49-F238E27FC236}">
                <a16:creationId xmlns:a16="http://schemas.microsoft.com/office/drawing/2014/main" id="{BA6A4023-F433-4492-9F41-2FDAC875170B}"/>
              </a:ext>
            </a:extLst>
          </p:cNvPr>
          <p:cNvSpPr>
            <a:spLocks noGrp="1"/>
          </p:cNvSpPr>
          <p:nvPr>
            <p:ph idx="1"/>
          </p:nvPr>
        </p:nvSpPr>
        <p:spPr/>
        <p:txBody>
          <a:bodyPr>
            <a:normAutofit lnSpcReduction="10000"/>
          </a:bodyPr>
          <a:lstStyle/>
          <a:p>
            <a:r>
              <a:rPr lang="en-US" dirty="0"/>
              <a:t>Assessment and Evaluation</a:t>
            </a:r>
          </a:p>
          <a:p>
            <a:pPr lvl="1"/>
            <a:r>
              <a:rPr lang="en-US" dirty="0"/>
              <a:t>The student will successfully demonstrate how to adjust the seat, seatbelt, and mirrors.</a:t>
            </a:r>
          </a:p>
          <a:p>
            <a:pPr lvl="1"/>
            <a:r>
              <a:rPr lang="en-US" dirty="0"/>
              <a:t>The student will successfully demonstrate communicating controls correctly 5 out of 5 times</a:t>
            </a:r>
          </a:p>
          <a:p>
            <a:pPr lvl="1"/>
            <a:r>
              <a:rPr lang="en-US" dirty="0"/>
              <a:t>The student will successfully demonstrate safety devices 5 out of 5 times.</a:t>
            </a:r>
          </a:p>
          <a:p>
            <a:pPr lvl="1"/>
            <a:r>
              <a:rPr lang="en-US" dirty="0"/>
              <a:t>The student will successfully demonstrate comfort/climate controls 5 out of 5 times.      </a:t>
            </a:r>
          </a:p>
          <a:p>
            <a:pPr marL="0" indent="0">
              <a:buNone/>
            </a:pPr>
            <a:endParaRPr lang="en-US" dirty="0"/>
          </a:p>
        </p:txBody>
      </p:sp>
      <p:sp>
        <p:nvSpPr>
          <p:cNvPr id="4" name="Date Placeholder 3">
            <a:extLst>
              <a:ext uri="{FF2B5EF4-FFF2-40B4-BE49-F238E27FC236}">
                <a16:creationId xmlns:a16="http://schemas.microsoft.com/office/drawing/2014/main" id="{AE18A4FE-C6B1-4B34-BA63-B4A46A9D2388}"/>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3B4D0690-0CD0-46CA-9632-7DF8D5255A30}"/>
              </a:ext>
            </a:extLst>
          </p:cNvPr>
          <p:cNvSpPr>
            <a:spLocks noGrp="1"/>
          </p:cNvSpPr>
          <p:nvPr>
            <p:ph type="sldNum" sz="quarter" idx="12"/>
          </p:nvPr>
        </p:nvSpPr>
        <p:spPr/>
        <p:txBody>
          <a:bodyPr/>
          <a:lstStyle/>
          <a:p>
            <a:fld id="{680C5762-CF65-4775-9966-A58D40CC61B9}" type="slidenum">
              <a:rPr lang="en-US" smtClean="0"/>
              <a:t>56</a:t>
            </a:fld>
            <a:endParaRPr lang="en-US" dirty="0"/>
          </a:p>
        </p:txBody>
      </p:sp>
      <p:pic>
        <p:nvPicPr>
          <p:cNvPr id="6" name="Audio 5">
            <a:hlinkClick r:id="" action="ppaction://media"/>
            <a:extLst>
              <a:ext uri="{FF2B5EF4-FFF2-40B4-BE49-F238E27FC236}">
                <a16:creationId xmlns:a16="http://schemas.microsoft.com/office/drawing/2014/main" id="{4C042736-E1F0-4AC8-80B1-134933977D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50349339"/>
      </p:ext>
    </p:extLst>
  </p:cSld>
  <p:clrMapOvr>
    <a:masterClrMapping/>
  </p:clrMapOvr>
  <mc:AlternateContent xmlns:mc="http://schemas.openxmlformats.org/markup-compatibility/2006" xmlns:p14="http://schemas.microsoft.com/office/powerpoint/2010/main">
    <mc:Choice Requires="p14">
      <p:transition spd="slow" p14:dur="2000" advTm="13427"/>
    </mc:Choice>
    <mc:Fallback xmlns="">
      <p:transition spd="slow" advTm="13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C9B7D-85E3-4230-8012-D90B9D199C32}"/>
              </a:ext>
            </a:extLst>
          </p:cNvPr>
          <p:cNvSpPr>
            <a:spLocks noGrp="1"/>
          </p:cNvSpPr>
          <p:nvPr>
            <p:ph type="title"/>
          </p:nvPr>
        </p:nvSpPr>
        <p:spPr/>
        <p:txBody>
          <a:bodyPr/>
          <a:lstStyle/>
          <a:p>
            <a:r>
              <a:rPr lang="en-US" dirty="0"/>
              <a:t>Sample Route Plan</a:t>
            </a:r>
          </a:p>
        </p:txBody>
      </p:sp>
      <p:sp>
        <p:nvSpPr>
          <p:cNvPr id="3" name="Content Placeholder 2">
            <a:extLst>
              <a:ext uri="{FF2B5EF4-FFF2-40B4-BE49-F238E27FC236}">
                <a16:creationId xmlns:a16="http://schemas.microsoft.com/office/drawing/2014/main" id="{788EC6F1-E9D2-414A-AAAB-6E51B821EA47}"/>
              </a:ext>
            </a:extLst>
          </p:cNvPr>
          <p:cNvSpPr>
            <a:spLocks noGrp="1"/>
          </p:cNvSpPr>
          <p:nvPr>
            <p:ph idx="1"/>
          </p:nvPr>
        </p:nvSpPr>
        <p:spPr/>
        <p:txBody>
          <a:bodyPr/>
          <a:lstStyle/>
          <a:p>
            <a:pPr marL="0" indent="0">
              <a:buNone/>
            </a:pPr>
            <a:r>
              <a:rPr lang="en-US" dirty="0"/>
              <a:t>Performance Expectation 14.2 D – Demonstrate Basic Driving Skills</a:t>
            </a:r>
          </a:p>
          <a:p>
            <a:r>
              <a:rPr lang="en-US" dirty="0"/>
              <a:t>Objective: The student will be able to </a:t>
            </a:r>
            <a:r>
              <a:rPr lang="en-US" i="1" dirty="0"/>
              <a:t>safely</a:t>
            </a:r>
            <a:r>
              <a:rPr lang="en-US" dirty="0"/>
              <a:t> demonstrate how to:</a:t>
            </a:r>
          </a:p>
          <a:p>
            <a:pPr lvl="2"/>
            <a:r>
              <a:rPr lang="en-US" dirty="0"/>
              <a:t>Start from a stop</a:t>
            </a:r>
          </a:p>
          <a:p>
            <a:pPr lvl="2"/>
            <a:r>
              <a:rPr lang="en-US" dirty="0"/>
              <a:t>Make a left turn</a:t>
            </a:r>
          </a:p>
          <a:p>
            <a:pPr lvl="2"/>
            <a:r>
              <a:rPr lang="en-US" dirty="0"/>
              <a:t>Make a right turn</a:t>
            </a:r>
          </a:p>
          <a:p>
            <a:pPr lvl="2"/>
            <a:r>
              <a:rPr lang="en-US" dirty="0"/>
              <a:t>Drive in reverse</a:t>
            </a:r>
          </a:p>
        </p:txBody>
      </p:sp>
      <p:sp>
        <p:nvSpPr>
          <p:cNvPr id="4" name="Date Placeholder 3">
            <a:extLst>
              <a:ext uri="{FF2B5EF4-FFF2-40B4-BE49-F238E27FC236}">
                <a16:creationId xmlns:a16="http://schemas.microsoft.com/office/drawing/2014/main" id="{26F1C438-882F-48F6-A0E6-261D99F228F6}"/>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6CCDE829-E982-400B-8067-ADB98B4A1DB8}"/>
              </a:ext>
            </a:extLst>
          </p:cNvPr>
          <p:cNvSpPr>
            <a:spLocks noGrp="1"/>
          </p:cNvSpPr>
          <p:nvPr>
            <p:ph type="sldNum" sz="quarter" idx="12"/>
          </p:nvPr>
        </p:nvSpPr>
        <p:spPr/>
        <p:txBody>
          <a:bodyPr/>
          <a:lstStyle/>
          <a:p>
            <a:fld id="{680C5762-CF65-4775-9966-A58D40CC61B9}" type="slidenum">
              <a:rPr lang="en-US" smtClean="0"/>
              <a:t>57</a:t>
            </a:fld>
            <a:endParaRPr lang="en-US" dirty="0"/>
          </a:p>
        </p:txBody>
      </p:sp>
      <p:pic>
        <p:nvPicPr>
          <p:cNvPr id="6" name="Audio 5">
            <a:hlinkClick r:id="" action="ppaction://media"/>
            <a:extLst>
              <a:ext uri="{FF2B5EF4-FFF2-40B4-BE49-F238E27FC236}">
                <a16:creationId xmlns:a16="http://schemas.microsoft.com/office/drawing/2014/main" id="{CBF69F1F-0ED4-48A6-8D68-6AF090E73E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07844038"/>
      </p:ext>
    </p:extLst>
  </p:cSld>
  <p:clrMapOvr>
    <a:masterClrMapping/>
  </p:clrMapOvr>
  <mc:AlternateContent xmlns:mc="http://schemas.openxmlformats.org/markup-compatibility/2006" xmlns:p14="http://schemas.microsoft.com/office/powerpoint/2010/main">
    <mc:Choice Requires="p14">
      <p:transition spd="slow" p14:dur="2000" advTm="5671"/>
    </mc:Choice>
    <mc:Fallback xmlns="">
      <p:transition spd="slow" advTm="5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37B1-8841-4EC2-BD4F-866300C2E2E6}"/>
              </a:ext>
            </a:extLst>
          </p:cNvPr>
          <p:cNvSpPr>
            <a:spLocks noGrp="1"/>
          </p:cNvSpPr>
          <p:nvPr>
            <p:ph type="title"/>
          </p:nvPr>
        </p:nvSpPr>
        <p:spPr/>
        <p:txBody>
          <a:bodyPr/>
          <a:lstStyle/>
          <a:p>
            <a:r>
              <a:rPr lang="en-US" dirty="0"/>
              <a:t>Sample Route Plan (cont’d) </a:t>
            </a:r>
          </a:p>
        </p:txBody>
      </p:sp>
      <p:sp>
        <p:nvSpPr>
          <p:cNvPr id="3" name="Content Placeholder 2">
            <a:extLst>
              <a:ext uri="{FF2B5EF4-FFF2-40B4-BE49-F238E27FC236}">
                <a16:creationId xmlns:a16="http://schemas.microsoft.com/office/drawing/2014/main" id="{72B4E396-C73B-4B2B-83E2-22B023EB8A55}"/>
              </a:ext>
            </a:extLst>
          </p:cNvPr>
          <p:cNvSpPr>
            <a:spLocks noGrp="1"/>
          </p:cNvSpPr>
          <p:nvPr>
            <p:ph idx="1"/>
          </p:nvPr>
        </p:nvSpPr>
        <p:spPr/>
        <p:txBody>
          <a:bodyPr>
            <a:normAutofit/>
          </a:bodyPr>
          <a:lstStyle/>
          <a:p>
            <a:r>
              <a:rPr lang="en-US" dirty="0"/>
              <a:t>Materials:</a:t>
            </a:r>
          </a:p>
          <a:p>
            <a:pPr lvl="1"/>
            <a:r>
              <a:rPr lang="en-US" dirty="0"/>
              <a:t>Six traffic cones</a:t>
            </a:r>
          </a:p>
          <a:p>
            <a:r>
              <a:rPr lang="en-US" dirty="0"/>
              <a:t>Procedure:</a:t>
            </a:r>
          </a:p>
          <a:p>
            <a:pPr lvl="1"/>
            <a:r>
              <a:rPr lang="en-US" dirty="0"/>
              <a:t>On the multi car range, set up six traffic cones in a straight line approximately 18 feet apart.</a:t>
            </a:r>
          </a:p>
          <a:p>
            <a:pPr lvl="1"/>
            <a:r>
              <a:rPr lang="en-US" dirty="0"/>
              <a:t>Student will drive in a serpentine, maneuvering the vehicle through the cones moving from left to right and then repeat. </a:t>
            </a:r>
          </a:p>
        </p:txBody>
      </p:sp>
      <p:sp>
        <p:nvSpPr>
          <p:cNvPr id="4" name="Date Placeholder 3">
            <a:extLst>
              <a:ext uri="{FF2B5EF4-FFF2-40B4-BE49-F238E27FC236}">
                <a16:creationId xmlns:a16="http://schemas.microsoft.com/office/drawing/2014/main" id="{A085D606-A8FA-4E91-BB79-0E83A8C3D1EA}"/>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FF118B36-27AC-484A-8D0C-89439EE3DCB4}"/>
              </a:ext>
            </a:extLst>
          </p:cNvPr>
          <p:cNvSpPr>
            <a:spLocks noGrp="1"/>
          </p:cNvSpPr>
          <p:nvPr>
            <p:ph type="sldNum" sz="quarter" idx="12"/>
          </p:nvPr>
        </p:nvSpPr>
        <p:spPr/>
        <p:txBody>
          <a:bodyPr/>
          <a:lstStyle/>
          <a:p>
            <a:fld id="{680C5762-CF65-4775-9966-A58D40CC61B9}" type="slidenum">
              <a:rPr lang="en-US" smtClean="0"/>
              <a:t>58</a:t>
            </a:fld>
            <a:endParaRPr lang="en-US" dirty="0"/>
          </a:p>
        </p:txBody>
      </p:sp>
      <p:pic>
        <p:nvPicPr>
          <p:cNvPr id="6" name="Audio 5">
            <a:hlinkClick r:id="" action="ppaction://media"/>
            <a:extLst>
              <a:ext uri="{FF2B5EF4-FFF2-40B4-BE49-F238E27FC236}">
                <a16:creationId xmlns:a16="http://schemas.microsoft.com/office/drawing/2014/main" id="{C39BCCF4-04D9-4A81-942B-B1EEA3095C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91288425"/>
      </p:ext>
    </p:extLst>
  </p:cSld>
  <p:clrMapOvr>
    <a:masterClrMapping/>
  </p:clrMapOvr>
  <mc:AlternateContent xmlns:mc="http://schemas.openxmlformats.org/markup-compatibility/2006" xmlns:p14="http://schemas.microsoft.com/office/powerpoint/2010/main">
    <mc:Choice Requires="p14">
      <p:transition spd="slow" p14:dur="2000" advTm="9917"/>
    </mc:Choice>
    <mc:Fallback xmlns="">
      <p:transition spd="slow" advTm="9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1D53F-2BEF-4363-A989-D85BE620BE8F}"/>
              </a:ext>
            </a:extLst>
          </p:cNvPr>
          <p:cNvSpPr>
            <a:spLocks noGrp="1"/>
          </p:cNvSpPr>
          <p:nvPr>
            <p:ph type="title"/>
          </p:nvPr>
        </p:nvSpPr>
        <p:spPr/>
        <p:txBody>
          <a:bodyPr/>
          <a:lstStyle/>
          <a:p>
            <a:r>
              <a:rPr lang="en-US" dirty="0"/>
              <a:t>Sample Route Plan (cont’d)</a:t>
            </a:r>
          </a:p>
        </p:txBody>
      </p:sp>
      <p:sp>
        <p:nvSpPr>
          <p:cNvPr id="3" name="Content Placeholder 2">
            <a:extLst>
              <a:ext uri="{FF2B5EF4-FFF2-40B4-BE49-F238E27FC236}">
                <a16:creationId xmlns:a16="http://schemas.microsoft.com/office/drawing/2014/main" id="{ED91B093-D206-4567-8E9E-F8591C53FE1C}"/>
              </a:ext>
            </a:extLst>
          </p:cNvPr>
          <p:cNvSpPr>
            <a:spLocks noGrp="1"/>
          </p:cNvSpPr>
          <p:nvPr>
            <p:ph idx="1"/>
          </p:nvPr>
        </p:nvSpPr>
        <p:spPr/>
        <p:txBody>
          <a:bodyPr>
            <a:normAutofit fontScale="92500"/>
          </a:bodyPr>
          <a:lstStyle/>
          <a:p>
            <a:pPr lvl="1">
              <a:lnSpc>
                <a:spcPct val="110000"/>
              </a:lnSpc>
              <a:spcBef>
                <a:spcPts val="0"/>
              </a:spcBef>
            </a:pPr>
            <a:r>
              <a:rPr lang="en-US" dirty="0"/>
              <a:t>Student will exit multi-car range heading east on 2</a:t>
            </a:r>
            <a:r>
              <a:rPr lang="en-US" baseline="30000" dirty="0"/>
              <a:t>nd</a:t>
            </a:r>
            <a:r>
              <a:rPr lang="en-US" dirty="0"/>
              <a:t> street and execute a right turn onto Diamond Street.  Proceeding to 3</a:t>
            </a:r>
            <a:r>
              <a:rPr lang="en-US" baseline="30000" dirty="0"/>
              <a:t>rd</a:t>
            </a:r>
            <a:r>
              <a:rPr lang="en-US" dirty="0"/>
              <a:t> Street, student will execute a left turn then proceed to Ruby Street and execute a left turn.  Proceed to 2</a:t>
            </a:r>
            <a:r>
              <a:rPr lang="en-US" baseline="30000" dirty="0"/>
              <a:t>nd</a:t>
            </a:r>
            <a:r>
              <a:rPr lang="en-US" dirty="0"/>
              <a:t> Street and execute a right turn then proceed to Emerald and execute a right turn onto 3</a:t>
            </a:r>
            <a:r>
              <a:rPr lang="en-US" baseline="30000" dirty="0"/>
              <a:t>rd</a:t>
            </a:r>
            <a:r>
              <a:rPr lang="en-US" dirty="0"/>
              <a:t> Street.  Proceeding to Diamond, execute a right turn; then execute a left turn onto 2</a:t>
            </a:r>
            <a:r>
              <a:rPr lang="en-US" baseline="30000" dirty="0"/>
              <a:t>nd;</a:t>
            </a:r>
            <a:r>
              <a:rPr lang="en-US" dirty="0"/>
              <a:t> then turn left onto the multi-car range.   </a:t>
            </a:r>
          </a:p>
        </p:txBody>
      </p:sp>
      <p:sp>
        <p:nvSpPr>
          <p:cNvPr id="4" name="Date Placeholder 3">
            <a:extLst>
              <a:ext uri="{FF2B5EF4-FFF2-40B4-BE49-F238E27FC236}">
                <a16:creationId xmlns:a16="http://schemas.microsoft.com/office/drawing/2014/main" id="{72942FCD-8449-4E95-8FC7-B063118A9FAA}"/>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E7F17F05-ED4A-4484-8810-F6D8022CF54F}"/>
              </a:ext>
            </a:extLst>
          </p:cNvPr>
          <p:cNvSpPr>
            <a:spLocks noGrp="1"/>
          </p:cNvSpPr>
          <p:nvPr>
            <p:ph type="sldNum" sz="quarter" idx="12"/>
          </p:nvPr>
        </p:nvSpPr>
        <p:spPr/>
        <p:txBody>
          <a:bodyPr/>
          <a:lstStyle/>
          <a:p>
            <a:fld id="{680C5762-CF65-4775-9966-A58D40CC61B9}" type="slidenum">
              <a:rPr lang="en-US" smtClean="0"/>
              <a:t>59</a:t>
            </a:fld>
            <a:endParaRPr lang="en-US" dirty="0"/>
          </a:p>
        </p:txBody>
      </p:sp>
      <p:pic>
        <p:nvPicPr>
          <p:cNvPr id="6" name="Audio 5">
            <a:hlinkClick r:id="" action="ppaction://media"/>
            <a:extLst>
              <a:ext uri="{FF2B5EF4-FFF2-40B4-BE49-F238E27FC236}">
                <a16:creationId xmlns:a16="http://schemas.microsoft.com/office/drawing/2014/main" id="{734D86E3-CA2D-4FC4-9A48-5464859D1C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37162788"/>
      </p:ext>
    </p:extLst>
  </p:cSld>
  <p:clrMapOvr>
    <a:masterClrMapping/>
  </p:clrMapOvr>
  <mc:AlternateContent xmlns:mc="http://schemas.openxmlformats.org/markup-compatibility/2006" xmlns:p14="http://schemas.microsoft.com/office/powerpoint/2010/main">
    <mc:Choice Requires="p14">
      <p:transition spd="slow" p14:dur="2000" advTm="9988"/>
    </mc:Choice>
    <mc:Fallback xmlns="">
      <p:transition spd="slow" advTm="9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C5103-1CEB-46FD-90C5-46CD138B0DA8}"/>
              </a:ext>
            </a:extLst>
          </p:cNvPr>
          <p:cNvSpPr>
            <a:spLocks noGrp="1"/>
          </p:cNvSpPr>
          <p:nvPr>
            <p:ph type="title"/>
          </p:nvPr>
        </p:nvSpPr>
        <p:spPr/>
        <p:txBody>
          <a:bodyPr/>
          <a:lstStyle/>
          <a:p>
            <a:pPr algn="ctr"/>
            <a:r>
              <a:rPr lang="en-US" dirty="0"/>
              <a:t>Standards Foundations</a:t>
            </a:r>
          </a:p>
        </p:txBody>
      </p:sp>
      <p:sp>
        <p:nvSpPr>
          <p:cNvPr id="3" name="Date Placeholder 2">
            <a:extLst>
              <a:ext uri="{FF2B5EF4-FFF2-40B4-BE49-F238E27FC236}">
                <a16:creationId xmlns:a16="http://schemas.microsoft.com/office/drawing/2014/main" id="{9A3CC2A3-C272-448A-B1A0-617C88A43CEE}"/>
              </a:ext>
            </a:extLst>
          </p:cNvPr>
          <p:cNvSpPr>
            <a:spLocks noGrp="1"/>
          </p:cNvSpPr>
          <p:nvPr>
            <p:ph type="dt" sz="half" idx="10"/>
          </p:nvPr>
        </p:nvSpPr>
        <p:spPr/>
        <p:txBody>
          <a:bodyPr/>
          <a:lstStyle/>
          <a:p>
            <a:fld id="{B931F4DF-3504-4A5A-ACA1-B091F23F45D1}" type="datetime1">
              <a:rPr lang="en-US" smtClean="0"/>
              <a:t>4/7/2022</a:t>
            </a:fld>
            <a:endParaRPr lang="en-US" dirty="0"/>
          </a:p>
        </p:txBody>
      </p:sp>
      <p:sp>
        <p:nvSpPr>
          <p:cNvPr id="4" name="Slide Number Placeholder 3">
            <a:extLst>
              <a:ext uri="{FF2B5EF4-FFF2-40B4-BE49-F238E27FC236}">
                <a16:creationId xmlns:a16="http://schemas.microsoft.com/office/drawing/2014/main" id="{A2DC0A21-F372-4FE1-AC33-7260A6D8E32C}"/>
              </a:ext>
            </a:extLst>
          </p:cNvPr>
          <p:cNvSpPr>
            <a:spLocks noGrp="1"/>
          </p:cNvSpPr>
          <p:nvPr>
            <p:ph type="sldNum" sz="quarter" idx="12"/>
          </p:nvPr>
        </p:nvSpPr>
        <p:spPr/>
        <p:txBody>
          <a:bodyPr/>
          <a:lstStyle/>
          <a:p>
            <a:fld id="{680C5762-CF65-4775-9966-A58D40CC61B9}" type="slidenum">
              <a:rPr lang="en-US" smtClean="0"/>
              <a:t>6</a:t>
            </a:fld>
            <a:endParaRPr lang="en-US" dirty="0"/>
          </a:p>
        </p:txBody>
      </p:sp>
      <p:pic>
        <p:nvPicPr>
          <p:cNvPr id="5" name="Audio 4">
            <a:hlinkClick r:id="" action="ppaction://media"/>
            <a:extLst>
              <a:ext uri="{FF2B5EF4-FFF2-40B4-BE49-F238E27FC236}">
                <a16:creationId xmlns:a16="http://schemas.microsoft.com/office/drawing/2014/main" id="{7B985091-C91D-4C00-989E-F4206B2EFF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41862081"/>
      </p:ext>
    </p:extLst>
  </p:cSld>
  <p:clrMapOvr>
    <a:masterClrMapping/>
  </p:clrMapOvr>
  <mc:AlternateContent xmlns:mc="http://schemas.openxmlformats.org/markup-compatibility/2006" xmlns:p14="http://schemas.microsoft.com/office/powerpoint/2010/main">
    <mc:Choice Requires="p14">
      <p:transition spd="slow" p14:dur="2000" advTm="4281"/>
    </mc:Choice>
    <mc:Fallback xmlns="">
      <p:transition spd="slow" advTm="4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F59D2-1047-466E-8F16-4898AB9A19C0}"/>
              </a:ext>
            </a:extLst>
          </p:cNvPr>
          <p:cNvSpPr>
            <a:spLocks noGrp="1"/>
          </p:cNvSpPr>
          <p:nvPr>
            <p:ph type="title"/>
          </p:nvPr>
        </p:nvSpPr>
        <p:spPr/>
        <p:txBody>
          <a:bodyPr/>
          <a:lstStyle/>
          <a:p>
            <a:r>
              <a:rPr lang="en-US" dirty="0"/>
              <a:t>Sample Route Plan (cont’d)	</a:t>
            </a:r>
          </a:p>
        </p:txBody>
      </p:sp>
      <p:sp>
        <p:nvSpPr>
          <p:cNvPr id="3" name="Content Placeholder 2">
            <a:extLst>
              <a:ext uri="{FF2B5EF4-FFF2-40B4-BE49-F238E27FC236}">
                <a16:creationId xmlns:a16="http://schemas.microsoft.com/office/drawing/2014/main" id="{E98C3189-E394-4F5C-A376-114CB58F1792}"/>
              </a:ext>
            </a:extLst>
          </p:cNvPr>
          <p:cNvSpPr>
            <a:spLocks noGrp="1"/>
          </p:cNvSpPr>
          <p:nvPr>
            <p:ph idx="1"/>
          </p:nvPr>
        </p:nvSpPr>
        <p:spPr/>
        <p:txBody>
          <a:bodyPr>
            <a:normAutofit fontScale="85000" lnSpcReduction="10000"/>
          </a:bodyPr>
          <a:lstStyle/>
          <a:p>
            <a:r>
              <a:rPr lang="en-US" dirty="0"/>
              <a:t>Conflict Points:</a:t>
            </a:r>
          </a:p>
          <a:p>
            <a:pPr lvl="1"/>
            <a:r>
              <a:rPr lang="en-US" dirty="0"/>
              <a:t>Bushes at the corner of Diamond and 3</a:t>
            </a:r>
            <a:r>
              <a:rPr lang="en-US" baseline="30000" dirty="0"/>
              <a:t>rd</a:t>
            </a:r>
            <a:r>
              <a:rPr lang="en-US" dirty="0"/>
              <a:t> creates an obstructed view of traffic coming from the west.</a:t>
            </a:r>
          </a:p>
          <a:p>
            <a:pPr lvl="1"/>
            <a:r>
              <a:rPr lang="en-US" dirty="0"/>
              <a:t>Stop signs at the intersection of 2</a:t>
            </a:r>
            <a:r>
              <a:rPr lang="en-US" baseline="30000" dirty="0"/>
              <a:t>nd</a:t>
            </a:r>
            <a:r>
              <a:rPr lang="en-US" dirty="0"/>
              <a:t> and Diamond, 2</a:t>
            </a:r>
            <a:r>
              <a:rPr lang="en-US" baseline="30000" dirty="0"/>
              <a:t>nd</a:t>
            </a:r>
            <a:r>
              <a:rPr lang="en-US" dirty="0"/>
              <a:t> and Emerald, and 3</a:t>
            </a:r>
            <a:r>
              <a:rPr lang="en-US" baseline="30000" dirty="0"/>
              <a:t>rd</a:t>
            </a:r>
            <a:r>
              <a:rPr lang="en-US" dirty="0"/>
              <a:t> and Ruby. </a:t>
            </a:r>
          </a:p>
          <a:p>
            <a:pPr marL="457200" lvl="1" indent="0">
              <a:buNone/>
            </a:pPr>
            <a:endParaRPr lang="en-US" dirty="0"/>
          </a:p>
          <a:p>
            <a:r>
              <a:rPr lang="en-US" dirty="0"/>
              <a:t>Justification of Route:</a:t>
            </a:r>
          </a:p>
          <a:p>
            <a:pPr lvl="1"/>
            <a:r>
              <a:rPr lang="en-US" dirty="0"/>
              <a:t>Allows the student to practice starting from a stop</a:t>
            </a:r>
          </a:p>
          <a:p>
            <a:pPr lvl="1"/>
            <a:r>
              <a:rPr lang="en-US" dirty="0"/>
              <a:t>Proper execution of right turns</a:t>
            </a:r>
          </a:p>
          <a:p>
            <a:pPr lvl="1"/>
            <a:r>
              <a:rPr lang="en-US" dirty="0"/>
              <a:t>Proper execution of left turns</a:t>
            </a:r>
          </a:p>
          <a:p>
            <a:pPr marL="457200" lvl="1" indent="0">
              <a:buNone/>
            </a:pPr>
            <a:r>
              <a:rPr lang="en-US" dirty="0"/>
              <a:t> </a:t>
            </a:r>
          </a:p>
        </p:txBody>
      </p:sp>
      <p:sp>
        <p:nvSpPr>
          <p:cNvPr id="4" name="Date Placeholder 3">
            <a:extLst>
              <a:ext uri="{FF2B5EF4-FFF2-40B4-BE49-F238E27FC236}">
                <a16:creationId xmlns:a16="http://schemas.microsoft.com/office/drawing/2014/main" id="{50F74CB3-7559-4DEF-9815-8B46735734AF}"/>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4ACC38DD-6BB8-4E46-85F3-3011507AF2BA}"/>
              </a:ext>
            </a:extLst>
          </p:cNvPr>
          <p:cNvSpPr>
            <a:spLocks noGrp="1"/>
          </p:cNvSpPr>
          <p:nvPr>
            <p:ph type="sldNum" sz="quarter" idx="12"/>
          </p:nvPr>
        </p:nvSpPr>
        <p:spPr/>
        <p:txBody>
          <a:bodyPr/>
          <a:lstStyle/>
          <a:p>
            <a:fld id="{680C5762-CF65-4775-9966-A58D40CC61B9}" type="slidenum">
              <a:rPr lang="en-US" smtClean="0"/>
              <a:t>60</a:t>
            </a:fld>
            <a:endParaRPr lang="en-US" dirty="0"/>
          </a:p>
        </p:txBody>
      </p:sp>
      <p:pic>
        <p:nvPicPr>
          <p:cNvPr id="6" name="Audio 5">
            <a:hlinkClick r:id="" action="ppaction://media"/>
            <a:extLst>
              <a:ext uri="{FF2B5EF4-FFF2-40B4-BE49-F238E27FC236}">
                <a16:creationId xmlns:a16="http://schemas.microsoft.com/office/drawing/2014/main" id="{C5352D0B-B95A-4D5E-BF2D-9861DB8C9D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49140308"/>
      </p:ext>
    </p:extLst>
  </p:cSld>
  <p:clrMapOvr>
    <a:masterClrMapping/>
  </p:clrMapOvr>
  <mc:AlternateContent xmlns:mc="http://schemas.openxmlformats.org/markup-compatibility/2006" xmlns:p14="http://schemas.microsoft.com/office/powerpoint/2010/main">
    <mc:Choice Requires="p14">
      <p:transition spd="slow" p14:dur="2000" advTm="11378"/>
    </mc:Choice>
    <mc:Fallback xmlns="">
      <p:transition spd="slow" advTm="11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BC0E0-DBFC-4C24-A375-6C2B62BEBBB1}"/>
              </a:ext>
            </a:extLst>
          </p:cNvPr>
          <p:cNvSpPr>
            <a:spLocks noGrp="1"/>
          </p:cNvSpPr>
          <p:nvPr>
            <p:ph type="title"/>
          </p:nvPr>
        </p:nvSpPr>
        <p:spPr/>
        <p:txBody>
          <a:bodyPr/>
          <a:lstStyle/>
          <a:p>
            <a:r>
              <a:rPr lang="en-US" dirty="0"/>
              <a:t>Sample Route Plan (cont’d)</a:t>
            </a:r>
          </a:p>
        </p:txBody>
      </p:sp>
      <p:sp>
        <p:nvSpPr>
          <p:cNvPr id="3" name="Content Placeholder 2">
            <a:extLst>
              <a:ext uri="{FF2B5EF4-FFF2-40B4-BE49-F238E27FC236}">
                <a16:creationId xmlns:a16="http://schemas.microsoft.com/office/drawing/2014/main" id="{1D108C6F-17C2-4832-AB34-A63D72CDEE3D}"/>
              </a:ext>
            </a:extLst>
          </p:cNvPr>
          <p:cNvSpPr>
            <a:spLocks noGrp="1"/>
          </p:cNvSpPr>
          <p:nvPr>
            <p:ph idx="1"/>
          </p:nvPr>
        </p:nvSpPr>
        <p:spPr/>
        <p:txBody>
          <a:bodyPr>
            <a:normAutofit fontScale="92500" lnSpcReduction="10000"/>
          </a:bodyPr>
          <a:lstStyle/>
          <a:p>
            <a:r>
              <a:rPr lang="en-US" dirty="0"/>
              <a:t>Assessment &amp; Evaluation:</a:t>
            </a:r>
          </a:p>
          <a:p>
            <a:pPr lvl="1"/>
            <a:r>
              <a:rPr lang="en-US" dirty="0"/>
              <a:t>Student will successfully demonstrate stopping and starting the vehicle smoothly.</a:t>
            </a:r>
          </a:p>
          <a:p>
            <a:pPr lvl="1"/>
            <a:r>
              <a:rPr lang="en-US" dirty="0"/>
              <a:t>Student will successfully stop at the appropriate location at the intersection(s).</a:t>
            </a:r>
          </a:p>
          <a:p>
            <a:pPr lvl="1"/>
            <a:r>
              <a:rPr lang="en-US" dirty="0"/>
              <a:t>Student will successfully execute right turns 5 out of 5 times.</a:t>
            </a:r>
          </a:p>
          <a:p>
            <a:pPr lvl="1">
              <a:defRPr/>
            </a:pPr>
            <a:r>
              <a:rPr lang="en-US" dirty="0">
                <a:solidFill>
                  <a:prstClr val="black"/>
                </a:solidFill>
              </a:rPr>
              <a:t>Student will successfully execute left turns 5 out of 5 times.</a:t>
            </a:r>
          </a:p>
          <a:p>
            <a:pPr lvl="1">
              <a:defRPr/>
            </a:pPr>
            <a:r>
              <a:rPr lang="en-US" dirty="0">
                <a:solidFill>
                  <a:prstClr val="black"/>
                </a:solidFill>
              </a:rPr>
              <a:t>Student will successfully back the vehicle in a straight line 4 out of 4 times. </a:t>
            </a:r>
          </a:p>
          <a:p>
            <a:pPr lvl="1"/>
            <a:endParaRPr lang="en-US" dirty="0"/>
          </a:p>
        </p:txBody>
      </p:sp>
      <p:sp>
        <p:nvSpPr>
          <p:cNvPr id="4" name="Date Placeholder 3">
            <a:extLst>
              <a:ext uri="{FF2B5EF4-FFF2-40B4-BE49-F238E27FC236}">
                <a16:creationId xmlns:a16="http://schemas.microsoft.com/office/drawing/2014/main" id="{A925D34B-864B-44EF-AEB9-3B25FA5C0F8B}"/>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95D4397D-AF67-4E31-A484-14BE50EDAF65}"/>
              </a:ext>
            </a:extLst>
          </p:cNvPr>
          <p:cNvSpPr>
            <a:spLocks noGrp="1"/>
          </p:cNvSpPr>
          <p:nvPr>
            <p:ph type="sldNum" sz="quarter" idx="12"/>
          </p:nvPr>
        </p:nvSpPr>
        <p:spPr/>
        <p:txBody>
          <a:bodyPr/>
          <a:lstStyle/>
          <a:p>
            <a:fld id="{680C5762-CF65-4775-9966-A58D40CC61B9}" type="slidenum">
              <a:rPr lang="en-US" smtClean="0"/>
              <a:t>61</a:t>
            </a:fld>
            <a:endParaRPr lang="en-US" dirty="0"/>
          </a:p>
        </p:txBody>
      </p:sp>
      <p:pic>
        <p:nvPicPr>
          <p:cNvPr id="6" name="Audio 5">
            <a:hlinkClick r:id="" action="ppaction://media"/>
            <a:extLst>
              <a:ext uri="{FF2B5EF4-FFF2-40B4-BE49-F238E27FC236}">
                <a16:creationId xmlns:a16="http://schemas.microsoft.com/office/drawing/2014/main" id="{50C1DC01-B660-460B-82DF-5F7B38B745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3926948"/>
      </p:ext>
    </p:extLst>
  </p:cSld>
  <p:clrMapOvr>
    <a:masterClrMapping/>
  </p:clrMapOvr>
  <mc:AlternateContent xmlns:mc="http://schemas.openxmlformats.org/markup-compatibility/2006" xmlns:p14="http://schemas.microsoft.com/office/powerpoint/2010/main">
    <mc:Choice Requires="p14">
      <p:transition spd="slow" p14:dur="2000" advTm="10317"/>
    </mc:Choice>
    <mc:Fallback xmlns="">
      <p:transition spd="slow" advTm="10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2737-EE10-4A97-A383-815ECB30AB5D}"/>
              </a:ext>
            </a:extLst>
          </p:cNvPr>
          <p:cNvSpPr>
            <a:spLocks noGrp="1"/>
          </p:cNvSpPr>
          <p:nvPr>
            <p:ph type="title"/>
          </p:nvPr>
        </p:nvSpPr>
        <p:spPr/>
        <p:txBody>
          <a:bodyPr/>
          <a:lstStyle/>
          <a:p>
            <a:r>
              <a:rPr lang="en-US" dirty="0"/>
              <a:t>Assessment and Evaluation Skills</a:t>
            </a:r>
          </a:p>
        </p:txBody>
      </p:sp>
      <p:sp>
        <p:nvSpPr>
          <p:cNvPr id="3" name="Content Placeholder 2">
            <a:extLst>
              <a:ext uri="{FF2B5EF4-FFF2-40B4-BE49-F238E27FC236}">
                <a16:creationId xmlns:a16="http://schemas.microsoft.com/office/drawing/2014/main" id="{0984BAE1-17A8-4C20-A89F-AB1844B5F93D}"/>
              </a:ext>
            </a:extLst>
          </p:cNvPr>
          <p:cNvSpPr>
            <a:spLocks noGrp="1"/>
          </p:cNvSpPr>
          <p:nvPr>
            <p:ph idx="1"/>
          </p:nvPr>
        </p:nvSpPr>
        <p:spPr>
          <a:xfrm>
            <a:off x="457200" y="1905000"/>
            <a:ext cx="8229600" cy="3505200"/>
          </a:xfrm>
        </p:spPr>
        <p:txBody>
          <a:bodyPr/>
          <a:lstStyle/>
          <a:p>
            <a:pPr marL="0" indent="0">
              <a:buNone/>
            </a:pPr>
            <a:r>
              <a:rPr lang="en-US" sz="2800" dirty="0"/>
              <a:t>Driver education instructor needs to know:</a:t>
            </a:r>
          </a:p>
          <a:p>
            <a:pPr marL="692150" indent="-336550">
              <a:spcBef>
                <a:spcPts val="0"/>
              </a:spcBef>
            </a:pPr>
            <a:r>
              <a:rPr lang="en-US" sz="2800" dirty="0">
                <a:effectLst/>
                <a:ea typeface="Calibri" panose="020F0502020204030204" pitchFamily="34" charset="0"/>
              </a:rPr>
              <a:t>How to assess</a:t>
            </a:r>
          </a:p>
          <a:p>
            <a:pPr marL="692150" indent="-336550">
              <a:spcBef>
                <a:spcPts val="0"/>
              </a:spcBef>
            </a:pPr>
            <a:r>
              <a:rPr lang="en-US" sz="2800" dirty="0">
                <a:effectLst/>
                <a:ea typeface="Calibri" panose="020F0502020204030204" pitchFamily="34" charset="0"/>
              </a:rPr>
              <a:t>When to assess</a:t>
            </a:r>
          </a:p>
          <a:p>
            <a:pPr marL="692150" indent="-336550">
              <a:spcBef>
                <a:spcPts val="0"/>
              </a:spcBef>
            </a:pPr>
            <a:r>
              <a:rPr lang="en-US" sz="2800" dirty="0">
                <a:effectLst/>
                <a:ea typeface="Calibri" panose="020F0502020204030204" pitchFamily="34" charset="0"/>
              </a:rPr>
              <a:t>What to assess</a:t>
            </a:r>
          </a:p>
          <a:p>
            <a:pPr marL="692150" indent="-336550">
              <a:spcBef>
                <a:spcPts val="0"/>
              </a:spcBef>
            </a:pPr>
            <a:r>
              <a:rPr lang="en-US" sz="2800" dirty="0">
                <a:ea typeface="Calibri" panose="020F0502020204030204" pitchFamily="34" charset="0"/>
              </a:rPr>
              <a:t>Sharing assessment results with parent/guardian </a:t>
            </a:r>
            <a:endParaRPr lang="en-US" sz="2800" dirty="0">
              <a:effectLst/>
              <a:ea typeface="Calibri" panose="020F050202020403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EE8EEBA2-2F30-4808-8E95-52AC9F986CF6}"/>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05451FCE-F727-41F1-BFCB-F8FC618EF533}"/>
              </a:ext>
            </a:extLst>
          </p:cNvPr>
          <p:cNvSpPr>
            <a:spLocks noGrp="1"/>
          </p:cNvSpPr>
          <p:nvPr>
            <p:ph type="sldNum" sz="quarter" idx="12"/>
          </p:nvPr>
        </p:nvSpPr>
        <p:spPr/>
        <p:txBody>
          <a:bodyPr/>
          <a:lstStyle/>
          <a:p>
            <a:fld id="{680C5762-CF65-4775-9966-A58D40CC61B9}" type="slidenum">
              <a:rPr lang="en-US" smtClean="0"/>
              <a:t>62</a:t>
            </a:fld>
            <a:endParaRPr lang="en-US" dirty="0"/>
          </a:p>
        </p:txBody>
      </p:sp>
      <p:pic>
        <p:nvPicPr>
          <p:cNvPr id="6" name="Audio 5">
            <a:hlinkClick r:id="" action="ppaction://media"/>
            <a:extLst>
              <a:ext uri="{FF2B5EF4-FFF2-40B4-BE49-F238E27FC236}">
                <a16:creationId xmlns:a16="http://schemas.microsoft.com/office/drawing/2014/main" id="{47959D31-76F1-4039-8110-DC7C7B55B2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95471816"/>
      </p:ext>
    </p:extLst>
  </p:cSld>
  <p:clrMapOvr>
    <a:masterClrMapping/>
  </p:clrMapOvr>
  <mc:AlternateContent xmlns:mc="http://schemas.openxmlformats.org/markup-compatibility/2006" xmlns:p14="http://schemas.microsoft.com/office/powerpoint/2010/main">
    <mc:Choice Requires="p14">
      <p:transition spd="slow" p14:dur="2000" advTm="19117"/>
    </mc:Choice>
    <mc:Fallback xmlns="">
      <p:transition spd="slow" advTm="19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85CF2-5343-4D89-B602-3F4ED43506DC}"/>
              </a:ext>
            </a:extLst>
          </p:cNvPr>
          <p:cNvSpPr>
            <a:spLocks noGrp="1"/>
          </p:cNvSpPr>
          <p:nvPr>
            <p:ph type="title"/>
          </p:nvPr>
        </p:nvSpPr>
        <p:spPr/>
        <p:txBody>
          <a:bodyPr/>
          <a:lstStyle/>
          <a:p>
            <a:pPr algn="ctr"/>
            <a:r>
              <a:rPr lang="en-US" dirty="0"/>
              <a:t>Performance Expectations</a:t>
            </a:r>
          </a:p>
        </p:txBody>
      </p:sp>
      <p:sp>
        <p:nvSpPr>
          <p:cNvPr id="3" name="Date Placeholder 2">
            <a:extLst>
              <a:ext uri="{FF2B5EF4-FFF2-40B4-BE49-F238E27FC236}">
                <a16:creationId xmlns:a16="http://schemas.microsoft.com/office/drawing/2014/main" id="{4AE7EFDE-3DDA-45A7-9746-F86BEE2481F0}"/>
              </a:ext>
            </a:extLst>
          </p:cNvPr>
          <p:cNvSpPr>
            <a:spLocks noGrp="1"/>
          </p:cNvSpPr>
          <p:nvPr>
            <p:ph type="dt" sz="half" idx="10"/>
          </p:nvPr>
        </p:nvSpPr>
        <p:spPr/>
        <p:txBody>
          <a:bodyPr/>
          <a:lstStyle/>
          <a:p>
            <a:fld id="{B931F4DF-3504-4A5A-ACA1-B091F23F45D1}" type="datetime1">
              <a:rPr lang="en-US" smtClean="0"/>
              <a:t>4/7/2022</a:t>
            </a:fld>
            <a:endParaRPr lang="en-US" dirty="0"/>
          </a:p>
        </p:txBody>
      </p:sp>
      <p:sp>
        <p:nvSpPr>
          <p:cNvPr id="4" name="Slide Number Placeholder 3">
            <a:extLst>
              <a:ext uri="{FF2B5EF4-FFF2-40B4-BE49-F238E27FC236}">
                <a16:creationId xmlns:a16="http://schemas.microsoft.com/office/drawing/2014/main" id="{EC048ADE-7D72-40F3-BC72-03F97D7E624F}"/>
              </a:ext>
            </a:extLst>
          </p:cNvPr>
          <p:cNvSpPr>
            <a:spLocks noGrp="1"/>
          </p:cNvSpPr>
          <p:nvPr>
            <p:ph type="sldNum" sz="quarter" idx="12"/>
          </p:nvPr>
        </p:nvSpPr>
        <p:spPr/>
        <p:txBody>
          <a:bodyPr/>
          <a:lstStyle/>
          <a:p>
            <a:fld id="{680C5762-CF65-4775-9966-A58D40CC61B9}" type="slidenum">
              <a:rPr lang="en-US" smtClean="0"/>
              <a:t>63</a:t>
            </a:fld>
            <a:endParaRPr lang="en-US" dirty="0"/>
          </a:p>
        </p:txBody>
      </p:sp>
      <p:pic>
        <p:nvPicPr>
          <p:cNvPr id="5" name="Audio 4">
            <a:hlinkClick r:id="" action="ppaction://media"/>
            <a:extLst>
              <a:ext uri="{FF2B5EF4-FFF2-40B4-BE49-F238E27FC236}">
                <a16:creationId xmlns:a16="http://schemas.microsoft.com/office/drawing/2014/main" id="{A3285580-5E3B-42CF-8CF3-A77D0CACB3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62727650"/>
      </p:ext>
    </p:extLst>
  </p:cSld>
  <p:clrMapOvr>
    <a:masterClrMapping/>
  </p:clrMapOvr>
  <mc:AlternateContent xmlns:mc="http://schemas.openxmlformats.org/markup-compatibility/2006" xmlns:p14="http://schemas.microsoft.com/office/powerpoint/2010/main">
    <mc:Choice Requires="p14">
      <p:transition spd="slow" p14:dur="2000" advTm="5366"/>
    </mc:Choice>
    <mc:Fallback xmlns="">
      <p:transition spd="slow" advTm="5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1FB68-AB30-41C2-B1C5-A60817E40CB8}"/>
              </a:ext>
            </a:extLst>
          </p:cNvPr>
          <p:cNvSpPr>
            <a:spLocks noGrp="1"/>
          </p:cNvSpPr>
          <p:nvPr>
            <p:ph type="title"/>
          </p:nvPr>
        </p:nvSpPr>
        <p:spPr/>
        <p:txBody>
          <a:bodyPr/>
          <a:lstStyle/>
          <a:p>
            <a:r>
              <a:rPr lang="en-US" dirty="0"/>
              <a:t>Performance Expectations </a:t>
            </a:r>
          </a:p>
        </p:txBody>
      </p:sp>
      <p:sp>
        <p:nvSpPr>
          <p:cNvPr id="3" name="Content Placeholder 2">
            <a:extLst>
              <a:ext uri="{FF2B5EF4-FFF2-40B4-BE49-F238E27FC236}">
                <a16:creationId xmlns:a16="http://schemas.microsoft.com/office/drawing/2014/main" id="{1A0006BB-BD97-46F5-8CBB-B9C198250C13}"/>
              </a:ext>
            </a:extLst>
          </p:cNvPr>
          <p:cNvSpPr>
            <a:spLocks noGrp="1"/>
          </p:cNvSpPr>
          <p:nvPr>
            <p:ph idx="1"/>
          </p:nvPr>
        </p:nvSpPr>
        <p:spPr>
          <a:xfrm>
            <a:off x="457200" y="1371601"/>
            <a:ext cx="8229600" cy="4984750"/>
          </a:xfrm>
        </p:spPr>
        <p:txBody>
          <a:bodyPr>
            <a:normAutofit/>
          </a:bodyPr>
          <a:lstStyle/>
          <a:p>
            <a:pPr marL="0" indent="0">
              <a:buNone/>
            </a:pPr>
            <a:r>
              <a:rPr lang="en-US" sz="2800" dirty="0">
                <a:hlinkClick r:id="rId5"/>
              </a:rPr>
              <a:t>Content and Performance Expectations for Driver Education</a:t>
            </a:r>
            <a:r>
              <a:rPr lang="en-US" sz="2800" dirty="0"/>
              <a:t> document describe what students should know and be able to do at the end of the thirty-hour classroom theory and the six-hour behind-the-wheel instruction.</a:t>
            </a:r>
          </a:p>
          <a:p>
            <a:pPr marL="0" indent="0">
              <a:buNone/>
            </a:pPr>
            <a:endParaRPr lang="en-US" sz="2800" dirty="0"/>
          </a:p>
          <a:p>
            <a:pPr marL="0" indent="0">
              <a:buNone/>
            </a:pPr>
            <a:r>
              <a:rPr lang="en-US" sz="2800" dirty="0"/>
              <a:t>The PDTS instructor candidate cannot be expected to provide instruction to a novice driver without an understanding of what is expected to be taught.</a:t>
            </a:r>
          </a:p>
          <a:p>
            <a:pPr marL="0" indent="0">
              <a:buNone/>
            </a:pPr>
            <a:endParaRPr lang="en-US" dirty="0"/>
          </a:p>
        </p:txBody>
      </p:sp>
      <p:sp>
        <p:nvSpPr>
          <p:cNvPr id="4" name="Date Placeholder 3">
            <a:extLst>
              <a:ext uri="{FF2B5EF4-FFF2-40B4-BE49-F238E27FC236}">
                <a16:creationId xmlns:a16="http://schemas.microsoft.com/office/drawing/2014/main" id="{69A437A7-C79B-46A0-BB53-AAB8CBCDB38A}"/>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F8863124-1C83-4E68-83B8-07957F62EB04}"/>
              </a:ext>
            </a:extLst>
          </p:cNvPr>
          <p:cNvSpPr>
            <a:spLocks noGrp="1"/>
          </p:cNvSpPr>
          <p:nvPr>
            <p:ph type="sldNum" sz="quarter" idx="12"/>
          </p:nvPr>
        </p:nvSpPr>
        <p:spPr/>
        <p:txBody>
          <a:bodyPr/>
          <a:lstStyle/>
          <a:p>
            <a:fld id="{680C5762-CF65-4775-9966-A58D40CC61B9}" type="slidenum">
              <a:rPr lang="en-US" smtClean="0"/>
              <a:t>64</a:t>
            </a:fld>
            <a:endParaRPr lang="en-US" dirty="0"/>
          </a:p>
        </p:txBody>
      </p:sp>
      <p:pic>
        <p:nvPicPr>
          <p:cNvPr id="6" name="Audio 5">
            <a:hlinkClick r:id="" action="ppaction://media"/>
            <a:extLst>
              <a:ext uri="{FF2B5EF4-FFF2-40B4-BE49-F238E27FC236}">
                <a16:creationId xmlns:a16="http://schemas.microsoft.com/office/drawing/2014/main" id="{6F7E2049-DE87-469F-98E2-24BAEB9089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29372578"/>
      </p:ext>
    </p:extLst>
  </p:cSld>
  <p:clrMapOvr>
    <a:masterClrMapping/>
  </p:clrMapOvr>
  <mc:AlternateContent xmlns:mc="http://schemas.openxmlformats.org/markup-compatibility/2006" xmlns:p14="http://schemas.microsoft.com/office/powerpoint/2010/main">
    <mc:Choice Requires="p14">
      <p:transition spd="slow" p14:dur="2000" advTm="28559"/>
    </mc:Choice>
    <mc:Fallback xmlns="">
      <p:transition spd="slow" advTm="28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53B18-08BA-4A80-9024-671B2C316779}"/>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Performance Expectations </a:t>
            </a:r>
            <a:endParaRPr lang="en-US" dirty="0"/>
          </a:p>
        </p:txBody>
      </p:sp>
      <p:sp>
        <p:nvSpPr>
          <p:cNvPr id="3" name="Content Placeholder 2">
            <a:extLst>
              <a:ext uri="{FF2B5EF4-FFF2-40B4-BE49-F238E27FC236}">
                <a16:creationId xmlns:a16="http://schemas.microsoft.com/office/drawing/2014/main" id="{5E685D22-0BA7-41AD-85DE-B2170C8954ED}"/>
              </a:ext>
            </a:extLst>
          </p:cNvPr>
          <p:cNvSpPr>
            <a:spLocks noGrp="1"/>
          </p:cNvSpPr>
          <p:nvPr>
            <p:ph idx="1"/>
          </p:nvPr>
        </p:nvSpPr>
        <p:spPr/>
        <p:txBody>
          <a:bodyPr/>
          <a:lstStyle/>
          <a:p>
            <a:r>
              <a:rPr lang="en-US" dirty="0"/>
              <a:t>14.1 Pennsylvania Laws and Regulations</a:t>
            </a:r>
          </a:p>
          <a:p>
            <a:r>
              <a:rPr lang="en-US" dirty="0"/>
              <a:t>14.2 Knowledge of Vehicle Operations</a:t>
            </a:r>
          </a:p>
          <a:p>
            <a:r>
              <a:rPr lang="en-US" dirty="0"/>
              <a:t>14.3 Perceptual Skills Development</a:t>
            </a:r>
          </a:p>
          <a:p>
            <a:r>
              <a:rPr lang="en-US" dirty="0"/>
              <a:t>14.4 Decision-making/Risk Reduction</a:t>
            </a:r>
          </a:p>
          <a:p>
            <a:r>
              <a:rPr lang="en-US" dirty="0"/>
              <a:t>14.5 Driving Conditions</a:t>
            </a:r>
          </a:p>
          <a:p>
            <a:r>
              <a:rPr lang="en-US" dirty="0"/>
              <a:t>14.6 Influences Upon Driving Performance (Omitted from performance due to safety concerns)</a:t>
            </a:r>
          </a:p>
        </p:txBody>
      </p:sp>
      <p:sp>
        <p:nvSpPr>
          <p:cNvPr id="4" name="Date Placeholder 3">
            <a:extLst>
              <a:ext uri="{FF2B5EF4-FFF2-40B4-BE49-F238E27FC236}">
                <a16:creationId xmlns:a16="http://schemas.microsoft.com/office/drawing/2014/main" id="{BE393C91-A1D9-4A11-8B4B-96A4A0EEFCEC}"/>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D8A6EFFA-4A9A-496B-907E-8C50628C5340}"/>
              </a:ext>
            </a:extLst>
          </p:cNvPr>
          <p:cNvSpPr>
            <a:spLocks noGrp="1"/>
          </p:cNvSpPr>
          <p:nvPr>
            <p:ph type="sldNum" sz="quarter" idx="12"/>
          </p:nvPr>
        </p:nvSpPr>
        <p:spPr/>
        <p:txBody>
          <a:bodyPr/>
          <a:lstStyle/>
          <a:p>
            <a:fld id="{680C5762-CF65-4775-9966-A58D40CC61B9}" type="slidenum">
              <a:rPr lang="en-US" smtClean="0"/>
              <a:t>65</a:t>
            </a:fld>
            <a:endParaRPr lang="en-US" dirty="0"/>
          </a:p>
        </p:txBody>
      </p:sp>
      <p:pic>
        <p:nvPicPr>
          <p:cNvPr id="7" name="Audio 6">
            <a:hlinkClick r:id="" action="ppaction://media"/>
            <a:extLst>
              <a:ext uri="{FF2B5EF4-FFF2-40B4-BE49-F238E27FC236}">
                <a16:creationId xmlns:a16="http://schemas.microsoft.com/office/drawing/2014/main" id="{5E3613EF-6377-4F45-99DD-5EEDA92DB0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02510375"/>
      </p:ext>
    </p:extLst>
  </p:cSld>
  <p:clrMapOvr>
    <a:masterClrMapping/>
  </p:clrMapOvr>
  <mc:AlternateContent xmlns:mc="http://schemas.openxmlformats.org/markup-compatibility/2006" xmlns:p14="http://schemas.microsoft.com/office/powerpoint/2010/main">
    <mc:Choice Requires="p14">
      <p:transition spd="slow" p14:dur="2000" advTm="52731"/>
    </mc:Choice>
    <mc:Fallback xmlns="">
      <p:transition spd="slow" advTm="52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0F1D4-0209-4E67-AB9D-237EC7F622DC}"/>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Performance Expectations </a:t>
            </a:r>
            <a:endParaRPr lang="en-US" dirty="0"/>
          </a:p>
        </p:txBody>
      </p:sp>
      <p:sp>
        <p:nvSpPr>
          <p:cNvPr id="3" name="Content Placeholder 2">
            <a:extLst>
              <a:ext uri="{FF2B5EF4-FFF2-40B4-BE49-F238E27FC236}">
                <a16:creationId xmlns:a16="http://schemas.microsoft.com/office/drawing/2014/main" id="{A429D9E2-DFEE-4B16-A005-27B3B8C80AE5}"/>
              </a:ext>
            </a:extLst>
          </p:cNvPr>
          <p:cNvSpPr>
            <a:spLocks noGrp="1"/>
          </p:cNvSpPr>
          <p:nvPr>
            <p:ph idx="1"/>
          </p:nvPr>
        </p:nvSpPr>
        <p:spPr/>
        <p:txBody>
          <a:bodyPr/>
          <a:lstStyle/>
          <a:p>
            <a:pPr marL="0" indent="0">
              <a:buNone/>
            </a:pPr>
            <a:r>
              <a:rPr lang="en-US" dirty="0"/>
              <a:t>Research identified 14 essential driving skills that could significantly reduce crashes when learned and executed properly. </a:t>
            </a:r>
          </a:p>
          <a:p>
            <a:r>
              <a:rPr lang="en-US" dirty="0"/>
              <a:t>These skills are listed only once in the expectations; however, they may be taught in multiple areas. </a:t>
            </a:r>
          </a:p>
        </p:txBody>
      </p:sp>
      <p:sp>
        <p:nvSpPr>
          <p:cNvPr id="4" name="Date Placeholder 3">
            <a:extLst>
              <a:ext uri="{FF2B5EF4-FFF2-40B4-BE49-F238E27FC236}">
                <a16:creationId xmlns:a16="http://schemas.microsoft.com/office/drawing/2014/main" id="{6DBB9BEB-FBD9-4E00-8D71-36D8546F9971}"/>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627F5BEE-1A53-4185-A09B-51361F9F36C5}"/>
              </a:ext>
            </a:extLst>
          </p:cNvPr>
          <p:cNvSpPr>
            <a:spLocks noGrp="1"/>
          </p:cNvSpPr>
          <p:nvPr>
            <p:ph type="sldNum" sz="quarter" idx="12"/>
          </p:nvPr>
        </p:nvSpPr>
        <p:spPr/>
        <p:txBody>
          <a:bodyPr/>
          <a:lstStyle/>
          <a:p>
            <a:fld id="{680C5762-CF65-4775-9966-A58D40CC61B9}" type="slidenum">
              <a:rPr lang="en-US" smtClean="0"/>
              <a:t>66</a:t>
            </a:fld>
            <a:endParaRPr lang="en-US" dirty="0"/>
          </a:p>
        </p:txBody>
      </p:sp>
      <p:pic>
        <p:nvPicPr>
          <p:cNvPr id="6" name="Audio 5">
            <a:hlinkClick r:id="" action="ppaction://media"/>
            <a:extLst>
              <a:ext uri="{FF2B5EF4-FFF2-40B4-BE49-F238E27FC236}">
                <a16:creationId xmlns:a16="http://schemas.microsoft.com/office/drawing/2014/main" id="{814A56CB-DCC9-48B4-AAFD-5ED7B6048E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61664430"/>
      </p:ext>
    </p:extLst>
  </p:cSld>
  <p:clrMapOvr>
    <a:masterClrMapping/>
  </p:clrMapOvr>
  <mc:AlternateContent xmlns:mc="http://schemas.openxmlformats.org/markup-compatibility/2006" xmlns:p14="http://schemas.microsoft.com/office/powerpoint/2010/main">
    <mc:Choice Requires="p14">
      <p:transition spd="slow" p14:dur="2000" advTm="9033"/>
    </mc:Choice>
    <mc:Fallback xmlns="">
      <p:transition spd="slow" advTm="9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BC870-2A95-4B02-BA06-9FB6563C432A}"/>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Performance Expectations </a:t>
            </a:r>
            <a:endParaRPr lang="en-US" dirty="0"/>
          </a:p>
        </p:txBody>
      </p:sp>
      <p:sp>
        <p:nvSpPr>
          <p:cNvPr id="3" name="Content Placeholder 2">
            <a:extLst>
              <a:ext uri="{FF2B5EF4-FFF2-40B4-BE49-F238E27FC236}">
                <a16:creationId xmlns:a16="http://schemas.microsoft.com/office/drawing/2014/main" id="{F5FF54D5-3EE0-4BAE-8C2E-586263160D4B}"/>
              </a:ext>
            </a:extLst>
          </p:cNvPr>
          <p:cNvSpPr>
            <a:spLocks noGrp="1"/>
          </p:cNvSpPr>
          <p:nvPr>
            <p:ph idx="1"/>
          </p:nvPr>
        </p:nvSpPr>
        <p:spPr>
          <a:xfrm>
            <a:off x="457200" y="1798637"/>
            <a:ext cx="8229600" cy="4525963"/>
          </a:xfrm>
        </p:spPr>
        <p:txBody>
          <a:bodyPr>
            <a:normAutofit/>
          </a:bodyPr>
          <a:lstStyle/>
          <a:p>
            <a:pPr marL="0" indent="0" algn="ctr">
              <a:buNone/>
            </a:pPr>
            <a:endParaRPr lang="en-US" dirty="0"/>
          </a:p>
          <a:p>
            <a:pPr marL="0" indent="0" algn="ctr">
              <a:buNone/>
            </a:pPr>
            <a:endParaRPr lang="en-US" dirty="0"/>
          </a:p>
          <a:p>
            <a:pPr marL="0" indent="0" algn="ctr">
              <a:buNone/>
            </a:pPr>
            <a:r>
              <a:rPr lang="en-US" dirty="0"/>
              <a:t>14 Essential Driving Skills:</a:t>
            </a:r>
          </a:p>
        </p:txBody>
      </p:sp>
      <p:sp>
        <p:nvSpPr>
          <p:cNvPr id="4" name="Date Placeholder 3">
            <a:extLst>
              <a:ext uri="{FF2B5EF4-FFF2-40B4-BE49-F238E27FC236}">
                <a16:creationId xmlns:a16="http://schemas.microsoft.com/office/drawing/2014/main" id="{170E6844-A9AE-4B3F-8FB2-FA133080C7E9}"/>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23722161-C460-4BCC-9336-E662639C7366}"/>
              </a:ext>
            </a:extLst>
          </p:cNvPr>
          <p:cNvSpPr>
            <a:spLocks noGrp="1"/>
          </p:cNvSpPr>
          <p:nvPr>
            <p:ph type="sldNum" sz="quarter" idx="12"/>
          </p:nvPr>
        </p:nvSpPr>
        <p:spPr/>
        <p:txBody>
          <a:bodyPr/>
          <a:lstStyle/>
          <a:p>
            <a:fld id="{680C5762-CF65-4775-9966-A58D40CC61B9}" type="slidenum">
              <a:rPr lang="en-US" smtClean="0"/>
              <a:t>67</a:t>
            </a:fld>
            <a:endParaRPr lang="en-US" dirty="0"/>
          </a:p>
        </p:txBody>
      </p:sp>
      <p:graphicFrame>
        <p:nvGraphicFramePr>
          <p:cNvPr id="7" name="Table 7">
            <a:extLst>
              <a:ext uri="{FF2B5EF4-FFF2-40B4-BE49-F238E27FC236}">
                <a16:creationId xmlns:a16="http://schemas.microsoft.com/office/drawing/2014/main" id="{0FC2D8FB-463F-FF44-92BD-6B6110710BBF}"/>
              </a:ext>
            </a:extLst>
          </p:cNvPr>
          <p:cNvGraphicFramePr>
            <a:graphicFrameLocks noGrp="1"/>
          </p:cNvGraphicFramePr>
          <p:nvPr>
            <p:extLst>
              <p:ext uri="{D42A27DB-BD31-4B8C-83A1-F6EECF244321}">
                <p14:modId xmlns:p14="http://schemas.microsoft.com/office/powerpoint/2010/main" val="3319304646"/>
              </p:ext>
            </p:extLst>
          </p:nvPr>
        </p:nvGraphicFramePr>
        <p:xfrm>
          <a:off x="533400" y="1295400"/>
          <a:ext cx="8153400" cy="4459830"/>
        </p:xfrm>
        <a:graphic>
          <a:graphicData uri="http://schemas.openxmlformats.org/drawingml/2006/table">
            <a:tbl>
              <a:tblPr firstRow="1" bandRow="1">
                <a:tableStyleId>{5C22544A-7EE6-4342-B048-85BDC9FD1C3A}</a:tableStyleId>
              </a:tblPr>
              <a:tblGrid>
                <a:gridCol w="4076700">
                  <a:extLst>
                    <a:ext uri="{9D8B030D-6E8A-4147-A177-3AD203B41FA5}">
                      <a16:colId xmlns:a16="http://schemas.microsoft.com/office/drawing/2014/main" val="3085411542"/>
                    </a:ext>
                  </a:extLst>
                </a:gridCol>
                <a:gridCol w="4076700">
                  <a:extLst>
                    <a:ext uri="{9D8B030D-6E8A-4147-A177-3AD203B41FA5}">
                      <a16:colId xmlns:a16="http://schemas.microsoft.com/office/drawing/2014/main" val="691188747"/>
                    </a:ext>
                  </a:extLst>
                </a:gridCol>
              </a:tblGrid>
              <a:tr h="376113">
                <a:tc gridSpan="2">
                  <a:txBody>
                    <a:bodyPr/>
                    <a:lstStyle/>
                    <a:p>
                      <a:pPr algn="ctr"/>
                      <a:r>
                        <a:rPr lang="en-US" sz="2400" dirty="0"/>
                        <a:t>Essential Driving Skills</a:t>
                      </a:r>
                    </a:p>
                  </a:txBody>
                  <a:tcPr/>
                </a:tc>
                <a:tc hMerge="1">
                  <a:txBody>
                    <a:bodyPr/>
                    <a:lstStyle/>
                    <a:p>
                      <a:endParaRPr lang="en-US" dirty="0"/>
                    </a:p>
                  </a:txBody>
                  <a:tcPr/>
                </a:tc>
                <a:extLst>
                  <a:ext uri="{0D108BD9-81ED-4DB2-BD59-A6C34878D82A}">
                    <a16:rowId xmlns:a16="http://schemas.microsoft.com/office/drawing/2014/main" val="2760517384"/>
                  </a:ext>
                </a:extLst>
              </a:tr>
              <a:tr h="643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Judging speed going around a curve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Looking before pulling out from driveway or stop sign</a:t>
                      </a:r>
                    </a:p>
                  </a:txBody>
                  <a:tcPr/>
                </a:tc>
                <a:extLst>
                  <a:ext uri="{0D108BD9-81ED-4DB2-BD59-A6C34878D82A}">
                    <a16:rowId xmlns:a16="http://schemas.microsoft.com/office/drawing/2014/main" val="4230998149"/>
                  </a:ext>
                </a:extLst>
              </a:tr>
              <a:tr h="643330">
                <a:tc>
                  <a:txBody>
                    <a:bodyPr/>
                    <a:lstStyle/>
                    <a:p>
                      <a:pPr marL="0" indent="0">
                        <a:buNone/>
                      </a:pPr>
                      <a:r>
                        <a:rPr lang="en-US" sz="2000" dirty="0"/>
                        <a:t>Recognizing a stopped vehicle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Judging speed and distances of on-coming traffic</a:t>
                      </a:r>
                    </a:p>
                  </a:txBody>
                  <a:tcPr/>
                </a:tc>
                <a:extLst>
                  <a:ext uri="{0D108BD9-81ED-4DB2-BD59-A6C34878D82A}">
                    <a16:rowId xmlns:a16="http://schemas.microsoft.com/office/drawing/2014/main" val="3555565044"/>
                  </a:ext>
                </a:extLst>
              </a:tr>
              <a:tr h="376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Staying in driving line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Driving at night</a:t>
                      </a:r>
                    </a:p>
                  </a:txBody>
                  <a:tcPr/>
                </a:tc>
                <a:extLst>
                  <a:ext uri="{0D108BD9-81ED-4DB2-BD59-A6C34878D82A}">
                    <a16:rowId xmlns:a16="http://schemas.microsoft.com/office/drawing/2014/main" val="4174747464"/>
                  </a:ext>
                </a:extLst>
              </a:tr>
              <a:tr h="376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Starting from a stop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Driving in the rain</a:t>
                      </a:r>
                    </a:p>
                  </a:txBody>
                  <a:tcPr/>
                </a:tc>
                <a:extLst>
                  <a:ext uri="{0D108BD9-81ED-4DB2-BD59-A6C34878D82A}">
                    <a16:rowId xmlns:a16="http://schemas.microsoft.com/office/drawing/2014/main" val="2964741231"/>
                  </a:ext>
                </a:extLst>
              </a:tr>
              <a:tr h="405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Making a left turn into traffic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Driving in the snow</a:t>
                      </a:r>
                    </a:p>
                  </a:txBody>
                  <a:tcPr/>
                </a:tc>
                <a:extLst>
                  <a:ext uri="{0D108BD9-81ED-4DB2-BD59-A6C34878D82A}">
                    <a16:rowId xmlns:a16="http://schemas.microsoft.com/office/drawing/2014/main" val="108427145"/>
                  </a:ext>
                </a:extLst>
              </a:tr>
              <a:tr h="643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Scanning environment and staying in driving lane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Identifying lights, signs, and road markings</a:t>
                      </a:r>
                    </a:p>
                  </a:txBody>
                  <a:tcPr/>
                </a:tc>
                <a:extLst>
                  <a:ext uri="{0D108BD9-81ED-4DB2-BD59-A6C34878D82A}">
                    <a16:rowId xmlns:a16="http://schemas.microsoft.com/office/drawing/2014/main" val="3781667852"/>
                  </a:ext>
                </a:extLst>
              </a:tr>
              <a:tr h="3255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Recognizing when to brake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Selecting a sufficient gap to enter traffic </a:t>
                      </a:r>
                    </a:p>
                  </a:txBody>
                  <a:tcPr/>
                </a:tc>
                <a:extLst>
                  <a:ext uri="{0D108BD9-81ED-4DB2-BD59-A6C34878D82A}">
                    <a16:rowId xmlns:a16="http://schemas.microsoft.com/office/drawing/2014/main" val="2453921365"/>
                  </a:ext>
                </a:extLst>
              </a:tr>
            </a:tbl>
          </a:graphicData>
        </a:graphic>
      </p:graphicFrame>
      <p:pic>
        <p:nvPicPr>
          <p:cNvPr id="6" name="Audio 5">
            <a:hlinkClick r:id="" action="ppaction://media"/>
            <a:extLst>
              <a:ext uri="{FF2B5EF4-FFF2-40B4-BE49-F238E27FC236}">
                <a16:creationId xmlns:a16="http://schemas.microsoft.com/office/drawing/2014/main" id="{19C9D7A8-C7E8-4D74-8252-2D9FFAD2CF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06578466"/>
      </p:ext>
    </p:extLst>
  </p:cSld>
  <p:clrMapOvr>
    <a:masterClrMapping/>
  </p:clrMapOvr>
  <mc:AlternateContent xmlns:mc="http://schemas.openxmlformats.org/markup-compatibility/2006" xmlns:p14="http://schemas.microsoft.com/office/powerpoint/2010/main">
    <mc:Choice Requires="p14">
      <p:transition spd="slow" p14:dur="2000" advTm="45418"/>
    </mc:Choice>
    <mc:Fallback xmlns="">
      <p:transition spd="slow" advTm="45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E9218-13BB-4085-95D8-7FD3EE6E31FE}"/>
              </a:ext>
            </a:extLst>
          </p:cNvPr>
          <p:cNvSpPr>
            <a:spLocks noGrp="1"/>
          </p:cNvSpPr>
          <p:nvPr>
            <p:ph type="title"/>
          </p:nvPr>
        </p:nvSpPr>
        <p:spPr/>
        <p:txBody>
          <a:bodyPr/>
          <a:lstStyle/>
          <a:p>
            <a:pPr algn="ctr"/>
            <a:r>
              <a:rPr lang="en-US" dirty="0"/>
              <a:t>Professional Accountability </a:t>
            </a:r>
          </a:p>
        </p:txBody>
      </p:sp>
      <p:sp>
        <p:nvSpPr>
          <p:cNvPr id="3" name="Date Placeholder 2">
            <a:extLst>
              <a:ext uri="{FF2B5EF4-FFF2-40B4-BE49-F238E27FC236}">
                <a16:creationId xmlns:a16="http://schemas.microsoft.com/office/drawing/2014/main" id="{23DDAFEE-8E4B-47F8-AB96-A3B438CB7F3C}"/>
              </a:ext>
            </a:extLst>
          </p:cNvPr>
          <p:cNvSpPr>
            <a:spLocks noGrp="1"/>
          </p:cNvSpPr>
          <p:nvPr>
            <p:ph type="dt" sz="half" idx="10"/>
          </p:nvPr>
        </p:nvSpPr>
        <p:spPr/>
        <p:txBody>
          <a:bodyPr/>
          <a:lstStyle/>
          <a:p>
            <a:fld id="{B931F4DF-3504-4A5A-ACA1-B091F23F45D1}" type="datetime1">
              <a:rPr lang="en-US" smtClean="0"/>
              <a:t>4/7/2022</a:t>
            </a:fld>
            <a:endParaRPr lang="en-US" dirty="0"/>
          </a:p>
        </p:txBody>
      </p:sp>
      <p:sp>
        <p:nvSpPr>
          <p:cNvPr id="4" name="Slide Number Placeholder 3">
            <a:extLst>
              <a:ext uri="{FF2B5EF4-FFF2-40B4-BE49-F238E27FC236}">
                <a16:creationId xmlns:a16="http://schemas.microsoft.com/office/drawing/2014/main" id="{7B800951-0CB0-435B-A906-FA27411D50D6}"/>
              </a:ext>
            </a:extLst>
          </p:cNvPr>
          <p:cNvSpPr>
            <a:spLocks noGrp="1"/>
          </p:cNvSpPr>
          <p:nvPr>
            <p:ph type="sldNum" sz="quarter" idx="12"/>
          </p:nvPr>
        </p:nvSpPr>
        <p:spPr/>
        <p:txBody>
          <a:bodyPr/>
          <a:lstStyle/>
          <a:p>
            <a:fld id="{680C5762-CF65-4775-9966-A58D40CC61B9}" type="slidenum">
              <a:rPr lang="en-US" smtClean="0"/>
              <a:t>68</a:t>
            </a:fld>
            <a:endParaRPr lang="en-US" dirty="0"/>
          </a:p>
        </p:txBody>
      </p:sp>
      <p:pic>
        <p:nvPicPr>
          <p:cNvPr id="5" name="Audio 4">
            <a:hlinkClick r:id="" action="ppaction://media"/>
            <a:extLst>
              <a:ext uri="{FF2B5EF4-FFF2-40B4-BE49-F238E27FC236}">
                <a16:creationId xmlns:a16="http://schemas.microsoft.com/office/drawing/2014/main" id="{CD676F06-BC40-401C-A02E-713508A965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78833112"/>
      </p:ext>
    </p:extLst>
  </p:cSld>
  <p:clrMapOvr>
    <a:masterClrMapping/>
  </p:clrMapOvr>
  <mc:AlternateContent xmlns:mc="http://schemas.openxmlformats.org/markup-compatibility/2006" xmlns:p14="http://schemas.microsoft.com/office/powerpoint/2010/main">
    <mc:Choice Requires="p14">
      <p:transition spd="slow" p14:dur="2000" advTm="5624"/>
    </mc:Choice>
    <mc:Fallback xmlns="">
      <p:transition spd="slow" advTm="5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213C-0F17-47C7-95E6-441A22152A20}"/>
              </a:ext>
            </a:extLst>
          </p:cNvPr>
          <p:cNvSpPr>
            <a:spLocks noGrp="1"/>
          </p:cNvSpPr>
          <p:nvPr>
            <p:ph type="title"/>
          </p:nvPr>
        </p:nvSpPr>
        <p:spPr/>
        <p:txBody>
          <a:bodyPr/>
          <a:lstStyle/>
          <a:p>
            <a:r>
              <a:rPr lang="en-US" dirty="0"/>
              <a:t>Professional Accountability </a:t>
            </a:r>
          </a:p>
        </p:txBody>
      </p:sp>
      <p:sp>
        <p:nvSpPr>
          <p:cNvPr id="3" name="Content Placeholder 2">
            <a:extLst>
              <a:ext uri="{FF2B5EF4-FFF2-40B4-BE49-F238E27FC236}">
                <a16:creationId xmlns:a16="http://schemas.microsoft.com/office/drawing/2014/main" id="{743F29F7-415B-48FA-BF65-E334B46C12E8}"/>
              </a:ext>
            </a:extLst>
          </p:cNvPr>
          <p:cNvSpPr>
            <a:spLocks noGrp="1"/>
          </p:cNvSpPr>
          <p:nvPr>
            <p:ph idx="1"/>
          </p:nvPr>
        </p:nvSpPr>
        <p:spPr/>
        <p:txBody>
          <a:bodyPr>
            <a:normAutofit/>
          </a:bodyPr>
          <a:lstStyle/>
          <a:p>
            <a:pPr marL="0" indent="0">
              <a:buNone/>
            </a:pPr>
            <a:r>
              <a:rPr lang="en-US" dirty="0"/>
              <a:t>The primary responsibility of the driver educator is the safety, health, well-being, and education of the student.  </a:t>
            </a:r>
          </a:p>
          <a:p>
            <a:pPr marL="692150" indent="-336550"/>
            <a:r>
              <a:rPr lang="en-US" sz="2600" dirty="0">
                <a:hlinkClick r:id="rId5"/>
              </a:rPr>
              <a:t>Ethical Educator &amp; Professional Practices</a:t>
            </a:r>
            <a:endParaRPr lang="en-US" sz="2600" dirty="0"/>
          </a:p>
          <a:p>
            <a:pPr marL="692150" indent="-336550"/>
            <a:r>
              <a:rPr lang="en-US" sz="2600" dirty="0">
                <a:hlinkClick r:id="rId6"/>
              </a:rPr>
              <a:t>Recognizing &amp; Reporting Sexual Misconduct</a:t>
            </a:r>
            <a:r>
              <a:rPr lang="en-US" sz="2600" dirty="0"/>
              <a:t>;</a:t>
            </a:r>
          </a:p>
          <a:p>
            <a:pPr marL="692150" indent="-336550"/>
            <a:r>
              <a:rPr lang="en-US" sz="2600" dirty="0">
                <a:hlinkClick r:id="rId7"/>
              </a:rPr>
              <a:t>Mandatory Reporting Under the Educator Discipline Act</a:t>
            </a:r>
            <a:endParaRPr lang="en-US" sz="2600" dirty="0"/>
          </a:p>
          <a:p>
            <a:pPr marL="692150" indent="-336550"/>
            <a:r>
              <a:rPr lang="en-US" sz="2600" dirty="0">
                <a:hlinkClick r:id="rId8"/>
              </a:rPr>
              <a:t>Roles and Responsibilities of Non-Certified Educators</a:t>
            </a:r>
            <a:endParaRPr lang="en-US" sz="2600" dirty="0"/>
          </a:p>
          <a:p>
            <a:pPr marL="0" indent="0">
              <a:buNone/>
            </a:pPr>
            <a:endParaRPr lang="en-US" dirty="0"/>
          </a:p>
        </p:txBody>
      </p:sp>
      <p:sp>
        <p:nvSpPr>
          <p:cNvPr id="4" name="Date Placeholder 3">
            <a:extLst>
              <a:ext uri="{FF2B5EF4-FFF2-40B4-BE49-F238E27FC236}">
                <a16:creationId xmlns:a16="http://schemas.microsoft.com/office/drawing/2014/main" id="{942A44F2-BAEC-4968-850C-4BD8BB2FBF2B}"/>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76ABA928-C964-4063-A5C8-D68172F6C2CA}"/>
              </a:ext>
            </a:extLst>
          </p:cNvPr>
          <p:cNvSpPr>
            <a:spLocks noGrp="1"/>
          </p:cNvSpPr>
          <p:nvPr>
            <p:ph type="sldNum" sz="quarter" idx="12"/>
          </p:nvPr>
        </p:nvSpPr>
        <p:spPr/>
        <p:txBody>
          <a:bodyPr/>
          <a:lstStyle/>
          <a:p>
            <a:fld id="{680C5762-CF65-4775-9966-A58D40CC61B9}" type="slidenum">
              <a:rPr lang="en-US" smtClean="0"/>
              <a:t>69</a:t>
            </a:fld>
            <a:endParaRPr lang="en-US" dirty="0"/>
          </a:p>
        </p:txBody>
      </p:sp>
      <p:pic>
        <p:nvPicPr>
          <p:cNvPr id="6" name="Audio 5">
            <a:hlinkClick r:id="" action="ppaction://media"/>
            <a:extLst>
              <a:ext uri="{FF2B5EF4-FFF2-40B4-BE49-F238E27FC236}">
                <a16:creationId xmlns:a16="http://schemas.microsoft.com/office/drawing/2014/main" id="{C4B80925-2343-49E7-989B-F89BFEE640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04526836"/>
      </p:ext>
    </p:extLst>
  </p:cSld>
  <p:clrMapOvr>
    <a:masterClrMapping/>
  </p:clrMapOvr>
  <mc:AlternateContent xmlns:mc="http://schemas.openxmlformats.org/markup-compatibility/2006" xmlns:p14="http://schemas.microsoft.com/office/powerpoint/2010/main">
    <mc:Choice Requires="p14">
      <p:transition spd="slow" p14:dur="2000" advTm="8738"/>
    </mc:Choice>
    <mc:Fallback xmlns="">
      <p:transition spd="slow" advTm="8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EFDA-5AC6-488A-94BA-31D70F0DF46B}"/>
              </a:ext>
            </a:extLst>
          </p:cNvPr>
          <p:cNvSpPr>
            <a:spLocks noGrp="1"/>
          </p:cNvSpPr>
          <p:nvPr>
            <p:ph type="title"/>
          </p:nvPr>
        </p:nvSpPr>
        <p:spPr/>
        <p:txBody>
          <a:bodyPr/>
          <a:lstStyle/>
          <a:p>
            <a:r>
              <a:rPr lang="en-US" dirty="0"/>
              <a:t>Standards Foundations (Part 1) </a:t>
            </a:r>
          </a:p>
        </p:txBody>
      </p:sp>
      <p:sp>
        <p:nvSpPr>
          <p:cNvPr id="3" name="Content Placeholder 2">
            <a:extLst>
              <a:ext uri="{FF2B5EF4-FFF2-40B4-BE49-F238E27FC236}">
                <a16:creationId xmlns:a16="http://schemas.microsoft.com/office/drawing/2014/main" id="{5E6605E5-37D3-4DD4-A0B6-0066AD05010C}"/>
              </a:ext>
            </a:extLst>
          </p:cNvPr>
          <p:cNvSpPr>
            <a:spLocks noGrp="1"/>
          </p:cNvSpPr>
          <p:nvPr>
            <p:ph idx="1"/>
          </p:nvPr>
        </p:nvSpPr>
        <p:spPr/>
        <p:txBody>
          <a:bodyPr/>
          <a:lstStyle/>
          <a:p>
            <a:pPr marL="0" indent="0">
              <a:buNone/>
            </a:pPr>
            <a:r>
              <a:rPr lang="en-US" sz="2400" dirty="0">
                <a:effectLst/>
                <a:ea typeface="Calibri" panose="020F0502020204030204" pitchFamily="34" charset="0"/>
              </a:rPr>
              <a:t>Instructor training should include at a minimum but not limited to understanding of the following</a:t>
            </a:r>
            <a:r>
              <a:rPr lang="en-US" sz="2000" dirty="0">
                <a:effectLst/>
                <a:ea typeface="Calibri" panose="020F0502020204030204" pitchFamily="34" charset="0"/>
              </a:rPr>
              <a:t>:</a:t>
            </a:r>
          </a:p>
          <a:p>
            <a:pPr marL="0" indent="0">
              <a:buNone/>
            </a:pPr>
            <a:endParaRPr lang="en-US" sz="1600" dirty="0">
              <a:effectLst/>
              <a:ea typeface="Calibri" panose="020F0502020204030204" pitchFamily="34" charset="0"/>
            </a:endParaRPr>
          </a:p>
          <a:p>
            <a:pPr marL="628650" indent="-333375">
              <a:spcBef>
                <a:spcPts val="0"/>
              </a:spcBef>
            </a:pPr>
            <a:r>
              <a:rPr lang="en-US" sz="2400" dirty="0">
                <a:ea typeface="Calibri" panose="020F0502020204030204" pitchFamily="34" charset="0"/>
              </a:rPr>
              <a:t>D</a:t>
            </a:r>
            <a:r>
              <a:rPr lang="en-US" sz="2400" dirty="0">
                <a:effectLst/>
                <a:ea typeface="Calibri" panose="020F0502020204030204" pitchFamily="34" charset="0"/>
              </a:rPr>
              <a:t>river education curriculum  </a:t>
            </a:r>
            <a:r>
              <a:rPr lang="en-US" sz="2400" dirty="0">
                <a:ea typeface="Calibri" panose="020F0502020204030204" pitchFamily="34" charset="0"/>
              </a:rPr>
              <a:t>(</a:t>
            </a:r>
            <a:r>
              <a:rPr lang="en-US" sz="2400" dirty="0">
                <a:effectLst/>
                <a:ea typeface="Calibri" panose="020F0502020204030204" pitchFamily="34" charset="0"/>
              </a:rPr>
              <a:t>PDTS choice as to which driver education curriculum is employed.)</a:t>
            </a:r>
          </a:p>
          <a:p>
            <a:pPr marL="628650" indent="-333375">
              <a:spcBef>
                <a:spcPts val="0"/>
              </a:spcBef>
            </a:pPr>
            <a:r>
              <a:rPr lang="en-US" sz="2400" dirty="0">
                <a:effectLst/>
                <a:ea typeface="Calibri" panose="020F0502020204030204" pitchFamily="34" charset="0"/>
              </a:rPr>
              <a:t>Pennsylvania Performance Expectations for Driver Education</a:t>
            </a:r>
          </a:p>
          <a:p>
            <a:pPr marL="628650" indent="-333375">
              <a:spcBef>
                <a:spcPts val="0"/>
              </a:spcBef>
            </a:pPr>
            <a:r>
              <a:rPr lang="en-US" sz="2400" dirty="0">
                <a:ea typeface="Calibri" panose="020F0502020204030204" pitchFamily="34" charset="0"/>
              </a:rPr>
              <a:t>D</a:t>
            </a:r>
            <a:r>
              <a:rPr lang="en-US" sz="2400" dirty="0">
                <a:effectLst/>
                <a:ea typeface="Calibri" panose="020F0502020204030204" pitchFamily="34" charset="0"/>
              </a:rPr>
              <a:t>river education best practices </a:t>
            </a:r>
          </a:p>
          <a:p>
            <a:pPr marL="628650" indent="-333375">
              <a:spcBef>
                <a:spcPts val="0"/>
              </a:spcBef>
            </a:pPr>
            <a:r>
              <a:rPr lang="en-US" sz="2400" dirty="0">
                <a:ea typeface="Calibri" panose="020F0502020204030204" pitchFamily="34" charset="0"/>
              </a:rPr>
              <a:t>R</a:t>
            </a:r>
            <a:r>
              <a:rPr lang="en-US" sz="2400" dirty="0">
                <a:effectLst/>
                <a:ea typeface="Calibri" panose="020F0502020204030204" pitchFamily="34" charset="0"/>
              </a:rPr>
              <a:t>ules for safe driving</a:t>
            </a:r>
          </a:p>
          <a:p>
            <a:pPr marL="628650" indent="-333375">
              <a:spcBef>
                <a:spcPts val="0"/>
              </a:spcBef>
            </a:pPr>
            <a:r>
              <a:rPr lang="en-US" sz="2400" dirty="0">
                <a:effectLst/>
                <a:ea typeface="Calibri" panose="020F0502020204030204" pitchFamily="34" charset="0"/>
              </a:rPr>
              <a:t>Pennsylvania </a:t>
            </a:r>
            <a:r>
              <a:rPr lang="en-US" sz="2400" dirty="0">
                <a:ea typeface="Calibri" panose="020F0502020204030204" pitchFamily="34" charset="0"/>
              </a:rPr>
              <a:t>M</a:t>
            </a:r>
            <a:r>
              <a:rPr lang="en-US" sz="2400" dirty="0">
                <a:effectLst/>
                <a:ea typeface="Calibri" panose="020F0502020204030204" pitchFamily="34" charset="0"/>
              </a:rPr>
              <a:t>otor </a:t>
            </a:r>
            <a:r>
              <a:rPr lang="en-US" sz="2400" dirty="0">
                <a:ea typeface="Calibri" panose="020F0502020204030204" pitchFamily="34" charset="0"/>
              </a:rPr>
              <a:t>V</a:t>
            </a:r>
            <a:r>
              <a:rPr lang="en-US" sz="2400" dirty="0">
                <a:effectLst/>
                <a:ea typeface="Calibri" panose="020F0502020204030204" pitchFamily="34" charset="0"/>
              </a:rPr>
              <a:t>ehicle Code</a:t>
            </a:r>
          </a:p>
          <a:p>
            <a:pPr marL="628650" indent="-333375">
              <a:spcBef>
                <a:spcPts val="0"/>
              </a:spcBef>
            </a:pPr>
            <a:r>
              <a:rPr lang="en-US" sz="2400" dirty="0">
                <a:ea typeface="Calibri" panose="020F0502020204030204" pitchFamily="34" charset="0"/>
              </a:rPr>
              <a:t>N</a:t>
            </a:r>
            <a:r>
              <a:rPr lang="en-US" sz="2400" dirty="0">
                <a:effectLst/>
                <a:ea typeface="Calibri" panose="020F0502020204030204" pitchFamily="34" charset="0"/>
              </a:rPr>
              <a:t>atural laws that affect vehicle operator performance</a:t>
            </a:r>
          </a:p>
          <a:p>
            <a:pPr marL="0" marR="0" lvl="0" indent="0">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Date Placeholder 3">
            <a:extLst>
              <a:ext uri="{FF2B5EF4-FFF2-40B4-BE49-F238E27FC236}">
                <a16:creationId xmlns:a16="http://schemas.microsoft.com/office/drawing/2014/main" id="{9C7DB41D-AFBD-4D80-92A5-D95CA6D20E17}"/>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117EF997-88AC-4D5E-9275-206A89DC2CF6}"/>
              </a:ext>
            </a:extLst>
          </p:cNvPr>
          <p:cNvSpPr>
            <a:spLocks noGrp="1"/>
          </p:cNvSpPr>
          <p:nvPr>
            <p:ph type="sldNum" sz="quarter" idx="12"/>
          </p:nvPr>
        </p:nvSpPr>
        <p:spPr/>
        <p:txBody>
          <a:bodyPr/>
          <a:lstStyle/>
          <a:p>
            <a:fld id="{680C5762-CF65-4775-9966-A58D40CC61B9}" type="slidenum">
              <a:rPr lang="en-US" smtClean="0"/>
              <a:t>7</a:t>
            </a:fld>
            <a:endParaRPr lang="en-US" dirty="0"/>
          </a:p>
        </p:txBody>
      </p:sp>
      <p:pic>
        <p:nvPicPr>
          <p:cNvPr id="7" name="Audio 6">
            <a:hlinkClick r:id="" action="ppaction://media"/>
            <a:extLst>
              <a:ext uri="{FF2B5EF4-FFF2-40B4-BE49-F238E27FC236}">
                <a16:creationId xmlns:a16="http://schemas.microsoft.com/office/drawing/2014/main" id="{063DA73D-CF72-41EC-9096-B4678146BC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81173174"/>
      </p:ext>
    </p:extLst>
  </p:cSld>
  <p:clrMapOvr>
    <a:masterClrMapping/>
  </p:clrMapOvr>
  <mc:AlternateContent xmlns:mc="http://schemas.openxmlformats.org/markup-compatibility/2006" xmlns:p14="http://schemas.microsoft.com/office/powerpoint/2010/main">
    <mc:Choice Requires="p14">
      <p:transition spd="slow" p14:dur="2000" advTm="35973"/>
    </mc:Choice>
    <mc:Fallback xmlns="">
      <p:transition spd="slow" advTm="35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B73CC-356F-4504-AAF4-A7D081CC8DC6}"/>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932F9E15-ACB2-4D82-BEDC-67572EC7F6A7}"/>
              </a:ext>
            </a:extLst>
          </p:cNvPr>
          <p:cNvSpPr>
            <a:spLocks noGrp="1"/>
          </p:cNvSpPr>
          <p:nvPr>
            <p:ph idx="1"/>
          </p:nvPr>
        </p:nvSpPr>
        <p:spPr>
          <a:xfrm>
            <a:off x="457200" y="1798637"/>
            <a:ext cx="8229600" cy="4525963"/>
          </a:xfrm>
        </p:spPr>
        <p:txBody>
          <a:bodyPr/>
          <a:lstStyle/>
          <a:p>
            <a:pPr marL="0" indent="0" algn="ctr">
              <a:spcBef>
                <a:spcPts val="0"/>
              </a:spcBef>
              <a:buNone/>
            </a:pPr>
            <a:r>
              <a:rPr lang="en-US" dirty="0"/>
              <a:t>Thank you for participating in this presentation!</a:t>
            </a:r>
          </a:p>
          <a:p>
            <a:pPr marL="0" indent="0" algn="ctr">
              <a:spcBef>
                <a:spcPts val="0"/>
              </a:spcBef>
              <a:buNone/>
            </a:pPr>
            <a:endParaRPr lang="en-US" dirty="0"/>
          </a:p>
          <a:p>
            <a:pPr marL="0" indent="0" algn="ctr">
              <a:spcBef>
                <a:spcPts val="0"/>
              </a:spcBef>
              <a:buNone/>
            </a:pPr>
            <a:r>
              <a:rPr lang="en-US" dirty="0"/>
              <a:t>Questions? </a:t>
            </a:r>
          </a:p>
          <a:p>
            <a:pPr marL="0" indent="0" algn="ctr">
              <a:spcBef>
                <a:spcPts val="0"/>
              </a:spcBef>
              <a:buNone/>
            </a:pPr>
            <a:r>
              <a:rPr lang="en-US" dirty="0"/>
              <a:t>John Kashatus</a:t>
            </a:r>
          </a:p>
          <a:p>
            <a:pPr marL="0" indent="0" algn="ctr">
              <a:spcBef>
                <a:spcPts val="0"/>
              </a:spcBef>
              <a:buNone/>
            </a:pPr>
            <a:r>
              <a:rPr lang="en-US" dirty="0">
                <a:hlinkClick r:id="rId4"/>
              </a:rPr>
              <a:t>johkashatu@pa.gov</a:t>
            </a:r>
            <a:r>
              <a:rPr lang="en-US" dirty="0"/>
              <a:t> </a:t>
            </a:r>
          </a:p>
          <a:p>
            <a:pPr marL="0" indent="0" algn="ctr">
              <a:spcBef>
                <a:spcPts val="0"/>
              </a:spcBef>
              <a:buNone/>
            </a:pPr>
            <a:r>
              <a:rPr lang="en-US" dirty="0"/>
              <a:t>   </a:t>
            </a:r>
          </a:p>
        </p:txBody>
      </p:sp>
      <p:sp>
        <p:nvSpPr>
          <p:cNvPr id="4" name="Date Placeholder 3">
            <a:extLst>
              <a:ext uri="{FF2B5EF4-FFF2-40B4-BE49-F238E27FC236}">
                <a16:creationId xmlns:a16="http://schemas.microsoft.com/office/drawing/2014/main" id="{2753E5BF-1230-473C-89B7-E2B572F7D1DD}"/>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1BF3A51F-8D38-4BB7-B0D1-1D6E2820160F}"/>
              </a:ext>
            </a:extLst>
          </p:cNvPr>
          <p:cNvSpPr>
            <a:spLocks noGrp="1"/>
          </p:cNvSpPr>
          <p:nvPr>
            <p:ph type="sldNum" sz="quarter" idx="12"/>
          </p:nvPr>
        </p:nvSpPr>
        <p:spPr/>
        <p:txBody>
          <a:bodyPr/>
          <a:lstStyle/>
          <a:p>
            <a:fld id="{680C5762-CF65-4775-9966-A58D40CC61B9}" type="slidenum">
              <a:rPr lang="en-US" smtClean="0"/>
              <a:t>70</a:t>
            </a:fld>
            <a:endParaRPr lang="en-US" dirty="0"/>
          </a:p>
        </p:txBody>
      </p:sp>
      <p:pic>
        <p:nvPicPr>
          <p:cNvPr id="6" name="Audio 5">
            <a:hlinkClick r:id="" action="ppaction://media"/>
            <a:extLst>
              <a:ext uri="{FF2B5EF4-FFF2-40B4-BE49-F238E27FC236}">
                <a16:creationId xmlns:a16="http://schemas.microsoft.com/office/drawing/2014/main" id="{5E899C05-8706-42E3-A7AB-A950FB1128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77554286"/>
      </p:ext>
    </p:extLst>
  </p:cSld>
  <p:clrMapOvr>
    <a:masterClrMapping/>
  </p:clrMapOvr>
  <mc:AlternateContent xmlns:mc="http://schemas.openxmlformats.org/markup-compatibility/2006" xmlns:p14="http://schemas.microsoft.com/office/powerpoint/2010/main">
    <mc:Choice Requires="p14">
      <p:transition spd="slow" p14:dur="2000" advTm="8816"/>
    </mc:Choice>
    <mc:Fallback xmlns="">
      <p:transition spd="slow" advTm="8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476250" y="2165866"/>
            <a:ext cx="8229600"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2000" dirty="0">
                <a:solidFill>
                  <a:srgbClr val="000000"/>
                </a:solidFill>
                <a:latin typeface="Arial" panose="020B0604020202020204" pitchFamily="34" charset="0"/>
                <a:ea typeface="Verdana" pitchFamily="34" charset="0"/>
                <a:cs typeface="Arial" panose="020B0604020202020204" pitchFamily="34" charset="0"/>
              </a:rPr>
              <a:t>For more information on </a:t>
            </a:r>
            <a:r>
              <a:rPr lang="en-US" sz="2000" dirty="0"/>
              <a:t>Suggested Private Driver Training,</a:t>
            </a:r>
            <a:r>
              <a:rPr lang="en-US" altLang="en-US" sz="2000" dirty="0">
                <a:solidFill>
                  <a:srgbClr val="000000"/>
                </a:solidFill>
                <a:latin typeface="Arial" panose="020B0604020202020204" pitchFamily="34" charset="0"/>
                <a:ea typeface="Verdana" pitchFamily="34" charset="0"/>
                <a:cs typeface="Arial" panose="020B0604020202020204" pitchFamily="34" charset="0"/>
              </a:rPr>
              <a:t> please visit PDE’s website at</a:t>
            </a:r>
            <a:endParaRPr lang="en-US" altLang="en-US" sz="2000" u="sng" dirty="0">
              <a:solidFill>
                <a:srgbClr val="0000FF"/>
              </a:solidFill>
              <a:latin typeface="Arial" panose="020B0604020202020204" pitchFamily="34" charset="0"/>
              <a:ea typeface="Verdana" pitchFamily="34" charset="0"/>
              <a:cs typeface="Arial" panose="020B0604020202020204" pitchFamily="34" charset="0"/>
            </a:endParaRPr>
          </a:p>
          <a:p>
            <a:pPr algn="ctr" eaLnBrk="1" hangingPunct="1">
              <a:defRPr/>
            </a:pPr>
            <a:r>
              <a:rPr lang="en-US" altLang="en-US" sz="2000" dirty="0">
                <a:solidFill>
                  <a:srgbClr val="000000"/>
                </a:solidFill>
                <a:latin typeface="Arial" panose="020B0604020202020204" pitchFamily="34" charset="0"/>
                <a:ea typeface="Verdana" pitchFamily="34" charset="0"/>
                <a:cs typeface="Arial" panose="020B0604020202020204" pitchFamily="34" charset="0"/>
                <a:hlinkClick r:id="rId2"/>
              </a:rPr>
              <a:t>https://www.education.pa.gov/Teachers%20-%20Administrators/Curriculum/DriverSafetyEd/Pages/default.aspx</a:t>
            </a:r>
            <a:endParaRPr lang="en-US" altLang="en-US" sz="2000" dirty="0">
              <a:solidFill>
                <a:srgbClr val="000000"/>
              </a:solidFill>
              <a:latin typeface="Arial" panose="020B0604020202020204" pitchFamily="34" charset="0"/>
              <a:ea typeface="Verdana" pitchFamily="34" charset="0"/>
              <a:cs typeface="Arial" panose="020B0604020202020204" pitchFamily="34" charset="0"/>
            </a:endParaRPr>
          </a:p>
          <a:p>
            <a:pPr algn="ctr" eaLnBrk="1" hangingPunct="1">
              <a:defRPr/>
            </a:pPr>
            <a:r>
              <a:rPr lang="en-US" altLang="en-US" sz="2000" dirty="0">
                <a:solidFill>
                  <a:srgbClr val="000000"/>
                </a:solidFill>
                <a:latin typeface="Arial" panose="020B0604020202020204" pitchFamily="34" charset="0"/>
                <a:ea typeface="Verdana" pitchFamily="34" charset="0"/>
                <a:cs typeface="Arial" panose="020B0604020202020204" pitchFamily="34" charset="0"/>
              </a:rPr>
              <a:t> </a:t>
            </a:r>
            <a:endParaRPr lang="en-US" altLang="en-US" dirty="0">
              <a:solidFill>
                <a:srgbClr val="000000"/>
              </a:solidFill>
              <a:latin typeface="Arial" panose="020B0604020202020204" pitchFamily="34" charset="0"/>
              <a:ea typeface="Verdana" pitchFamily="34" charset="0"/>
              <a:cs typeface="Arial" panose="020B0604020202020204" pitchFamily="34" charset="0"/>
            </a:endParaRPr>
          </a:p>
        </p:txBody>
      </p:sp>
      <p:sp>
        <p:nvSpPr>
          <p:cNvPr id="3" name="TextBox 9"/>
          <p:cNvSpPr txBox="1">
            <a:spLocks noChangeArrowheads="1"/>
          </p:cNvSpPr>
          <p:nvPr/>
        </p:nvSpPr>
        <p:spPr bwMode="auto">
          <a:xfrm>
            <a:off x="476250" y="4173141"/>
            <a:ext cx="821055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600" i="1" dirty="0"/>
              <a:t>The mission of the Department of Education is to ensure that every learner has access to a world-class education system that academically prepares children and adults to succeed as productive citizens. Further, the Department seeks to establish a culture that is committed to improving opportunities throughout the commonwealth by ensuring that technical support, resources, and optimal learning environments are available for all students, whether children or </a:t>
            </a:r>
            <a:r>
              <a:rPr lang="en-US" sz="1600" i="1"/>
              <a:t>adults.</a:t>
            </a:r>
            <a:endParaRPr lang="en-US" sz="1600" dirty="0"/>
          </a:p>
        </p:txBody>
      </p:sp>
      <p:sp>
        <p:nvSpPr>
          <p:cNvPr id="4" name="Slide Number Placeholder 3"/>
          <p:cNvSpPr>
            <a:spLocks noGrp="1"/>
          </p:cNvSpPr>
          <p:nvPr>
            <p:ph type="sldNum" sz="quarter" idx="12"/>
          </p:nvPr>
        </p:nvSpPr>
        <p:spPr/>
        <p:txBody>
          <a:bodyPr/>
          <a:lstStyle/>
          <a:p>
            <a:fld id="{680C5762-CF65-4775-9966-A58D40CC61B9}" type="slidenum">
              <a:rPr lang="en-US" smtClean="0"/>
              <a:t>71</a:t>
            </a:fld>
            <a:endParaRPr lang="en-US" dirty="0"/>
          </a:p>
        </p:txBody>
      </p:sp>
      <p:sp>
        <p:nvSpPr>
          <p:cNvPr id="5" name="Date Placeholder 4"/>
          <p:cNvSpPr>
            <a:spLocks noGrp="1"/>
          </p:cNvSpPr>
          <p:nvPr>
            <p:ph type="dt" sz="half" idx="10"/>
          </p:nvPr>
        </p:nvSpPr>
        <p:spPr/>
        <p:txBody>
          <a:bodyPr/>
          <a:lstStyle/>
          <a:p>
            <a:fld id="{C5609242-B7C9-4E08-B84E-BC2A06CF552E}" type="datetime1">
              <a:rPr lang="en-US" smtClean="0"/>
              <a:t>4/7/2022</a:t>
            </a:fld>
            <a:endParaRPr lang="en-US" dirty="0"/>
          </a:p>
        </p:txBody>
      </p:sp>
      <p:sp>
        <p:nvSpPr>
          <p:cNvPr id="6" name="Title 5"/>
          <p:cNvSpPr>
            <a:spLocks noGrp="1"/>
          </p:cNvSpPr>
          <p:nvPr>
            <p:ph type="title" idx="4294967295"/>
          </p:nvPr>
        </p:nvSpPr>
        <p:spPr/>
        <p:txBody>
          <a:bodyPr/>
          <a:lstStyle/>
          <a:p>
            <a:r>
              <a:rPr lang="en-US" dirty="0"/>
              <a:t>Contact</a:t>
            </a:r>
            <a:r>
              <a:rPr lang="en-US" baseline="0" dirty="0"/>
              <a:t>/Mission</a:t>
            </a:r>
            <a:endParaRPr lang="en-US" dirty="0"/>
          </a:p>
        </p:txBody>
      </p:sp>
    </p:spTree>
    <p:extLst>
      <p:ext uri="{BB962C8B-B14F-4D97-AF65-F5344CB8AC3E}">
        <p14:creationId xmlns:p14="http://schemas.microsoft.com/office/powerpoint/2010/main" val="2283214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B2734-F147-422C-9876-0D9180E0E7A9}"/>
              </a:ext>
            </a:extLst>
          </p:cNvPr>
          <p:cNvSpPr>
            <a:spLocks noGrp="1"/>
          </p:cNvSpPr>
          <p:nvPr>
            <p:ph type="title"/>
          </p:nvPr>
        </p:nvSpPr>
        <p:spPr/>
        <p:txBody>
          <a:bodyPr/>
          <a:lstStyle/>
          <a:p>
            <a:r>
              <a:rPr lang="en-US" dirty="0"/>
              <a:t>Standards Foundations (Part 2) </a:t>
            </a:r>
          </a:p>
        </p:txBody>
      </p:sp>
      <p:sp>
        <p:nvSpPr>
          <p:cNvPr id="3" name="Content Placeholder 2">
            <a:extLst>
              <a:ext uri="{FF2B5EF4-FFF2-40B4-BE49-F238E27FC236}">
                <a16:creationId xmlns:a16="http://schemas.microsoft.com/office/drawing/2014/main" id="{B57A2B02-BF2C-4AF5-A1E1-11DF2E27A5D1}"/>
              </a:ext>
            </a:extLst>
          </p:cNvPr>
          <p:cNvSpPr>
            <a:spLocks noGrp="1"/>
          </p:cNvSpPr>
          <p:nvPr>
            <p:ph idx="1"/>
          </p:nvPr>
        </p:nvSpPr>
        <p:spPr/>
        <p:txBody>
          <a:bodyPr>
            <a:normAutofit fontScale="85000" lnSpcReduction="20000"/>
          </a:bodyPr>
          <a:lstStyle/>
          <a:p>
            <a:pPr marL="0" indent="0">
              <a:buNone/>
            </a:pPr>
            <a:r>
              <a:rPr lang="en-US" sz="2400" b="1" dirty="0"/>
              <a:t>Continued</a:t>
            </a:r>
          </a:p>
          <a:p>
            <a:pPr marL="747713" indent="-333375">
              <a:lnSpc>
                <a:spcPct val="120000"/>
              </a:lnSpc>
              <a:spcBef>
                <a:spcPts val="0"/>
              </a:spcBef>
            </a:pPr>
            <a:r>
              <a:rPr lang="en-US" sz="2400" dirty="0">
                <a:effectLst/>
                <a:ea typeface="Calibri" panose="020F0502020204030204" pitchFamily="34" charset="0"/>
              </a:rPr>
              <a:t>Fu</a:t>
            </a:r>
            <a:r>
              <a:rPr lang="en-US" sz="2600" dirty="0">
                <a:effectLst/>
                <a:ea typeface="Calibri" panose="020F0502020204030204" pitchFamily="34" charset="0"/>
              </a:rPr>
              <a:t>ndamental concepts of teaching and </a:t>
            </a:r>
            <a:r>
              <a:rPr lang="en-US" sz="2600" dirty="0">
                <a:ea typeface="Calibri" panose="020F0502020204030204" pitchFamily="34" charset="0"/>
              </a:rPr>
              <a:t>l</a:t>
            </a:r>
            <a:r>
              <a:rPr lang="en-US" sz="2600" dirty="0">
                <a:effectLst/>
                <a:ea typeface="Calibri" panose="020F0502020204030204" pitchFamily="34" charset="0"/>
              </a:rPr>
              <a:t>earning</a:t>
            </a:r>
          </a:p>
          <a:p>
            <a:pPr marL="1147763" lvl="1" indent="-333375">
              <a:lnSpc>
                <a:spcPct val="120000"/>
              </a:lnSpc>
              <a:spcBef>
                <a:spcPts val="0"/>
              </a:spcBef>
            </a:pPr>
            <a:r>
              <a:rPr lang="en-US" sz="2200" dirty="0">
                <a:effectLst/>
                <a:ea typeface="Calibri" panose="020F0502020204030204" pitchFamily="34" charset="0"/>
              </a:rPr>
              <a:t>Teaching </a:t>
            </a:r>
            <a:r>
              <a:rPr lang="en-US" sz="2200" dirty="0">
                <a:ea typeface="Calibri" panose="020F0502020204030204" pitchFamily="34" charset="0"/>
              </a:rPr>
              <a:t>t</a:t>
            </a:r>
            <a:r>
              <a:rPr lang="en-US" sz="2200" dirty="0">
                <a:effectLst/>
                <a:ea typeface="Calibri" panose="020F0502020204030204" pitchFamily="34" charset="0"/>
              </a:rPr>
              <a:t>echniques</a:t>
            </a:r>
          </a:p>
          <a:p>
            <a:pPr marL="1147763" lvl="1" indent="-333375">
              <a:lnSpc>
                <a:spcPct val="120000"/>
              </a:lnSpc>
              <a:spcBef>
                <a:spcPts val="0"/>
              </a:spcBef>
            </a:pPr>
            <a:r>
              <a:rPr lang="en-US" sz="2200" dirty="0">
                <a:effectLst/>
                <a:ea typeface="Calibri" panose="020F0502020204030204" pitchFamily="34" charset="0"/>
              </a:rPr>
              <a:t>Classroom </a:t>
            </a:r>
            <a:r>
              <a:rPr lang="en-US" sz="2200" dirty="0">
                <a:ea typeface="Calibri" panose="020F0502020204030204" pitchFamily="34" charset="0"/>
              </a:rPr>
              <a:t>m</a:t>
            </a:r>
            <a:r>
              <a:rPr lang="en-US" sz="2200" dirty="0">
                <a:effectLst/>
                <a:ea typeface="Calibri" panose="020F0502020204030204" pitchFamily="34" charset="0"/>
              </a:rPr>
              <a:t>anagement (Including B-T-W. The vehicle is the classroom)</a:t>
            </a:r>
          </a:p>
          <a:p>
            <a:pPr marL="1147763" lvl="1" indent="-333375">
              <a:lnSpc>
                <a:spcPct val="120000"/>
              </a:lnSpc>
              <a:spcBef>
                <a:spcPts val="0"/>
              </a:spcBef>
            </a:pPr>
            <a:r>
              <a:rPr lang="en-US" sz="2200" dirty="0">
                <a:effectLst/>
                <a:ea typeface="Calibri" panose="020F0502020204030204" pitchFamily="34" charset="0"/>
              </a:rPr>
              <a:t>Developing </a:t>
            </a:r>
            <a:r>
              <a:rPr lang="en-US" sz="2200" dirty="0">
                <a:ea typeface="Calibri" panose="020F0502020204030204" pitchFamily="34" charset="0"/>
              </a:rPr>
              <a:t>l</a:t>
            </a:r>
            <a:r>
              <a:rPr lang="en-US" sz="2200" dirty="0">
                <a:effectLst/>
                <a:ea typeface="Calibri" panose="020F0502020204030204" pitchFamily="34" charset="0"/>
              </a:rPr>
              <a:t>esson </a:t>
            </a:r>
            <a:r>
              <a:rPr lang="en-US" sz="2200" dirty="0">
                <a:ea typeface="Calibri" panose="020F0502020204030204" pitchFamily="34" charset="0"/>
              </a:rPr>
              <a:t>p</a:t>
            </a:r>
            <a:r>
              <a:rPr lang="en-US" sz="2200" dirty="0">
                <a:effectLst/>
                <a:ea typeface="Calibri" panose="020F0502020204030204" pitchFamily="34" charset="0"/>
              </a:rPr>
              <a:t>lans, route plans, and curricula</a:t>
            </a:r>
          </a:p>
          <a:p>
            <a:pPr marL="1147763" lvl="1" indent="-333375">
              <a:lnSpc>
                <a:spcPct val="120000"/>
              </a:lnSpc>
              <a:spcBef>
                <a:spcPts val="0"/>
              </a:spcBef>
            </a:pPr>
            <a:r>
              <a:rPr lang="en-US" sz="2200" dirty="0">
                <a:ea typeface="Calibri" panose="020F0502020204030204" pitchFamily="34" charset="0"/>
              </a:rPr>
              <a:t>Providing instruction</a:t>
            </a:r>
          </a:p>
          <a:p>
            <a:pPr marL="1147763" lvl="1" indent="-333375">
              <a:lnSpc>
                <a:spcPct val="120000"/>
              </a:lnSpc>
              <a:spcBef>
                <a:spcPts val="0"/>
              </a:spcBef>
            </a:pPr>
            <a:r>
              <a:rPr lang="en-US" sz="2200" dirty="0">
                <a:effectLst/>
                <a:ea typeface="Calibri" panose="020F0502020204030204" pitchFamily="34" charset="0"/>
              </a:rPr>
              <a:t>Student </a:t>
            </a:r>
            <a:r>
              <a:rPr lang="en-US" sz="2200" dirty="0">
                <a:ea typeface="Calibri" panose="020F0502020204030204" pitchFamily="34" charset="0"/>
              </a:rPr>
              <a:t>a</a:t>
            </a:r>
            <a:r>
              <a:rPr lang="en-US" sz="2200" dirty="0">
                <a:effectLst/>
                <a:ea typeface="Calibri" panose="020F0502020204030204" pitchFamily="34" charset="0"/>
              </a:rPr>
              <a:t>ssessment and </a:t>
            </a:r>
            <a:r>
              <a:rPr lang="en-US" sz="2200" dirty="0">
                <a:ea typeface="Calibri" panose="020F0502020204030204" pitchFamily="34" charset="0"/>
              </a:rPr>
              <a:t>e</a:t>
            </a:r>
            <a:r>
              <a:rPr lang="en-US" sz="2200" dirty="0">
                <a:effectLst/>
                <a:ea typeface="Calibri" panose="020F0502020204030204" pitchFamily="34" charset="0"/>
              </a:rPr>
              <a:t>valuation</a:t>
            </a:r>
          </a:p>
          <a:p>
            <a:pPr marL="1147763" lvl="1" indent="-333375">
              <a:lnSpc>
                <a:spcPct val="120000"/>
              </a:lnSpc>
              <a:spcBef>
                <a:spcPts val="0"/>
              </a:spcBef>
            </a:pPr>
            <a:r>
              <a:rPr lang="en-US" sz="2200" dirty="0">
                <a:effectLst/>
                <a:ea typeface="Calibri" panose="020F0502020204030204" pitchFamily="34" charset="0"/>
              </a:rPr>
              <a:t>Questioning techniques</a:t>
            </a:r>
          </a:p>
          <a:p>
            <a:pPr marL="1147763" lvl="1" indent="-333375">
              <a:lnSpc>
                <a:spcPct val="120000"/>
              </a:lnSpc>
              <a:spcBef>
                <a:spcPts val="0"/>
              </a:spcBef>
            </a:pPr>
            <a:r>
              <a:rPr lang="en-US" sz="2400" dirty="0">
                <a:ea typeface="Calibri" panose="020F0502020204030204" pitchFamily="34" charset="0"/>
              </a:rPr>
              <a:t>Addressing special needs students</a:t>
            </a:r>
            <a:endParaRPr lang="en-US" sz="2200" dirty="0">
              <a:effectLst/>
              <a:ea typeface="Calibri" panose="020F0502020204030204" pitchFamily="34" charset="0"/>
            </a:endParaRPr>
          </a:p>
          <a:p>
            <a:pPr marL="747713" indent="-333375">
              <a:lnSpc>
                <a:spcPct val="120000"/>
              </a:lnSpc>
              <a:spcBef>
                <a:spcPts val="0"/>
              </a:spcBef>
            </a:pPr>
            <a:r>
              <a:rPr lang="en-US" sz="2600" dirty="0">
                <a:effectLst/>
                <a:ea typeface="Calibri" panose="020F0502020204030204" pitchFamily="34" charset="0"/>
              </a:rPr>
              <a:t>Coordination </a:t>
            </a:r>
            <a:r>
              <a:rPr lang="en-US" sz="2600" dirty="0">
                <a:ea typeface="Calibri" panose="020F0502020204030204" pitchFamily="34" charset="0"/>
              </a:rPr>
              <a:t>b</a:t>
            </a:r>
            <a:r>
              <a:rPr lang="en-US" sz="2600" dirty="0">
                <a:effectLst/>
                <a:ea typeface="Calibri" panose="020F0502020204030204" pitchFamily="34" charset="0"/>
              </a:rPr>
              <a:t>etween </a:t>
            </a:r>
            <a:r>
              <a:rPr lang="en-US" sz="2600" dirty="0">
                <a:ea typeface="Calibri" panose="020F0502020204030204" pitchFamily="34" charset="0"/>
              </a:rPr>
              <a:t>c</a:t>
            </a:r>
            <a:r>
              <a:rPr lang="en-US" sz="2600" dirty="0">
                <a:effectLst/>
                <a:ea typeface="Calibri" panose="020F0502020204030204" pitchFamily="34" charset="0"/>
              </a:rPr>
              <a:t>lassroom and behind-the-wheel </a:t>
            </a:r>
            <a:r>
              <a:rPr lang="en-US" sz="2600" dirty="0">
                <a:ea typeface="Calibri" panose="020F0502020204030204" pitchFamily="34" charset="0"/>
              </a:rPr>
              <a:t>i</a:t>
            </a:r>
            <a:r>
              <a:rPr lang="en-US" sz="2600" dirty="0">
                <a:effectLst/>
                <a:ea typeface="Calibri" panose="020F0502020204030204" pitchFamily="34" charset="0"/>
              </a:rPr>
              <a:t>nstruction</a:t>
            </a:r>
          </a:p>
          <a:p>
            <a:pPr marL="747713" indent="-333375">
              <a:lnSpc>
                <a:spcPct val="120000"/>
              </a:lnSpc>
              <a:spcBef>
                <a:spcPts val="0"/>
              </a:spcBef>
            </a:pPr>
            <a:r>
              <a:rPr lang="en-US" sz="2600" dirty="0">
                <a:effectLst/>
                <a:ea typeface="Calibri" panose="020F0502020204030204" pitchFamily="34" charset="0"/>
              </a:rPr>
              <a:t>Professional responsibility and accountability</a:t>
            </a:r>
          </a:p>
          <a:p>
            <a:pPr marL="747713" indent="-333375">
              <a:lnSpc>
                <a:spcPct val="120000"/>
              </a:lnSpc>
              <a:spcBef>
                <a:spcPts val="0"/>
              </a:spcBef>
            </a:pPr>
            <a:r>
              <a:rPr lang="en-US" sz="2600" dirty="0">
                <a:effectLst/>
                <a:ea typeface="Calibri" panose="020F0502020204030204" pitchFamily="34" charset="0"/>
              </a:rPr>
              <a:t>Sexual </a:t>
            </a:r>
            <a:r>
              <a:rPr lang="en-US" sz="2600" dirty="0">
                <a:ea typeface="Calibri" panose="020F0502020204030204" pitchFamily="34" charset="0"/>
              </a:rPr>
              <a:t>h</a:t>
            </a:r>
            <a:r>
              <a:rPr lang="en-US" sz="2600" dirty="0">
                <a:effectLst/>
                <a:ea typeface="Calibri" panose="020F0502020204030204" pitchFamily="34" charset="0"/>
              </a:rPr>
              <a:t>arassment and liability </a:t>
            </a:r>
            <a:r>
              <a:rPr lang="en-US" sz="2600" dirty="0">
                <a:ea typeface="Calibri" panose="020F0502020204030204" pitchFamily="34" charset="0"/>
              </a:rPr>
              <a:t>p</a:t>
            </a:r>
            <a:r>
              <a:rPr lang="en-US" sz="2600" dirty="0">
                <a:effectLst/>
                <a:ea typeface="Calibri" panose="020F0502020204030204" pitchFamily="34" charset="0"/>
              </a:rPr>
              <a:t>rotection</a:t>
            </a:r>
          </a:p>
          <a:p>
            <a:pPr marL="0" indent="0">
              <a:buNone/>
            </a:pPr>
            <a:endParaRPr lang="en-US" dirty="0"/>
          </a:p>
        </p:txBody>
      </p:sp>
      <p:sp>
        <p:nvSpPr>
          <p:cNvPr id="4" name="Date Placeholder 3">
            <a:extLst>
              <a:ext uri="{FF2B5EF4-FFF2-40B4-BE49-F238E27FC236}">
                <a16:creationId xmlns:a16="http://schemas.microsoft.com/office/drawing/2014/main" id="{5B1C5749-BB8F-4CA9-B2E9-4F9E754C7D1A}"/>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F59EF346-5500-48CE-B7B1-30096C0F250E}"/>
              </a:ext>
            </a:extLst>
          </p:cNvPr>
          <p:cNvSpPr>
            <a:spLocks noGrp="1"/>
          </p:cNvSpPr>
          <p:nvPr>
            <p:ph type="sldNum" sz="quarter" idx="12"/>
          </p:nvPr>
        </p:nvSpPr>
        <p:spPr/>
        <p:txBody>
          <a:bodyPr/>
          <a:lstStyle/>
          <a:p>
            <a:fld id="{680C5762-CF65-4775-9966-A58D40CC61B9}" type="slidenum">
              <a:rPr lang="en-US" smtClean="0"/>
              <a:t>8</a:t>
            </a:fld>
            <a:endParaRPr lang="en-US" dirty="0"/>
          </a:p>
        </p:txBody>
      </p:sp>
      <p:pic>
        <p:nvPicPr>
          <p:cNvPr id="8" name="Audio 7">
            <a:hlinkClick r:id="" action="ppaction://media"/>
            <a:extLst>
              <a:ext uri="{FF2B5EF4-FFF2-40B4-BE49-F238E27FC236}">
                <a16:creationId xmlns:a16="http://schemas.microsoft.com/office/drawing/2014/main" id="{28671E60-50CD-4062-85DF-F1BE546E02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59474636"/>
      </p:ext>
    </p:extLst>
  </p:cSld>
  <p:clrMapOvr>
    <a:masterClrMapping/>
  </p:clrMapOvr>
  <mc:AlternateContent xmlns:mc="http://schemas.openxmlformats.org/markup-compatibility/2006" xmlns:p14="http://schemas.microsoft.com/office/powerpoint/2010/main">
    <mc:Choice Requires="p14">
      <p:transition spd="slow" p14:dur="2000" advTm="51409"/>
    </mc:Choice>
    <mc:Fallback xmlns="">
      <p:transition spd="slow" advTm="51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430EE-2D33-4686-9617-44D178733047}"/>
              </a:ext>
            </a:extLst>
          </p:cNvPr>
          <p:cNvSpPr>
            <a:spLocks noGrp="1"/>
          </p:cNvSpPr>
          <p:nvPr>
            <p:ph type="title"/>
          </p:nvPr>
        </p:nvSpPr>
        <p:spPr/>
        <p:txBody>
          <a:bodyPr/>
          <a:lstStyle/>
          <a:p>
            <a:r>
              <a:rPr lang="en-US" dirty="0"/>
              <a:t>Standards Foundations (Part 3) </a:t>
            </a:r>
          </a:p>
        </p:txBody>
      </p:sp>
      <p:sp>
        <p:nvSpPr>
          <p:cNvPr id="3" name="Content Placeholder 2">
            <a:extLst>
              <a:ext uri="{FF2B5EF4-FFF2-40B4-BE49-F238E27FC236}">
                <a16:creationId xmlns:a16="http://schemas.microsoft.com/office/drawing/2014/main" id="{FC6A3C44-8357-478B-B3AB-080F9F1ED7C9}"/>
              </a:ext>
            </a:extLst>
          </p:cNvPr>
          <p:cNvSpPr>
            <a:spLocks noGrp="1"/>
          </p:cNvSpPr>
          <p:nvPr>
            <p:ph idx="1"/>
          </p:nvPr>
        </p:nvSpPr>
        <p:spPr/>
        <p:txBody>
          <a:bodyPr>
            <a:normAutofit/>
          </a:bodyPr>
          <a:lstStyle/>
          <a:p>
            <a:pPr marL="0" indent="0">
              <a:buNone/>
            </a:pPr>
            <a:r>
              <a:rPr lang="en-US" sz="2400" b="1" dirty="0"/>
              <a:t>Critical Skills</a:t>
            </a:r>
          </a:p>
          <a:p>
            <a:pPr marL="806450" indent="-331788"/>
            <a:r>
              <a:rPr lang="en-US" sz="2400" dirty="0"/>
              <a:t>Scanning techniques</a:t>
            </a:r>
          </a:p>
          <a:p>
            <a:pPr marL="806450" indent="-331788"/>
            <a:r>
              <a:rPr lang="en-US" sz="2400" dirty="0"/>
              <a:t>Driving environment</a:t>
            </a:r>
          </a:p>
          <a:p>
            <a:pPr marL="806450" indent="-331788"/>
            <a:r>
              <a:rPr lang="en-US" sz="2400" dirty="0"/>
              <a:t>Driver responsibilities</a:t>
            </a:r>
          </a:p>
          <a:p>
            <a:pPr marL="806450" indent="-331788"/>
            <a:r>
              <a:rPr lang="en-US" sz="2400" dirty="0"/>
              <a:t>Perception and driving strategies</a:t>
            </a:r>
          </a:p>
          <a:p>
            <a:pPr marL="806450" indent="-331788"/>
            <a:r>
              <a:rPr lang="en-US" sz="2400" dirty="0"/>
              <a:t>Commentary driving</a:t>
            </a:r>
          </a:p>
          <a:p>
            <a:pPr marL="806450" indent="-331788"/>
            <a:r>
              <a:rPr lang="en-US" sz="2400" dirty="0"/>
              <a:t>Decision-making process</a:t>
            </a:r>
          </a:p>
          <a:p>
            <a:pPr marL="806450" indent="-331788"/>
            <a:r>
              <a:rPr lang="en-US" sz="2400" dirty="0"/>
              <a:t>Intervention methods</a:t>
            </a:r>
          </a:p>
          <a:p>
            <a:pPr marL="806450" indent="-331788"/>
            <a:r>
              <a:rPr lang="en-US" sz="2400" dirty="0"/>
              <a:t>Vehicle safety systems</a:t>
            </a:r>
          </a:p>
          <a:p>
            <a:pPr marL="806450" indent="-331788"/>
            <a:r>
              <a:rPr lang="en-US" sz="2400" dirty="0"/>
              <a:t>Parent/guardian involvement</a:t>
            </a:r>
          </a:p>
          <a:p>
            <a:endParaRPr lang="en-US" dirty="0"/>
          </a:p>
        </p:txBody>
      </p:sp>
      <p:sp>
        <p:nvSpPr>
          <p:cNvPr id="4" name="Date Placeholder 3">
            <a:extLst>
              <a:ext uri="{FF2B5EF4-FFF2-40B4-BE49-F238E27FC236}">
                <a16:creationId xmlns:a16="http://schemas.microsoft.com/office/drawing/2014/main" id="{CB912248-3503-4C02-A93F-DBC4FA557B7B}"/>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06B31D85-50CE-4F3F-B91B-CB5CA7CF0A51}"/>
              </a:ext>
            </a:extLst>
          </p:cNvPr>
          <p:cNvSpPr>
            <a:spLocks noGrp="1"/>
          </p:cNvSpPr>
          <p:nvPr>
            <p:ph type="sldNum" sz="quarter" idx="12"/>
          </p:nvPr>
        </p:nvSpPr>
        <p:spPr/>
        <p:txBody>
          <a:bodyPr/>
          <a:lstStyle/>
          <a:p>
            <a:fld id="{680C5762-CF65-4775-9966-A58D40CC61B9}" type="slidenum">
              <a:rPr lang="en-US" smtClean="0"/>
              <a:t>9</a:t>
            </a:fld>
            <a:endParaRPr lang="en-US" dirty="0"/>
          </a:p>
        </p:txBody>
      </p:sp>
      <p:pic>
        <p:nvPicPr>
          <p:cNvPr id="6" name="Audio 5">
            <a:hlinkClick r:id="" action="ppaction://media"/>
            <a:extLst>
              <a:ext uri="{FF2B5EF4-FFF2-40B4-BE49-F238E27FC236}">
                <a16:creationId xmlns:a16="http://schemas.microsoft.com/office/drawing/2014/main" id="{E19C903D-FE81-4A82-9B54-FE27C54DF3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25946032"/>
      </p:ext>
    </p:extLst>
  </p:cSld>
  <p:clrMapOvr>
    <a:masterClrMapping/>
  </p:clrMapOvr>
  <mc:AlternateContent xmlns:mc="http://schemas.openxmlformats.org/markup-compatibility/2006" xmlns:p14="http://schemas.microsoft.com/office/powerpoint/2010/main">
    <mc:Choice Requires="p14">
      <p:transition spd="slow" p14:dur="2000" advTm="8070"/>
    </mc:Choice>
    <mc:Fallback xmlns="">
      <p:transition spd="slow" advTm="8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A4E9D8B9AE294BB8664582FC3229C4" ma:contentTypeVersion="3" ma:contentTypeDescription="Create a new document." ma:contentTypeScope="" ma:versionID="2a2d9ea174ca71e18204fe09cb4b5ba8">
  <xsd:schema xmlns:xsd="http://www.w3.org/2001/XMLSchema" xmlns:xs="http://www.w3.org/2001/XMLSchema" xmlns:p="http://schemas.microsoft.com/office/2006/metadata/properties" xmlns:ns1="http://schemas.microsoft.com/sharepoint/v3" xmlns:ns2="a7af8e22-4aad-4637-bdfe-8881feb25ebc" targetNamespace="http://schemas.microsoft.com/office/2006/metadata/properties" ma:root="true" ma:fieldsID="1e1d1e180fd2d7c84c724596e328884d" ns1:_="" ns2:_="">
    <xsd:import namespace="http://schemas.microsoft.com/sharepoint/v3"/>
    <xsd:import namespace="a7af8e22-4aad-4637-bdfe-8881feb25ebc"/>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7af8e22-4aad-4637-bdfe-8881feb25eb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a7af8e22-4aad-4637-bdfe-8881feb25ebc">
      <UserInfo>
        <DisplayName/>
        <AccountId xsi:nil="true"/>
        <AccountType/>
      </UserInfo>
    </SharedWithUsers>
  </documentManagement>
</p:properties>
</file>

<file path=customXml/itemProps1.xml><?xml version="1.0" encoding="utf-8"?>
<ds:datastoreItem xmlns:ds="http://schemas.openxmlformats.org/officeDocument/2006/customXml" ds:itemID="{B1E22D8A-6BF3-4471-B1E5-D37CD808CE14}"/>
</file>

<file path=customXml/itemProps2.xml><?xml version="1.0" encoding="utf-8"?>
<ds:datastoreItem xmlns:ds="http://schemas.openxmlformats.org/officeDocument/2006/customXml" ds:itemID="{C12A4EA4-2FD6-46CD-858F-1ABF09EFBD7C}">
  <ds:schemaRefs>
    <ds:schemaRef ds:uri="http://schemas.microsoft.com/sharepoint/v3/contenttype/forms"/>
  </ds:schemaRefs>
</ds:datastoreItem>
</file>

<file path=customXml/itemProps3.xml><?xml version="1.0" encoding="utf-8"?>
<ds:datastoreItem xmlns:ds="http://schemas.openxmlformats.org/officeDocument/2006/customXml" ds:itemID="{B345E959-B139-4928-B6C0-4290FBE61FC4}">
  <ds:schemaRefs>
    <ds:schemaRef ds:uri="http://purl.org/dc/dcmitype/"/>
    <ds:schemaRef ds:uri="http://schemas.microsoft.com/office/infopath/2007/PartnerControls"/>
    <ds:schemaRef ds:uri="f1c7bf0e-1cb0-48f8-99df-6e3f20f315ba"/>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8846</TotalTime>
  <Words>4771</Words>
  <Application>Microsoft Office PowerPoint</Application>
  <PresentationFormat>On-screen Show (4:3)</PresentationFormat>
  <Paragraphs>648</Paragraphs>
  <Slides>71</Slides>
  <Notes>58</Notes>
  <HiddenSlides>0</HiddenSlides>
  <MMClips>69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71</vt:i4>
      </vt:variant>
    </vt:vector>
  </HeadingPairs>
  <TitlesOfParts>
    <vt:vector size="74" baseType="lpstr">
      <vt:lpstr>Arial</vt:lpstr>
      <vt:lpstr>Calibri</vt:lpstr>
      <vt:lpstr>Office Theme</vt:lpstr>
      <vt:lpstr>Suggested Private Driver Training School  Instructor Training Guide </vt:lpstr>
      <vt:lpstr>Training Guide Purpose</vt:lpstr>
      <vt:lpstr>Suggested PDTS Instructor Training Guide </vt:lpstr>
      <vt:lpstr>Instructor Guide Review</vt:lpstr>
      <vt:lpstr>Pre-Assessment Guidance*</vt:lpstr>
      <vt:lpstr>Standards Foundations</vt:lpstr>
      <vt:lpstr>Standards Foundations (Part 1) </vt:lpstr>
      <vt:lpstr>Standards Foundations (Part 2) </vt:lpstr>
      <vt:lpstr>Standards Foundations (Part 3) </vt:lpstr>
      <vt:lpstr>Pennsylvania Driver’s Manual</vt:lpstr>
      <vt:lpstr>PDE Guidance </vt:lpstr>
      <vt:lpstr>Scanning Techniques</vt:lpstr>
      <vt:lpstr>Scanning Techniques  </vt:lpstr>
      <vt:lpstr>Scanning Techniques Cont.</vt:lpstr>
      <vt:lpstr>Perceptual Driving Program </vt:lpstr>
      <vt:lpstr>Perceptual Driving Program</vt:lpstr>
      <vt:lpstr>Perceptual Driving Scanning Techniques</vt:lpstr>
      <vt:lpstr>Perceptual Driving: Space</vt:lpstr>
      <vt:lpstr>Perceptual Driving: Visibility</vt:lpstr>
      <vt:lpstr>Commentary Driving </vt:lpstr>
      <vt:lpstr>Decision Making Process </vt:lpstr>
      <vt:lpstr>Student Evaluation and Assessment </vt:lpstr>
      <vt:lpstr>Student Evaluation and Assessment</vt:lpstr>
      <vt:lpstr>Student Evaluation and Assessment</vt:lpstr>
      <vt:lpstr>Pedagogy &amp; Providing Instruction </vt:lpstr>
      <vt:lpstr>Pedagogy </vt:lpstr>
      <vt:lpstr>Pedagogy </vt:lpstr>
      <vt:lpstr>Pedagogy- Fundamental Competencies</vt:lpstr>
      <vt:lpstr>Providing Instruction – Techniques</vt:lpstr>
      <vt:lpstr>Providing Instruction Cont.</vt:lpstr>
      <vt:lpstr>Providing Instruction Cont.</vt:lpstr>
      <vt:lpstr>Providing Instruction Cont.</vt:lpstr>
      <vt:lpstr>Providing Instruction Cont.</vt:lpstr>
      <vt:lpstr>Providing Instruction Cont.</vt:lpstr>
      <vt:lpstr>Incorporating the Parent/Guardian </vt:lpstr>
      <vt:lpstr>Parent/Guardian Involvement </vt:lpstr>
      <vt:lpstr>Parent/Guardian Involvement</vt:lpstr>
      <vt:lpstr>Vehicle Technology </vt:lpstr>
      <vt:lpstr>Vehicle Technology</vt:lpstr>
      <vt:lpstr>Vehicle Safety Systems </vt:lpstr>
      <vt:lpstr>Vehicle Safety Systems (cont’d) </vt:lpstr>
      <vt:lpstr>Vehicle Safety Systems (cont’d) </vt:lpstr>
      <vt:lpstr>Best Practices </vt:lpstr>
      <vt:lpstr>Driver Education Best Practices </vt:lpstr>
      <vt:lpstr>Driver Education Best Practices </vt:lpstr>
      <vt:lpstr>Lesson Plans &amp; Route Plans </vt:lpstr>
      <vt:lpstr>Lesson Plans and Route Plans</vt:lpstr>
      <vt:lpstr>Lesson Plans/Route Plans </vt:lpstr>
      <vt:lpstr>Lesson Plans</vt:lpstr>
      <vt:lpstr>Lesson Plans </vt:lpstr>
      <vt:lpstr>Route Plans</vt:lpstr>
      <vt:lpstr>Lesson Plan Template</vt:lpstr>
      <vt:lpstr>Lesson Plan Templates </vt:lpstr>
      <vt:lpstr>Sample Lesson Plan</vt:lpstr>
      <vt:lpstr>Sample Lesson Plan (cont’d)</vt:lpstr>
      <vt:lpstr>Sample Lesson Plan (cont’d)</vt:lpstr>
      <vt:lpstr>Sample Route Plan</vt:lpstr>
      <vt:lpstr>Sample Route Plan (cont’d) </vt:lpstr>
      <vt:lpstr>Sample Route Plan (cont’d)</vt:lpstr>
      <vt:lpstr>Sample Route Plan (cont’d) </vt:lpstr>
      <vt:lpstr>Sample Route Plan (cont’d)</vt:lpstr>
      <vt:lpstr>Assessment and Evaluation Skills</vt:lpstr>
      <vt:lpstr>Performance Expectations</vt:lpstr>
      <vt:lpstr>Performance Expectations </vt:lpstr>
      <vt:lpstr>Performance Expectations </vt:lpstr>
      <vt:lpstr>Performance Expectations </vt:lpstr>
      <vt:lpstr>Performance Expectations </vt:lpstr>
      <vt:lpstr>Professional Accountability </vt:lpstr>
      <vt:lpstr>Professional Accountability </vt:lpstr>
      <vt:lpstr>Thank you!</vt:lpstr>
      <vt:lpstr>Contact/Mission</vt:lpstr>
    </vt:vector>
  </TitlesOfParts>
  <Company>PA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PDTS Instructor Training</dc:title>
  <dc:creator>pdeadmin</dc:creator>
  <cp:lastModifiedBy>Heimbach, Bunne</cp:lastModifiedBy>
  <cp:revision>237</cp:revision>
  <dcterms:created xsi:type="dcterms:W3CDTF">2017-02-01T18:23:33Z</dcterms:created>
  <dcterms:modified xsi:type="dcterms:W3CDTF">2022-04-07T18:24:18Z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33500</vt:r8>
  </property>
  <property fmtid="{D5CDD505-2E9C-101B-9397-08002B2CF9AE}" pid="3" name="_dlc_policyId">
    <vt:lpwstr>/InsidePDE/Documents</vt:lpwstr>
  </property>
  <property fmtid="{D5CDD505-2E9C-101B-9397-08002B2CF9AE}" pid="4" name="xd_ProgID">
    <vt:lpwstr/>
  </property>
  <property fmtid="{D5CDD505-2E9C-101B-9397-08002B2CF9AE}" pid="5" name="_CopySource">
    <vt:lpwstr>https://collab.pde.pa.gov/InsidePDE/Documents/Getting My Job Done/Accessibility/PDE PowerPoint Template - ADA Accessible.pptx</vt:lpwstr>
  </property>
  <property fmtid="{D5CDD505-2E9C-101B-9397-08002B2CF9AE}" pid="6" name="ContentTypeId">
    <vt:lpwstr>0x01010063A4E9D8B9AE294BB8664582FC3229C4</vt:lpwstr>
  </property>
  <property fmtid="{D5CDD505-2E9C-101B-9397-08002B2CF9AE}" pid="7" name="ItemRetentionFormula">
    <vt:lpwstr>&lt;formula id="Microsoft.Office.RecordsManagement.PolicyFeatures.Expiration.Formula.BuiltIn"&gt;&lt;number&gt;1&lt;/number&gt;&lt;property&gt;Post_x005f_x0020_End_x005f_x0020_Date&lt;/property&gt;&lt;propertyId&gt;00000000-0000-0000-0000-000000000000&lt;/propertyId&gt;&lt;period&gt;days&lt;/period&gt;&lt;/formula&gt;</vt:lpwstr>
  </property>
  <property fmtid="{D5CDD505-2E9C-101B-9397-08002B2CF9AE}" pid="8" name="TemplateUrl">
    <vt:lpwstr/>
  </property>
  <property fmtid="{D5CDD505-2E9C-101B-9397-08002B2CF9AE}" pid="9" name="MigrationSourceURL">
    <vt:lpwstr/>
  </property>
  <property fmtid="{D5CDD505-2E9C-101B-9397-08002B2CF9AE}" pid="10" name="Category">
    <vt:lpwstr/>
  </property>
  <property fmtid="{D5CDD505-2E9C-101B-9397-08002B2CF9AE}" pid="11" name="xd_Signature">
    <vt:bool>false</vt:bool>
  </property>
  <property fmtid="{D5CDD505-2E9C-101B-9397-08002B2CF9AE}" pid="12" name="_SourceUrl">
    <vt:lpwstr/>
  </property>
  <property fmtid="{D5CDD505-2E9C-101B-9397-08002B2CF9AE}" pid="13" name="_SharedFileIndex">
    <vt:lpwstr/>
  </property>
</Properties>
</file>