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61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One Improving Perceptual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Masters P-A through P-I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3D52-904E-4A66-ACEA-A7B79BE56C18}" type="datetime1">
              <a:rPr lang="en-US" smtClean="0"/>
              <a:t>1/24/2019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3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DC4B9-5478-4D7E-9D51-EF9815F22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Mirrors and Dash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C3B5-81A0-413A-B515-059B4A5E8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b="1" dirty="0"/>
              <a:t>Check Inside and Outside Mirrors</a:t>
            </a:r>
          </a:p>
          <a:p>
            <a:r>
              <a:rPr lang="en-US" sz="2800" b="1" dirty="0"/>
              <a:t>Check Dash Regularly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DD93F-79D2-4F03-968F-CDE412AD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B357EC-7BF6-4012-B2EE-8E3918F5B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FED9229-58C4-4762-8C36-BD883BAC5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799"/>
            <a:ext cx="8229600" cy="3410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87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476250" y="2430463"/>
            <a:ext cx="822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 more information on the (the topic of the presentation) please visit PDE’s website at </a:t>
            </a:r>
            <a:r>
              <a:rPr lang="en-US" altLang="en-US" sz="2000" u="sng" dirty="0">
                <a:solidFill>
                  <a:srgbClr val="0000FF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www.education.pa.gov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476250" y="3836075"/>
            <a:ext cx="8210550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 i="1" dirty="0"/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  <a:endParaRPr lang="en-US" sz="1600" dirty="0"/>
          </a:p>
          <a:p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9242-B7C9-4E08-B84E-BC2A06CF552E}" type="datetime1">
              <a:rPr lang="en-US" smtClean="0"/>
              <a:t>1/24/2019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</a:t>
            </a:r>
            <a:r>
              <a:rPr lang="en-US" baseline="0" dirty="0"/>
              <a:t>/Mission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21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One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Identify those parts of the Highway Transportation System (HTS) that must be quickly perceived</a:t>
            </a:r>
          </a:p>
          <a:p>
            <a:r>
              <a:rPr lang="en-US" altLang="en-US" dirty="0"/>
              <a:t>Define perception as a mental process that is selective and can be improved</a:t>
            </a:r>
          </a:p>
          <a:p>
            <a:r>
              <a:rPr lang="en-US" altLang="en-US" dirty="0"/>
              <a:t>Define the concept “Projected Path of Travel”</a:t>
            </a:r>
          </a:p>
          <a:p>
            <a:r>
              <a:rPr lang="en-US" altLang="en-US" dirty="0"/>
              <a:t>Identify the three general habits for improving perception of the HTS events</a:t>
            </a:r>
          </a:p>
          <a:p>
            <a:r>
              <a:rPr lang="en-US" altLang="en-US" dirty="0"/>
              <a:t>Identify three eye habits for car control and common errors associated with poor eye habits</a:t>
            </a:r>
          </a:p>
          <a:p>
            <a:r>
              <a:rPr lang="en-US" altLang="en-US" dirty="0"/>
              <a:t>Identify three eye habits for searching the traffic scene and common errors associated with poor searching habits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57AF2-7F98-445B-850F-DA14E34254B5}" type="datetime1">
              <a:rPr lang="en-US" smtClean="0"/>
              <a:t>1/24/2019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4509A-FA62-4626-BD7F-145AEDDA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HTS EVENTS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70078-AAC7-4BA0-A0DF-BFE0F32C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Own Vehicle			Highway</a:t>
            </a:r>
          </a:p>
          <a:p>
            <a:pPr>
              <a:buFontTx/>
              <a:buChar char="-"/>
            </a:pPr>
            <a:r>
              <a:rPr lang="en-US" sz="2000" dirty="0"/>
              <a:t>Gauges				- Roadway</a:t>
            </a:r>
          </a:p>
          <a:p>
            <a:pPr>
              <a:buFontTx/>
              <a:buChar char="-"/>
            </a:pPr>
            <a:r>
              <a:rPr lang="en-US" sz="2000" dirty="0"/>
              <a:t>Sounds				- Shoulders</a:t>
            </a:r>
          </a:p>
          <a:p>
            <a:pPr>
              <a:buFontTx/>
              <a:buChar char="-"/>
            </a:pPr>
            <a:r>
              <a:rPr lang="en-US" sz="2000" dirty="0"/>
              <a:t>Motions				- Obstructions</a:t>
            </a:r>
          </a:p>
          <a:p>
            <a:pPr marL="0" indent="0">
              <a:buNone/>
            </a:pPr>
            <a:r>
              <a:rPr lang="en-US" dirty="0"/>
              <a:t>Unrelated	      Traffic Controls     Other Users</a:t>
            </a:r>
          </a:p>
          <a:p>
            <a:pPr>
              <a:buFontTx/>
              <a:buChar char="-"/>
            </a:pPr>
            <a:r>
              <a:rPr lang="en-US" sz="2000" dirty="0"/>
              <a:t>Music                          - Markings                              - Vehicles/Driver</a:t>
            </a:r>
          </a:p>
          <a:p>
            <a:pPr>
              <a:buFontTx/>
              <a:buChar char="-"/>
            </a:pPr>
            <a:r>
              <a:rPr lang="en-US" sz="2000" dirty="0"/>
              <a:t>Scenic Views              - Signs &amp; Signals                   - Pedestrians</a:t>
            </a:r>
          </a:p>
          <a:p>
            <a:pPr>
              <a:buFontTx/>
              <a:buChar char="-"/>
            </a:pPr>
            <a:r>
              <a:rPr lang="en-US" sz="2000" dirty="0"/>
              <a:t>Advertisements           - Other Laws                          - Bicyclists</a:t>
            </a:r>
          </a:p>
          <a:p>
            <a:pPr>
              <a:buFontTx/>
              <a:buChar char="-"/>
            </a:pPr>
            <a:endParaRPr lang="en-US" sz="2000" dirty="0"/>
          </a:p>
          <a:p>
            <a:pPr marL="0" indent="0" algn="ctr">
              <a:buNone/>
            </a:pPr>
            <a:r>
              <a:rPr lang="en-US" sz="2800" dirty="0"/>
              <a:t>Our Complex Highway Transportation System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E84CC-CFDE-4676-B4F5-D9E9FACE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8621DC-8C2D-41EC-9CF6-5D21C4F2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2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9F16-4BA2-41AA-B109-20A98E76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Perceptions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9050F-17F4-4CBD-8FBA-1FF21AE0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2B144-A16B-4B3F-A225-DA555346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877DBA-FD68-47AB-8C53-7B75153A5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Involves our Senses and Brain</a:t>
            </a:r>
          </a:p>
          <a:p>
            <a:r>
              <a:rPr lang="en-US" dirty="0"/>
              <a:t>Takes Time- Must Be Selective Process</a:t>
            </a:r>
          </a:p>
          <a:p>
            <a:r>
              <a:rPr lang="en-US" dirty="0"/>
              <a:t>Can Be Improved With Directed Practice</a:t>
            </a:r>
          </a:p>
        </p:txBody>
      </p:sp>
      <p:pic>
        <p:nvPicPr>
          <p:cNvPr id="9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5035FCCA-DF29-411E-9695-3F3B723B08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677988"/>
            <a:ext cx="2895600" cy="232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020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A7FAA-05BE-45CD-99A6-2B4C6329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Path of Travel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71E1-03F1-4BC3-B30A-2567F5CB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3955C-BE93-4AA8-A36B-7817459A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15920497-45C1-4502-BC15-EB3764BCE5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306611" cy="418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107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9E7A-88F7-4505-93B9-5C304DE5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Habits for Improving Perception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D2F1-DEEA-4957-89DB-A26C11A2F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                           -Use Efficient Eye Habits</a:t>
            </a:r>
          </a:p>
          <a:p>
            <a:r>
              <a:rPr lang="en-US" dirty="0"/>
              <a:t>                            -Use Systemic Search</a:t>
            </a:r>
          </a:p>
          <a:p>
            <a:r>
              <a:rPr lang="en-US" dirty="0"/>
              <a:t>                              Patterns</a:t>
            </a:r>
          </a:p>
          <a:p>
            <a:r>
              <a:rPr lang="en-US" sz="2800" dirty="0"/>
              <a:t>                                 - </a:t>
            </a:r>
            <a:r>
              <a:rPr lang="en-US" dirty="0"/>
              <a:t>Search for Conflict</a:t>
            </a:r>
          </a:p>
          <a:p>
            <a:pPr marL="0" indent="0">
              <a:buNone/>
            </a:pPr>
            <a:r>
              <a:rPr lang="en-US" dirty="0"/>
              <a:t>                                  Situations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3600" dirty="0"/>
              <a:t>Know What To Look For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93B69-5DC3-4A63-9F14-829CBBF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9AB91-F4DA-4C72-BFAA-7223F389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4" descr="&#10;&#10;Description automatically generated with very low confidence">
            <a:extLst>
              <a:ext uri="{FF2B5EF4-FFF2-40B4-BE49-F238E27FC236}">
                <a16:creationId xmlns:a16="http://schemas.microsoft.com/office/drawing/2014/main" id="{CF7AB2B1-D0A5-425F-9BFB-893A4AC7C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799"/>
            <a:ext cx="3581400" cy="3733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08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61E6-BC34-4807-BD60-407297D70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Eye Habits for Vehicle Control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D8106-3C33-4909-AB1E-D75BE2025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7B7E8-B416-47F7-8AA0-675C9099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8F02F3F-B734-4BD1-9697-4BD023EA4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Picture Path of Travel</a:t>
            </a:r>
          </a:p>
          <a:p>
            <a:r>
              <a:rPr lang="en-US" b="1" dirty="0"/>
              <a:t>Look Down Middle</a:t>
            </a:r>
          </a:p>
          <a:p>
            <a:r>
              <a:rPr lang="en-US" b="1" dirty="0"/>
              <a:t>Look Far Ahead</a:t>
            </a:r>
          </a:p>
        </p:txBody>
      </p:sp>
      <p:graphicFrame>
        <p:nvGraphicFramePr>
          <p:cNvPr id="10" name="Object 6" descr="arrow showing vision pattern form the driver around the right curve in the road ">
            <a:extLst>
              <a:ext uri="{FF2B5EF4-FFF2-40B4-BE49-F238E27FC236}">
                <a16:creationId xmlns:a16="http://schemas.microsoft.com/office/drawing/2014/main" id="{DDAA1DF0-D7CE-4CAA-B0ED-19F6B5A82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604530"/>
              </p:ext>
            </p:extLst>
          </p:nvPr>
        </p:nvGraphicFramePr>
        <p:xfrm>
          <a:off x="4818062" y="1484790"/>
          <a:ext cx="3868738" cy="255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orelPhotoPaint.Image.8" r:id="rId3" imgW="3867920" imgH="2557061" progId="CorelPhotoPaint.Image.8">
                  <p:embed/>
                </p:oleObj>
              </mc:Choice>
              <mc:Fallback>
                <p:oleObj name="CorelPhotoPaint.Image.8" r:id="rId3" imgW="3867920" imgH="2557061" progId="CorelPhotoPaint.Image.8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0640553C-4E46-43A8-9C33-333F193F59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2" y="1484790"/>
                        <a:ext cx="3868738" cy="255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 descr="Showing a driver looking down the middle of his lane keeping in his lane as a vehicle approaches in the opposite lane. ">
            <a:extLst>
              <a:ext uri="{FF2B5EF4-FFF2-40B4-BE49-F238E27FC236}">
                <a16:creationId xmlns:a16="http://schemas.microsoft.com/office/drawing/2014/main" id="{334CE3F0-47E3-419C-932C-311F04E6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32698"/>
              </p:ext>
            </p:extLst>
          </p:nvPr>
        </p:nvGraphicFramePr>
        <p:xfrm>
          <a:off x="457200" y="1447800"/>
          <a:ext cx="3975100" cy="276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orelPhotoPaint.Image.8" r:id="rId5" imgW="3974263" imgH="2764542" progId="CorelPhotoPaint.Image.8">
                  <p:embed/>
                </p:oleObj>
              </mc:Choice>
              <mc:Fallback>
                <p:oleObj name="CorelPhotoPaint.Image.8" r:id="rId5" imgW="3974263" imgH="2764542" progId="CorelPhotoPaint.Image.8">
                  <p:embed/>
                  <p:pic>
                    <p:nvPicPr>
                      <p:cNvPr id="7175" name="Object 7">
                        <a:extLst>
                          <a:ext uri="{FF2B5EF4-FFF2-40B4-BE49-F238E27FC236}">
                            <a16:creationId xmlns:a16="http://schemas.microsoft.com/office/drawing/2014/main" id="{ED3BC9E7-EEE8-4A6E-A049-9E95C89F6C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3975100" cy="276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13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4AFD-F200-4CF6-85C7-771E2662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the Scene Ahead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55AAB-F9B7-4775-B454-0FC16A9C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29F91-D715-4D9E-8F72-7DC0A987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358D03F-FC65-4D7E-AF56-B406FA3E2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/>
              <a:t>Search 20 to 30 Seconds Ahead</a:t>
            </a:r>
          </a:p>
          <a:p>
            <a:r>
              <a:rPr lang="en-US" sz="2400" b="1" dirty="0"/>
              <a:t>Search from Side to Side </a:t>
            </a:r>
          </a:p>
        </p:txBody>
      </p:sp>
      <p:pic>
        <p:nvPicPr>
          <p:cNvPr id="9" name="Picture 4" descr="A close up of a device&#10;&#10;Description automatically generated">
            <a:extLst>
              <a:ext uri="{FF2B5EF4-FFF2-40B4-BE49-F238E27FC236}">
                <a16:creationId xmlns:a16="http://schemas.microsoft.com/office/drawing/2014/main" id="{099213F3-B589-44FB-932F-9511161CD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867400" cy="371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28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8971-4A97-42EF-AA05-32B1A76E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the Road Surface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6E2F7-519A-4D8D-BF55-97B5CB3E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6612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To Detect Changes in Direction</a:t>
            </a:r>
          </a:p>
          <a:p>
            <a:r>
              <a:rPr lang="en-US" sz="2800" dirty="0"/>
              <a:t>To assess Speed of Other Cars</a:t>
            </a:r>
          </a:p>
          <a:p>
            <a:r>
              <a:rPr lang="en-US" sz="2800" dirty="0"/>
              <a:t>To Check for Pedestrians Between Parked Cars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D2F92-C14D-4928-9635-E4D95E3F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1/24/2019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BA601-D7E1-4A11-B576-238C54A0C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83331B57-C93A-4EFA-9E40-CB2A07947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24200"/>
            <a:ext cx="7086599" cy="272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0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4E9D8B9AE294BB8664582FC3229C4" ma:contentTypeVersion="3" ma:contentTypeDescription="Create a new document." ma:contentTypeScope="" ma:versionID="2a2d9ea174ca71e18204fe09cb4b5ba8">
  <xsd:schema xmlns:xsd="http://www.w3.org/2001/XMLSchema" xmlns:xs="http://www.w3.org/2001/XMLSchema" xmlns:p="http://schemas.microsoft.com/office/2006/metadata/properties" xmlns:ns1="http://schemas.microsoft.com/sharepoint/v3" xmlns:ns2="a7af8e22-4aad-4637-bdfe-8881feb25ebc" targetNamespace="http://schemas.microsoft.com/office/2006/metadata/properties" ma:root="true" ma:fieldsID="1e1d1e180fd2d7c84c724596e328884d" ns1:_="" ns2:_="">
    <xsd:import namespace="http://schemas.microsoft.com/sharepoint/v3"/>
    <xsd:import namespace="a7af8e22-4aad-4637-bdfe-8881feb25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f8e22-4aad-4637-bdfe-8881feb25eb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aredWithUsers xmlns="a7af8e22-4aad-4637-bdfe-8881feb25ebc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7D37C5-724C-4A08-B0D6-5C06C718FFF4}"/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openxmlformats.org/package/2006/metadata/core-properties"/>
    <ds:schemaRef ds:uri="f1c7bf0e-1cb0-48f8-99df-6e3f20f315b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337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Corel PHOTO-PAINT 8.0 Image</vt:lpstr>
      <vt:lpstr>Session One Improving Perceptual Skills</vt:lpstr>
      <vt:lpstr>Session One Objectives</vt:lpstr>
      <vt:lpstr>HTS EVENTS </vt:lpstr>
      <vt:lpstr>Nature of Perceptions </vt:lpstr>
      <vt:lpstr>Projected Path of Travel</vt:lpstr>
      <vt:lpstr>Habits for Improving Perception </vt:lpstr>
      <vt:lpstr>Eye Habits for Vehicle Control</vt:lpstr>
      <vt:lpstr>Search the Scene Ahead</vt:lpstr>
      <vt:lpstr>Search the Road Surface</vt:lpstr>
      <vt:lpstr>Search Mirrors and Dash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Kashatus, John</cp:lastModifiedBy>
  <cp:revision>14</cp:revision>
  <dcterms:created xsi:type="dcterms:W3CDTF">2017-02-01T18:23:33Z</dcterms:created>
  <dcterms:modified xsi:type="dcterms:W3CDTF">2019-01-24T20:14:26Z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0x01010063A4E9D8B9AE294BB8664582FC3229C4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MigrationSourceURL">
    <vt:lpwstr/>
  </property>
  <property fmtid="{D5CDD505-2E9C-101B-9397-08002B2CF9AE}" pid="13" name="Category">
    <vt:lpwstr/>
  </property>
</Properties>
</file>