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3"/>
  </p:notesMasterIdLst>
  <p:sldIdLst>
    <p:sldId id="256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8" r:id="rId24"/>
    <p:sldId id="279" r:id="rId25"/>
    <p:sldId id="277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258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505"/>
    <a:srgbClr val="F20000"/>
    <a:srgbClr val="FF2929"/>
    <a:srgbClr val="FF1515"/>
    <a:srgbClr val="FF0909"/>
    <a:srgbClr val="FE0000"/>
    <a:srgbClr val="DE0000"/>
    <a:srgbClr val="FF1D1D"/>
    <a:srgbClr val="FF3333"/>
    <a:srgbClr val="FF43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9" autoAdjust="0"/>
    <p:restoredTop sz="94661" autoAdjust="0"/>
  </p:normalViewPr>
  <p:slideViewPr>
    <p:cSldViewPr>
      <p:cViewPr varScale="1">
        <p:scale>
          <a:sx n="108" d="100"/>
          <a:sy n="108" d="100"/>
        </p:scale>
        <p:origin x="137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EBFCE-E1AD-4C66-8436-2B8546317258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DDAA2-1C43-4F84-BCB8-BB799C3B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074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39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3630A-B4C6-440D-8DFA-092D64E442B8}" type="datetime1">
              <a:rPr lang="en-US" smtClean="0"/>
              <a:t>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118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68029-EA98-428C-9C94-99DDD0A03049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23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F0A0D-70E5-4974-AD90-8DA8B9AC48B2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07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980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BBFCA-7A7C-4191-8BC8-370AEEE02C16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8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6EB9F-620D-4745-B0DC-239369A89773}" type="datetime1">
              <a:rPr lang="en-US" smtClean="0"/>
              <a:t>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75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0D5E9-816A-404D-95C5-1BCCD4E30359}" type="datetime1">
              <a:rPr lang="en-US" smtClean="0"/>
              <a:t>1/23/2020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85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F4DF-3504-4A5A-ACA1-B091F23F45D1}" type="datetime1">
              <a:rPr lang="en-US" smtClean="0"/>
              <a:t>1/23/2020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495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996F1-C86A-40F8-B29C-18DAE3D14AAE}" type="datetime1">
              <a:rPr lang="en-US" smtClean="0"/>
              <a:t>1/23/2020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11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7800"/>
            <a:ext cx="5111750" cy="4678363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C58EE-A39A-4E93-949A-DFFC70D6E94B}" type="datetime1">
              <a:rPr lang="en-US" smtClean="0"/>
              <a:t>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/>
              <a:t>Click to edit title </a:t>
            </a:r>
          </a:p>
        </p:txBody>
      </p:sp>
    </p:spTree>
    <p:extLst>
      <p:ext uri="{BB962C8B-B14F-4D97-AF65-F5344CB8AC3E}">
        <p14:creationId xmlns:p14="http://schemas.microsoft.com/office/powerpoint/2010/main" val="2064657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FFC4D-F93B-431C-B876-5FCBBC91611E}" type="datetime1">
              <a:rPr lang="en-US" smtClean="0"/>
              <a:t>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119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 descr="Pennsylvania Department of Education Logo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697" y="5867400"/>
            <a:ext cx="23050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 descr="Blue Banner - decorative image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2296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C0341-FC7F-406E-BA30-1FF03FFEEBCF}" type="datetime1">
              <a:rPr lang="en-US" smtClean="0"/>
              <a:t>1/23/2020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10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marL="173038" indent="0" algn="l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Perception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Signs, Signals, &amp; Lane Markings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C3D52-904E-4A66-ACEA-A7B79BE56C18}" type="datetime1">
              <a:rPr lang="en-US" smtClean="0"/>
              <a:t>1/23/2020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834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A9819-F6BA-4FD1-8475-93ECC590B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55487-31B7-4462-A8DA-E4BCFC1EDE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D30C5-2113-438A-98A5-4EB39408E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C691A4-8BD9-4E6F-9FF4-B61F8264E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2" descr="SSLM-T1">
            <a:extLst>
              <a:ext uri="{FF2B5EF4-FFF2-40B4-BE49-F238E27FC236}">
                <a16:creationId xmlns:a16="http://schemas.microsoft.com/office/drawing/2014/main" id="{ACA321BB-2CE2-406C-97CF-95B7C21B0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0" y="1405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3CB8519-133F-4A91-97F2-96FC9E573B56}"/>
              </a:ext>
            </a:extLst>
          </p:cNvPr>
          <p:cNvSpPr/>
          <p:nvPr/>
        </p:nvSpPr>
        <p:spPr>
          <a:xfrm rot="10800000" flipV="1">
            <a:off x="2514600" y="5186656"/>
            <a:ext cx="6324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go to Interstate 80, turn right.		True</a:t>
            </a:r>
          </a:p>
          <a:p>
            <a:pPr>
              <a:spcBef>
                <a:spcPct val="5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local hospital is also a right turn.	               False</a:t>
            </a:r>
          </a:p>
          <a:p>
            <a:pPr>
              <a:spcBef>
                <a:spcPct val="5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 are in a “no passing” zone.		               True</a:t>
            </a:r>
          </a:p>
        </p:txBody>
      </p:sp>
    </p:spTree>
    <p:extLst>
      <p:ext uri="{BB962C8B-B14F-4D97-AF65-F5344CB8AC3E}">
        <p14:creationId xmlns:p14="http://schemas.microsoft.com/office/powerpoint/2010/main" val="143207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76B71-1300-4278-9501-853612383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5B75C-4CA3-4BC4-B3F2-71C7C459F2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Are you ready?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57C48E-16D5-4366-8DC0-9BF89BBF6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439F7D-FB4F-47DE-84B7-CD89FD868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16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DEF25-43B9-446A-8CB8-0674704C4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D1D16-6FD3-4612-B966-86F6BA3E52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24543-9C24-4F10-ACCB-596CFEDB0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212935-5A44-48CC-A165-84957EF20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4" descr="SSLM2">
            <a:extLst>
              <a:ext uri="{FF2B5EF4-FFF2-40B4-BE49-F238E27FC236}">
                <a16:creationId xmlns:a16="http://schemas.microsoft.com/office/drawing/2014/main" id="{E2B4218D-B6BB-4C1C-9816-3A356C159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77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396F7-A31F-4A50-B880-1D2AD5FA2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2 Questions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AA2A7B-0406-4742-8D6B-449090571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Tx/>
              <a:buAutoNum type="alphaUcPeriod"/>
            </a:pPr>
            <a:r>
              <a:rPr lang="en-US" altLang="en-US" dirty="0"/>
              <a:t>To take your driver’s test, make a right turn.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To travel on 119 North, make a left turn.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The city of Dubois is 19 miles away.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DBC4A-B052-4C1D-802E-3FDF7FEB4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98E950-9EB5-4CF1-A9B2-747C0BBB4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3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5AC03-EE1C-418B-9BA7-F0EAF649A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D313FB-A8FC-484D-9154-78F940FFD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A89605-1256-4487-8296-B1184DCDF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8591D3-9567-4B86-A197-EBAC9D26D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4" descr="SSLM2">
            <a:extLst>
              <a:ext uri="{FF2B5EF4-FFF2-40B4-BE49-F238E27FC236}">
                <a16:creationId xmlns:a16="http://schemas.microsoft.com/office/drawing/2014/main" id="{E1E8F9BB-259B-4AF6-A681-2F4C0F4D1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8C4616-DE20-4FB1-959B-C535F8F2EC9C}"/>
              </a:ext>
            </a:extLst>
          </p:cNvPr>
          <p:cNvSpPr txBox="1"/>
          <p:nvPr/>
        </p:nvSpPr>
        <p:spPr>
          <a:xfrm>
            <a:off x="152400" y="5934670"/>
            <a:ext cx="64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AutoNum type="alphaUcPeriod"/>
            </a:pPr>
            <a:r>
              <a:rPr lang="en-US" altLang="en-US" b="1" dirty="0">
                <a:solidFill>
                  <a:srgbClr val="E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take your drivers test, make a right turn.  False</a:t>
            </a:r>
          </a:p>
          <a:p>
            <a:pPr>
              <a:buFontTx/>
              <a:buAutoNum type="alphaUcPeriod" startAt="2"/>
            </a:pPr>
            <a:r>
              <a:rPr lang="en-US" altLang="en-US" b="1" dirty="0">
                <a:solidFill>
                  <a:srgbClr val="E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travel on 119 North, make a left turn.       False</a:t>
            </a:r>
          </a:p>
          <a:p>
            <a:pPr>
              <a:buFontTx/>
              <a:buAutoNum type="alphaUcPeriod" startAt="3"/>
            </a:pPr>
            <a:r>
              <a:rPr lang="en-US" altLang="en-US" b="1" dirty="0">
                <a:solidFill>
                  <a:srgbClr val="E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city of Dubois is 19 miles away.                True</a:t>
            </a:r>
          </a:p>
        </p:txBody>
      </p:sp>
    </p:spTree>
    <p:extLst>
      <p:ext uri="{BB962C8B-B14F-4D97-AF65-F5344CB8AC3E}">
        <p14:creationId xmlns:p14="http://schemas.microsoft.com/office/powerpoint/2010/main" val="58542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A99E1-5B80-44AD-8E2B-057F7979E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3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A7AA2-F3A4-4BAD-B7CF-8D7258DEBE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Ready?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FD6F9C-76D3-43B4-B3A7-818797702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119DF2-8ECC-40CD-AAD1-E9CD2CE43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63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62314-23F1-43A9-AE85-EACA2C01B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D0A6-2D92-4819-8E76-1B634E7276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FD6EF2-D58D-4EC2-B156-52A3D9341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E47431-DCE8-4876-A1E8-D5102E326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4" descr="SSLM 3">
            <a:extLst>
              <a:ext uri="{FF2B5EF4-FFF2-40B4-BE49-F238E27FC236}">
                <a16:creationId xmlns:a16="http://schemas.microsoft.com/office/drawing/2014/main" id="{AB8E8643-1E18-4E8E-BEFD-4E0B2CAFC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94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15A50-5457-4722-A4EC-2C7B8FB97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3 Questions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62782-B625-4457-B733-AAFA19974A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Tx/>
              <a:buAutoNum type="alphaUcPeriod"/>
            </a:pPr>
            <a:r>
              <a:rPr lang="en-US" altLang="en-US" dirty="0"/>
              <a:t>We must stop at the next stop sign.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We are traveling next to a special access lane.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We will be crossing a one-way street.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43C996-1753-45EB-9426-E93A9AF3D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DF43C4-DB3C-4E78-9754-67101EB84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52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58D28-E14A-4B3E-8965-36FA5E136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B73C9-1ABD-4986-81F2-8D35CB0DF7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25C14-2F44-43D3-8371-9EC787C10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9061E4-F400-4326-AAF3-25CD84FBF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4" descr="SSLM 3">
            <a:extLst>
              <a:ext uri="{FF2B5EF4-FFF2-40B4-BE49-F238E27FC236}">
                <a16:creationId xmlns:a16="http://schemas.microsoft.com/office/drawing/2014/main" id="{B16293FA-C57A-41BC-B20D-347E0F5C2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F8EEE3-E9EC-42F2-94FF-B361ED77FD8E}"/>
              </a:ext>
            </a:extLst>
          </p:cNvPr>
          <p:cNvSpPr txBox="1"/>
          <p:nvPr/>
        </p:nvSpPr>
        <p:spPr>
          <a:xfrm>
            <a:off x="1371600" y="5942808"/>
            <a:ext cx="731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AutoNum type="alphaUcPeriod"/>
            </a:pPr>
            <a:r>
              <a:rPr lang="en-US" altLang="en-US" b="1" dirty="0">
                <a:solidFill>
                  <a:srgbClr val="F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 must stop at the next stop sign.                     False</a:t>
            </a:r>
          </a:p>
          <a:p>
            <a:pPr>
              <a:buFontTx/>
              <a:buAutoNum type="alphaUcPeriod" startAt="2"/>
            </a:pPr>
            <a:r>
              <a:rPr lang="en-US" altLang="en-US" b="1" dirty="0">
                <a:solidFill>
                  <a:srgbClr val="F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 are traveling next to a special access lane.   True</a:t>
            </a:r>
          </a:p>
          <a:p>
            <a:pPr>
              <a:buFontTx/>
              <a:buAutoNum type="alphaUcPeriod" startAt="3"/>
            </a:pPr>
            <a:r>
              <a:rPr lang="en-US" altLang="en-US" b="1" dirty="0">
                <a:solidFill>
                  <a:srgbClr val="F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 will be crossing a one-way street.                  True</a:t>
            </a:r>
          </a:p>
        </p:txBody>
      </p:sp>
    </p:spTree>
    <p:extLst>
      <p:ext uri="{BB962C8B-B14F-4D97-AF65-F5344CB8AC3E}">
        <p14:creationId xmlns:p14="http://schemas.microsoft.com/office/powerpoint/2010/main" val="254353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C4BBE-333D-4F1E-90BE-908A57B65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48671-BD20-430A-87AB-8BB7BC9EB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Ready?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A83DE-A12C-46D2-8D83-B81839726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4556E4-F1AB-4515-947D-194B3B7B8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4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dirty="0"/>
              <a:t>A traffic scene will be quickly flashed on the screen.  You will have approximately 3-5 seconds to observe the driving scene.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Three questions about the driving scene will then be asked.  All of the answers are true or false.  Please write your answer on the answer sheet.  </a:t>
            </a:r>
            <a:r>
              <a:rPr lang="en-US" altLang="en-US" b="1" i="1" dirty="0"/>
              <a:t>Please keep track of your correct answers</a:t>
            </a:r>
            <a:r>
              <a:rPr lang="en-US" altLang="en-US" dirty="0"/>
              <a:t>.  We will add these up at the end.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All scenes are taken from “behind the wheel.”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Do not </a:t>
            </a:r>
            <a:r>
              <a:rPr lang="en-US" altLang="en-US" b="1" i="1" dirty="0"/>
              <a:t>“shout</a:t>
            </a:r>
            <a:r>
              <a:rPr lang="en-US" altLang="en-US" dirty="0"/>
              <a:t> </a:t>
            </a:r>
            <a:r>
              <a:rPr lang="en-US" altLang="en-US" b="1" i="1" dirty="0"/>
              <a:t>out</a:t>
            </a:r>
            <a:r>
              <a:rPr lang="en-US" altLang="en-US" dirty="0"/>
              <a:t>” your answers.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 In this first session, concentrate your efforts on signs, signals, and lane markings.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57AF2-7F98-445B-850F-DA14E34254B5}" type="datetime1">
              <a:rPr lang="en-US" smtClean="0"/>
              <a:t>1/23/2020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783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AF6F6-6C7A-4265-96E1-40EFCCDF8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F4FBE2-0F03-4504-802D-FCA06A3305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3EA35F-98FF-403B-A109-2E150C2C0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F8A2A-F4F9-4EB2-96F4-CB2C7A80E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4" descr="SSLM4">
            <a:extLst>
              <a:ext uri="{FF2B5EF4-FFF2-40B4-BE49-F238E27FC236}">
                <a16:creationId xmlns:a16="http://schemas.microsoft.com/office/drawing/2014/main" id="{12ED0E0A-F134-4759-A653-B746E726D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88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A16D3-980F-416D-A1F9-D3F525C5F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4 Questions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CF7AB-6D56-4986-81F8-F50D6F7AE4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Tx/>
              <a:buAutoNum type="alphaUcPeriod"/>
            </a:pPr>
            <a:r>
              <a:rPr lang="en-US" altLang="en-US" dirty="0"/>
              <a:t>We must expect a train at the next railroad crossing.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We are then approaching a T-intersection.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We are in a passing zone.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923EE-7B52-48D0-93E3-BB1E1182B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AA94BF-2666-4465-9E08-B3FC35BC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72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47FAA-365F-417E-AC7C-08AEDD9D7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24021-FE7A-47C5-BC29-DA30906CD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E79812-1840-4F8D-A6EE-53E50257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A32A37-7454-4674-85D0-175FC37CE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6" descr="SSLM4">
            <a:extLst>
              <a:ext uri="{FF2B5EF4-FFF2-40B4-BE49-F238E27FC236}">
                <a16:creationId xmlns:a16="http://schemas.microsoft.com/office/drawing/2014/main" id="{C9E5F564-07B5-4CE9-B829-447BC68F3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F3CF21-4C66-4513-83D3-2F34710EAB48}"/>
              </a:ext>
            </a:extLst>
          </p:cNvPr>
          <p:cNvSpPr txBox="1"/>
          <p:nvPr/>
        </p:nvSpPr>
        <p:spPr>
          <a:xfrm>
            <a:off x="2362200" y="177899"/>
            <a:ext cx="754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AutoNum type="alphaUcPeriod"/>
            </a:pPr>
            <a:r>
              <a:rPr lang="en-US" altLang="en-US" b="1" dirty="0">
                <a:solidFill>
                  <a:srgbClr val="FF09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 must expect a train at the next crossing.             False</a:t>
            </a:r>
          </a:p>
          <a:p>
            <a:pPr>
              <a:buFontTx/>
              <a:buAutoNum type="alphaUcPeriod" startAt="2"/>
            </a:pPr>
            <a:r>
              <a:rPr lang="en-US" altLang="en-US" b="1" dirty="0">
                <a:solidFill>
                  <a:srgbClr val="FF09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 are then approaching a T-intersection.                True</a:t>
            </a:r>
          </a:p>
          <a:p>
            <a:pPr>
              <a:buFontTx/>
              <a:buAutoNum type="alphaUcPeriod" startAt="3"/>
            </a:pPr>
            <a:r>
              <a:rPr lang="en-US" altLang="en-US" b="1" dirty="0">
                <a:solidFill>
                  <a:srgbClr val="FF09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 are in a passing zone.                                            False</a:t>
            </a:r>
          </a:p>
        </p:txBody>
      </p:sp>
    </p:spTree>
    <p:extLst>
      <p:ext uri="{BB962C8B-B14F-4D97-AF65-F5344CB8AC3E}">
        <p14:creationId xmlns:p14="http://schemas.microsoft.com/office/powerpoint/2010/main" val="116724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7D51F-F1CC-461C-847F-60F3037F7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6B475-2B69-40DE-9906-1D96B66EA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Here We Go</a:t>
            </a:r>
          </a:p>
          <a:p>
            <a:pPr marL="0" indent="0" algn="ctr">
              <a:buNone/>
            </a:pPr>
            <a:r>
              <a:rPr lang="en-US" dirty="0"/>
              <a:t>½ way there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D5B5D-4D94-4C14-9076-C2107987E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B5B835-23DC-4246-A510-F1AB2F8EF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345740"/>
      </p:ext>
    </p:extLst>
  </p:cSld>
  <p:clrMapOvr>
    <a:masterClrMapping/>
  </p:clrMapOvr>
  <p:transition spd="slow" advClick="0" advTm="5000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CBA3E-4BCB-47CC-9A6F-327A8A691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F9103-6C7F-4789-8908-BB51DB94B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7B5870-5755-4436-81B5-8FD482F4C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DA3517-86AF-47CB-AA0D-BDD668421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4" descr="SSLM5">
            <a:extLst>
              <a:ext uri="{FF2B5EF4-FFF2-40B4-BE49-F238E27FC236}">
                <a16:creationId xmlns:a16="http://schemas.microsoft.com/office/drawing/2014/main" id="{07549ED5-9C74-464D-935A-AA558D30F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54"/>
            <a:ext cx="9144000" cy="684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16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flash/>
      </p:transition>
    </mc:Choice>
    <mc:Fallback xmlns="">
      <p:transition spd="slow" advClick="0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666DB-C20F-4DB1-8FDB-F91E2A83A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5 Questions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A85D2-2A9E-47D4-93ED-A2EF5F9A3B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Tx/>
              <a:buAutoNum type="alphaUcPeriod"/>
            </a:pPr>
            <a:r>
              <a:rPr lang="en-US" altLang="en-US" dirty="0"/>
              <a:t>The speed limit is 40 mph.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We are in a passing zone.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There are two stop signs in the driving scene.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7CB071-F0F7-45B5-9081-446A2C9E3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360648-AA7D-4AEB-A5DF-1C3C67DE5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82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B0D17-4A4D-4E07-B0C1-C91299840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91C935-D1EB-4F2D-8B0D-88DD8663C8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7324-EAF4-482D-9E70-87B95D1AE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0D47D8-D89D-447E-AF16-18A62E380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4" descr="SSLM5">
            <a:extLst>
              <a:ext uri="{FF2B5EF4-FFF2-40B4-BE49-F238E27FC236}">
                <a16:creationId xmlns:a16="http://schemas.microsoft.com/office/drawing/2014/main" id="{1E484189-260D-4C8B-974B-233E9E3FD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1CA34A-D74A-4C8D-8E1A-1626892009CA}"/>
              </a:ext>
            </a:extLst>
          </p:cNvPr>
          <p:cNvSpPr txBox="1"/>
          <p:nvPr/>
        </p:nvSpPr>
        <p:spPr>
          <a:xfrm>
            <a:off x="1981200" y="5798145"/>
            <a:ext cx="784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AutoNum type="alphaUcPeriod"/>
            </a:pPr>
            <a:r>
              <a:rPr lang="en-US" altLang="en-US" b="1" dirty="0">
                <a:solidFill>
                  <a:srgbClr val="F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speed limit is 40 mph.                            False</a:t>
            </a:r>
          </a:p>
          <a:p>
            <a:pPr>
              <a:buFontTx/>
              <a:buAutoNum type="alphaUcPeriod" startAt="2"/>
            </a:pPr>
            <a:r>
              <a:rPr lang="en-US" altLang="en-US" b="1" dirty="0">
                <a:solidFill>
                  <a:srgbClr val="F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 are in a passing zone.                             True</a:t>
            </a:r>
          </a:p>
          <a:p>
            <a:pPr>
              <a:buFontTx/>
              <a:buAutoNum type="alphaUcPeriod" startAt="3"/>
            </a:pPr>
            <a:r>
              <a:rPr lang="en-US" altLang="en-US" b="1" dirty="0">
                <a:solidFill>
                  <a:srgbClr val="F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There are two stop signs in the scene.        True</a:t>
            </a:r>
          </a:p>
        </p:txBody>
      </p:sp>
    </p:spTree>
    <p:extLst>
      <p:ext uri="{BB962C8B-B14F-4D97-AF65-F5344CB8AC3E}">
        <p14:creationId xmlns:p14="http://schemas.microsoft.com/office/powerpoint/2010/main" val="82732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A2805-2F9F-4C4A-9095-E79FF24B5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DB59B-CB49-4738-A6CA-AA874B57B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You’re Doing Great!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E612D8-E5A2-41E7-B23E-BAAE5608D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595DC0-D1D0-4EDC-B127-B0B11A2B2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53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72793-82C5-4D68-9BA4-BA6F11C9C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E367F6-273F-482C-BE1E-0CF52950A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2429F9-E869-4C6A-8474-B9A8D4527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EFA217-3B52-4D79-95EB-8F463B85A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4" descr="SSLM6">
            <a:extLst>
              <a:ext uri="{FF2B5EF4-FFF2-40B4-BE49-F238E27FC236}">
                <a16:creationId xmlns:a16="http://schemas.microsoft.com/office/drawing/2014/main" id="{271AB9D0-8852-4577-A018-7D3996D6D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78"/>
            <a:ext cx="9144000" cy="684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378306"/>
      </p:ext>
    </p:extLst>
  </p:cSld>
  <p:clrMapOvr>
    <a:masterClrMapping/>
  </p:clrMapOvr>
  <p:transition spd="slow" advClick="0" advTm="5000">
    <p:randomBar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C0C54-ACC0-421E-A17C-1D2C5380F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6 Questions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AB7CA6-B3A5-46A4-9B68-240DF7BB1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Tx/>
              <a:buAutoNum type="alphaUcPeriod"/>
            </a:pPr>
            <a:r>
              <a:rPr lang="en-US" altLang="en-US" dirty="0"/>
              <a:t>A “yield” sign is just ahead.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Left turns can be made from the center lane.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To go to the business district of Kittanning, we will be using a “right turn merge.”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848CDF-ABC1-4AB0-9595-965AB80CA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4876C9-DCFC-41A9-B3A4-87E009BAA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94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271A0-5A45-4F74-AD4E-5D5807C9B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543C0-1A86-4C41-970A-AA4F29CD8B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dirty="0"/>
              <a:t>The first scene is a practice scene.</a:t>
            </a:r>
            <a:br>
              <a:rPr lang="en-US" altLang="en-US" dirty="0"/>
            </a:br>
            <a:r>
              <a:rPr lang="en-US" altLang="en-US" dirty="0"/>
              <a:t>Just look at the scene and answer the questions either true or false.</a:t>
            </a:r>
            <a:br>
              <a:rPr lang="en-US" altLang="en-US" dirty="0"/>
            </a:br>
            <a:r>
              <a:rPr lang="en-US" altLang="en-US" dirty="0"/>
              <a:t>Ready, here we go.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F7259A-51AF-4DB7-A485-3A92D1236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3B0FEE-D41A-440B-B17B-B988304F1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9050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3076C-292A-4BB6-8BC3-7A34D52DE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660C08-111E-426A-8BC3-0A4255A0A3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B3EC9-8142-40E6-A27A-CE26A515D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58D944-9EA5-4721-8299-6D6A24769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4" descr="SSLM6">
            <a:extLst>
              <a:ext uri="{FF2B5EF4-FFF2-40B4-BE49-F238E27FC236}">
                <a16:creationId xmlns:a16="http://schemas.microsoft.com/office/drawing/2014/main" id="{66E6E37F-5051-4B6F-95FE-CB41E870F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604820-D724-4518-A488-16D82AFAD5E1}"/>
              </a:ext>
            </a:extLst>
          </p:cNvPr>
          <p:cNvSpPr txBox="1"/>
          <p:nvPr/>
        </p:nvSpPr>
        <p:spPr>
          <a:xfrm>
            <a:off x="76200" y="5521146"/>
            <a:ext cx="922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AutoNum type="alphaUcPeriod"/>
            </a:pPr>
            <a:r>
              <a:rPr lang="en-US" altLang="en-US" b="1" dirty="0">
                <a:solidFill>
                  <a:srgbClr val="FF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 “yield” sign is just ahead.                                    True</a:t>
            </a:r>
          </a:p>
          <a:p>
            <a:pPr>
              <a:buFontTx/>
              <a:buAutoNum type="alphaUcPeriod" startAt="2"/>
            </a:pPr>
            <a:r>
              <a:rPr lang="en-US" altLang="en-US" b="1" dirty="0">
                <a:solidFill>
                  <a:srgbClr val="FF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Left turns can be made from the center lane.        True</a:t>
            </a:r>
          </a:p>
          <a:p>
            <a:pPr>
              <a:buFontTx/>
              <a:buAutoNum type="alphaUcPeriod" startAt="3"/>
            </a:pPr>
            <a:r>
              <a:rPr lang="en-US" altLang="en-US" b="1" dirty="0">
                <a:solidFill>
                  <a:srgbClr val="FF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To go to the business district of Kittanning, we must use a “right turn merge.”                                                                           True</a:t>
            </a:r>
          </a:p>
        </p:txBody>
      </p:sp>
    </p:spTree>
    <p:extLst>
      <p:ext uri="{BB962C8B-B14F-4D97-AF65-F5344CB8AC3E}">
        <p14:creationId xmlns:p14="http://schemas.microsoft.com/office/powerpoint/2010/main" val="190919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5FD00-ADDC-4E12-AE40-08D967954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52D29-9953-4406-B436-AA0FE3F1C1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Get Ready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BA14F4-2314-424C-8568-65517E558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3B7929-A60A-414A-A65F-9A6FD5322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45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4F5AB-CC4B-40B1-BE97-AEFFF1450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538C3-E56E-412A-A853-DDCC922089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F2038C-12AC-4E98-89A9-3E562EC0D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01E9CB-BC1C-43A1-A729-925103643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4" descr="SSLM7">
            <a:extLst>
              <a:ext uri="{FF2B5EF4-FFF2-40B4-BE49-F238E27FC236}">
                <a16:creationId xmlns:a16="http://schemas.microsoft.com/office/drawing/2014/main" id="{4D526A5B-8783-4F4D-9E13-315DEAB57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7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14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70B6E-5014-45E2-BFF0-0C5297D9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7 Questions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591CD-ACD6-4BB2-9666-ABD715989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Tx/>
              <a:buAutoNum type="alphaUcPeriod"/>
            </a:pPr>
            <a:r>
              <a:rPr lang="en-US" altLang="en-US" dirty="0"/>
              <a:t>A pedestrian crossing is approaching.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The traffic light is changing to red.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A sharp turn in the road is approaching.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3431C1-7ADF-4AB9-A375-73A105311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B415E8-3768-4D98-9E3E-B5681BDB1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02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82831-5699-4C10-83CA-3EFBC1B18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853ED-253F-4A37-B9D9-4F0C1B7DF4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AB07A8-3F7F-4C09-88EA-5D7C0F9A2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97DE6B-FF6D-462E-A90C-8545021D7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4" descr="SSLM7">
            <a:extLst>
              <a:ext uri="{FF2B5EF4-FFF2-40B4-BE49-F238E27FC236}">
                <a16:creationId xmlns:a16="http://schemas.microsoft.com/office/drawing/2014/main" id="{A06DAA7B-564E-4915-92B7-1EAD657AD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4604ED-A8BE-46B2-A208-CD1540A493A2}"/>
              </a:ext>
            </a:extLst>
          </p:cNvPr>
          <p:cNvSpPr txBox="1"/>
          <p:nvPr/>
        </p:nvSpPr>
        <p:spPr>
          <a:xfrm>
            <a:off x="2971800" y="540345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AutoNum type="alphaUcPeriod"/>
            </a:pPr>
            <a:r>
              <a:rPr lang="en-US" altLang="en-US" b="1" dirty="0">
                <a:solidFill>
                  <a:srgbClr val="F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pedestrian crossing is approaching.              False</a:t>
            </a:r>
          </a:p>
          <a:p>
            <a:r>
              <a:rPr lang="en-US" altLang="en-US" b="1" dirty="0">
                <a:solidFill>
                  <a:srgbClr val="F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The traffic light is changing to red.	            False</a:t>
            </a:r>
          </a:p>
          <a:p>
            <a:r>
              <a:rPr lang="en-US" altLang="en-US" b="1" dirty="0">
                <a:solidFill>
                  <a:srgbClr val="F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A sharp curve in the road is approaching.         True</a:t>
            </a:r>
          </a:p>
        </p:txBody>
      </p:sp>
    </p:spTree>
    <p:extLst>
      <p:ext uri="{BB962C8B-B14F-4D97-AF65-F5344CB8AC3E}">
        <p14:creationId xmlns:p14="http://schemas.microsoft.com/office/powerpoint/2010/main" val="41318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8ADE2-6BB2-4D4E-8401-397FA933D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8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E2835-1980-4E62-81EB-E4EAB64E41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Almost There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B6952-623A-493E-8706-C7AA5DC2A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845566-C38C-4787-A584-7C6B9A3A0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71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6211C-57EE-4AAE-B130-457B5D6E5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A03FA-6B83-4EFC-AF87-06D2B6654E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2ACF21-8E5F-4078-A398-2BEECD13B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178A8B-DD90-45D6-9609-4FA4DAC85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4" descr="SSLM8">
            <a:extLst>
              <a:ext uri="{FF2B5EF4-FFF2-40B4-BE49-F238E27FC236}">
                <a16:creationId xmlns:a16="http://schemas.microsoft.com/office/drawing/2014/main" id="{219988A9-13C5-4686-BC41-633BC52A2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86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fallOver"/>
      </p:transition>
    </mc:Choice>
    <mc:Fallback xmlns="">
      <p:transition spd="slow" advClick="0" advTm="5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7CBFD-B6F2-4621-A62F-36A06AC76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8 Questions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1AC71-B46D-481A-83FA-7E9890BA13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Tx/>
              <a:buAutoNum type="alphaUcPeriod"/>
            </a:pPr>
            <a:r>
              <a:rPr lang="en-US" altLang="en-US" dirty="0"/>
              <a:t>To make a left turn, we must yield “right of way” to oncoming traffic.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There is a “No Turn on Red” sign.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North 36 is a “PA state” route.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E42788-DEF2-4DBE-90E8-466EF91A8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2786EB-1DA0-4AC1-B38C-9860F278F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7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47233-70A7-4D2E-AF6E-A805DA58C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8A895-0059-4856-911F-A4AB3AA0F9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3C63C-9577-47F0-B4A5-C540CD1AA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C38816-B8D5-46F2-A3DC-50AAF03AB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38</a:t>
            </a:fld>
            <a:endParaRPr lang="en-US"/>
          </a:p>
        </p:txBody>
      </p:sp>
      <p:pic>
        <p:nvPicPr>
          <p:cNvPr id="6" name="Picture 4" descr="SSLM8">
            <a:extLst>
              <a:ext uri="{FF2B5EF4-FFF2-40B4-BE49-F238E27FC236}">
                <a16:creationId xmlns:a16="http://schemas.microsoft.com/office/drawing/2014/main" id="{39C976B5-80B4-4BFC-8722-F8616C59B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74FF11-DB2F-47C2-AC8C-A612ACF30E67}"/>
              </a:ext>
            </a:extLst>
          </p:cNvPr>
          <p:cNvSpPr txBox="1"/>
          <p:nvPr/>
        </p:nvSpPr>
        <p:spPr>
          <a:xfrm>
            <a:off x="152400" y="5798145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AutoNum type="alphaUcPeriod"/>
            </a:pPr>
            <a:r>
              <a:rPr lang="en-US" altLang="en-US" b="1" dirty="0">
                <a:solidFill>
                  <a:srgbClr val="FF2F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make a left turn, we must yield “right of way” to oncoming traffic.     False</a:t>
            </a:r>
          </a:p>
          <a:p>
            <a:pPr>
              <a:buFontTx/>
              <a:buAutoNum type="alphaUcPeriod" startAt="2"/>
            </a:pPr>
            <a:r>
              <a:rPr lang="en-US" altLang="en-US" b="1" dirty="0">
                <a:solidFill>
                  <a:srgbClr val="FF2F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There is a “No Turn on Red” sign.    False     </a:t>
            </a:r>
          </a:p>
          <a:p>
            <a:r>
              <a:rPr lang="en-US" altLang="en-US" b="1" dirty="0">
                <a:solidFill>
                  <a:srgbClr val="FF2F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North 36 is a “PA state route.”      True</a:t>
            </a:r>
          </a:p>
        </p:txBody>
      </p:sp>
    </p:spTree>
    <p:extLst>
      <p:ext uri="{BB962C8B-B14F-4D97-AF65-F5344CB8AC3E}">
        <p14:creationId xmlns:p14="http://schemas.microsoft.com/office/powerpoint/2010/main" val="18110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E64A-4F9E-46A6-8924-68A13F56D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9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E506C-490C-4FBA-B039-D785F2557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Hang in there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540F70-E28C-4347-A802-ECC57B820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69F5F0-E13A-4737-8A9C-BB937F88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91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E5630-69CD-47A3-B5BA-158439C68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AEE25-9AC8-431F-9664-CE3D08458C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270B9-7337-41EE-8F38-E2D7380A5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33A3F4-26D9-44A0-8E66-C7759251E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4" descr="SSLM Practice Slide">
            <a:extLst>
              <a:ext uri="{FF2B5EF4-FFF2-40B4-BE49-F238E27FC236}">
                <a16:creationId xmlns:a16="http://schemas.microsoft.com/office/drawing/2014/main" id="{4D37887E-DB01-49FB-A685-AFF1A8D02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0"/>
            <a:ext cx="8915400" cy="519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18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B0885-3900-409B-9BEF-7CC6C0FB4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04216-B6E5-4DB6-B50B-652C66C69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C4329-297E-4B78-8F21-0AEDAEA6F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9AF683-95A1-4130-8DBA-B729D4382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40</a:t>
            </a:fld>
            <a:endParaRPr lang="en-US"/>
          </a:p>
        </p:txBody>
      </p:sp>
      <p:pic>
        <p:nvPicPr>
          <p:cNvPr id="6" name="Picture 5" descr="SSLM 8">
            <a:extLst>
              <a:ext uri="{FF2B5EF4-FFF2-40B4-BE49-F238E27FC236}">
                <a16:creationId xmlns:a16="http://schemas.microsoft.com/office/drawing/2014/main" id="{8D463A29-3E42-4423-AD40-C40C99CBB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026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wind"/>
      </p:transition>
    </mc:Choice>
    <mc:Fallback xmlns="">
      <p:transition spd="slow" advClick="0" advTm="5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32681-876E-4251-A4DA-57AEEC317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9 Questions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D4042-A277-4252-8CB1-511C5C7C9D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Tx/>
              <a:buAutoNum type="alphaUcPeriod"/>
            </a:pPr>
            <a:r>
              <a:rPr lang="en-US" altLang="en-US" dirty="0"/>
              <a:t>The speed limit ahead is 45 mph.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The cross street is a one-way street to the right.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The highway is divided ahead.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98EB7-8A1F-4DF2-8A3B-06BB3CE2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3533E4-1B6B-403D-97BF-3427A52C1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842CA-A176-4662-B653-4F2F8771E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34D14-588C-4C12-BB67-E63491D7E5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B4314-9458-485A-B009-4F1811F8F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E7AEA9-56E7-4E1F-B62C-EE979FDBF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42</a:t>
            </a:fld>
            <a:endParaRPr lang="en-US"/>
          </a:p>
        </p:txBody>
      </p:sp>
      <p:pic>
        <p:nvPicPr>
          <p:cNvPr id="6" name="Picture 5" descr="SSLM 8">
            <a:extLst>
              <a:ext uri="{FF2B5EF4-FFF2-40B4-BE49-F238E27FC236}">
                <a16:creationId xmlns:a16="http://schemas.microsoft.com/office/drawing/2014/main" id="{A1F68AB2-52E9-4FFE-8D7D-482E2C05F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8857A1-7283-48EB-9EAD-8A6BFCFD489D}"/>
              </a:ext>
            </a:extLst>
          </p:cNvPr>
          <p:cNvSpPr txBox="1"/>
          <p:nvPr/>
        </p:nvSpPr>
        <p:spPr>
          <a:xfrm>
            <a:off x="304800" y="1039483"/>
            <a:ext cx="84234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AutoNum type="alphaUcPeriod"/>
            </a:pPr>
            <a:r>
              <a:rPr lang="en-US" altLang="en-US" b="1" dirty="0">
                <a:solidFill>
                  <a:srgbClr val="F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speed limit ahead is 45 mph.		   False</a:t>
            </a:r>
          </a:p>
          <a:p>
            <a:pPr>
              <a:buFontTx/>
              <a:buAutoNum type="alphaUcPeriod" startAt="2"/>
            </a:pPr>
            <a:r>
              <a:rPr lang="en-US" altLang="en-US" b="1" dirty="0">
                <a:solidFill>
                  <a:srgbClr val="F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cross street is one-way to the right.                 True</a:t>
            </a:r>
          </a:p>
          <a:p>
            <a:pPr>
              <a:buFontTx/>
              <a:buAutoNum type="alphaUcPeriod" startAt="3"/>
            </a:pPr>
            <a:r>
              <a:rPr lang="en-US" altLang="en-US" b="1" dirty="0">
                <a:solidFill>
                  <a:srgbClr val="F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highway is divided ahead.		                  True</a:t>
            </a:r>
          </a:p>
        </p:txBody>
      </p:sp>
    </p:spTree>
    <p:extLst>
      <p:ext uri="{BB962C8B-B14F-4D97-AF65-F5344CB8AC3E}">
        <p14:creationId xmlns:p14="http://schemas.microsoft.com/office/powerpoint/2010/main" val="119242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D78D5-66DF-44CE-89DA-DB4D929C6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DCE5A-2489-4AC1-92D3-50F627AFDF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Last one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97D74-27EF-49CE-9730-8E7365627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506397-A495-4497-978E-04563ED44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21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5C174-14B9-4904-896B-8B30A7332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47E7C-17D0-4D90-8D4A-FEF213B30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ACEFA-ADA4-42C7-AE56-9811B3830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D72CD4-B712-485A-9F7A-FC409A60B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44</a:t>
            </a:fld>
            <a:endParaRPr lang="en-US"/>
          </a:p>
        </p:txBody>
      </p:sp>
      <p:pic>
        <p:nvPicPr>
          <p:cNvPr id="6" name="Picture 4" descr="SSLM10">
            <a:extLst>
              <a:ext uri="{FF2B5EF4-FFF2-40B4-BE49-F238E27FC236}">
                <a16:creationId xmlns:a16="http://schemas.microsoft.com/office/drawing/2014/main" id="{B367B4B6-8C85-4665-83A7-4A3D2D1C1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43810"/>
      </p:ext>
    </p:extLst>
  </p:cSld>
  <p:clrMapOvr>
    <a:masterClrMapping/>
  </p:clrMapOvr>
  <p:transition spd="slow" advClick="0" advTm="5000">
    <p:randomBar dir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46B26-B0BB-4D71-A944-3EE2448E8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10 Questions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1874F-3F34-4C2A-993D-4ADA3DC4B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Tx/>
              <a:buAutoNum type="alphaUcPeriod"/>
            </a:pPr>
            <a:r>
              <a:rPr lang="en-US" altLang="en-US" dirty="0"/>
              <a:t>To make a right turn, we must stop at the stop intersection.</a:t>
            </a:r>
          </a:p>
          <a:p>
            <a:pPr marL="609600" indent="-609600">
              <a:buFontTx/>
              <a:buNone/>
            </a:pPr>
            <a:r>
              <a:rPr lang="en-US" altLang="en-US" dirty="0"/>
              <a:t>B.  To continue straight, we must stop at the stop intersection.</a:t>
            </a:r>
          </a:p>
          <a:p>
            <a:pPr marL="609600" indent="-609600">
              <a:buFontTx/>
              <a:buNone/>
            </a:pPr>
            <a:r>
              <a:rPr lang="en-US" altLang="en-US" dirty="0"/>
              <a:t>C.  There are two warning signs on the other side of the intersection.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4F136D-AAA2-4397-9E01-9D3BA897C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939203-1575-46A6-AA16-8730387E3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16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8D8DB-F53D-4898-8123-8D84F0574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DA9F4-D62A-495E-B2CF-1B97F0271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86731-ABC4-48F5-9D2A-E011D7FDB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1752B0-E00C-481E-A50D-F6878132E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46</a:t>
            </a:fld>
            <a:endParaRPr lang="en-US"/>
          </a:p>
        </p:txBody>
      </p:sp>
      <p:pic>
        <p:nvPicPr>
          <p:cNvPr id="6" name="Picture 4" descr="SSLM10">
            <a:extLst>
              <a:ext uri="{FF2B5EF4-FFF2-40B4-BE49-F238E27FC236}">
                <a16:creationId xmlns:a16="http://schemas.microsoft.com/office/drawing/2014/main" id="{7D6B443E-FFD4-4122-942D-059732DF9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438DBD-7AF6-437F-9277-B6CF488478C7}"/>
              </a:ext>
            </a:extLst>
          </p:cNvPr>
          <p:cNvSpPr txBox="1"/>
          <p:nvPr/>
        </p:nvSpPr>
        <p:spPr>
          <a:xfrm>
            <a:off x="0" y="5867776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AutoNum type="alphaUcPeriod"/>
            </a:pPr>
            <a:r>
              <a:rPr lang="en-US" altLang="en-US" b="1" dirty="0">
                <a:solidFill>
                  <a:srgbClr val="F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make a right turn, we must stop at the stop intersection.     False                                                                    </a:t>
            </a:r>
          </a:p>
          <a:p>
            <a:r>
              <a:rPr lang="en-US" altLang="en-US" b="1" dirty="0">
                <a:solidFill>
                  <a:srgbClr val="F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To continue straight, we must stop at the stop intersection.    True</a:t>
            </a:r>
          </a:p>
          <a:p>
            <a:r>
              <a:rPr lang="en-US" altLang="en-US" b="1" dirty="0">
                <a:solidFill>
                  <a:srgbClr val="F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There are two warning signs straight ahead.		         True</a:t>
            </a:r>
            <a:endParaRPr lang="en-US" b="1" dirty="0">
              <a:solidFill>
                <a:srgbClr val="F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94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BA8A8-D56F-4463-91D7-58777EF12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up your correct answers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6470E8-907F-42E0-A6BB-2118E5594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30-27 = Excellent</a:t>
            </a:r>
          </a:p>
          <a:p>
            <a:pPr marL="0" indent="0">
              <a:buNone/>
            </a:pPr>
            <a:r>
              <a:rPr lang="en-US" dirty="0"/>
              <a:t>26-24 = Good</a:t>
            </a:r>
          </a:p>
          <a:p>
            <a:pPr marL="0" indent="0">
              <a:buNone/>
            </a:pPr>
            <a:r>
              <a:rPr lang="en-US" dirty="0"/>
              <a:t>23-21 = Average</a:t>
            </a:r>
          </a:p>
          <a:p>
            <a:pPr marL="0" indent="0">
              <a:buNone/>
            </a:pPr>
            <a:r>
              <a:rPr lang="en-US" dirty="0"/>
              <a:t>20 and below – Needs Improvement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209A0C-0299-46E5-9CE0-9B97EB5F4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65CE62-A067-4A34-B1B5-EE26BC804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34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>
            <a:spLocks noChangeArrowheads="1"/>
          </p:cNvSpPr>
          <p:nvPr/>
        </p:nvSpPr>
        <p:spPr bwMode="auto">
          <a:xfrm>
            <a:off x="476250" y="2430463"/>
            <a:ext cx="8229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For more information on the (the topic of the presentation) please visit PDE’s website at </a:t>
            </a:r>
            <a:r>
              <a:rPr lang="en-US" altLang="en-US" sz="2000" u="sng" dirty="0">
                <a:solidFill>
                  <a:srgbClr val="0000FF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www.education.pa.gov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9"/>
          <p:cNvSpPr txBox="1">
            <a:spLocks noChangeArrowheads="1"/>
          </p:cNvSpPr>
          <p:nvPr/>
        </p:nvSpPr>
        <p:spPr bwMode="auto">
          <a:xfrm>
            <a:off x="476250" y="3836075"/>
            <a:ext cx="8210550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600" i="1" dirty="0"/>
              <a:t>The mission of the Department of Education is to ensure that every learner has access to a world-class education system that academically prepares children and adults to succeed as productive citizens. Further, the Department seeks to establish a culture that is committed to improving opportunities throughout the commonwealth by ensuring that technical support, resources, and optimal learning environments are available for all students, whether children or adults.</a:t>
            </a:r>
            <a:endParaRPr lang="en-US" sz="1600" dirty="0"/>
          </a:p>
          <a:p>
            <a:r>
              <a:rPr lang="en-US" dirty="0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48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09242-B7C9-4E08-B84E-BC2A06CF552E}" type="datetime1">
              <a:rPr lang="en-US" smtClean="0"/>
              <a:t>1/23/2020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Contact</a:t>
            </a:r>
            <a:r>
              <a:rPr lang="en-US" baseline="0" dirty="0"/>
              <a:t>/Mission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214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84DAA-322B-4B3D-B8DB-C1B514106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DA7A4-B836-493B-974E-8943AA7A89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Tx/>
              <a:buAutoNum type="arabicPeriod"/>
            </a:pPr>
            <a:r>
              <a:rPr lang="en-US" altLang="en-US" dirty="0"/>
              <a:t>The traffic light is “red.”</a:t>
            </a:r>
          </a:p>
          <a:p>
            <a:pPr marL="609600" indent="-609600">
              <a:buFontTx/>
              <a:buAutoNum type="arabicPeriod"/>
            </a:pPr>
            <a:endParaRPr lang="en-US" altLang="en-US" dirty="0"/>
          </a:p>
          <a:p>
            <a:pPr marL="609600" indent="-609600">
              <a:buFontTx/>
              <a:buAutoNum type="arabicPeriod"/>
            </a:pPr>
            <a:r>
              <a:rPr lang="en-US" altLang="en-US" dirty="0"/>
              <a:t>We are traveling in the right turn lane.</a:t>
            </a:r>
          </a:p>
          <a:p>
            <a:pPr marL="609600" indent="-609600">
              <a:buFontTx/>
              <a:buAutoNum type="arabicPeriod"/>
            </a:pPr>
            <a:endParaRPr lang="en-US" altLang="en-US" dirty="0"/>
          </a:p>
          <a:p>
            <a:pPr marL="609600" indent="-609600">
              <a:buFontTx/>
              <a:buAutoNum type="arabicPeriod"/>
            </a:pPr>
            <a:r>
              <a:rPr lang="en-US" altLang="en-US" dirty="0"/>
              <a:t>We will be crossing a one-way street.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5D0E4-FF44-4893-A819-F8585E06C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15D42F-A0B4-4910-94F1-A90EFBCDF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85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A62D0-C0BF-4856-A98A-D289EE236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Answers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5A70CE-BA91-4D37-A26A-DE27AF790F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A75F05-FA17-47E1-8501-E9351319E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DB5F37-B755-4625-90E3-D9B6DC5CD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4" descr="SSLM Practice Slide">
            <a:extLst>
              <a:ext uri="{FF2B5EF4-FFF2-40B4-BE49-F238E27FC236}">
                <a16:creationId xmlns:a16="http://schemas.microsoft.com/office/drawing/2014/main" id="{06986970-38AE-4A03-B582-EBE9E46F4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8839200" cy="527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CF16DCF-1B5A-4596-B9CC-7728987C8ED9}"/>
              </a:ext>
            </a:extLst>
          </p:cNvPr>
          <p:cNvSpPr/>
          <p:nvPr/>
        </p:nvSpPr>
        <p:spPr>
          <a:xfrm>
            <a:off x="2590800" y="1600200"/>
            <a:ext cx="640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traffic light is red.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		              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traveling in the right turn lane.	False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will be crossing a one way street.	True</a:t>
            </a:r>
          </a:p>
        </p:txBody>
      </p:sp>
    </p:spTree>
    <p:extLst>
      <p:ext uri="{BB962C8B-B14F-4D97-AF65-F5344CB8AC3E}">
        <p14:creationId xmlns:p14="http://schemas.microsoft.com/office/powerpoint/2010/main" val="192081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4E2E6-EDD2-428D-9ED6-3341306CD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Here We Go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18690-30A2-43E5-BC02-773C821769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dirty="0"/>
              <a:t>We are ready to begin.</a:t>
            </a:r>
            <a:br>
              <a:rPr lang="en-US" altLang="en-US" dirty="0"/>
            </a:br>
            <a:r>
              <a:rPr lang="en-US" altLang="en-US" dirty="0"/>
              <a:t>Please write your answers on the answer sheet.</a:t>
            </a:r>
            <a:br>
              <a:rPr lang="en-US" altLang="en-US" dirty="0"/>
            </a:br>
            <a:r>
              <a:rPr lang="en-US" altLang="en-US" dirty="0"/>
              <a:t>Ready?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3E7A8F-0DA8-47B1-868C-5D1FF350A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50CCE8-71FA-47C6-8443-78FE42412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43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5E405-2DF6-4C56-BE53-1C23DB677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D360B-F44A-4FB4-9F80-D7A5ACD8F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85A02A-2AAA-42B3-AB3C-B16D87FBB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463749-E361-418C-8EE3-492099EDA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4" descr="SSLM-T1">
            <a:extLst>
              <a:ext uri="{FF2B5EF4-FFF2-40B4-BE49-F238E27FC236}">
                <a16:creationId xmlns:a16="http://schemas.microsoft.com/office/drawing/2014/main" id="{54713C34-7D51-4419-8E96-9597535D9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" y="5918"/>
            <a:ext cx="9144000" cy="685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87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E77A2-4DE9-4FDC-9A90-DC56EFBD7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92C62-0D4E-4682-9BCC-44F4EFDF5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Tx/>
              <a:buAutoNum type="alphaUcPeriod"/>
            </a:pPr>
            <a:r>
              <a:rPr lang="en-US" altLang="en-US" dirty="0"/>
              <a:t>To go to Interstate 80, turn right.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The local hospital is also a right turn.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We are in a “no passing” zone.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D416F8-6E45-43D6-BB90-C99F2E014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9DF75A-280F-4BE1-BA34-A67B664FD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17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A4E9D8B9AE294BB8664582FC3229C4" ma:contentTypeVersion="3" ma:contentTypeDescription="Create a new document." ma:contentTypeScope="" ma:versionID="2a2d9ea174ca71e18204fe09cb4b5ba8">
  <xsd:schema xmlns:xsd="http://www.w3.org/2001/XMLSchema" xmlns:xs="http://www.w3.org/2001/XMLSchema" xmlns:p="http://schemas.microsoft.com/office/2006/metadata/properties" xmlns:ns1="http://schemas.microsoft.com/sharepoint/v3" xmlns:ns2="a7af8e22-4aad-4637-bdfe-8881feb25ebc" targetNamespace="http://schemas.microsoft.com/office/2006/metadata/properties" ma:root="true" ma:fieldsID="1e1d1e180fd2d7c84c724596e328884d" ns1:_="" ns2:_="">
    <xsd:import namespace="http://schemas.microsoft.com/sharepoint/v3"/>
    <xsd:import namespace="a7af8e22-4aad-4637-bdfe-8881feb25ebc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af8e22-4aad-4637-bdfe-8881feb25eb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SharedWithUsers xmlns="a7af8e22-4aad-4637-bdfe-8881feb25ebc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89D4F8B9-2583-4376-A822-82BD652671F7}"/>
</file>

<file path=customXml/itemProps2.xml><?xml version="1.0" encoding="utf-8"?>
<ds:datastoreItem xmlns:ds="http://schemas.openxmlformats.org/officeDocument/2006/customXml" ds:itemID="{C12A4EA4-2FD6-46CD-858F-1ABF09EFBD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345E959-B139-4928-B6C0-4290FBE61FC4}">
  <ds:schemaRefs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f1c7bf0e-1cb0-48f8-99df-6e3f20f315ba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1195</Words>
  <Application>Microsoft Office PowerPoint</Application>
  <PresentationFormat>On-screen Show (4:3)</PresentationFormat>
  <Paragraphs>217</Paragraphs>
  <Slides>48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1" baseType="lpstr">
      <vt:lpstr>Arial</vt:lpstr>
      <vt:lpstr>Calibri</vt:lpstr>
      <vt:lpstr>Office Theme</vt:lpstr>
      <vt:lpstr>Perception </vt:lpstr>
      <vt:lpstr>Instructions </vt:lpstr>
      <vt:lpstr>Practice </vt:lpstr>
      <vt:lpstr>PowerPoint Presentation</vt:lpstr>
      <vt:lpstr>Practice </vt:lpstr>
      <vt:lpstr>Practice Answers </vt:lpstr>
      <vt:lpstr>Here We Go </vt:lpstr>
      <vt:lpstr>PowerPoint Presentation</vt:lpstr>
      <vt:lpstr>Scene 1</vt:lpstr>
      <vt:lpstr>PowerPoint Presentation</vt:lpstr>
      <vt:lpstr>Scene 2</vt:lpstr>
      <vt:lpstr>PowerPoint Presentation</vt:lpstr>
      <vt:lpstr>Scene 2 Questions </vt:lpstr>
      <vt:lpstr>PowerPoint Presentation</vt:lpstr>
      <vt:lpstr>Slide 3 </vt:lpstr>
      <vt:lpstr>PowerPoint Presentation</vt:lpstr>
      <vt:lpstr>Slide 3 Questions </vt:lpstr>
      <vt:lpstr>PowerPoint Presentation</vt:lpstr>
      <vt:lpstr>Scene 4</vt:lpstr>
      <vt:lpstr>PowerPoint Presentation</vt:lpstr>
      <vt:lpstr>Scene 4 Questions </vt:lpstr>
      <vt:lpstr>PowerPoint Presentation</vt:lpstr>
      <vt:lpstr>Scene 5</vt:lpstr>
      <vt:lpstr>PowerPoint Presentation</vt:lpstr>
      <vt:lpstr>Scene 5 Questions </vt:lpstr>
      <vt:lpstr>PowerPoint Presentation</vt:lpstr>
      <vt:lpstr>Scene 6</vt:lpstr>
      <vt:lpstr>PowerPoint Presentation</vt:lpstr>
      <vt:lpstr>Scene 6 Questions </vt:lpstr>
      <vt:lpstr>PowerPoint Presentation</vt:lpstr>
      <vt:lpstr>Scene 7</vt:lpstr>
      <vt:lpstr>PowerPoint Presentation</vt:lpstr>
      <vt:lpstr>Scene 7 Questions </vt:lpstr>
      <vt:lpstr>PowerPoint Presentation</vt:lpstr>
      <vt:lpstr>Scene 8 </vt:lpstr>
      <vt:lpstr>PowerPoint Presentation</vt:lpstr>
      <vt:lpstr>Scene 8 Questions </vt:lpstr>
      <vt:lpstr>PowerPoint Presentation</vt:lpstr>
      <vt:lpstr>Scene 9 </vt:lpstr>
      <vt:lpstr>PowerPoint Presentation</vt:lpstr>
      <vt:lpstr>Scene 9 Questions </vt:lpstr>
      <vt:lpstr>PowerPoint Presentation</vt:lpstr>
      <vt:lpstr>Scene 10</vt:lpstr>
      <vt:lpstr>PowerPoint Presentation</vt:lpstr>
      <vt:lpstr>Scene 10 Questions </vt:lpstr>
      <vt:lpstr>PowerPoint Presentation</vt:lpstr>
      <vt:lpstr>Add up your correct answers </vt:lpstr>
      <vt:lpstr>Contact/Mission</vt:lpstr>
    </vt:vector>
  </TitlesOfParts>
  <Company>PA Department of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pdeadmin</dc:creator>
  <cp:lastModifiedBy>Mosher, Alison</cp:lastModifiedBy>
  <cp:revision>60</cp:revision>
  <dcterms:created xsi:type="dcterms:W3CDTF">2017-02-01T18:23:33Z</dcterms:created>
  <dcterms:modified xsi:type="dcterms:W3CDTF">2020-01-23T16:47:44Z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33500</vt:r8>
  </property>
  <property fmtid="{D5CDD505-2E9C-101B-9397-08002B2CF9AE}" pid="3" name="_dlc_policyId">
    <vt:lpwstr>/InsidePDE/Documents</vt:lpwstr>
  </property>
  <property fmtid="{D5CDD505-2E9C-101B-9397-08002B2CF9AE}" pid="4" name="xd_ProgID">
    <vt:lpwstr/>
  </property>
  <property fmtid="{D5CDD505-2E9C-101B-9397-08002B2CF9AE}" pid="5" name="_CopySource">
    <vt:lpwstr>https://collab.pde.pa.gov/InsidePDE/Documents/Getting My Job Done/Accessibility/PDE PowerPoint Template - ADA Accessible.pptx</vt:lpwstr>
  </property>
  <property fmtid="{D5CDD505-2E9C-101B-9397-08002B2CF9AE}" pid="6" name="ContentTypeId">
    <vt:lpwstr>0x01010063A4E9D8B9AE294BB8664582FC3229C4</vt:lpwstr>
  </property>
  <property fmtid="{D5CDD505-2E9C-101B-9397-08002B2CF9AE}" pid="7" name="ItemRetentionFormula">
    <vt:lpwstr>&lt;formula id="Microsoft.Office.RecordsManagement.PolicyFeatures.Expiration.Formula.BuiltIn"&gt;&lt;number&gt;1&lt;/number&gt;&lt;property&gt;Post_x005f_x0020_End_x005f_x0020_Date&lt;/property&gt;&lt;propertyId&gt;00000000-0000-0000-0000-000000000000&lt;/propertyId&gt;&lt;period&gt;days&lt;/period&gt;&lt;/formula&gt;</vt:lpwstr>
  </property>
  <property fmtid="{D5CDD505-2E9C-101B-9397-08002B2CF9AE}" pid="8" name="TemplateUrl">
    <vt:lpwstr/>
  </property>
  <property fmtid="{D5CDD505-2E9C-101B-9397-08002B2CF9AE}" pid="9" name="MigrationSourceURL">
    <vt:lpwstr/>
  </property>
  <property fmtid="{D5CDD505-2E9C-101B-9397-08002B2CF9AE}" pid="10" name="Category">
    <vt:lpwstr/>
  </property>
  <property fmtid="{D5CDD505-2E9C-101B-9397-08002B2CF9AE}" pid="11" name="xd_Signature">
    <vt:bool>false</vt:bool>
  </property>
  <property fmtid="{D5CDD505-2E9C-101B-9397-08002B2CF9AE}" pid="12" name="_SourceUrl">
    <vt:lpwstr/>
  </property>
  <property fmtid="{D5CDD505-2E9C-101B-9397-08002B2CF9AE}" pid="13" name="_SharedFileIndex">
    <vt:lpwstr/>
  </property>
</Properties>
</file>