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17" r:id="rId29"/>
    <p:sldId id="318" r:id="rId30"/>
    <p:sldId id="319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16" r:id="rId47"/>
    <p:sldId id="302" r:id="rId48"/>
    <p:sldId id="307" r:id="rId49"/>
    <p:sldId id="308" r:id="rId50"/>
    <p:sldId id="303" r:id="rId51"/>
    <p:sldId id="304" r:id="rId52"/>
    <p:sldId id="305" r:id="rId53"/>
    <p:sldId id="306" r:id="rId54"/>
    <p:sldId id="313" r:id="rId55"/>
    <p:sldId id="314" r:id="rId56"/>
    <p:sldId id="315" r:id="rId57"/>
    <p:sldId id="25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0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0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837" y="2170910"/>
            <a:ext cx="7379563" cy="735012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Driver Responsibilities: Knowing Your Vehicle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264694"/>
            <a:ext cx="8153401" cy="2732883"/>
          </a:xfrm>
        </p:spPr>
        <p:txBody>
          <a:bodyPr>
            <a:normAutofit/>
          </a:bodyPr>
          <a:lstStyle/>
          <a:p>
            <a:pPr lvl="1" algn="l">
              <a:spcAft>
                <a:spcPts val="713"/>
              </a:spcAft>
            </a:pPr>
            <a:r>
              <a:rPr lang="en-US" altLang="en-US" dirty="0">
                <a:latin typeface="Berlin Sans FB" panose="020E0602020502020306" pitchFamily="34" charset="0"/>
              </a:rPr>
              <a:t>		</a:t>
            </a:r>
            <a:r>
              <a:rPr lang="en-US" altLang="en-US" sz="2400" dirty="0"/>
              <a:t>Topic 1   Standard Visual Reference Points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2   Getting Started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3   Vehicle Controls</a:t>
            </a:r>
          </a:p>
          <a:p>
            <a:pPr lvl="1" algn="just">
              <a:spcAft>
                <a:spcPts val="713"/>
              </a:spcAft>
            </a:pPr>
            <a:r>
              <a:rPr lang="en-US" altLang="en-US" sz="2400" dirty="0"/>
              <a:t>		Topic 4   Using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1/31/2020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Rear Limitation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An illustration of a rear limitation">
            <a:extLst>
              <a:ext uri="{FF2B5EF4-FFF2-40B4-BE49-F238E27FC236}">
                <a16:creationId xmlns:a16="http://schemas.microsoft.com/office/drawing/2014/main" id="{4A90DF03-F01F-46C1-A871-C18BEEEAECB8}"/>
              </a:ext>
            </a:extLst>
          </p:cNvPr>
          <p:cNvPicPr/>
          <p:nvPr/>
        </p:nvPicPr>
        <p:blipFill rotWithShape="1">
          <a:blip r:embed="rId2"/>
          <a:srcRect l="579" t="7374" r="61921" b="35887"/>
          <a:stretch/>
        </p:blipFill>
        <p:spPr bwMode="auto">
          <a:xfrm>
            <a:off x="1676400" y="2263588"/>
            <a:ext cx="4648200" cy="4594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Line 8">
            <a:extLst>
              <a:ext uri="{FF2B5EF4-FFF2-40B4-BE49-F238E27FC236}">
                <a16:creationId xmlns:a16="http://schemas.microsoft.com/office/drawing/2014/main" id="{294A2990-0499-428E-8C5F-0DFB73528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5334000"/>
            <a:ext cx="685800" cy="6858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BC268927-0EA8-4704-B64E-A490105FD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331946"/>
            <a:ext cx="1447800" cy="6858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8134EA4-AC98-4ED8-84F6-81BF43DD8566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447800"/>
            <a:ext cx="6934200" cy="1295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en-US" sz="2400" dirty="0">
                <a:solidFill>
                  <a:srgbClr val="000099"/>
                </a:solidFill>
                <a:latin typeface="Bookman" pitchFamily="18" charset="0"/>
              </a:rPr>
              <a:t>Target the </a:t>
            </a:r>
            <a:r>
              <a:rPr lang="en-US" altLang="en-US" sz="2400" dirty="0">
                <a:solidFill>
                  <a:srgbClr val="CC0000"/>
                </a:solidFill>
                <a:latin typeface="Bookman" pitchFamily="18" charset="0"/>
              </a:rPr>
              <a:t>line to either side of the vehicle</a:t>
            </a:r>
            <a:r>
              <a:rPr lang="en-US" altLang="en-US" sz="2400" dirty="0">
                <a:solidFill>
                  <a:srgbClr val="000099"/>
                </a:solidFill>
                <a:latin typeface="Bookman" pitchFamily="18" charset="0"/>
              </a:rPr>
              <a:t> and look from the line through the windows to the left and right rear.</a:t>
            </a:r>
          </a:p>
          <a:p>
            <a:pPr marL="285750" indent="-285750"/>
            <a:r>
              <a:rPr lang="en-US" altLang="en-US" sz="2400" dirty="0">
                <a:solidFill>
                  <a:srgbClr val="000099"/>
                </a:solidFill>
                <a:latin typeface="Bookman" pitchFamily="18" charset="0"/>
              </a:rPr>
              <a:t>Together they will help you determine where the rear limitation of your vehicle is.</a:t>
            </a:r>
            <a:endParaRPr lang="en-US" altLang="en-US" sz="2800" dirty="0">
              <a:solidFill>
                <a:srgbClr val="000099"/>
              </a:solidFill>
              <a:latin typeface="Bookman" pitchFamily="18" charset="0"/>
            </a:endParaRPr>
          </a:p>
          <a:p>
            <a:pPr marL="285750" indent="-285750"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 illustration of a right side limitation">
            <a:extLst>
              <a:ext uri="{FF2B5EF4-FFF2-40B4-BE49-F238E27FC236}">
                <a16:creationId xmlns:a16="http://schemas.microsoft.com/office/drawing/2014/main" id="{23EB8CC6-01B4-403E-B601-BBA1C90C2D2A}"/>
              </a:ext>
            </a:extLst>
          </p:cNvPr>
          <p:cNvPicPr/>
          <p:nvPr/>
        </p:nvPicPr>
        <p:blipFill rotWithShape="1">
          <a:blip r:embed="rId2"/>
          <a:srcRect l="59954" t="24699" r="15278" b="12917"/>
          <a:stretch/>
        </p:blipFill>
        <p:spPr bwMode="auto">
          <a:xfrm>
            <a:off x="5181600" y="1483659"/>
            <a:ext cx="3886200" cy="532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A43EA-A371-440D-BB74-4F3CAA89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Right Side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AAA188-7408-4795-AF63-365E00AE42B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483659"/>
            <a:ext cx="7772400" cy="19812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en-US" sz="2400" dirty="0">
                <a:solidFill>
                  <a:srgbClr val="0000CC"/>
                </a:solidFill>
              </a:rPr>
              <a:t> ROADWAY LANE POSITION # 3</a:t>
            </a:r>
          </a:p>
          <a:p>
            <a:pPr marL="285750" indent="-285750"/>
            <a:r>
              <a:rPr lang="en-US" altLang="en-US" sz="2400" dirty="0">
                <a:solidFill>
                  <a:srgbClr val="0000CC"/>
                </a:solidFill>
              </a:rPr>
              <a:t> RIGHT SIDE CURB PARKING  </a:t>
            </a:r>
          </a:p>
          <a:p>
            <a:pPr marL="685800" lvl="1" indent="-228600"/>
            <a:r>
              <a:rPr lang="en-US" altLang="en-US" sz="2400" dirty="0">
                <a:solidFill>
                  <a:srgbClr val="0000CC"/>
                </a:solidFill>
              </a:rPr>
              <a:t> Parallel to the curb (0-6 inches away</a:t>
            </a:r>
            <a:r>
              <a:rPr lang="en-US" altLang="en-US" sz="2400" dirty="0">
                <a:solidFill>
                  <a:srgbClr val="000099"/>
                </a:solidFill>
                <a:latin typeface="Book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Left Side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AD7C125-B650-4FCA-A631-9A2139DA00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00" y="1487424"/>
            <a:ext cx="4876800" cy="1905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Autofit/>
          </a:bodyPr>
          <a:lstStyle/>
          <a:p>
            <a:pPr marL="285750" indent="-285750"/>
            <a:r>
              <a:rPr lang="en-US" altLang="en-US" sz="2400" dirty="0">
                <a:solidFill>
                  <a:srgbClr val="0000CC"/>
                </a:solidFill>
              </a:rPr>
              <a:t> ROADWAY LANE POSITION # 2</a:t>
            </a:r>
          </a:p>
          <a:p>
            <a:pPr marL="285750" indent="-285750"/>
            <a:r>
              <a:rPr lang="en-US" altLang="en-US" sz="2400" dirty="0">
                <a:solidFill>
                  <a:srgbClr val="0000CC"/>
                </a:solidFill>
              </a:rPr>
              <a:t> LEFT SIDE CURB PARKING                           like on a one-way street).</a:t>
            </a:r>
          </a:p>
          <a:p>
            <a:pPr marL="685800" lvl="1" indent="-228600"/>
            <a:r>
              <a:rPr lang="en-US" altLang="en-US" sz="2400" dirty="0">
                <a:solidFill>
                  <a:srgbClr val="0000CC"/>
                </a:solidFill>
              </a:rPr>
              <a:t>(0-6 INCHES)</a:t>
            </a:r>
          </a:p>
        </p:txBody>
      </p:sp>
      <p:pic>
        <p:nvPicPr>
          <p:cNvPr id="7" name="Picture 6" descr="An illustration of a left side limitation">
            <a:extLst>
              <a:ext uri="{FF2B5EF4-FFF2-40B4-BE49-F238E27FC236}">
                <a16:creationId xmlns:a16="http://schemas.microsoft.com/office/drawing/2014/main" id="{5B5DA0C5-EEA0-4A2B-8E1D-BB6F2F3972A3}"/>
              </a:ext>
            </a:extLst>
          </p:cNvPr>
          <p:cNvPicPr/>
          <p:nvPr/>
        </p:nvPicPr>
        <p:blipFill rotWithShape="1">
          <a:blip r:embed="rId2"/>
          <a:srcRect l="1736" t="7988" r="73611" b="17656"/>
          <a:stretch/>
        </p:blipFill>
        <p:spPr bwMode="auto">
          <a:xfrm>
            <a:off x="304800" y="1503235"/>
            <a:ext cx="3124200" cy="5218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Side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n illustration of a left side limitation">
            <a:extLst>
              <a:ext uri="{FF2B5EF4-FFF2-40B4-BE49-F238E27FC236}">
                <a16:creationId xmlns:a16="http://schemas.microsoft.com/office/drawing/2014/main" id="{19B8AC5D-A091-4869-B30C-7B2663C88C14}"/>
              </a:ext>
            </a:extLst>
          </p:cNvPr>
          <p:cNvPicPr/>
          <p:nvPr/>
        </p:nvPicPr>
        <p:blipFill rotWithShape="1">
          <a:blip r:embed="rId2"/>
          <a:srcRect l="2747" t="7657" r="76532" b="22043"/>
          <a:stretch/>
        </p:blipFill>
        <p:spPr bwMode="auto">
          <a:xfrm>
            <a:off x="4482" y="1581132"/>
            <a:ext cx="2471420" cy="5176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F0C9536-4025-471D-ADD7-D043C276D7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90800" y="2209800"/>
            <a:ext cx="6096000" cy="14414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85750" indent="-285750" algn="r"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0000CC"/>
                </a:solidFill>
              </a:rPr>
              <a:t>Your line of sight reference is about 1 foot from left side or may be the crack line between your left fender and hood of your vehicle to the curb.</a:t>
            </a:r>
          </a:p>
        </p:txBody>
      </p:sp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Lane Position # 1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Illustration of lane position one">
            <a:extLst>
              <a:ext uri="{FF2B5EF4-FFF2-40B4-BE49-F238E27FC236}">
                <a16:creationId xmlns:a16="http://schemas.microsoft.com/office/drawing/2014/main" id="{81EF7C51-58B5-47C3-A481-45C00BC58ACC}"/>
              </a:ext>
            </a:extLst>
          </p:cNvPr>
          <p:cNvPicPr/>
          <p:nvPr/>
        </p:nvPicPr>
        <p:blipFill rotWithShape="1">
          <a:blip r:embed="rId2"/>
          <a:srcRect l="63622" t="23289" r="18109" b="15684"/>
          <a:stretch/>
        </p:blipFill>
        <p:spPr bwMode="auto">
          <a:xfrm>
            <a:off x="6019800" y="1367118"/>
            <a:ext cx="31242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9090141-AB7C-43EE-B51F-E5C6935593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866900"/>
            <a:ext cx="4313238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r>
              <a:rPr lang="en-US" altLang="en-US" sz="2800" dirty="0">
                <a:solidFill>
                  <a:srgbClr val="0000CC"/>
                </a:solidFill>
              </a:rPr>
              <a:t> CENTER OF YOUR ROADWAY LANE.</a:t>
            </a:r>
          </a:p>
          <a:p>
            <a:pPr marL="285750" indent="-285750"/>
            <a:r>
              <a:rPr lang="en-US" altLang="en-US" sz="2800" dirty="0">
                <a:solidFill>
                  <a:srgbClr val="0000CC"/>
                </a:solidFill>
              </a:rPr>
              <a:t> CAR IS 3 FEET AWAY FROM LINE TO RIGHT OR LEFT</a:t>
            </a:r>
          </a:p>
        </p:txBody>
      </p:sp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en-US" sz="2800" dirty="0"/>
              <a:t>Lane Position #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81861EB-5C60-42E2-A80F-DE3BC194DA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461247"/>
            <a:ext cx="42672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4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 Your line of sight through the driver’s side left fender to the center line. </a:t>
            </a:r>
          </a:p>
          <a:p>
            <a:pPr marL="285750" indent="-285750">
              <a:lnSpc>
                <a:spcPct val="14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 Your line of sight through the center of passenger’s side right half of the hood to the edge or edge line of the roadway.</a:t>
            </a:r>
          </a:p>
        </p:txBody>
      </p:sp>
      <p:pic>
        <p:nvPicPr>
          <p:cNvPr id="12" name="Picture 11" descr="Illustration of driver's view from lane position one">
            <a:extLst>
              <a:ext uri="{FF2B5EF4-FFF2-40B4-BE49-F238E27FC236}">
                <a16:creationId xmlns:a16="http://schemas.microsoft.com/office/drawing/2014/main" id="{2B1DD81B-679D-487A-A132-34965BDDABDA}"/>
              </a:ext>
            </a:extLst>
          </p:cNvPr>
          <p:cNvPicPr/>
          <p:nvPr/>
        </p:nvPicPr>
        <p:blipFill rotWithShape="1">
          <a:blip r:embed="rId2"/>
          <a:srcRect l="72756" t="16454" r="6731" b="13709"/>
          <a:stretch/>
        </p:blipFill>
        <p:spPr bwMode="auto">
          <a:xfrm>
            <a:off x="5774055" y="593501"/>
            <a:ext cx="3369945" cy="6237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Lane Position #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F559517-991C-4578-87B7-C2F9AE81A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8762" y="1905000"/>
            <a:ext cx="4313238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r>
              <a:rPr lang="en-US" altLang="en-US" sz="2800" dirty="0">
                <a:solidFill>
                  <a:srgbClr val="0000CC"/>
                </a:solidFill>
              </a:rPr>
              <a:t> LEFT SIDE OF YOUR LANE.</a:t>
            </a:r>
          </a:p>
          <a:p>
            <a:pPr marL="285750" indent="-285750"/>
            <a:r>
              <a:rPr lang="en-US" altLang="en-US" sz="2800" dirty="0">
                <a:solidFill>
                  <a:srgbClr val="0000CC"/>
                </a:solidFill>
              </a:rPr>
              <a:t> CAR IS 0-6 INCHES AWAY FROM LINE TO LEFT</a:t>
            </a:r>
          </a:p>
        </p:txBody>
      </p:sp>
      <p:pic>
        <p:nvPicPr>
          <p:cNvPr id="9" name="Picture 8" descr="Illustration of lane position two">
            <a:extLst>
              <a:ext uri="{FF2B5EF4-FFF2-40B4-BE49-F238E27FC236}">
                <a16:creationId xmlns:a16="http://schemas.microsoft.com/office/drawing/2014/main" id="{8AE9876F-7531-47A7-883B-28845FD71E10}"/>
              </a:ext>
            </a:extLst>
          </p:cNvPr>
          <p:cNvPicPr/>
          <p:nvPr/>
        </p:nvPicPr>
        <p:blipFill rotWithShape="1">
          <a:blip r:embed="rId2"/>
          <a:srcRect l="61859" t="26239" r="14583" b="13086"/>
          <a:stretch/>
        </p:blipFill>
        <p:spPr bwMode="auto">
          <a:xfrm>
            <a:off x="5410200" y="1219200"/>
            <a:ext cx="3733800" cy="5594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Lane Position #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97383E-F1F4-4E1D-87DA-399B4008E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line of sight  reference is about 1 foot from left side or may be the crack line between your left fender and hood of your vehicle to the curb.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line of sight through the right side of the hood to the edge or edge line of the roadway.</a:t>
            </a:r>
          </a:p>
        </p:txBody>
      </p:sp>
      <p:pic>
        <p:nvPicPr>
          <p:cNvPr id="9" name="Picture 8" descr="Illustration of driver's view from lane position two">
            <a:extLst>
              <a:ext uri="{FF2B5EF4-FFF2-40B4-BE49-F238E27FC236}">
                <a16:creationId xmlns:a16="http://schemas.microsoft.com/office/drawing/2014/main" id="{213895A8-9542-414F-8C7B-AD16BE9FD02F}"/>
              </a:ext>
            </a:extLst>
          </p:cNvPr>
          <p:cNvPicPr/>
          <p:nvPr/>
        </p:nvPicPr>
        <p:blipFill rotWithShape="1">
          <a:blip r:embed="rId2"/>
          <a:srcRect l="60417" t="16635" r="16667" b="13561"/>
          <a:stretch/>
        </p:blipFill>
        <p:spPr bwMode="auto">
          <a:xfrm>
            <a:off x="5867400" y="1162236"/>
            <a:ext cx="3281082" cy="5695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Lane Position #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4D8B15E-BB8F-495C-93F3-1A9819086E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3400" y="1600200"/>
            <a:ext cx="4313238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/>
            <a:r>
              <a:rPr lang="en-US" altLang="en-US" sz="2400" dirty="0">
                <a:solidFill>
                  <a:srgbClr val="0000CC"/>
                </a:solidFill>
              </a:rPr>
              <a:t> RIGHT SIDE OF LANE.</a:t>
            </a:r>
          </a:p>
          <a:p>
            <a:pPr marL="285750" indent="-285750"/>
            <a:r>
              <a:rPr lang="en-US" altLang="en-US" sz="2400" dirty="0">
                <a:solidFill>
                  <a:srgbClr val="0000CC"/>
                </a:solidFill>
              </a:rPr>
              <a:t> CAR IS 0-6 INCHES AWAY FROM EDGE OR EDGE LINE TO THE RIGHT</a:t>
            </a:r>
          </a:p>
        </p:txBody>
      </p:sp>
      <p:pic>
        <p:nvPicPr>
          <p:cNvPr id="11" name="Picture 10" descr="Illustration of lane position 3">
            <a:extLst>
              <a:ext uri="{FF2B5EF4-FFF2-40B4-BE49-F238E27FC236}">
                <a16:creationId xmlns:a16="http://schemas.microsoft.com/office/drawing/2014/main" id="{A3075610-8448-4D8E-B15F-94D96465A4B4}"/>
              </a:ext>
            </a:extLst>
          </p:cNvPr>
          <p:cNvPicPr/>
          <p:nvPr/>
        </p:nvPicPr>
        <p:blipFill rotWithShape="1">
          <a:blip r:embed="rId2"/>
          <a:srcRect l="62179" t="20047" r="14190" b="14209"/>
          <a:stretch/>
        </p:blipFill>
        <p:spPr bwMode="auto">
          <a:xfrm>
            <a:off x="5848350" y="1371601"/>
            <a:ext cx="329565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Lane Position #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C8D3C44-99B5-48C2-9B01-3AE8FDAF6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426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line of sight reference is the edge of the side mirror to the left.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line of sight through the center of your hood to the right edge or edge line of the roadway.</a:t>
            </a:r>
          </a:p>
        </p:txBody>
      </p:sp>
      <p:pic>
        <p:nvPicPr>
          <p:cNvPr id="9" name="Picture 8" descr="Illustration of driver's point of view for lane position three">
            <a:extLst>
              <a:ext uri="{FF2B5EF4-FFF2-40B4-BE49-F238E27FC236}">
                <a16:creationId xmlns:a16="http://schemas.microsoft.com/office/drawing/2014/main" id="{AE75D232-DEB0-47DE-8F4D-92F7DEB484F3}"/>
              </a:ext>
            </a:extLst>
          </p:cNvPr>
          <p:cNvPicPr/>
          <p:nvPr/>
        </p:nvPicPr>
        <p:blipFill rotWithShape="1">
          <a:blip r:embed="rId2"/>
          <a:srcRect l="66957" t="17462" r="10811" b="15391"/>
          <a:stretch/>
        </p:blipFill>
        <p:spPr bwMode="auto">
          <a:xfrm>
            <a:off x="5943600" y="1219200"/>
            <a:ext cx="3200400" cy="5638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92738-2D72-475A-B948-95324B032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Review of Range Lesson One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Central Blind zone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BGE Mirror Method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Need for Developing Reference Points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Standard Vehicle Reference Points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Next topical area with classroom and range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How can you tell where your front bumper is?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altLang="en-US" sz="2800" dirty="0">
                <a:solidFill>
                  <a:srgbClr val="00007A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Vehicle Controls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B86C-D58A-402E-889E-537D9D1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41" y="341312"/>
            <a:ext cx="99060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Lane Positions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E3778CD1-F7A7-4B26-9A4D-B8F6B94E4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090172"/>
            <a:ext cx="2438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1 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 the middle of lane and will be used for the majority of driving situations</a:t>
            </a:r>
          </a:p>
        </p:txBody>
      </p:sp>
      <p:pic>
        <p:nvPicPr>
          <p:cNvPr id="10" name="Picture 9" descr="Illustration of lane position one">
            <a:extLst>
              <a:ext uri="{FF2B5EF4-FFF2-40B4-BE49-F238E27FC236}">
                <a16:creationId xmlns:a16="http://schemas.microsoft.com/office/drawing/2014/main" id="{1F9E80DB-079E-4922-985F-AA95199485FE}"/>
              </a:ext>
            </a:extLst>
          </p:cNvPr>
          <p:cNvPicPr/>
          <p:nvPr/>
        </p:nvPicPr>
        <p:blipFill rotWithShape="1">
          <a:blip r:embed="rId2"/>
          <a:srcRect l="45605" t="28302" r="32243" b="14800"/>
          <a:stretch/>
        </p:blipFill>
        <p:spPr bwMode="auto">
          <a:xfrm>
            <a:off x="1295400" y="1371601"/>
            <a:ext cx="360934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304800"/>
            <a:ext cx="9677400" cy="1143000"/>
          </a:xfrm>
        </p:spPr>
        <p:txBody>
          <a:bodyPr>
            <a:normAutofit/>
          </a:bodyPr>
          <a:lstStyle/>
          <a:p>
            <a:r>
              <a:rPr lang="en-US" dirty="0"/>
              <a:t>Lane Positions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DF601C0A-4BA4-4C13-A1E8-34543CAB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536174"/>
            <a:ext cx="2743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2 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placement to the left when a restriction to your path of travel or your line of sight exists, without having to move out of the lane of travel.</a:t>
            </a:r>
          </a:p>
        </p:txBody>
      </p:sp>
      <p:pic>
        <p:nvPicPr>
          <p:cNvPr id="9" name="Picture 8" descr="Illustration of shifting from lane position one to lane position two">
            <a:extLst>
              <a:ext uri="{FF2B5EF4-FFF2-40B4-BE49-F238E27FC236}">
                <a16:creationId xmlns:a16="http://schemas.microsoft.com/office/drawing/2014/main" id="{854A85E2-C2AB-4802-9B25-6539466E086E}"/>
              </a:ext>
            </a:extLst>
          </p:cNvPr>
          <p:cNvPicPr/>
          <p:nvPr/>
        </p:nvPicPr>
        <p:blipFill rotWithShape="1">
          <a:blip r:embed="rId2"/>
          <a:srcRect l="57532" t="22111" r="18429" b="14799"/>
          <a:stretch/>
        </p:blipFill>
        <p:spPr bwMode="auto">
          <a:xfrm>
            <a:off x="1752600" y="1358153"/>
            <a:ext cx="3733800" cy="5508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Lane Positions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1B32CAE8-0F26-4918-A18A-A947108C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600200"/>
            <a:ext cx="2895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3 </a:t>
            </a: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vehicle placement to the right when a restriction to your path of travel or your line of sight exists, without having to move out of the lane of travel.</a:t>
            </a:r>
          </a:p>
        </p:txBody>
      </p:sp>
      <p:pic>
        <p:nvPicPr>
          <p:cNvPr id="10" name="Picture 9" descr="Illustration of shift from lane position one to lane position three">
            <a:extLst>
              <a:ext uri="{FF2B5EF4-FFF2-40B4-BE49-F238E27FC236}">
                <a16:creationId xmlns:a16="http://schemas.microsoft.com/office/drawing/2014/main" id="{6E071AEA-1639-4394-B928-47FFF9B06F94}"/>
              </a:ext>
            </a:extLst>
          </p:cNvPr>
          <p:cNvPicPr/>
          <p:nvPr/>
        </p:nvPicPr>
        <p:blipFill rotWithShape="1">
          <a:blip r:embed="rId2"/>
          <a:srcRect l="32134" t="25137" r="45670" b="17421"/>
          <a:stretch/>
        </p:blipFill>
        <p:spPr bwMode="auto">
          <a:xfrm>
            <a:off x="1676400" y="1371601"/>
            <a:ext cx="38100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kumimoji="1" lang="en-US" altLang="en-US" dirty="0"/>
              <a:t>Possible Lane Positions</a:t>
            </a:r>
            <a:br>
              <a:rPr kumimoji="1"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2F441F8B-AD3A-49BC-A357-214276A2B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461293"/>
            <a:ext cx="33528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 positions or placement will allow the driver to make adjustments to potential problems and create more space between the car and problem situations.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llustration of shift from lane position one to all possible lane positions">
            <a:extLst>
              <a:ext uri="{FF2B5EF4-FFF2-40B4-BE49-F238E27FC236}">
                <a16:creationId xmlns:a16="http://schemas.microsoft.com/office/drawing/2014/main" id="{E4333043-F07E-4895-B92C-61C715EB1084}"/>
              </a:ext>
            </a:extLst>
          </p:cNvPr>
          <p:cNvPicPr/>
          <p:nvPr/>
        </p:nvPicPr>
        <p:blipFill rotWithShape="1">
          <a:blip r:embed="rId2"/>
          <a:srcRect l="41827" t="20931" r="32212" b="17158"/>
          <a:stretch/>
        </p:blipFill>
        <p:spPr bwMode="auto">
          <a:xfrm>
            <a:off x="1219200" y="1436856"/>
            <a:ext cx="4114800" cy="5421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798"/>
            <a:ext cx="8229600" cy="1143000"/>
          </a:xfrm>
        </p:spPr>
        <p:txBody>
          <a:bodyPr/>
          <a:lstStyle/>
          <a:p>
            <a:r>
              <a:rPr lang="en-US" dirty="0"/>
              <a:t>Angle Parking: Position and Turning Point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9842318B-394C-4D38-9AC5-A6F2C96F1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643743"/>
            <a:ext cx="3352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vehicle 5 feet from right side, target the middle of the parking space, and use right front turn point to initiate steering into middle of space.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llustration of angle parking">
            <a:extLst>
              <a:ext uri="{FF2B5EF4-FFF2-40B4-BE49-F238E27FC236}">
                <a16:creationId xmlns:a16="http://schemas.microsoft.com/office/drawing/2014/main" id="{46B90C03-96E4-4DC0-BB1E-747684FB0B25}"/>
              </a:ext>
            </a:extLst>
          </p:cNvPr>
          <p:cNvPicPr/>
          <p:nvPr/>
        </p:nvPicPr>
        <p:blipFill rotWithShape="1">
          <a:blip r:embed="rId2"/>
          <a:srcRect l="809" t="7223" r="75351" b="26829"/>
          <a:stretch/>
        </p:blipFill>
        <p:spPr bwMode="auto">
          <a:xfrm>
            <a:off x="5562600" y="1219200"/>
            <a:ext cx="3581400" cy="5607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15" y="34210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Standard Reference Points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CFE9DF6-70ED-4557-8932-3C3CDF3EA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7772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“Reference Points”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Relates part of the vehicle to some part of the roadway.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Helpful visual relationship of your vehicle within the operating space.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know your vehicle placement within a lane at all times.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allow for reduced-risk lane placements</a:t>
            </a:r>
          </a:p>
        </p:txBody>
      </p:sp>
      <p:pic>
        <p:nvPicPr>
          <p:cNvPr id="11" name="Picture 4" descr="Illustration of blue car from the side">
            <a:extLst>
              <a:ext uri="{FF2B5EF4-FFF2-40B4-BE49-F238E27FC236}">
                <a16:creationId xmlns:a16="http://schemas.microsoft.com/office/drawing/2014/main" id="{795AA4D0-5D81-47E8-A6BE-399C61AE13E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82293"/>
            <a:ext cx="48006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11" name="WordArt 4">
            <a:extLst>
              <a:ext uri="{FF2B5EF4-FFF2-40B4-BE49-F238E27FC236}">
                <a16:creationId xmlns:a16="http://schemas.microsoft.com/office/drawing/2014/main" id="{ABAC82DF-4C7A-463A-B6D8-577677E277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667000"/>
            <a:ext cx="68580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 Black" panose="020B0A04020102020204" pitchFamily="34" charset="0"/>
              </a:rPr>
              <a:t>Getting Started With Your Vehicle</a:t>
            </a:r>
          </a:p>
        </p:txBody>
      </p:sp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llustration of a car parked in front of a school">
            <a:extLst>
              <a:ext uri="{FF2B5EF4-FFF2-40B4-BE49-F238E27FC236}">
                <a16:creationId xmlns:a16="http://schemas.microsoft.com/office/drawing/2014/main" id="{42B6CF98-A2FC-4C0E-8CD9-097FF2784366}"/>
              </a:ext>
            </a:extLst>
          </p:cNvPr>
          <p:cNvPicPr/>
          <p:nvPr/>
        </p:nvPicPr>
        <p:blipFill rotWithShape="1">
          <a:blip r:embed="rId2"/>
          <a:srcRect l="68750" t="25354" r="2020" b="36910"/>
          <a:stretch/>
        </p:blipFill>
        <p:spPr bwMode="auto">
          <a:xfrm>
            <a:off x="4572000" y="1818827"/>
            <a:ext cx="4505325" cy="316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F6F430-DC83-4D9C-8342-19C72684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Pre-Drive Tasks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956906B-4AD2-43D4-A89C-28ABFD95B9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5824" y="1479550"/>
            <a:ext cx="76962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en-US" sz="2900" dirty="0">
                <a:solidFill>
                  <a:srgbClr val="FF0000"/>
                </a:solidFill>
              </a:rPr>
              <a:t>Check around the outside of vehicle for: 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broken glass (windows, lights)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body damage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condition of tires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fluid leaks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direction front tires are turned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which way will vehicle move when placed in gear? </a:t>
            </a:r>
          </a:p>
          <a:p>
            <a:pPr lvl="1">
              <a:lnSpc>
                <a:spcPct val="170000"/>
              </a:lnSpc>
            </a:pPr>
            <a:r>
              <a:rPr lang="en-US" altLang="en-US" dirty="0">
                <a:solidFill>
                  <a:srgbClr val="0000CC"/>
                </a:solidFill>
              </a:rPr>
              <a:t>debris on the ground that could interfere with movement.</a:t>
            </a:r>
          </a:p>
          <a:p>
            <a:pPr>
              <a:lnSpc>
                <a:spcPct val="170000"/>
              </a:lnSpc>
            </a:pPr>
            <a:r>
              <a:rPr lang="en-US" altLang="en-US" sz="2900" dirty="0">
                <a:solidFill>
                  <a:srgbClr val="FF0000"/>
                </a:solidFill>
              </a:rPr>
              <a:t>Check for </a:t>
            </a:r>
            <a:r>
              <a:rPr lang="en-US" altLang="en-US" sz="2900" dirty="0">
                <a:solidFill>
                  <a:srgbClr val="0000CC"/>
                </a:solidFill>
              </a:rPr>
              <a:t>small children or pets near vehicle.</a:t>
            </a:r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D128-0A7C-49EC-90F2-BD1A6CA4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Pre-Drive Tasks – Safety Items for Trunk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5561F-5FA1-47ED-A003-5AE778B7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93329-18F5-4AC8-8399-62B6E7AF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C2DA267-6BD7-412C-AA12-67108D135E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5824" y="1479550"/>
            <a:ext cx="8108576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altLang="en-US" sz="4400" b="1" dirty="0">
                <a:solidFill>
                  <a:srgbClr val="FF0000"/>
                </a:solidFill>
              </a:rPr>
              <a:t>Check to ensure that the following safety items are in the trunk of the vehicle: 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Spare tire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Wheel wrench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Tripod jack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Jumper cables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Toolkit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Flashlight and extra batteries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Reflective triangles and brightly colored cloth to make vehicle visible by side of the road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Compass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Nonperishable, high-energy foods, such as unsalted nuts, dried fruits, and hard candy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Drinking water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Reflective vest in case you need to walk for help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Car charger for your cell phone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Fire extinguisher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Duct tape</a:t>
            </a:r>
          </a:p>
          <a:p>
            <a:pPr lvl="1">
              <a:lnSpc>
                <a:spcPct val="170000"/>
              </a:lnSpc>
            </a:pPr>
            <a:r>
              <a:rPr lang="en-US" altLang="en-US" sz="4400" b="1" dirty="0">
                <a:solidFill>
                  <a:srgbClr val="0000CC"/>
                </a:solidFill>
              </a:rPr>
              <a:t>Rain poncho</a:t>
            </a:r>
          </a:p>
          <a:p>
            <a:pPr marL="457200" lvl="1" indent="0">
              <a:lnSpc>
                <a:spcPct val="170000"/>
              </a:lnSpc>
              <a:buNone/>
            </a:pPr>
            <a:endParaRPr lang="en-US" altLang="en-US" dirty="0">
              <a:solidFill>
                <a:srgbClr val="0000CC"/>
              </a:solidFill>
            </a:endParaRPr>
          </a:p>
          <a:p>
            <a:pPr lvl="2">
              <a:lnSpc>
                <a:spcPct val="170000"/>
              </a:lnSpc>
            </a:pPr>
            <a:endParaRPr lang="en-US" altLang="en-US" dirty="0">
              <a:solidFill>
                <a:srgbClr val="0000CC"/>
              </a:solidFill>
            </a:endParaRPr>
          </a:p>
        </p:txBody>
      </p:sp>
      <p:pic>
        <p:nvPicPr>
          <p:cNvPr id="7" name="Picture 6" descr="A person changing a tire">
            <a:extLst>
              <a:ext uri="{FF2B5EF4-FFF2-40B4-BE49-F238E27FC236}">
                <a16:creationId xmlns:a16="http://schemas.microsoft.com/office/drawing/2014/main" id="{3DB1997B-933F-4030-81B0-35A0097D76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4" y="1114425"/>
            <a:ext cx="1783976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906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B503-C88A-49CF-B71C-9479C7F3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Pre-Drive Tasks – Safety Items for Trunk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B997A-B986-47B1-9C79-317DFCCC2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First aid kit with the following items: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Gauze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Tape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Bandages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Antibiotic ointment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Aspirin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Blanket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Nonlatex gloves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Scissors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Hydrocortisone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Thermometer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Tweezers</a:t>
            </a:r>
          </a:p>
          <a:p>
            <a:pPr lvl="2">
              <a:lnSpc>
                <a:spcPct val="170000"/>
              </a:lnSpc>
            </a:pPr>
            <a:r>
              <a:rPr lang="en-US" altLang="en-US" b="1" dirty="0">
                <a:solidFill>
                  <a:srgbClr val="0000CC"/>
                </a:solidFill>
              </a:rPr>
              <a:t>Instant cold compress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94AC4-4B2C-425F-A40E-276F96EF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DF7AD-D99D-4E25-819D-3F961D5C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First aid kit illustration">
            <a:extLst>
              <a:ext uri="{FF2B5EF4-FFF2-40B4-BE49-F238E27FC236}">
                <a16:creationId xmlns:a16="http://schemas.microsoft.com/office/drawing/2014/main" id="{C758CEB0-27D9-4B7D-AFB8-0D32A25A80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r="29166"/>
          <a:stretch/>
        </p:blipFill>
        <p:spPr bwMode="auto">
          <a:xfrm>
            <a:off x="4038600" y="2095500"/>
            <a:ext cx="2313305" cy="3162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35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Purpose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88A32F-5C69-4147-83C8-CA08616D8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1144"/>
            <a:ext cx="8229600" cy="393938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Relate part of the vehicle to some part of the roadway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Helpful visual relationship of your vehicle within operating space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Will know your vehicle placement within a lane at all times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Will allow for reduced-risk lane placements</a:t>
            </a:r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9549-2F85-4D21-AE48-D6890CCB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Pre-Drive Tasks – Safety Items for Trunk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99AE-27B8-4BBD-A65C-AC0D845F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674B-56A3-46A6-85D8-0B26BE8C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3E60C-E217-4C34-AD6D-6F38CE0BAE50}"/>
              </a:ext>
            </a:extLst>
          </p:cNvPr>
          <p:cNvSpPr/>
          <p:nvPr/>
        </p:nvSpPr>
        <p:spPr>
          <a:xfrm>
            <a:off x="457200" y="1509885"/>
            <a:ext cx="5791200" cy="333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70000"/>
              </a:lnSpc>
            </a:pPr>
            <a:r>
              <a:rPr lang="en-US" b="1" dirty="0">
                <a:solidFill>
                  <a:srgbClr val="0000CC"/>
                </a:solidFill>
              </a:rPr>
              <a:t>— </a:t>
            </a:r>
            <a:r>
              <a:rPr lang="en-US" altLang="en-US" b="1" dirty="0">
                <a:solidFill>
                  <a:srgbClr val="0000CC"/>
                </a:solidFill>
              </a:rPr>
              <a:t>For winter, include the following items:</a:t>
            </a: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Snow brush</a:t>
            </a: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Shovel</a:t>
            </a: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Windshield washer fluid</a:t>
            </a: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Warm clothing</a:t>
            </a: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Cat litter for traction</a:t>
            </a:r>
          </a:p>
          <a:p>
            <a:pPr marL="1200150" lvl="2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CC"/>
                </a:solidFill>
              </a:rPr>
              <a:t>Blankets</a:t>
            </a:r>
          </a:p>
        </p:txBody>
      </p:sp>
      <p:pic>
        <p:nvPicPr>
          <p:cNvPr id="8" name="Picture 7" descr="A snowflake">
            <a:extLst>
              <a:ext uri="{FF2B5EF4-FFF2-40B4-BE49-F238E27FC236}">
                <a16:creationId xmlns:a16="http://schemas.microsoft.com/office/drawing/2014/main" id="{F9C41DBC-F021-4A07-8E69-19C753D9AA32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1" b="89888" l="9875" r="89625">
                        <a14:foregroundMark x1="48750" y1="8801" x2="49250" y2="9925"/>
                      </a14:backgroundRemoval>
                    </a14:imgEffect>
                  </a14:imgLayer>
                </a14:imgProps>
              </a:ext>
            </a:extLst>
          </a:blip>
          <a:srcRect l="24520" t="6723" r="27563" b="9011"/>
          <a:stretch/>
        </p:blipFill>
        <p:spPr bwMode="auto">
          <a:xfrm>
            <a:off x="4953000" y="1538115"/>
            <a:ext cx="3405188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5818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45" y="331968"/>
            <a:ext cx="8229600" cy="1143000"/>
          </a:xfrm>
        </p:spPr>
        <p:txBody>
          <a:bodyPr/>
          <a:lstStyle/>
          <a:p>
            <a:r>
              <a:rPr lang="en-US" dirty="0"/>
              <a:t>Pre-Drive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C4AA96F-0B0E-4117-91D7-53A4D4B95A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8600" y="1474968"/>
            <a:ext cx="7772400" cy="47244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180000"/>
              </a:lnSpc>
            </a:pPr>
            <a:r>
              <a:rPr lang="en-US" altLang="en-US" sz="2600" dirty="0">
                <a:solidFill>
                  <a:srgbClr val="FF0000"/>
                </a:solidFill>
              </a:rPr>
              <a:t>Store valuables in trunk of vehicle</a:t>
            </a:r>
          </a:p>
          <a:p>
            <a:pPr lvl="1">
              <a:lnSpc>
                <a:spcPct val="180000"/>
              </a:lnSpc>
            </a:pPr>
            <a:r>
              <a:rPr lang="en-US" altLang="en-US" sz="1900" dirty="0">
                <a:solidFill>
                  <a:srgbClr val="0000CC"/>
                </a:solidFill>
              </a:rPr>
              <a:t>books and book bags have less chance of slipping off seats</a:t>
            </a:r>
          </a:p>
          <a:p>
            <a:pPr lvl="1">
              <a:lnSpc>
                <a:spcPct val="180000"/>
              </a:lnSpc>
            </a:pPr>
            <a:r>
              <a:rPr lang="en-US" altLang="en-US" sz="1900" dirty="0">
                <a:solidFill>
                  <a:srgbClr val="0000CC"/>
                </a:solidFill>
              </a:rPr>
              <a:t>the vehicle is a classroom with no room for </a:t>
            </a:r>
          </a:p>
          <a:p>
            <a:pPr lvl="2">
              <a:lnSpc>
                <a:spcPct val="180000"/>
              </a:lnSpc>
            </a:pPr>
            <a:r>
              <a:rPr lang="en-US" altLang="en-US" sz="1600" dirty="0">
                <a:solidFill>
                  <a:srgbClr val="FF0000"/>
                </a:solidFill>
              </a:rPr>
              <a:t>food, candy, and sodas</a:t>
            </a:r>
          </a:p>
          <a:p>
            <a:pPr lvl="2">
              <a:lnSpc>
                <a:spcPct val="180000"/>
              </a:lnSpc>
            </a:pPr>
            <a:r>
              <a:rPr lang="en-US" altLang="en-US" sz="1600" dirty="0">
                <a:solidFill>
                  <a:srgbClr val="FF0000"/>
                </a:solidFill>
              </a:rPr>
              <a:t>homework and inattention in the  rear</a:t>
            </a:r>
          </a:p>
          <a:p>
            <a:pPr>
              <a:lnSpc>
                <a:spcPct val="180000"/>
              </a:lnSpc>
            </a:pPr>
            <a:r>
              <a:rPr lang="en-US" altLang="en-US" sz="1900" dirty="0">
                <a:solidFill>
                  <a:srgbClr val="FF0000"/>
                </a:solidFill>
              </a:rPr>
              <a:t>When parked at the curb</a:t>
            </a:r>
          </a:p>
          <a:p>
            <a:pPr lvl="1">
              <a:lnSpc>
                <a:spcPct val="180000"/>
              </a:lnSpc>
            </a:pPr>
            <a:r>
              <a:rPr lang="en-US" altLang="en-US" sz="2200" dirty="0">
                <a:solidFill>
                  <a:srgbClr val="0000CC"/>
                </a:solidFill>
              </a:rPr>
              <a:t>approach from front of car </a:t>
            </a:r>
          </a:p>
          <a:p>
            <a:pPr lvl="1">
              <a:lnSpc>
                <a:spcPct val="180000"/>
              </a:lnSpc>
            </a:pPr>
            <a:r>
              <a:rPr lang="en-US" altLang="en-US" sz="2200" dirty="0">
                <a:solidFill>
                  <a:srgbClr val="0000CC"/>
                </a:solidFill>
              </a:rPr>
              <a:t>increase awareness of oncoming traffic</a:t>
            </a:r>
          </a:p>
          <a:p>
            <a:pPr lvl="1">
              <a:lnSpc>
                <a:spcPct val="180000"/>
              </a:lnSpc>
            </a:pPr>
            <a:r>
              <a:rPr lang="en-US" altLang="en-US" sz="2200" dirty="0">
                <a:solidFill>
                  <a:srgbClr val="0000CC"/>
                </a:solidFill>
              </a:rPr>
              <a:t>approach driver’s door with key in hand</a:t>
            </a:r>
          </a:p>
        </p:txBody>
      </p:sp>
      <p:graphicFrame>
        <p:nvGraphicFramePr>
          <p:cNvPr id="12" name="Object 2" descr="Illustration of a car parked in front of a house">
            <a:extLst>
              <a:ext uri="{FF2B5EF4-FFF2-40B4-BE49-F238E27FC236}">
                <a16:creationId xmlns:a16="http://schemas.microsoft.com/office/drawing/2014/main" id="{F0D8277A-FF02-4D47-A00D-648A0D37F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227740"/>
              </p:ext>
            </p:extLst>
          </p:nvPr>
        </p:nvGraphicFramePr>
        <p:xfrm>
          <a:off x="6107906" y="2708275"/>
          <a:ext cx="3024188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Clip" r:id="rId3" imgW="5614988" imgH="2674938" progId="MS_ClipArt_Gallery.2">
                  <p:embed/>
                </p:oleObj>
              </mc:Choice>
              <mc:Fallback>
                <p:oleObj name="Clip" r:id="rId3" imgW="5614988" imgH="2674938" progId="MS_ClipArt_Gallery.2">
                  <p:embed/>
                  <p:pic>
                    <p:nvPicPr>
                      <p:cNvPr id="35842" name="Object 2">
                        <a:extLst>
                          <a:ext uri="{FF2B5EF4-FFF2-40B4-BE49-F238E27FC236}">
                            <a16:creationId xmlns:a16="http://schemas.microsoft.com/office/drawing/2014/main" id="{46B70D2D-2884-4F5B-8433-71A0FDE13A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906" y="2708275"/>
                        <a:ext cx="3024188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 descr="Illustration of a blue car parked in front of a house">
            <a:extLst>
              <a:ext uri="{FF2B5EF4-FFF2-40B4-BE49-F238E27FC236}">
                <a16:creationId xmlns:a16="http://schemas.microsoft.com/office/drawing/2014/main" id="{BDA84AAE-148F-4DF9-8DFE-3C2CDB612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049488"/>
              </p:ext>
            </p:extLst>
          </p:nvPr>
        </p:nvGraphicFramePr>
        <p:xfrm>
          <a:off x="6781800" y="3681593"/>
          <a:ext cx="23622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Clip" r:id="rId5" imgW="8839200" imgH="3481388" progId="MS_ClipArt_Gallery.2">
                  <p:embed/>
                </p:oleObj>
              </mc:Choice>
              <mc:Fallback>
                <p:oleObj name="Clip" r:id="rId5" imgW="8839200" imgH="3481388" progId="MS_ClipArt_Gallery.2">
                  <p:embed/>
                  <p:pic>
                    <p:nvPicPr>
                      <p:cNvPr id="35845" name="Object 5">
                        <a:extLst>
                          <a:ext uri="{FF2B5EF4-FFF2-40B4-BE49-F238E27FC236}">
                            <a16:creationId xmlns:a16="http://schemas.microsoft.com/office/drawing/2014/main" id="{CA475AA6-1573-4836-ACAE-D1DE455FDD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681593"/>
                        <a:ext cx="23622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Pre-Drive Tasks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097B64-A406-4156-8742-38C058CAEC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0757" y="1414670"/>
            <a:ext cx="77724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When parked in parking lot</a:t>
            </a:r>
          </a:p>
          <a:p>
            <a:pPr lvl="1">
              <a:lnSpc>
                <a:spcPct val="16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approach from rear of car  </a:t>
            </a:r>
          </a:p>
          <a:p>
            <a:pPr lvl="1">
              <a:lnSpc>
                <a:spcPct val="16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increase awareness of persons and objects in area</a:t>
            </a:r>
          </a:p>
          <a:p>
            <a:pPr lvl="1">
              <a:lnSpc>
                <a:spcPct val="16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driver’s door with key in hand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Unlock doors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Check traffic flow</a:t>
            </a:r>
          </a:p>
          <a:p>
            <a:pPr>
              <a:lnSpc>
                <a:spcPct val="16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Enter the vehicle</a:t>
            </a:r>
            <a:endParaRPr lang="en-US" altLang="en-US" sz="2600" dirty="0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endParaRPr lang="en-US" altLang="en-US" sz="2200" dirty="0">
              <a:solidFill>
                <a:srgbClr val="CC0000"/>
              </a:solidFill>
            </a:endParaRPr>
          </a:p>
          <a:p>
            <a:pPr>
              <a:lnSpc>
                <a:spcPct val="160000"/>
              </a:lnSpc>
            </a:pPr>
            <a:endParaRPr lang="en-US" altLang="en-US" sz="2200" dirty="0">
              <a:solidFill>
                <a:srgbClr val="CC0000"/>
              </a:solidFill>
            </a:endParaRPr>
          </a:p>
        </p:txBody>
      </p:sp>
      <p:graphicFrame>
        <p:nvGraphicFramePr>
          <p:cNvPr id="8" name="Object 2" descr="Illustration of a storefront">
            <a:extLst>
              <a:ext uri="{FF2B5EF4-FFF2-40B4-BE49-F238E27FC236}">
                <a16:creationId xmlns:a16="http://schemas.microsoft.com/office/drawing/2014/main" id="{35B8BA57-00C7-4FBC-8BEA-9E6919DF6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721427"/>
              </p:ext>
            </p:extLst>
          </p:nvPr>
        </p:nvGraphicFramePr>
        <p:xfrm>
          <a:off x="4572000" y="3735180"/>
          <a:ext cx="4427538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Clip" r:id="rId3" imgW="1386230" imgH="739750" progId="MS_ClipArt_Gallery.2">
                  <p:embed/>
                </p:oleObj>
              </mc:Choice>
              <mc:Fallback>
                <p:oleObj name="Clip" r:id="rId3" imgW="1386230" imgH="739750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E53F683F-69FB-45B1-824E-C426DA976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5180"/>
                        <a:ext cx="4427538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 descr="Illustration of a blue car parked in front of a storefront">
            <a:extLst>
              <a:ext uri="{FF2B5EF4-FFF2-40B4-BE49-F238E27FC236}">
                <a16:creationId xmlns:a16="http://schemas.microsoft.com/office/drawing/2014/main" id="{4929A5CD-BFA3-4ECF-97DD-FC8430F1E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146692"/>
              </p:ext>
            </p:extLst>
          </p:nvPr>
        </p:nvGraphicFramePr>
        <p:xfrm>
          <a:off x="6248400" y="4943682"/>
          <a:ext cx="27432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Clip" r:id="rId5" imgW="5349875" imgH="1736725" progId="MS_ClipArt_Gallery.2">
                  <p:embed/>
                </p:oleObj>
              </mc:Choice>
              <mc:Fallback>
                <p:oleObj name="Clip" r:id="rId5" imgW="5349875" imgH="1736725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172CAC3A-8E83-4069-AE95-A7773AFE6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43682"/>
                        <a:ext cx="27432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550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Under the Hood Checks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 descr="Illustration of under the hood">
            <a:extLst>
              <a:ext uri="{FF2B5EF4-FFF2-40B4-BE49-F238E27FC236}">
                <a16:creationId xmlns:a16="http://schemas.microsoft.com/office/drawing/2014/main" id="{2F6EEC8A-B275-49EC-B5D0-C071AE0561DA}"/>
              </a:ext>
            </a:extLst>
          </p:cNvPr>
          <p:cNvPicPr/>
          <p:nvPr/>
        </p:nvPicPr>
        <p:blipFill rotWithShape="1">
          <a:blip r:embed="rId2"/>
          <a:srcRect l="1528" t="14708" r="61583" b="32829"/>
          <a:stretch/>
        </p:blipFill>
        <p:spPr bwMode="auto">
          <a:xfrm>
            <a:off x="16276" y="1143000"/>
            <a:ext cx="9127724" cy="5705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5696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302539"/>
            <a:ext cx="8229600" cy="1143000"/>
          </a:xfrm>
        </p:spPr>
        <p:txBody>
          <a:bodyPr/>
          <a:lstStyle/>
          <a:p>
            <a:r>
              <a:rPr lang="en-US" dirty="0"/>
              <a:t>Driver Readiness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4" descr="Illustration of a driver">
            <a:extLst>
              <a:ext uri="{FF2B5EF4-FFF2-40B4-BE49-F238E27FC236}">
                <a16:creationId xmlns:a16="http://schemas.microsoft.com/office/drawing/2014/main" id="{20559582-3003-4F71-8FB0-CCA2466B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2539"/>
            <a:ext cx="19812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1761E8C-2D7A-4083-8B40-EC1DF96F03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0391" y="1653199"/>
            <a:ext cx="7772400" cy="44196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Security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Check passengers for safe entry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Lock doors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Place key in appropriate location</a:t>
            </a:r>
          </a:p>
          <a:p>
            <a:pPr>
              <a:lnSpc>
                <a:spcPct val="13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Seating Position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Adjust for driver foot pedal and dead pedal position 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Adjust for driver steering wheel reach and hand position</a:t>
            </a:r>
          </a:p>
          <a:p>
            <a:pPr lvl="1"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Adjust for driver visual needs</a:t>
            </a:r>
          </a:p>
        </p:txBody>
      </p:sp>
    </p:spTree>
    <p:extLst>
      <p:ext uri="{BB962C8B-B14F-4D97-AF65-F5344CB8AC3E}">
        <p14:creationId xmlns:p14="http://schemas.microsoft.com/office/powerpoint/2010/main" val="2913819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4" y="3442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Driver Readiness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pic>
        <p:nvPicPr>
          <p:cNvPr id="13" name="Picture 4" descr="Illustration of a driver">
            <a:extLst>
              <a:ext uri="{FF2B5EF4-FFF2-40B4-BE49-F238E27FC236}">
                <a16:creationId xmlns:a16="http://schemas.microsoft.com/office/drawing/2014/main" id="{1D35B091-601D-4126-8E6A-8E3C148D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2539"/>
            <a:ext cx="19812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EB66487E-BF0C-4F73-8B2F-BABCAB90A4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6418" y="1618577"/>
            <a:ext cx="8031163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Restraints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Safety belt adjustment and appropriate air bag position  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Head restraint position  (rear and side protection)</a:t>
            </a:r>
          </a:p>
          <a:p>
            <a:pPr>
              <a:lnSpc>
                <a:spcPct val="13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Mirrors</a:t>
            </a:r>
            <a:endParaRPr lang="en-US" altLang="en-US" sz="4000" dirty="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Rear view mirror settings (200 feet to rear) 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0000CC"/>
                </a:solidFill>
              </a:rPr>
              <a:t>Side view mirror settings (15 degrees out will gain side views)</a:t>
            </a:r>
          </a:p>
          <a:p>
            <a:pPr lvl="2">
              <a:lnSpc>
                <a:spcPct val="13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may be adjusted to view sides rather than rear view </a:t>
            </a:r>
          </a:p>
          <a:p>
            <a:pPr lvl="2">
              <a:lnSpc>
                <a:spcPct val="13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rear view needed when inside mirror view is blocked to rear</a:t>
            </a:r>
          </a:p>
        </p:txBody>
      </p:sp>
    </p:spTree>
    <p:extLst>
      <p:ext uri="{BB962C8B-B14F-4D97-AF65-F5344CB8AC3E}">
        <p14:creationId xmlns:p14="http://schemas.microsoft.com/office/powerpoint/2010/main" val="1579677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6862"/>
            <a:ext cx="8229600" cy="1143000"/>
          </a:xfrm>
        </p:spPr>
        <p:txBody>
          <a:bodyPr/>
          <a:lstStyle/>
          <a:p>
            <a:r>
              <a:rPr lang="en-US" dirty="0"/>
              <a:t>Starting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10" name="Object 4" descr="Illustration of someone driving a car">
            <a:extLst>
              <a:ext uri="{FF2B5EF4-FFF2-40B4-BE49-F238E27FC236}">
                <a16:creationId xmlns:a16="http://schemas.microsoft.com/office/drawing/2014/main" id="{03D32BCE-A41B-4BBE-AF28-E8C127A17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54550"/>
              </p:ext>
            </p:extLst>
          </p:nvPr>
        </p:nvGraphicFramePr>
        <p:xfrm>
          <a:off x="6131090" y="274566"/>
          <a:ext cx="27432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Clip" r:id="rId3" imgW="866708" imgH="333342" progId="MS_ClipArt_Gallery.2">
                  <p:embed/>
                </p:oleObj>
              </mc:Choice>
              <mc:Fallback>
                <p:oleObj name="Clip" r:id="rId3" imgW="866708" imgH="333342" progId="MS_ClipArt_Gallery.2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C1650637-8CCE-47CD-8948-362C18CF9B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090" y="274566"/>
                        <a:ext cx="274320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4562C0A5-1131-4BE8-A1CD-3F8118A69A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3887" y="1143000"/>
            <a:ext cx="76962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180000"/>
              </a:lnSpc>
            </a:pPr>
            <a:r>
              <a:rPr lang="en-US" altLang="en-US" sz="3400" dirty="0">
                <a:solidFill>
                  <a:srgbClr val="0000CC"/>
                </a:solidFill>
              </a:rPr>
              <a:t>Check and set parking brake</a:t>
            </a:r>
          </a:p>
          <a:p>
            <a:pPr>
              <a:lnSpc>
                <a:spcPct val="180000"/>
              </a:lnSpc>
            </a:pPr>
            <a:r>
              <a:rPr lang="en-US" altLang="en-US" sz="3400" dirty="0">
                <a:solidFill>
                  <a:srgbClr val="0000CC"/>
                </a:solidFill>
              </a:rPr>
              <a:t>Place foot on service brake</a:t>
            </a:r>
          </a:p>
          <a:p>
            <a:pPr lvl="1">
              <a:lnSpc>
                <a:spcPct val="180000"/>
              </a:lnSpc>
            </a:pPr>
            <a:r>
              <a:rPr lang="en-US" altLang="en-US" sz="2900" dirty="0">
                <a:solidFill>
                  <a:srgbClr val="FF0000"/>
                </a:solidFill>
              </a:rPr>
              <a:t>Clutch required for standard shift transaxle/transmission</a:t>
            </a:r>
          </a:p>
          <a:p>
            <a:pPr>
              <a:lnSpc>
                <a:spcPct val="180000"/>
              </a:lnSpc>
            </a:pPr>
            <a:r>
              <a:rPr lang="en-US" altLang="en-US" sz="3400" dirty="0">
                <a:solidFill>
                  <a:srgbClr val="0000CC"/>
                </a:solidFill>
              </a:rPr>
              <a:t>Place key in ignition and unlock</a:t>
            </a:r>
          </a:p>
          <a:p>
            <a:pPr>
              <a:lnSpc>
                <a:spcPct val="180000"/>
              </a:lnSpc>
            </a:pPr>
            <a:r>
              <a:rPr lang="en-US" altLang="en-US" sz="3400" dirty="0">
                <a:solidFill>
                  <a:srgbClr val="0000CC"/>
                </a:solidFill>
              </a:rPr>
              <a:t>Place gear selector in park (P) or neutral (N)</a:t>
            </a:r>
          </a:p>
          <a:p>
            <a:pPr lvl="1">
              <a:lnSpc>
                <a:spcPct val="180000"/>
              </a:lnSpc>
            </a:pPr>
            <a:r>
              <a:rPr lang="en-US" altLang="en-US" sz="2900" dirty="0">
                <a:solidFill>
                  <a:srgbClr val="FF0000"/>
                </a:solidFill>
              </a:rPr>
              <a:t>Automatic Transaxle/Transmission starts in (P)ark or (N)</a:t>
            </a:r>
            <a:r>
              <a:rPr lang="en-US" altLang="en-US" sz="2900" dirty="0" err="1">
                <a:solidFill>
                  <a:srgbClr val="FF0000"/>
                </a:solidFill>
              </a:rPr>
              <a:t>eutral</a:t>
            </a:r>
            <a:endParaRPr lang="en-US" altLang="en-US" sz="2900" dirty="0">
              <a:solidFill>
                <a:srgbClr val="FF0000"/>
              </a:solidFill>
            </a:endParaRPr>
          </a:p>
          <a:p>
            <a:pPr lvl="1">
              <a:lnSpc>
                <a:spcPct val="180000"/>
              </a:lnSpc>
            </a:pPr>
            <a:r>
              <a:rPr lang="en-US" altLang="en-US" sz="2900" dirty="0">
                <a:solidFill>
                  <a:srgbClr val="FF0000"/>
                </a:solidFill>
              </a:rPr>
              <a:t>(N)</a:t>
            </a:r>
            <a:r>
              <a:rPr lang="en-US" altLang="en-US" sz="2900" dirty="0" err="1">
                <a:solidFill>
                  <a:srgbClr val="FF0000"/>
                </a:solidFill>
              </a:rPr>
              <a:t>eutral</a:t>
            </a:r>
            <a:r>
              <a:rPr lang="en-US" altLang="en-US" sz="2900" dirty="0">
                <a:solidFill>
                  <a:srgbClr val="FF0000"/>
                </a:solidFill>
              </a:rPr>
              <a:t> recommended for standard transaxle/transmission</a:t>
            </a:r>
          </a:p>
        </p:txBody>
      </p:sp>
    </p:spTree>
    <p:extLst>
      <p:ext uri="{BB962C8B-B14F-4D97-AF65-F5344CB8AC3E}">
        <p14:creationId xmlns:p14="http://schemas.microsoft.com/office/powerpoint/2010/main" val="4286554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03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Starting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9" name="Object 4" descr="Illustration of a person driving a car">
            <a:extLst>
              <a:ext uri="{FF2B5EF4-FFF2-40B4-BE49-F238E27FC236}">
                <a16:creationId xmlns:a16="http://schemas.microsoft.com/office/drawing/2014/main" id="{0FFD1E0C-0672-433A-8A1E-4D9A0709E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94953"/>
              </p:ext>
            </p:extLst>
          </p:nvPr>
        </p:nvGraphicFramePr>
        <p:xfrm>
          <a:off x="6131090" y="274566"/>
          <a:ext cx="27432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Clip" r:id="rId3" imgW="866708" imgH="333342" progId="MS_ClipArt_Gallery.2">
                  <p:embed/>
                </p:oleObj>
              </mc:Choice>
              <mc:Fallback>
                <p:oleObj name="Clip" r:id="rId3" imgW="866708" imgH="333342" progId="MS_ClipArt_Gallery.2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03D32BCE-A41B-4BBE-AF28-E8C127A170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090" y="274566"/>
                        <a:ext cx="274320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2F44FEC-F03F-4522-B864-ACEED3C1FC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3400" y="1463382"/>
            <a:ext cx="77724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altLang="en-US" sz="2600" dirty="0">
                <a:solidFill>
                  <a:srgbClr val="0000CC"/>
                </a:solidFill>
              </a:rPr>
              <a:t>Check for choke/fuel injection needs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does vehicle need choke (carburetor) to start?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fuel injection (DO NOT PUSH ON ACCELERATOR BEFORE START)</a:t>
            </a:r>
          </a:p>
          <a:p>
            <a:r>
              <a:rPr lang="en-US" altLang="en-US" sz="2600" dirty="0">
                <a:solidFill>
                  <a:srgbClr val="0000CC"/>
                </a:solidFill>
              </a:rPr>
              <a:t>Turn ignition to </a:t>
            </a:r>
            <a:r>
              <a:rPr lang="en-US" altLang="en-US" sz="2600" dirty="0">
                <a:solidFill>
                  <a:srgbClr val="FF0000"/>
                </a:solidFill>
              </a:rPr>
              <a:t>“on” </a:t>
            </a:r>
            <a:r>
              <a:rPr lang="en-US" altLang="en-US" sz="2600" dirty="0">
                <a:solidFill>
                  <a:srgbClr val="0000CC"/>
                </a:solidFill>
              </a:rPr>
              <a:t>for alert/warning lights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airbag, seat belts, ABS, traction alerts, etc.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 sz="2600" dirty="0">
                <a:solidFill>
                  <a:srgbClr val="0000CC"/>
                </a:solidFill>
              </a:rPr>
              <a:t>Turn ignition to </a:t>
            </a:r>
            <a:r>
              <a:rPr lang="en-US" altLang="en-US" sz="2600" dirty="0">
                <a:solidFill>
                  <a:srgbClr val="FF0000"/>
                </a:solidFill>
              </a:rPr>
              <a:t>“start”</a:t>
            </a:r>
          </a:p>
          <a:p>
            <a:r>
              <a:rPr lang="en-US" altLang="en-US" sz="2600" dirty="0">
                <a:solidFill>
                  <a:srgbClr val="0000CC"/>
                </a:solidFill>
              </a:rPr>
              <a:t>Check alert lights and gauges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are all systems functioning and ready to use?</a:t>
            </a:r>
            <a:endParaRPr lang="en-US" altLang="en-US" sz="2400" dirty="0">
              <a:solidFill>
                <a:srgbClr val="FF0000"/>
              </a:solidFill>
            </a:endParaRPr>
          </a:p>
          <a:p>
            <a:r>
              <a:rPr lang="en-US" altLang="en-US" sz="2600" dirty="0">
                <a:solidFill>
                  <a:srgbClr val="0000CC"/>
                </a:solidFill>
              </a:rPr>
              <a:t>Set needed accessories</a:t>
            </a:r>
          </a:p>
          <a:p>
            <a:pPr lvl="1"/>
            <a:r>
              <a:rPr lang="en-US" altLang="en-US" sz="2600" dirty="0">
                <a:solidFill>
                  <a:srgbClr val="FF0000"/>
                </a:solidFill>
              </a:rPr>
              <a:t>heating, ventilation, and air conditioning (HVAC), wipers, lights, etc.</a:t>
            </a:r>
          </a:p>
        </p:txBody>
      </p:sp>
    </p:spTree>
    <p:extLst>
      <p:ext uri="{BB962C8B-B14F-4D97-AF65-F5344CB8AC3E}">
        <p14:creationId xmlns:p14="http://schemas.microsoft.com/office/powerpoint/2010/main" val="1973175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6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Securing Tasks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8" name="Object 4" descr="Illustration of someone driving a mini van">
            <a:extLst>
              <a:ext uri="{FF2B5EF4-FFF2-40B4-BE49-F238E27FC236}">
                <a16:creationId xmlns:a16="http://schemas.microsoft.com/office/drawing/2014/main" id="{6676EE58-D557-4A3E-A88B-7CCA9704A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453860"/>
              </p:ext>
            </p:extLst>
          </p:nvPr>
        </p:nvGraphicFramePr>
        <p:xfrm>
          <a:off x="6113467" y="353942"/>
          <a:ext cx="27432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Clip" r:id="rId3" imgW="1729130" imgH="671170" progId="MS_ClipArt_Gallery.2">
                  <p:embed/>
                </p:oleObj>
              </mc:Choice>
              <mc:Fallback>
                <p:oleObj name="Clip" r:id="rId3" imgW="1729130" imgH="671170" progId="MS_ClipArt_Gallery.2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B615237D-1C35-4211-B1F3-54A3402F98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7" y="353942"/>
                        <a:ext cx="27432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79184EA6-889F-41D5-B509-68CE2441E4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373117"/>
            <a:ext cx="7772400" cy="47244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sz="3000" dirty="0">
                <a:solidFill>
                  <a:srgbClr val="0000CC"/>
                </a:solidFill>
              </a:rPr>
              <a:t>Stop within a legal, secure parking space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parked within appropriate distances of fire hydrant, intersection, RR crossing, legal parking zone, etc.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keep foot on service brake</a:t>
            </a:r>
          </a:p>
          <a:p>
            <a:r>
              <a:rPr lang="en-US" altLang="en-US" sz="3000" dirty="0">
                <a:solidFill>
                  <a:srgbClr val="0000CC"/>
                </a:solidFill>
              </a:rPr>
              <a:t>Set parking brake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recommended in most new vehicle owner’s manuals 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protects transaxle and constant velocity joints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sz="3000" dirty="0">
                <a:solidFill>
                  <a:srgbClr val="0000CC"/>
                </a:solidFill>
              </a:rPr>
              <a:t>Place gear selector in (P)ark.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place in recommended gear for standard shift transaxle or transmission</a:t>
            </a:r>
            <a:endParaRPr lang="en-US" altLang="en-US" sz="2600" dirty="0">
              <a:solidFill>
                <a:srgbClr val="FF0000"/>
              </a:solidFill>
            </a:endParaRPr>
          </a:p>
          <a:p>
            <a:r>
              <a:rPr lang="en-US" altLang="en-US" sz="3000" dirty="0">
                <a:solidFill>
                  <a:srgbClr val="0000CC"/>
                </a:solidFill>
              </a:rPr>
              <a:t>Turn off any vehicle accessories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are all systems functioning and ready to use for next time?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56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1A20CB5-2D88-4FBD-9BB6-274AF5F9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Securing Tasks</a:t>
            </a:r>
            <a:endParaRPr lang="en-US" dirty="0"/>
          </a:p>
        </p:txBody>
      </p:sp>
      <p:graphicFrame>
        <p:nvGraphicFramePr>
          <p:cNvPr id="11" name="Object 4" descr="Illustration of someone driving passengers in a minivan">
            <a:extLst>
              <a:ext uri="{FF2B5EF4-FFF2-40B4-BE49-F238E27FC236}">
                <a16:creationId xmlns:a16="http://schemas.microsoft.com/office/drawing/2014/main" id="{0D9AD6AB-714B-4C26-88F7-CDDB20DFB6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99047"/>
              </p:ext>
            </p:extLst>
          </p:nvPr>
        </p:nvGraphicFramePr>
        <p:xfrm>
          <a:off x="6113467" y="353942"/>
          <a:ext cx="27432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Clip" r:id="rId3" imgW="1729130" imgH="671170" progId="MS_ClipArt_Gallery.2">
                  <p:embed/>
                </p:oleObj>
              </mc:Choice>
              <mc:Fallback>
                <p:oleObj name="Clip" r:id="rId3" imgW="1729130" imgH="671170" progId="MS_ClipArt_Gallery.2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6676EE58-D557-4A3E-A88B-7CCA9704AA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7" y="353942"/>
                        <a:ext cx="27432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E875EE6F-0956-4647-A697-357877283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2400" y="1417567"/>
            <a:ext cx="7772400" cy="4876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en-US" altLang="en-US" sz="2600" dirty="0">
                <a:solidFill>
                  <a:srgbClr val="0000CC"/>
                </a:solidFill>
              </a:rPr>
              <a:t>Turn ignition switch to “off”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the engine should shut off at this time with all accessories off</a:t>
            </a:r>
          </a:p>
          <a:p>
            <a:r>
              <a:rPr lang="en-US" altLang="en-US" sz="2600" dirty="0">
                <a:solidFill>
                  <a:srgbClr val="0000CC"/>
                </a:solidFill>
              </a:rPr>
              <a:t>Lock ignition switch and remove key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required to remove the key in most vehicles</a:t>
            </a:r>
          </a:p>
          <a:p>
            <a:r>
              <a:rPr lang="en-US" altLang="en-US" sz="2600" dirty="0">
                <a:solidFill>
                  <a:srgbClr val="0000CC"/>
                </a:solidFill>
              </a:rPr>
              <a:t>Remove occupant restraints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Some shoulder restraints operate when the door is opened</a:t>
            </a:r>
          </a:p>
          <a:p>
            <a:r>
              <a:rPr lang="en-US" altLang="en-US" sz="2600" dirty="0">
                <a:solidFill>
                  <a:srgbClr val="0000CC"/>
                </a:solidFill>
              </a:rPr>
              <a:t>Check traffic and exit vehicle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check traffic flow to rear prior to opening the door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rear child safety door locks may need to be opened from the driver’s door</a:t>
            </a:r>
          </a:p>
          <a:p>
            <a:r>
              <a:rPr lang="en-US" altLang="en-US" sz="2600" dirty="0">
                <a:solidFill>
                  <a:srgbClr val="0000CC"/>
                </a:solidFill>
              </a:rPr>
              <a:t>Secure doors and windows 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protects valuables and unauthorized entry by others</a:t>
            </a:r>
          </a:p>
        </p:txBody>
      </p:sp>
    </p:spTree>
    <p:extLst>
      <p:ext uri="{BB962C8B-B14F-4D97-AF65-F5344CB8AC3E}">
        <p14:creationId xmlns:p14="http://schemas.microsoft.com/office/powerpoint/2010/main" val="144874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1CBA-19F3-45AF-B8C9-C7DEFA69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Establishing Reference Points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5CA1DA-0E95-48B0-9B0E-4AE58DAF0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 Set up Positions Outside Vehicle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Sit Behind Wheel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Look for Reference to Car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Use Targeting Principles</a:t>
            </a:r>
          </a:p>
          <a:p>
            <a:endParaRPr lang="en-US" dirty="0"/>
          </a:p>
        </p:txBody>
      </p:sp>
      <p:pic>
        <p:nvPicPr>
          <p:cNvPr id="9" name="Picture 4" descr="A blue car from the side">
            <a:extLst>
              <a:ext uri="{FF2B5EF4-FFF2-40B4-BE49-F238E27FC236}">
                <a16:creationId xmlns:a16="http://schemas.microsoft.com/office/drawing/2014/main" id="{5A1C468B-C275-47DC-9384-43BC9586F2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2"/>
            <a:ext cx="5324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40</a:t>
            </a:fld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98D4BB7-0C25-4584-8499-09B80A9EA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Alert/Warning Symbols and Controls</a:t>
            </a:r>
            <a:endParaRPr lang="en-US" altLang="en-US" sz="4000" dirty="0"/>
          </a:p>
        </p:txBody>
      </p:sp>
      <p:pic>
        <p:nvPicPr>
          <p:cNvPr id="10" name="Picture 9" descr="Illustration of alert and warning symbols and controls">
            <a:extLst>
              <a:ext uri="{FF2B5EF4-FFF2-40B4-BE49-F238E27FC236}">
                <a16:creationId xmlns:a16="http://schemas.microsoft.com/office/drawing/2014/main" id="{3B5254C7-42D2-45E1-A1BE-63B476FF6F2C}"/>
              </a:ext>
            </a:extLst>
          </p:cNvPr>
          <p:cNvPicPr/>
          <p:nvPr/>
        </p:nvPicPr>
        <p:blipFill rotWithShape="1">
          <a:blip r:embed="rId2"/>
          <a:srcRect l="1042" t="5342" r="60648" b="48931"/>
          <a:stretch/>
        </p:blipFill>
        <p:spPr bwMode="auto">
          <a:xfrm>
            <a:off x="0" y="1371600"/>
            <a:ext cx="91440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987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Alert/Warning Symbols and Controls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 descr="Illustration of alert and warning symbols and controls">
            <a:extLst>
              <a:ext uri="{FF2B5EF4-FFF2-40B4-BE49-F238E27FC236}">
                <a16:creationId xmlns:a16="http://schemas.microsoft.com/office/drawing/2014/main" id="{0791C40C-B6D8-4930-B2AB-0419D922EE6F}"/>
              </a:ext>
            </a:extLst>
          </p:cNvPr>
          <p:cNvPicPr/>
          <p:nvPr/>
        </p:nvPicPr>
        <p:blipFill rotWithShape="1">
          <a:blip r:embed="rId2"/>
          <a:srcRect l="1041" t="6410" r="62166" b="45517"/>
          <a:stretch/>
        </p:blipFill>
        <p:spPr bwMode="auto">
          <a:xfrm>
            <a:off x="0" y="1389528"/>
            <a:ext cx="9010650" cy="5468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845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507"/>
            <a:ext cx="95250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Control, Information, Comfort, and Safety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42</a:t>
            </a:fld>
            <a:endParaRPr lang="en-US"/>
          </a:p>
        </p:txBody>
      </p:sp>
      <p:pic>
        <p:nvPicPr>
          <p:cNvPr id="9" name="Picture 8" descr="Illustration of the left side of a dash board">
            <a:extLst>
              <a:ext uri="{FF2B5EF4-FFF2-40B4-BE49-F238E27FC236}">
                <a16:creationId xmlns:a16="http://schemas.microsoft.com/office/drawing/2014/main" id="{BC1C88AC-614B-49A3-AC7B-98238A6EB3E4}"/>
              </a:ext>
            </a:extLst>
          </p:cNvPr>
          <p:cNvPicPr/>
          <p:nvPr/>
        </p:nvPicPr>
        <p:blipFill rotWithShape="1">
          <a:blip r:embed="rId2"/>
          <a:srcRect l="414" t="5041" r="59676" b="45169"/>
          <a:stretch/>
        </p:blipFill>
        <p:spPr bwMode="auto">
          <a:xfrm>
            <a:off x="0" y="1371600"/>
            <a:ext cx="9144000" cy="5486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6845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81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Control, Information, Comfort, and Safety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43</a:t>
            </a:fld>
            <a:endParaRPr lang="en-US"/>
          </a:p>
        </p:txBody>
      </p:sp>
      <p:pic>
        <p:nvPicPr>
          <p:cNvPr id="9" name="Picture 8" descr="Illustration of the left side of a dash board">
            <a:extLst>
              <a:ext uri="{FF2B5EF4-FFF2-40B4-BE49-F238E27FC236}">
                <a16:creationId xmlns:a16="http://schemas.microsoft.com/office/drawing/2014/main" id="{864E9B31-F86F-4494-9B10-5A8910F1923A}"/>
              </a:ext>
            </a:extLst>
          </p:cNvPr>
          <p:cNvPicPr/>
          <p:nvPr/>
        </p:nvPicPr>
        <p:blipFill rotWithShape="1">
          <a:blip r:embed="rId2"/>
          <a:srcRect l="1042" t="5277" r="58218" b="43641"/>
          <a:stretch/>
        </p:blipFill>
        <p:spPr bwMode="auto">
          <a:xfrm>
            <a:off x="76200" y="1371601"/>
            <a:ext cx="9067800" cy="5490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556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/>
              <a:t>Control, Information, Comfort, and Safety Devices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44</a:t>
            </a:fld>
            <a:endParaRPr lang="en-US"/>
          </a:p>
        </p:txBody>
      </p:sp>
      <p:pic>
        <p:nvPicPr>
          <p:cNvPr id="9" name="Picture 8" descr="Illustration of the left instrument cluster">
            <a:extLst>
              <a:ext uri="{FF2B5EF4-FFF2-40B4-BE49-F238E27FC236}">
                <a16:creationId xmlns:a16="http://schemas.microsoft.com/office/drawing/2014/main" id="{67F6DA5E-3838-41F6-A08A-33D3E4102EC3}"/>
              </a:ext>
            </a:extLst>
          </p:cNvPr>
          <p:cNvPicPr/>
          <p:nvPr/>
        </p:nvPicPr>
        <p:blipFill rotWithShape="1">
          <a:blip r:embed="rId2"/>
          <a:srcRect l="35301" t="22995" r="14584" b="16749"/>
          <a:stretch/>
        </p:blipFill>
        <p:spPr bwMode="auto">
          <a:xfrm>
            <a:off x="1" y="1371600"/>
            <a:ext cx="9144000" cy="5486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1576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821-C929-4DE2-92A5-EC6EA39E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Control, Information, Comfort, and Safety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 descr="Illustration of the center instrument cluster">
            <a:extLst>
              <a:ext uri="{FF2B5EF4-FFF2-40B4-BE49-F238E27FC236}">
                <a16:creationId xmlns:a16="http://schemas.microsoft.com/office/drawing/2014/main" id="{DB7FE168-2CC4-4F6E-9B32-DAC80CB0F967}"/>
              </a:ext>
            </a:extLst>
          </p:cNvPr>
          <p:cNvPicPr/>
          <p:nvPr/>
        </p:nvPicPr>
        <p:blipFill rotWithShape="1">
          <a:blip r:embed="rId2"/>
          <a:srcRect l="1391" t="5366" r="62070" b="50264"/>
          <a:stretch/>
        </p:blipFill>
        <p:spPr bwMode="auto">
          <a:xfrm>
            <a:off x="152400" y="1371600"/>
            <a:ext cx="8996082" cy="5499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321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2FF1-2636-4E26-AEFE-51EF31B4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7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/>
              <a:t>Control, Information, Comfort, and Safety Devices</a:t>
            </a:r>
            <a:br>
              <a:rPr lang="en-US" alt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D9E07-D12A-426A-9726-56004F86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C9F0D-CECA-45DB-9656-381A8EA0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46</a:t>
            </a:fld>
            <a:endParaRPr lang="en-US"/>
          </a:p>
        </p:txBody>
      </p:sp>
      <p:pic>
        <p:nvPicPr>
          <p:cNvPr id="9" name="Picture 8" descr="Illustration of the right instrument cluster">
            <a:extLst>
              <a:ext uri="{FF2B5EF4-FFF2-40B4-BE49-F238E27FC236}">
                <a16:creationId xmlns:a16="http://schemas.microsoft.com/office/drawing/2014/main" id="{08FD48F2-D4D9-49D0-ABA1-6ECDB7D9AF7C}"/>
              </a:ext>
            </a:extLst>
          </p:cNvPr>
          <p:cNvPicPr/>
          <p:nvPr/>
        </p:nvPicPr>
        <p:blipFill rotWithShape="1">
          <a:blip r:embed="rId2"/>
          <a:srcRect l="848" t="5343" r="60188" b="47919"/>
          <a:stretch/>
        </p:blipFill>
        <p:spPr bwMode="auto">
          <a:xfrm>
            <a:off x="0" y="1371600"/>
            <a:ext cx="91440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3329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0AAD-8526-4C82-AB05-EE43E105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Control, Information, Comfort, and Safety Devices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D807-0BEE-4117-A6EF-F22314AE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78D94-6ABC-4003-8ED0-B8B7DBC6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 descr="Illustration of the auxiliary panel controls">
            <a:extLst>
              <a:ext uri="{FF2B5EF4-FFF2-40B4-BE49-F238E27FC236}">
                <a16:creationId xmlns:a16="http://schemas.microsoft.com/office/drawing/2014/main" id="{D6E71368-E8D6-448E-9162-13590AA11DE2}"/>
              </a:ext>
            </a:extLst>
          </p:cNvPr>
          <p:cNvPicPr/>
          <p:nvPr/>
        </p:nvPicPr>
        <p:blipFill rotWithShape="1">
          <a:blip r:embed="rId2"/>
          <a:srcRect l="34606" t="25124" r="14467" b="16749"/>
          <a:stretch/>
        </p:blipFill>
        <p:spPr bwMode="auto">
          <a:xfrm>
            <a:off x="152400" y="1371601"/>
            <a:ext cx="89916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7596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FD89-E264-4843-80E8-6D2CFC59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Operating Vehicle Control Devices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1F52B-5128-4530-B38D-6878CC0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2B2B-1539-49F8-8948-490BB8BF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48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F6F6586-CB56-4F92-977A-98F3B8CE9F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200" y="1342651"/>
            <a:ext cx="6934200" cy="51816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Maintain Steering Position and Control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Adjusting information devices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Adjusting comfort devices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Adjusting control devices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Move Steering Wheel Toward Path of Travel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Moving forward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Moving backward 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Adjust Wheel Height/Angle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Airbag deployment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Hand position </a:t>
            </a:r>
          </a:p>
          <a:p>
            <a:pPr lvl="1">
              <a:lnSpc>
                <a:spcPct val="13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Wheel movement</a:t>
            </a:r>
          </a:p>
        </p:txBody>
      </p:sp>
      <p:pic>
        <p:nvPicPr>
          <p:cNvPr id="8" name="Picture 4" descr="Illustration of a woman driving">
            <a:extLst>
              <a:ext uri="{FF2B5EF4-FFF2-40B4-BE49-F238E27FC236}">
                <a16:creationId xmlns:a16="http://schemas.microsoft.com/office/drawing/2014/main" id="{003ADFA9-988F-4117-B850-1AB5B0CB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08823"/>
            <a:ext cx="25146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93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03EC-64B1-440D-AC59-9F0C80F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38" y="385296"/>
            <a:ext cx="8229600" cy="1143000"/>
          </a:xfrm>
        </p:spPr>
        <p:txBody>
          <a:bodyPr/>
          <a:lstStyle/>
          <a:p>
            <a:r>
              <a:rPr lang="en-US" altLang="en-US" dirty="0"/>
              <a:t>Operating Vehicle Control Devices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3D33-397E-473F-B6F3-507A14B8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29675-E313-422E-A82C-234538F3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49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986D63F-DA3D-4630-BE8A-BC5AC3E35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894" y="1293626"/>
            <a:ext cx="7772400" cy="5029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Accelerator Pedal Use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Used to </a:t>
            </a:r>
            <a:r>
              <a:rPr lang="en-US" altLang="en-US" sz="2000" u="sng" dirty="0">
                <a:solidFill>
                  <a:srgbClr val="008000"/>
                </a:solidFill>
              </a:rPr>
              <a:t>stabilize</a:t>
            </a:r>
            <a:r>
              <a:rPr lang="en-US" altLang="en-US" sz="2000" dirty="0">
                <a:solidFill>
                  <a:srgbClr val="008000"/>
                </a:solidFill>
              </a:rPr>
              <a:t>,</a:t>
            </a:r>
            <a:r>
              <a:rPr lang="en-US" altLang="en-US" sz="2000" dirty="0">
                <a:solidFill>
                  <a:srgbClr val="CC0000"/>
                </a:solidFill>
              </a:rPr>
              <a:t> increase, and </a:t>
            </a:r>
            <a:r>
              <a:rPr lang="en-US" altLang="en-US" sz="2000" i="1" dirty="0">
                <a:solidFill>
                  <a:schemeClr val="accent1"/>
                </a:solidFill>
              </a:rPr>
              <a:t>decrease</a:t>
            </a:r>
            <a:r>
              <a:rPr lang="en-US" altLang="en-US" sz="2000" dirty="0">
                <a:solidFill>
                  <a:srgbClr val="CC0000"/>
                </a:solidFill>
              </a:rPr>
              <a:t> speed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The driver can</a:t>
            </a:r>
            <a:endParaRPr lang="en-US" altLang="en-US" sz="2000" dirty="0">
              <a:solidFill>
                <a:srgbClr val="008000"/>
              </a:solidFill>
            </a:endParaRPr>
          </a:p>
          <a:p>
            <a:pPr lvl="2">
              <a:lnSpc>
                <a:spcPct val="130000"/>
              </a:lnSpc>
            </a:pPr>
            <a:r>
              <a:rPr lang="en-US" altLang="en-US" sz="2000" u="sng" dirty="0">
                <a:solidFill>
                  <a:srgbClr val="008000"/>
                </a:solidFill>
              </a:rPr>
              <a:t>cover accelerator</a:t>
            </a:r>
            <a:r>
              <a:rPr lang="en-US" altLang="en-US" sz="2000" dirty="0">
                <a:solidFill>
                  <a:srgbClr val="008000"/>
                </a:solidFill>
              </a:rPr>
              <a:t>,</a:t>
            </a:r>
            <a:r>
              <a:rPr lang="en-US" altLang="en-US" sz="2000" dirty="0">
                <a:solidFill>
                  <a:srgbClr val="CC0000"/>
                </a:solidFill>
              </a:rPr>
              <a:t> progressive acceleration, thrust acceleration, </a:t>
            </a:r>
            <a:r>
              <a:rPr lang="en-US" altLang="en-US" sz="2000" u="sng" dirty="0">
                <a:solidFill>
                  <a:schemeClr val="accent1"/>
                </a:solidFill>
              </a:rPr>
              <a:t>lift-off accelerator</a:t>
            </a:r>
            <a:endParaRPr lang="en-US" altLang="en-US" sz="1800" dirty="0">
              <a:solidFill>
                <a:srgbClr val="000099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Brake Pedal Use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Used to </a:t>
            </a:r>
            <a:r>
              <a:rPr lang="en-US" altLang="en-US" sz="2000" u="sng" dirty="0">
                <a:solidFill>
                  <a:srgbClr val="008000"/>
                </a:solidFill>
              </a:rPr>
              <a:t>stabilize</a:t>
            </a:r>
            <a:r>
              <a:rPr lang="en-US" altLang="en-US" sz="2000" dirty="0">
                <a:solidFill>
                  <a:srgbClr val="008000"/>
                </a:solidFill>
              </a:rPr>
              <a:t>,</a:t>
            </a:r>
            <a:r>
              <a:rPr lang="en-US" altLang="en-US" sz="2000" dirty="0">
                <a:solidFill>
                  <a:srgbClr val="CC0000"/>
                </a:solidFill>
              </a:rPr>
              <a:t> </a:t>
            </a:r>
            <a:r>
              <a:rPr lang="en-US" altLang="en-US" sz="2000" i="1" dirty="0">
                <a:solidFill>
                  <a:schemeClr val="accent1"/>
                </a:solidFill>
              </a:rPr>
              <a:t>decrease</a:t>
            </a:r>
            <a:r>
              <a:rPr lang="en-US" altLang="en-US" sz="2000" dirty="0">
                <a:solidFill>
                  <a:schemeClr val="accent1"/>
                </a:solidFill>
              </a:rPr>
              <a:t>,</a:t>
            </a:r>
            <a:r>
              <a:rPr lang="en-US" altLang="en-US" sz="2000" dirty="0">
                <a:solidFill>
                  <a:srgbClr val="CC0000"/>
                </a:solidFill>
              </a:rPr>
              <a:t> and increase speed</a:t>
            </a:r>
          </a:p>
          <a:p>
            <a:pPr lvl="1">
              <a:lnSpc>
                <a:spcPct val="13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The driver can</a:t>
            </a:r>
            <a:endParaRPr lang="en-US" altLang="en-US" sz="2000" dirty="0">
              <a:solidFill>
                <a:srgbClr val="008000"/>
              </a:solidFill>
            </a:endParaRPr>
          </a:p>
          <a:p>
            <a:pPr lvl="2">
              <a:lnSpc>
                <a:spcPct val="130000"/>
              </a:lnSpc>
            </a:pPr>
            <a:r>
              <a:rPr lang="en-US" altLang="en-US" sz="2000" u="sng" dirty="0">
                <a:solidFill>
                  <a:srgbClr val="008000"/>
                </a:solidFill>
              </a:rPr>
              <a:t>cover brake, trail brake</a:t>
            </a:r>
            <a:r>
              <a:rPr lang="en-US" altLang="en-US" sz="2000" dirty="0">
                <a:solidFill>
                  <a:srgbClr val="008000"/>
                </a:solidFill>
              </a:rPr>
              <a:t>,</a:t>
            </a:r>
            <a:r>
              <a:rPr lang="en-US" altLang="en-US" sz="2000" dirty="0">
                <a:solidFill>
                  <a:srgbClr val="CC0000"/>
                </a:solidFill>
              </a:rPr>
              <a:t> </a:t>
            </a:r>
            <a:r>
              <a:rPr lang="en-US" altLang="en-US" sz="2000" i="1" dirty="0">
                <a:solidFill>
                  <a:schemeClr val="accent1"/>
                </a:solidFill>
              </a:rPr>
              <a:t>controlled squeeze braking, threshold brake, lock brake, ABS, jab (stab) brake</a:t>
            </a:r>
            <a:r>
              <a:rPr lang="en-US" altLang="en-US" sz="2000" dirty="0">
                <a:solidFill>
                  <a:schemeClr val="accent1"/>
                </a:solidFill>
              </a:rPr>
              <a:t>, </a:t>
            </a:r>
            <a:r>
              <a:rPr lang="en-US" altLang="en-US" sz="2000" dirty="0">
                <a:solidFill>
                  <a:srgbClr val="CC0000"/>
                </a:solidFill>
              </a:rPr>
              <a:t> lift-off brake</a:t>
            </a:r>
            <a:endParaRPr lang="en-US" alt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 illustration of a front limitation">
            <a:extLst>
              <a:ext uri="{FF2B5EF4-FFF2-40B4-BE49-F238E27FC236}">
                <a16:creationId xmlns:a16="http://schemas.microsoft.com/office/drawing/2014/main" id="{9D5D88BC-9B6A-4E0A-9FC1-405E4D52D001}"/>
              </a:ext>
            </a:extLst>
          </p:cNvPr>
          <p:cNvPicPr/>
          <p:nvPr/>
        </p:nvPicPr>
        <p:blipFill rotWithShape="1">
          <a:blip r:embed="rId2"/>
          <a:srcRect l="2662" t="5393" r="60532" b="58120"/>
          <a:stretch/>
        </p:blipFill>
        <p:spPr bwMode="auto">
          <a:xfrm>
            <a:off x="990600" y="2286000"/>
            <a:ext cx="8126506" cy="4560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FRONT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64EF27E-32B6-4425-AE32-A0C755218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47800"/>
            <a:ext cx="821055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where the front end of your vehicle is 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are: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414171F-0D52-4037-A6C6-47023B0D0EA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091566"/>
            <a:ext cx="7772400" cy="16764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en-US" sz="2400" dirty="0">
                <a:solidFill>
                  <a:srgbClr val="FF0000"/>
                </a:solidFill>
              </a:rPr>
              <a:t>AT INTERSECTIONS</a:t>
            </a:r>
          </a:p>
          <a:p>
            <a:pPr marL="285750" indent="-285750"/>
            <a:r>
              <a:rPr lang="en-US" altLang="en-US" sz="2400" dirty="0">
                <a:solidFill>
                  <a:srgbClr val="FF0000"/>
                </a:solidFill>
              </a:rPr>
              <a:t>IN A STOPPING POSITION</a:t>
            </a:r>
          </a:p>
          <a:p>
            <a:pPr marL="285750" indent="-285750"/>
            <a:r>
              <a:rPr lang="en-US" altLang="en-US" sz="2400" dirty="0">
                <a:solidFill>
                  <a:srgbClr val="FF0000"/>
                </a:solidFill>
              </a:rPr>
              <a:t>PERPENDICULAR PARKING</a:t>
            </a: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0649-BDD9-40F2-9296-26D314C57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39" y="309291"/>
            <a:ext cx="8229600" cy="1143000"/>
          </a:xfrm>
        </p:spPr>
        <p:txBody>
          <a:bodyPr/>
          <a:lstStyle/>
          <a:p>
            <a:r>
              <a:rPr lang="en-US" altLang="en-US" dirty="0"/>
              <a:t>Operating Vehicle Control Devices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79FF-1CE1-44D8-A6C7-677BB277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94518-991A-4B1B-8212-50ED9FC5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50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9F27A5-636E-4F3A-8FEF-2C54721FD5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6561" y="1371600"/>
            <a:ext cx="7772400" cy="4800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solidFill>
                  <a:srgbClr val="0000CC"/>
                </a:solidFill>
              </a:rPr>
              <a:t>Gear Selector Lever Use</a:t>
            </a:r>
            <a:endParaRPr lang="en-US" altLang="en-US" sz="2800" dirty="0">
              <a:solidFill>
                <a:srgbClr val="0000CC"/>
              </a:solidFill>
            </a:endParaRP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Transaxle or Transmission type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(O)</a:t>
            </a:r>
            <a:r>
              <a:rPr lang="en-US" altLang="en-US" sz="2000" dirty="0" err="1">
                <a:solidFill>
                  <a:srgbClr val="FF0000"/>
                </a:solidFill>
              </a:rPr>
              <a:t>verdrive</a:t>
            </a:r>
            <a:r>
              <a:rPr lang="en-US" altLang="en-US" sz="2000" dirty="0">
                <a:solidFill>
                  <a:srgbClr val="FF0000"/>
                </a:solidFill>
              </a:rPr>
              <a:t> and (D)rive gear use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sz="2400" dirty="0">
                <a:solidFill>
                  <a:srgbClr val="0000CC"/>
                </a:solidFill>
              </a:rPr>
              <a:t>Location of Parking Brake and Use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Texas Traffic Law requires use when leaving vehicle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Owner’s manual requests use before placing into (P)ark</a:t>
            </a:r>
          </a:p>
          <a:p>
            <a:r>
              <a:rPr lang="en-US" altLang="en-US" sz="2400" dirty="0">
                <a:solidFill>
                  <a:srgbClr val="0000CC"/>
                </a:solidFill>
              </a:rPr>
              <a:t>Cruise / Speed Control 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Purpose of cruise control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Danger of cruise control </a:t>
            </a:r>
          </a:p>
          <a:p>
            <a:r>
              <a:rPr lang="en-US" altLang="en-US" sz="2400" dirty="0">
                <a:solidFill>
                  <a:srgbClr val="0000CC"/>
                </a:solidFill>
              </a:rPr>
              <a:t>Ignition Switch 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Location 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Function</a:t>
            </a:r>
          </a:p>
        </p:txBody>
      </p:sp>
      <p:pic>
        <p:nvPicPr>
          <p:cNvPr id="9" name="Picture 4" descr="Illustration of a woman driving">
            <a:extLst>
              <a:ext uri="{FF2B5EF4-FFF2-40B4-BE49-F238E27FC236}">
                <a16:creationId xmlns:a16="http://schemas.microsoft.com/office/drawing/2014/main" id="{2C4497CC-E3D4-47DB-B223-8534EC16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743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31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7F6F-4639-45C3-8EB0-772EA874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312"/>
            <a:ext cx="9642629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Safety, Communication, and Convenience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067C-B096-48E3-A2F7-0420CA32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E28EB-B8AF-498B-9759-1F877CFC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51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795FE3-39EF-4271-A538-AA6C2296D2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772400" cy="45720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Mirrors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Rear view adjustments 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Side view adjustments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Safety Belts 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Adjusting for maximum effectiveness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Head Restraints 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200" dirty="0">
                <a:solidFill>
                  <a:srgbClr val="FF0000"/>
                </a:solidFill>
              </a:rPr>
              <a:t>Protecting against whiplash</a:t>
            </a:r>
          </a:p>
          <a:p>
            <a:pPr>
              <a:lnSpc>
                <a:spcPct val="130000"/>
              </a:lnSpc>
              <a:defRPr/>
            </a:pPr>
            <a:r>
              <a:rPr lang="en-US" altLang="en-US" sz="2400" dirty="0">
                <a:solidFill>
                  <a:srgbClr val="0000CC"/>
                </a:solidFill>
              </a:rPr>
              <a:t>Horn 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Location </a:t>
            </a:r>
          </a:p>
          <a:p>
            <a:pPr lvl="1">
              <a:lnSpc>
                <a:spcPct val="130000"/>
              </a:lnSpc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Appropriate use</a:t>
            </a:r>
          </a:p>
        </p:txBody>
      </p:sp>
      <p:pic>
        <p:nvPicPr>
          <p:cNvPr id="9" name="Picture 4" descr="Illustration of a woman driving">
            <a:extLst>
              <a:ext uri="{FF2B5EF4-FFF2-40B4-BE49-F238E27FC236}">
                <a16:creationId xmlns:a16="http://schemas.microsoft.com/office/drawing/2014/main" id="{B0917EB6-3C47-4A48-BAF3-620BBC35B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33" y="1485900"/>
            <a:ext cx="259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5" descr="Illustration of a dashboard">
            <a:extLst>
              <a:ext uri="{FF2B5EF4-FFF2-40B4-BE49-F238E27FC236}">
                <a16:creationId xmlns:a16="http://schemas.microsoft.com/office/drawing/2014/main" id="{ABC8D436-12D1-4DBC-BB51-E4A5147FB4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359573"/>
              </p:ext>
            </p:extLst>
          </p:nvPr>
        </p:nvGraphicFramePr>
        <p:xfrm>
          <a:off x="5073650" y="4343400"/>
          <a:ext cx="36131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Microsoft ClipArt Gallery" r:id="rId4" imgW="8013700" imgH="3213100" progId="MS_ClipArt_Gallery">
                  <p:embed/>
                </p:oleObj>
              </mc:Choice>
              <mc:Fallback>
                <p:oleObj name="Microsoft ClipArt Gallery" r:id="rId4" imgW="8013700" imgH="3213100" progId="MS_ClipArt_Gallery">
                  <p:embed/>
                  <p:pic>
                    <p:nvPicPr>
                      <p:cNvPr id="55301" name="Object 5">
                        <a:extLst>
                          <a:ext uri="{FF2B5EF4-FFF2-40B4-BE49-F238E27FC236}">
                            <a16:creationId xmlns:a16="http://schemas.microsoft.com/office/drawing/2014/main" id="{4311F23F-275A-4570-A25E-ED6D2BF5BAD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4343400"/>
                        <a:ext cx="361315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6019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3F4D-6780-40C5-A1B1-30F0A664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1" y="329453"/>
            <a:ext cx="94488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Safety, Communication, and Convenience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B0CA2-8B7D-4A46-A4CF-F2DF4C26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777F1-387E-46AF-B3E3-423DA49A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52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71E9B80-7876-4DF8-918B-27AD415D65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>
            <a:normAutofit fontScale="25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9600" dirty="0">
                <a:solidFill>
                  <a:srgbClr val="0000CC"/>
                </a:solidFill>
              </a:rPr>
              <a:t>Turn Signals 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8000" dirty="0">
                <a:solidFill>
                  <a:srgbClr val="FF0000"/>
                </a:solidFill>
              </a:rPr>
              <a:t>Location and appropriate use prior to maneuver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8000" dirty="0">
                <a:solidFill>
                  <a:srgbClr val="FF0000"/>
                </a:solidFill>
              </a:rPr>
              <a:t>Lane change device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9600" dirty="0">
                <a:solidFill>
                  <a:srgbClr val="0000CC"/>
                </a:solidFill>
              </a:rPr>
              <a:t>Door Locks 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8000" dirty="0">
                <a:solidFill>
                  <a:srgbClr val="FF0000"/>
                </a:solidFill>
              </a:rPr>
              <a:t>Manual / Power devices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8000" dirty="0">
                <a:solidFill>
                  <a:srgbClr val="FF0000"/>
                </a:solidFill>
              </a:rPr>
              <a:t>Child proof rear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9600" dirty="0">
                <a:solidFill>
                  <a:srgbClr val="0000CC"/>
                </a:solidFill>
              </a:rPr>
              <a:t>Hazard Flashers 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8000" dirty="0">
                <a:solidFill>
                  <a:srgbClr val="FF0000"/>
                </a:solidFill>
              </a:rPr>
              <a:t>Location and use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9600" dirty="0">
                <a:solidFill>
                  <a:srgbClr val="0000CC"/>
                </a:solidFill>
              </a:rPr>
              <a:t>Windshield Wipers &amp; Washers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9600" dirty="0">
                <a:solidFill>
                  <a:srgbClr val="0000CC"/>
                </a:solidFill>
              </a:rPr>
              <a:t>Headlights / Running Lights 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8000" dirty="0">
                <a:solidFill>
                  <a:srgbClr val="FF0000"/>
                </a:solidFill>
              </a:rPr>
              <a:t>Location and use</a:t>
            </a:r>
          </a:p>
        </p:txBody>
      </p:sp>
      <p:graphicFrame>
        <p:nvGraphicFramePr>
          <p:cNvPr id="9" name="Object 4" descr="Illustration of a dashboard">
            <a:extLst>
              <a:ext uri="{FF2B5EF4-FFF2-40B4-BE49-F238E27FC236}">
                <a16:creationId xmlns:a16="http://schemas.microsoft.com/office/drawing/2014/main" id="{4146E870-C400-431A-B445-53DDD9C59F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825754"/>
              </p:ext>
            </p:extLst>
          </p:nvPr>
        </p:nvGraphicFramePr>
        <p:xfrm>
          <a:off x="5073650" y="3179762"/>
          <a:ext cx="36131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Microsoft ClipArt Gallery" r:id="rId3" imgW="8013700" imgH="3213100" progId="MS_ClipArt_Gallery">
                  <p:embed/>
                </p:oleObj>
              </mc:Choice>
              <mc:Fallback>
                <p:oleObj name="Microsoft ClipArt Gallery" r:id="rId3" imgW="8013700" imgH="3213100" progId="MS_ClipArt_Gallery">
                  <p:embed/>
                  <p:pic>
                    <p:nvPicPr>
                      <p:cNvPr id="56324" name="Object 4">
                        <a:extLst>
                          <a:ext uri="{FF2B5EF4-FFF2-40B4-BE49-F238E27FC236}">
                            <a16:creationId xmlns:a16="http://schemas.microsoft.com/office/drawing/2014/main" id="{A694CD04-5DCB-40DC-9EAF-669AEFE07C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179762"/>
                        <a:ext cx="361315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775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31185-3CF2-46A4-8645-402755A5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8926"/>
            <a:ext cx="10058400" cy="1143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Safety, Communication, and Convenience Devices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529BA-0357-4143-BBFB-0415834D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C0B6-E45B-4EC9-92B9-F4EC061B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53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9C3EF60-E086-4D37-BCE7-8EAEE36AA7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31926"/>
            <a:ext cx="7772400" cy="4495800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Turn Signals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appropriate use prior to maneuver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Lane change device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Door Locks 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Manual / Power devices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Child proof rear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Hazard Flashers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use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Windshield Wipers &amp; Washers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Headlights / Running Lights 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use</a:t>
            </a:r>
          </a:p>
        </p:txBody>
      </p:sp>
      <p:graphicFrame>
        <p:nvGraphicFramePr>
          <p:cNvPr id="9" name="Object 4" descr="Illustration of a dashboard">
            <a:extLst>
              <a:ext uri="{FF2B5EF4-FFF2-40B4-BE49-F238E27FC236}">
                <a16:creationId xmlns:a16="http://schemas.microsoft.com/office/drawing/2014/main" id="{A7AD52DA-64F1-489A-8F22-B0DB57D43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79318"/>
              </p:ext>
            </p:extLst>
          </p:nvPr>
        </p:nvGraphicFramePr>
        <p:xfrm>
          <a:off x="5073650" y="2957513"/>
          <a:ext cx="36131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Microsoft ClipArt Gallery" r:id="rId3" imgW="8013700" imgH="3213100" progId="MS_ClipArt_Gallery">
                  <p:embed/>
                </p:oleObj>
              </mc:Choice>
              <mc:Fallback>
                <p:oleObj name="Microsoft ClipArt Gallery" r:id="rId3" imgW="8013700" imgH="3213100" progId="MS_ClipArt_Gallery">
                  <p:embed/>
                  <p:pic>
                    <p:nvPicPr>
                      <p:cNvPr id="56324" name="Object 4">
                        <a:extLst>
                          <a:ext uri="{FF2B5EF4-FFF2-40B4-BE49-F238E27FC236}">
                            <a16:creationId xmlns:a16="http://schemas.microsoft.com/office/drawing/2014/main" id="{A694CD04-5DCB-40DC-9EAF-669AEFE07C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957513"/>
                        <a:ext cx="361315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6362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5762-33B4-488E-8577-1FC5007B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7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Safety, Communication, and Convenience Devices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097CC-4724-4674-8401-B5EEFCA4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90961-0B59-4565-8F15-05CF3062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54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26DD78C-B29C-47E5-ADB7-C28C6C3A92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4788" y="1447800"/>
            <a:ext cx="7772400" cy="4495800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Turn Signals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appropriate use prior to maneuver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Lane change device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Door Locks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Manual / Power devices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Child proof rear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Hazard Flashers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use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Windshield Wipers &amp; Washers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Headlights / Running Lights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use</a:t>
            </a:r>
          </a:p>
        </p:txBody>
      </p:sp>
      <p:graphicFrame>
        <p:nvGraphicFramePr>
          <p:cNvPr id="9" name="Object 4" descr="Illustration of a dashboard">
            <a:extLst>
              <a:ext uri="{FF2B5EF4-FFF2-40B4-BE49-F238E27FC236}">
                <a16:creationId xmlns:a16="http://schemas.microsoft.com/office/drawing/2014/main" id="{D1870052-94F7-47A4-A0D7-0BF47036E5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08846"/>
              </p:ext>
            </p:extLst>
          </p:nvPr>
        </p:nvGraphicFramePr>
        <p:xfrm>
          <a:off x="5181600" y="2973387"/>
          <a:ext cx="36131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Microsoft ClipArt Gallery" r:id="rId4" imgW="8013700" imgH="3213100" progId="MS_ClipArt_Gallery">
                  <p:embed/>
                </p:oleObj>
              </mc:Choice>
              <mc:Fallback>
                <p:oleObj name="Microsoft ClipArt Gallery" r:id="rId4" imgW="8013700" imgH="3213100" progId="MS_ClipArt_Gallery">
                  <p:embed/>
                  <p:pic>
                    <p:nvPicPr>
                      <p:cNvPr id="56324" name="Object 4">
                        <a:extLst>
                          <a:ext uri="{FF2B5EF4-FFF2-40B4-BE49-F238E27FC236}">
                            <a16:creationId xmlns:a16="http://schemas.microsoft.com/office/drawing/2014/main" id="{A694CD04-5DCB-40DC-9EAF-669AEFE07C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973387"/>
                        <a:ext cx="361315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962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87B9-285D-4F73-83B9-2B1BEA1E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22" y="34514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Safety, Communication, and Convenience Devices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F5A4-2634-4C78-91AF-D0F11240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111A8-FA25-4833-A6D6-82B03968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55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632378A-1083-47AB-BC06-0715965436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8322" y="1488141"/>
            <a:ext cx="7772400" cy="4495800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Hood Release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use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Trunk Release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use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Fuel Door Release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Location and alternate opening device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Heat, Ventilation, and Air Conditioner (HVAC) Controls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Fan, temperature, and ventilation location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Defroster/Defogger operates air conditioning system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800" dirty="0">
                <a:solidFill>
                  <a:srgbClr val="0000CC"/>
                </a:solidFill>
              </a:rPr>
              <a:t>Seat Adjustment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FF0000"/>
                </a:solidFill>
              </a:rPr>
              <a:t>Power / Manual controls</a:t>
            </a:r>
          </a:p>
        </p:txBody>
      </p:sp>
      <p:graphicFrame>
        <p:nvGraphicFramePr>
          <p:cNvPr id="9" name="Object 4" descr="Illustration of a dashboard">
            <a:extLst>
              <a:ext uri="{FF2B5EF4-FFF2-40B4-BE49-F238E27FC236}">
                <a16:creationId xmlns:a16="http://schemas.microsoft.com/office/drawing/2014/main" id="{EB46E007-44BB-4C90-9F41-3FC2BA89D4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3068"/>
              </p:ext>
            </p:extLst>
          </p:nvPr>
        </p:nvGraphicFramePr>
        <p:xfrm>
          <a:off x="5082528" y="1474694"/>
          <a:ext cx="36131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Microsoft ClipArt Gallery" r:id="rId3" imgW="8013700" imgH="3213100" progId="MS_ClipArt_Gallery">
                  <p:embed/>
                </p:oleObj>
              </mc:Choice>
              <mc:Fallback>
                <p:oleObj name="Microsoft ClipArt Gallery" r:id="rId3" imgW="8013700" imgH="3213100" progId="MS_ClipArt_Gallery">
                  <p:embed/>
                  <p:pic>
                    <p:nvPicPr>
                      <p:cNvPr id="57348" name="Object 4">
                        <a:extLst>
                          <a:ext uri="{FF2B5EF4-FFF2-40B4-BE49-F238E27FC236}">
                            <a16:creationId xmlns:a16="http://schemas.microsoft.com/office/drawing/2014/main" id="{3E50F576-1FBE-4904-8481-6F5B06236F8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528" y="1474694"/>
                        <a:ext cx="361315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8738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6604-D43E-4414-A7B1-D77714E3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9452"/>
            <a:ext cx="8229600" cy="1143000"/>
          </a:xfrm>
        </p:spPr>
        <p:txBody>
          <a:bodyPr/>
          <a:lstStyle/>
          <a:p>
            <a:r>
              <a:rPr lang="en-US" altLang="en-US" dirty="0"/>
              <a:t>Assignment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65B05-3E9D-4933-823B-15A8764B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155E2-4FCA-426B-B2DB-79300760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56</a:t>
            </a:fld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17C269A-B0D8-44E2-8284-35848E36F5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436172"/>
            <a:ext cx="7886700" cy="435133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en-US" sz="2400" dirty="0"/>
              <a:t> Find the controls on three vehicles</a:t>
            </a:r>
          </a:p>
          <a:p>
            <a:pPr>
              <a:lnSpc>
                <a:spcPct val="200000"/>
              </a:lnSpc>
            </a:pPr>
            <a:r>
              <a:rPr lang="en-US" altLang="en-US" sz="2400" dirty="0"/>
              <a:t> Bring an owner’s manual to class</a:t>
            </a:r>
          </a:p>
          <a:p>
            <a:pPr>
              <a:lnSpc>
                <a:spcPct val="200000"/>
              </a:lnSpc>
            </a:pPr>
            <a:r>
              <a:rPr lang="en-US" altLang="en-US" sz="2400" dirty="0"/>
              <a:t> Compare owner’s manuals for next class</a:t>
            </a:r>
          </a:p>
        </p:txBody>
      </p:sp>
    </p:spTree>
    <p:extLst>
      <p:ext uri="{BB962C8B-B14F-4D97-AF65-F5344CB8AC3E}">
        <p14:creationId xmlns:p14="http://schemas.microsoft.com/office/powerpoint/2010/main" val="3748686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1/31/2020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B979-F9B4-4028-B95F-387B3508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Front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E376D02-6998-4BE3-A8D6-7D37C989CD7F}"/>
              </a:ext>
            </a:extLst>
          </p:cNvPr>
          <p:cNvSpPr txBox="1">
            <a:spLocks noChangeArrowheads="1"/>
          </p:cNvSpPr>
          <p:nvPr/>
        </p:nvSpPr>
        <p:spPr>
          <a:xfrm>
            <a:off x="475129" y="2362200"/>
            <a:ext cx="3048000" cy="28194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Monotype Sorts" pitchFamily="2" charset="2"/>
              <a:buNone/>
            </a:pPr>
            <a:r>
              <a:rPr lang="en-US" altLang="en-US" sz="2800" b="1" dirty="0">
                <a:solidFill>
                  <a:srgbClr val="0000CC"/>
                </a:solidFill>
              </a:rPr>
              <a:t>WHERE ARE YOUR VISUAL REFERENCE POINTS FOR FRONT LIMITATION?</a:t>
            </a:r>
            <a:endParaRPr lang="en-US" altLang="en-US" b="1" dirty="0">
              <a:solidFill>
                <a:srgbClr val="0000CC"/>
              </a:solidFill>
            </a:endParaRPr>
          </a:p>
        </p:txBody>
      </p:sp>
      <p:pic>
        <p:nvPicPr>
          <p:cNvPr id="10" name="Picture 9" descr="An illustration of a front limitation">
            <a:extLst>
              <a:ext uri="{FF2B5EF4-FFF2-40B4-BE49-F238E27FC236}">
                <a16:creationId xmlns:a16="http://schemas.microsoft.com/office/drawing/2014/main" id="{FA989B4E-A1D4-401D-812E-16D1AD350C6B}"/>
              </a:ext>
            </a:extLst>
          </p:cNvPr>
          <p:cNvPicPr/>
          <p:nvPr/>
        </p:nvPicPr>
        <p:blipFill rotWithShape="1">
          <a:blip r:embed="rId2"/>
          <a:srcRect l="1042" t="5342" r="64352" b="46581"/>
          <a:stretch/>
        </p:blipFill>
        <p:spPr bwMode="auto">
          <a:xfrm>
            <a:off x="3733800" y="1447800"/>
            <a:ext cx="5334000" cy="5405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 illustration of a front limitation">
            <a:extLst>
              <a:ext uri="{FF2B5EF4-FFF2-40B4-BE49-F238E27FC236}">
                <a16:creationId xmlns:a16="http://schemas.microsoft.com/office/drawing/2014/main" id="{5C3063EE-6355-4878-AE36-AF8BB57E3248}"/>
              </a:ext>
            </a:extLst>
          </p:cNvPr>
          <p:cNvPicPr/>
          <p:nvPr/>
        </p:nvPicPr>
        <p:blipFill rotWithShape="1">
          <a:blip r:embed="rId2"/>
          <a:srcRect l="1042" t="5342" r="64352" b="46581"/>
          <a:stretch/>
        </p:blipFill>
        <p:spPr bwMode="auto">
          <a:xfrm>
            <a:off x="685800" y="1447799"/>
            <a:ext cx="8153400" cy="5791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Front Limitation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84ECAE7-A692-4544-8CA7-D4AAC3C5A0D7}"/>
              </a:ext>
            </a:extLst>
          </p:cNvPr>
          <p:cNvSpPr txBox="1">
            <a:spLocks noChangeArrowheads="1"/>
          </p:cNvSpPr>
          <p:nvPr/>
        </p:nvSpPr>
        <p:spPr>
          <a:xfrm>
            <a:off x="1181102" y="1181100"/>
            <a:ext cx="7086600" cy="1371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</a:pPr>
            <a:r>
              <a:rPr lang="en-US" altLang="en-US" sz="2800" dirty="0">
                <a:solidFill>
                  <a:srgbClr val="0000CC"/>
                </a:solidFill>
              </a:rPr>
              <a:t>Target the </a:t>
            </a:r>
            <a:r>
              <a:rPr lang="en-US" altLang="en-US" sz="2800" dirty="0">
                <a:solidFill>
                  <a:srgbClr val="FF0000"/>
                </a:solidFill>
              </a:rPr>
              <a:t>line to the side of the vehicle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>
                <a:solidFill>
                  <a:srgbClr val="0000CC"/>
                </a:solidFill>
              </a:rPr>
              <a:t>and look from the line under the side view mirrors to the curb.</a:t>
            </a:r>
          </a:p>
          <a:p>
            <a:pPr marL="285750" indent="-285750">
              <a:lnSpc>
                <a:spcPct val="90000"/>
              </a:lnSpc>
            </a:pPr>
            <a:r>
              <a:rPr lang="en-US" altLang="en-US" sz="2800" dirty="0">
                <a:solidFill>
                  <a:srgbClr val="0000CC"/>
                </a:solidFill>
              </a:rPr>
              <a:t>Together they will help you determine where the front limitation of your vehicle is.</a:t>
            </a:r>
          </a:p>
          <a:p>
            <a:pPr marL="285750" indent="-285750"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A0764AB5-74DF-4EBC-9106-94276F2E2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2769110"/>
            <a:ext cx="1557528" cy="1504949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E84102D5-6156-4129-83D8-A5E6ACD4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3128" y="2743200"/>
            <a:ext cx="2023872" cy="150495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Rear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 descr="An illustration of a rear limitation">
            <a:extLst>
              <a:ext uri="{FF2B5EF4-FFF2-40B4-BE49-F238E27FC236}">
                <a16:creationId xmlns:a16="http://schemas.microsoft.com/office/drawing/2014/main" id="{D68E727B-BC1E-4393-911C-2F2B1CFD1076}"/>
              </a:ext>
            </a:extLst>
          </p:cNvPr>
          <p:cNvPicPr/>
          <p:nvPr/>
        </p:nvPicPr>
        <p:blipFill rotWithShape="1">
          <a:blip r:embed="rId2"/>
          <a:srcRect l="579" t="7374" r="61921" b="35887"/>
          <a:stretch/>
        </p:blipFill>
        <p:spPr bwMode="auto">
          <a:xfrm>
            <a:off x="1820956" y="1447800"/>
            <a:ext cx="5646644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C09B7470-6864-4253-9F09-E133F6C6C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593013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where the rear end of your vehicle is </a:t>
            </a:r>
          </a:p>
          <a:p>
            <a:r>
              <a:rPr lang="en-US" alt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are: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13E84C7-81C3-4A77-B1C2-DAF8027C0DE4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073275"/>
            <a:ext cx="7772400" cy="1066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en-US" sz="2800" dirty="0">
                <a:solidFill>
                  <a:srgbClr val="FF0000"/>
                </a:solidFill>
              </a:rPr>
              <a:t> BACKING POSITION</a:t>
            </a:r>
          </a:p>
          <a:p>
            <a:pPr marL="285750" indent="-285750"/>
            <a:r>
              <a:rPr lang="en-US" altLang="en-US" sz="2800" dirty="0">
                <a:solidFill>
                  <a:srgbClr val="FF0000"/>
                </a:solidFill>
              </a:rPr>
              <a:t> PERPENDICULAR PARKING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Rear Limitation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4680157-0679-420B-AE69-292D7F37D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447800"/>
            <a:ext cx="7696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30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0250"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YOUR VISUAL REFERENCE POINTS FOR REAR LIMITATION?</a:t>
            </a:r>
            <a:endParaRPr lang="en-US" alt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n illustration of a rear limitation">
            <a:extLst>
              <a:ext uri="{FF2B5EF4-FFF2-40B4-BE49-F238E27FC236}">
                <a16:creationId xmlns:a16="http://schemas.microsoft.com/office/drawing/2014/main" id="{4D689840-5CD6-4E2F-B1DE-5579CBBAECD1}"/>
              </a:ext>
            </a:extLst>
          </p:cNvPr>
          <p:cNvPicPr/>
          <p:nvPr/>
        </p:nvPicPr>
        <p:blipFill rotWithShape="1">
          <a:blip r:embed="rId2"/>
          <a:srcRect l="579" t="7374" r="61921" b="35887"/>
          <a:stretch/>
        </p:blipFill>
        <p:spPr bwMode="auto">
          <a:xfrm>
            <a:off x="1638300" y="2263588"/>
            <a:ext cx="4648200" cy="4594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3493127-F188-4C02-A37A-8897EE8AF073}"/>
</file>

<file path=customXml/itemProps2.xml><?xml version="1.0" encoding="utf-8"?>
<ds:datastoreItem xmlns:ds="http://schemas.openxmlformats.org/officeDocument/2006/customXml" ds:itemID="{C88A4A76-FE38-4473-9373-1B1BCDADD4D7}"/>
</file>

<file path=customXml/itemProps3.xml><?xml version="1.0" encoding="utf-8"?>
<ds:datastoreItem xmlns:ds="http://schemas.openxmlformats.org/officeDocument/2006/customXml" ds:itemID="{4C65F813-4FDB-47F5-AEB3-FCC810245D28}"/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2234</Words>
  <Application>Microsoft Office PowerPoint</Application>
  <PresentationFormat>On-screen Show (4:3)</PresentationFormat>
  <Paragraphs>443</Paragraphs>
  <Slides>57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Black</vt:lpstr>
      <vt:lpstr>Berlin Sans FB</vt:lpstr>
      <vt:lpstr>Bookman</vt:lpstr>
      <vt:lpstr>Calibri</vt:lpstr>
      <vt:lpstr>Monotype Sorts</vt:lpstr>
      <vt:lpstr>Office Theme</vt:lpstr>
      <vt:lpstr>Clip</vt:lpstr>
      <vt:lpstr>Microsoft ClipArt Gallery</vt:lpstr>
      <vt:lpstr>Driver Responsibilities: Knowing Your Vehicle</vt:lpstr>
      <vt:lpstr>Introduction</vt:lpstr>
      <vt:lpstr>Purpose</vt:lpstr>
      <vt:lpstr>Establishing Reference Points</vt:lpstr>
      <vt:lpstr>FRONT LIMITATION</vt:lpstr>
      <vt:lpstr>Front Limitation</vt:lpstr>
      <vt:lpstr>Front Limitation</vt:lpstr>
      <vt:lpstr>Rear Limitation</vt:lpstr>
      <vt:lpstr>Rear Limitation</vt:lpstr>
      <vt:lpstr>Rear Limitation</vt:lpstr>
      <vt:lpstr>Right Side Limitation</vt:lpstr>
      <vt:lpstr>Left Side Limitation</vt:lpstr>
      <vt:lpstr>Left Side Limitation</vt:lpstr>
      <vt:lpstr>Lane Position # 1</vt:lpstr>
      <vt:lpstr>Lane Position # 1</vt:lpstr>
      <vt:lpstr>Lane Position # 2</vt:lpstr>
      <vt:lpstr>Lane Position # 2</vt:lpstr>
      <vt:lpstr>Lane Position # 3</vt:lpstr>
      <vt:lpstr>Lane Position # 3</vt:lpstr>
      <vt:lpstr>Lane Positions</vt:lpstr>
      <vt:lpstr>Lane Positions</vt:lpstr>
      <vt:lpstr>Lane Positions</vt:lpstr>
      <vt:lpstr>Possible Lane Positions </vt:lpstr>
      <vt:lpstr>Angle Parking: Position and Turning Point</vt:lpstr>
      <vt:lpstr>Standard Reference Points</vt:lpstr>
      <vt:lpstr>PowerPoint Presentation</vt:lpstr>
      <vt:lpstr>Pre-Drive Tasks</vt:lpstr>
      <vt:lpstr>Pre-Drive Tasks – Safety Items for Trunk</vt:lpstr>
      <vt:lpstr>Pre-Drive Tasks – Safety Items for Trunk</vt:lpstr>
      <vt:lpstr>Pre-Drive Tasks – Safety Items for Trunk</vt:lpstr>
      <vt:lpstr>Pre-Drive Tasks</vt:lpstr>
      <vt:lpstr>Pre-Drive Tasks</vt:lpstr>
      <vt:lpstr>Under the Hood Checks</vt:lpstr>
      <vt:lpstr>Driver Readiness Tasks</vt:lpstr>
      <vt:lpstr>Driver Readiness Tasks</vt:lpstr>
      <vt:lpstr>Starting Tasks</vt:lpstr>
      <vt:lpstr>Starting Tasks</vt:lpstr>
      <vt:lpstr>Securing Tasks </vt:lpstr>
      <vt:lpstr>Securing Tasks</vt:lpstr>
      <vt:lpstr>Alert/Warning Symbols and Controls</vt:lpstr>
      <vt:lpstr>Alert/Warning Symbols and Controls </vt:lpstr>
      <vt:lpstr>Control, Information, Comfort, and Safety Devices</vt:lpstr>
      <vt:lpstr>Control, Information, Comfort, and Safety Devices</vt:lpstr>
      <vt:lpstr>Control, Information, Comfort, and Safety Devices </vt:lpstr>
      <vt:lpstr>Control, Information, Comfort, and Safety Devices</vt:lpstr>
      <vt:lpstr>Control, Information, Comfort, and Safety Devices </vt:lpstr>
      <vt:lpstr>Control, Information, Comfort, and Safety Devices</vt:lpstr>
      <vt:lpstr>Operating Vehicle Control Devices</vt:lpstr>
      <vt:lpstr>Operating Vehicle Control Devices</vt:lpstr>
      <vt:lpstr>Operating Vehicle Control Devices</vt:lpstr>
      <vt:lpstr>Safety, Communication, and Convenience Devices</vt:lpstr>
      <vt:lpstr>Safety, Communication, and Convenience Devices</vt:lpstr>
      <vt:lpstr>Safety, Communication, and Convenience Devices</vt:lpstr>
      <vt:lpstr>Safety, Communication, and Convenience Devices</vt:lpstr>
      <vt:lpstr>Safety, Communication, and Convenience Devices</vt:lpstr>
      <vt:lpstr>Assignment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Kashatus, John</cp:lastModifiedBy>
  <cp:revision>193</cp:revision>
  <dcterms:created xsi:type="dcterms:W3CDTF">2017-02-01T18:23:33Z</dcterms:created>
  <dcterms:modified xsi:type="dcterms:W3CDTF">2020-01-31T15:43:42Z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1564400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