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8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8" r:id="rId24"/>
    <p:sldId id="280" r:id="rId25"/>
    <p:sldId id="281" r:id="rId26"/>
    <p:sldId id="296" r:id="rId27"/>
    <p:sldId id="297" r:id="rId28"/>
    <p:sldId id="299" r:id="rId29"/>
    <p:sldId id="300" r:id="rId30"/>
    <p:sldId id="301" r:id="rId31"/>
    <p:sldId id="303" r:id="rId32"/>
    <p:sldId id="304" r:id="rId33"/>
    <p:sldId id="305" r:id="rId34"/>
    <p:sldId id="30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her, Alison" initials="MA" lastIdx="2" clrIdx="0">
    <p:extLst>
      <p:ext uri="{19B8F6BF-5375-455C-9EA6-DF929625EA0E}">
        <p15:presenceInfo xmlns:p15="http://schemas.microsoft.com/office/powerpoint/2012/main" userId="Mosher, Ali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9C7564"/>
    <a:srgbClr val="B9B9B9"/>
    <a:srgbClr val="FFFFFF"/>
    <a:srgbClr val="FF9900"/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1" autoAdjust="0"/>
  </p:normalViewPr>
  <p:slideViewPr>
    <p:cSldViewPr>
      <p:cViewPr varScale="1">
        <p:scale>
          <a:sx n="108" d="100"/>
          <a:sy n="108" d="100"/>
        </p:scale>
        <p:origin x="17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1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1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3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12/19/2018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5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4.wmf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.png"/><Relationship Id="rId4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.png"/><Relationship Id="rId4" Type="http://schemas.openxmlformats.org/officeDocument/2006/relationships/image" Target="../media/image3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59" y="1599529"/>
            <a:ext cx="8763000" cy="73501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Driver Responsibilities: </a:t>
            </a:r>
            <a:br>
              <a:rPr lang="en-US" altLang="en-US" dirty="0"/>
            </a:br>
            <a:r>
              <a:rPr lang="en-US" altLang="en-US" dirty="0"/>
              <a:t>   	   Knowing State Traffic Laws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392029"/>
            <a:ext cx="8839201" cy="3276600"/>
          </a:xfrm>
        </p:spPr>
        <p:txBody>
          <a:bodyPr>
            <a:normAutofit fontScale="92500" lnSpcReduction="10000"/>
          </a:bodyPr>
          <a:lstStyle/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3200" dirty="0">
                <a:latin typeface="Berlin Sans FB" panose="020E0602020502020306" pitchFamily="34" charset="0"/>
              </a:rPr>
              <a:t>	</a:t>
            </a:r>
            <a:r>
              <a:rPr lang="en-US" altLang="en-US" sz="2000" dirty="0"/>
              <a:t>Topic 1  Stopping, Standing, Parking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2000" dirty="0"/>
              <a:t>	Topic 2  Speed Limitations</a:t>
            </a:r>
          </a:p>
          <a:p>
            <a:pPr lvl="1" algn="just">
              <a:lnSpc>
                <a:spcPct val="180000"/>
              </a:lnSpc>
              <a:spcAft>
                <a:spcPts val="713"/>
              </a:spcAft>
            </a:pPr>
            <a:r>
              <a:rPr lang="en-US" altLang="en-US" sz="2000" dirty="0"/>
              <a:t>	Topic 3  Alcohol Specific</a:t>
            </a:r>
          </a:p>
          <a:p>
            <a:pPr lvl="1" algn="just">
              <a:lnSpc>
                <a:spcPct val="180000"/>
              </a:lnSpc>
              <a:spcAft>
                <a:spcPts val="713"/>
              </a:spcAft>
            </a:pPr>
            <a:r>
              <a:rPr lang="en-US" altLang="en-US" sz="2000" dirty="0"/>
              <a:t>	Topic 4 Sharing the Roadway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16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12/19/2018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State Alcohol Laws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1F9C22-8616-4B12-8909-A267BE9F21F3}"/>
              </a:ext>
            </a:extLst>
          </p:cNvPr>
          <p:cNvSpPr/>
          <p:nvPr/>
        </p:nvSpPr>
        <p:spPr>
          <a:xfrm>
            <a:off x="76200" y="1316242"/>
            <a:ext cx="10363200" cy="4225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items would constitute a minor in possession violation?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six ways a license may be illegally used.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two definitions of intoxication.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P.I.?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State have an open container law?	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penalties for DWI the same for all age persons? 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DUI?</a:t>
            </a:r>
          </a:p>
          <a:p>
            <a:pPr marL="342900" indent="-3429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ALR and  implied consent?</a:t>
            </a:r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9DC8C643-A6C6-4066-A17B-B6E5BB5E3651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Object 5" descr="A &quot;no&quot; sign superimposed over a cocktail and car">
            <a:extLst>
              <a:ext uri="{FF2B5EF4-FFF2-40B4-BE49-F238E27FC236}">
                <a16:creationId xmlns:a16="http://schemas.microsoft.com/office/drawing/2014/main" id="{DEF2B767-87D7-4398-A5B8-9E2E3C375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850534"/>
              </p:ext>
            </p:extLst>
          </p:nvPr>
        </p:nvGraphicFramePr>
        <p:xfrm>
          <a:off x="7186612" y="2256474"/>
          <a:ext cx="1500188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" name="Clip" r:id="rId4" imgW="1500120" imgH="1500120" progId="MS_ClipArt_Gallery.2">
                  <p:embed/>
                </p:oleObj>
              </mc:Choice>
              <mc:Fallback>
                <p:oleObj name="Clip" r:id="rId4" imgW="1500120" imgH="1500120" progId="MS_ClipArt_Gallery.2">
                  <p:embed/>
                  <p:pic>
                    <p:nvPicPr>
                      <p:cNvPr id="119813" name="Object 5">
                        <a:extLst>
                          <a:ext uri="{FF2B5EF4-FFF2-40B4-BE49-F238E27FC236}">
                            <a16:creationId xmlns:a16="http://schemas.microsoft.com/office/drawing/2014/main" id="{7C5E135F-842E-4EA5-8F8C-5B8F82D1D5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2" y="2256474"/>
                        <a:ext cx="1500188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 descr="A picture of a purple car">
            <a:extLst>
              <a:ext uri="{FF2B5EF4-FFF2-40B4-BE49-F238E27FC236}">
                <a16:creationId xmlns:a16="http://schemas.microsoft.com/office/drawing/2014/main" id="{E5D11857-C5C9-4EBF-9A51-78BA1C038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213224"/>
              </p:ext>
            </p:extLst>
          </p:nvPr>
        </p:nvGraphicFramePr>
        <p:xfrm>
          <a:off x="6005512" y="4522161"/>
          <a:ext cx="23622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" name="Clip" r:id="rId6" imgW="2238840" imgH="1209240" progId="MS_ClipArt_Gallery.2">
                  <p:embed/>
                </p:oleObj>
              </mc:Choice>
              <mc:Fallback>
                <p:oleObj name="Clip" r:id="rId6" imgW="2238840" imgH="1209240" progId="MS_ClipArt_Gallery.2">
                  <p:embed/>
                  <p:pic>
                    <p:nvPicPr>
                      <p:cNvPr id="119812" name="Object 4">
                        <a:extLst>
                          <a:ext uri="{FF2B5EF4-FFF2-40B4-BE49-F238E27FC236}">
                            <a16:creationId xmlns:a16="http://schemas.microsoft.com/office/drawing/2014/main" id="{93729E32-5C28-4D84-9EDB-4E7A04DBE2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5512" y="4522161"/>
                        <a:ext cx="23622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13B9-0280-49CB-95B0-10F9C1DD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Minor In Possession (MIP)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75B70696-7265-4EDA-9F7B-17E963016951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34F161-9ED7-495D-B990-9E0BCFE262BB}"/>
              </a:ext>
            </a:extLst>
          </p:cNvPr>
          <p:cNvSpPr/>
          <p:nvPr/>
        </p:nvSpPr>
        <p:spPr>
          <a:xfrm>
            <a:off x="457200" y="1889191"/>
            <a:ext cx="6593890" cy="3339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Attempting to purchase alcoholic beverage</a:t>
            </a:r>
          </a:p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of alcoholic beverage</a:t>
            </a:r>
          </a:p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Possession of an alcoholic beverage </a:t>
            </a:r>
          </a:p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 of alcoholic beverage</a:t>
            </a:r>
          </a:p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Misrepresentation of age to purchase an alcoholic beverage</a:t>
            </a:r>
            <a:r>
              <a:rPr lang="en-US" alt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graphicFrame>
        <p:nvGraphicFramePr>
          <p:cNvPr id="9" name="Object 4" descr="A picture of a &quot;no&quot; sign superimposed over a cocktail">
            <a:extLst>
              <a:ext uri="{FF2B5EF4-FFF2-40B4-BE49-F238E27FC236}">
                <a16:creationId xmlns:a16="http://schemas.microsoft.com/office/drawing/2014/main" id="{6DF8CD49-DB43-458F-8D38-7F8C5DF1D1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15486"/>
              </p:ext>
            </p:extLst>
          </p:nvPr>
        </p:nvGraphicFramePr>
        <p:xfrm>
          <a:off x="7186612" y="1889191"/>
          <a:ext cx="1500188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" name="Clip" r:id="rId4" imgW="1500120" imgH="1509480" progId="MS_ClipArt_Gallery.2">
                  <p:embed/>
                </p:oleObj>
              </mc:Choice>
              <mc:Fallback>
                <p:oleObj name="Clip" r:id="rId4" imgW="1500120" imgH="1509480" progId="MS_ClipArt_Gallery.2">
                  <p:embed/>
                  <p:pic>
                    <p:nvPicPr>
                      <p:cNvPr id="121860" name="Object 4">
                        <a:extLst>
                          <a:ext uri="{FF2B5EF4-FFF2-40B4-BE49-F238E27FC236}">
                            <a16:creationId xmlns:a16="http://schemas.microsoft.com/office/drawing/2014/main" id="{B9971E6D-1A82-464D-AF90-150D6040CF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2" y="1889191"/>
                        <a:ext cx="1500188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 descr="A picture of a mime">
            <a:extLst>
              <a:ext uri="{FF2B5EF4-FFF2-40B4-BE49-F238E27FC236}">
                <a16:creationId xmlns:a16="http://schemas.microsoft.com/office/drawing/2014/main" id="{3DF114F0-BC12-4551-9F55-D00DF93AF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662123"/>
              </p:ext>
            </p:extLst>
          </p:nvPr>
        </p:nvGraphicFramePr>
        <p:xfrm>
          <a:off x="7186612" y="3473893"/>
          <a:ext cx="12303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" name="Clip" r:id="rId6" imgW="656280" imgH="1218600" progId="MS_ClipArt_Gallery.2">
                  <p:embed/>
                </p:oleObj>
              </mc:Choice>
              <mc:Fallback>
                <p:oleObj name="Clip" r:id="rId6" imgW="656280" imgH="1218600" progId="MS_ClipArt_Gallery.2">
                  <p:embed/>
                  <p:pic>
                    <p:nvPicPr>
                      <p:cNvPr id="121861" name="Object 5">
                        <a:extLst>
                          <a:ext uri="{FF2B5EF4-FFF2-40B4-BE49-F238E27FC236}">
                            <a16:creationId xmlns:a16="http://schemas.microsoft.com/office/drawing/2014/main" id="{17B7A71B-FBE6-482A-9305-BCCF062B51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2" y="3473893"/>
                        <a:ext cx="1230313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1E-43C9-4A4A-BEB9-FB000B1C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/>
              <a:t>MIP Penalties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0E19CCD0-E331-48CC-B523-17DEFE854212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335622" y="6176301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 table of MIP penalties for drinking and driving while underage">
            <a:extLst>
              <a:ext uri="{FF2B5EF4-FFF2-40B4-BE49-F238E27FC236}">
                <a16:creationId xmlns:a16="http://schemas.microsoft.com/office/drawing/2014/main" id="{0F0B51CB-2DBF-4870-9473-10E20C1B456F}"/>
              </a:ext>
            </a:extLst>
          </p:cNvPr>
          <p:cNvPicPr/>
          <p:nvPr/>
        </p:nvPicPr>
        <p:blipFill rotWithShape="1">
          <a:blip r:embed="rId4"/>
          <a:srcRect l="36227" t="33729" r="13426" b="23137"/>
          <a:stretch/>
        </p:blipFill>
        <p:spPr bwMode="auto">
          <a:xfrm>
            <a:off x="277177" y="1649258"/>
            <a:ext cx="8589645" cy="3999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Object 7" descr="A picture of a pointing finger">
            <a:extLst>
              <a:ext uri="{FF2B5EF4-FFF2-40B4-BE49-F238E27FC236}">
                <a16:creationId xmlns:a16="http://schemas.microsoft.com/office/drawing/2014/main" id="{E670D8F3-C596-48B9-B498-C16790A3C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419127"/>
              </p:ext>
            </p:extLst>
          </p:nvPr>
        </p:nvGraphicFramePr>
        <p:xfrm>
          <a:off x="7620000" y="136525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name="Clip" r:id="rId5" imgW="1728788" imgH="3252788" progId="MS_ClipArt_Gallery.2">
                  <p:embed/>
                </p:oleObj>
              </mc:Choice>
              <mc:Fallback>
                <p:oleObj name="Clip" r:id="rId5" imgW="1728788" imgH="3252788" progId="MS_ClipArt_Gallery.2">
                  <p:embed/>
                  <p:pic>
                    <p:nvPicPr>
                      <p:cNvPr id="14340" name="Object 7">
                        <a:extLst>
                          <a:ext uri="{FF2B5EF4-FFF2-40B4-BE49-F238E27FC236}">
                            <a16:creationId xmlns:a16="http://schemas.microsoft.com/office/drawing/2014/main" id="{0E93F402-8447-4126-A3B5-9FEDAE21BC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36525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7">
            <a:extLst>
              <a:ext uri="{FF2B5EF4-FFF2-40B4-BE49-F238E27FC236}">
                <a16:creationId xmlns:a16="http://schemas.microsoft.com/office/drawing/2014/main" id="{52F4BDA9-309A-432B-BD9B-F531CF507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22" y="5644506"/>
            <a:ext cx="678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Deferred Disposition is conviction for enhancement</a:t>
            </a: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F9BFAD8E-B27F-4B29-B6B1-D803E06C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Improper Use of a License</a:t>
            </a:r>
            <a:endParaRPr lang="en-US" dirty="0"/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3092EE26-792C-4727-8B74-E302F072A7F8}"/>
              </a:ext>
            </a:extLst>
          </p:cNvPr>
          <p:cNvPicPr/>
          <p:nvPr/>
        </p:nvPicPr>
        <p:blipFill rotWithShape="1">
          <a:blip r:embed="rId4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874F844-7B51-4831-B75D-69838826E2AA}"/>
              </a:ext>
            </a:extLst>
          </p:cNvPr>
          <p:cNvSpPr/>
          <p:nvPr/>
        </p:nvSpPr>
        <p:spPr>
          <a:xfrm>
            <a:off x="457200" y="1600200"/>
            <a:ext cx="8001000" cy="2947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false name/address to get a license</a:t>
            </a:r>
          </a:p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 more than one license</a:t>
            </a:r>
          </a:p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cancelled or revoked license</a:t>
            </a:r>
          </a:p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another person’s license</a:t>
            </a:r>
          </a:p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 your license to others</a:t>
            </a:r>
          </a:p>
          <a:p>
            <a:pPr marL="342900" indent="-3429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 or possess a false license</a:t>
            </a:r>
          </a:p>
        </p:txBody>
      </p:sp>
      <p:grpSp>
        <p:nvGrpSpPr>
          <p:cNvPr id="11" name="Group 9" descr="A picture of a driver's license">
            <a:extLst>
              <a:ext uri="{FF2B5EF4-FFF2-40B4-BE49-F238E27FC236}">
                <a16:creationId xmlns:a16="http://schemas.microsoft.com/office/drawing/2014/main" id="{25C78DD5-4520-449E-B657-ED1AA8801CE1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644775"/>
            <a:ext cx="2362200" cy="1568450"/>
            <a:chOff x="3984" y="1920"/>
            <a:chExt cx="1488" cy="988"/>
          </a:xfrm>
        </p:grpSpPr>
        <p:graphicFrame>
          <p:nvGraphicFramePr>
            <p:cNvPr id="12" name="Object 4">
              <a:extLst>
                <a:ext uri="{FF2B5EF4-FFF2-40B4-BE49-F238E27FC236}">
                  <a16:creationId xmlns:a16="http://schemas.microsoft.com/office/drawing/2014/main" id="{4658CAAF-80F2-4A1B-A81A-35B3372C17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84" y="1920"/>
            <a:ext cx="1488" cy="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9" name="Clip" r:id="rId5" imgW="5097463" imgH="2247900" progId="MS_ClipArt_Gallery.2">
                    <p:embed/>
                  </p:oleObj>
                </mc:Choice>
                <mc:Fallback>
                  <p:oleObj name="Clip" r:id="rId5" imgW="5097463" imgH="2247900" progId="MS_ClipArt_Gallery.2">
                    <p:embed/>
                    <p:pic>
                      <p:nvPicPr>
                        <p:cNvPr id="15366" name="Object 4">
                          <a:extLst>
                            <a:ext uri="{FF2B5EF4-FFF2-40B4-BE49-F238E27FC236}">
                              <a16:creationId xmlns:a16="http://schemas.microsoft.com/office/drawing/2014/main" id="{72E51518-ACB9-465B-BC6D-3CE4A29ABD3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920"/>
                          <a:ext cx="1488" cy="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6">
              <a:extLst>
                <a:ext uri="{FF2B5EF4-FFF2-40B4-BE49-F238E27FC236}">
                  <a16:creationId xmlns:a16="http://schemas.microsoft.com/office/drawing/2014/main" id="{ABB25545-46A0-455B-B7DD-CCBE8DC407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" y="2160"/>
            <a:ext cx="244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60" name="Clip" r:id="rId7" imgW="1889150" imgH="2329891" progId="MS_ClipArt_Gallery.2">
                    <p:embed/>
                  </p:oleObj>
                </mc:Choice>
                <mc:Fallback>
                  <p:oleObj name="Clip" r:id="rId7" imgW="1889150" imgH="2329891" progId="MS_ClipArt_Gallery.2">
                    <p:embed/>
                    <p:pic>
                      <p:nvPicPr>
                        <p:cNvPr id="15367" name="Object 6">
                          <a:extLst>
                            <a:ext uri="{FF2B5EF4-FFF2-40B4-BE49-F238E27FC236}">
                              <a16:creationId xmlns:a16="http://schemas.microsoft.com/office/drawing/2014/main" id="{8E9C6FCB-A2F4-4AD4-9564-5FC5A653C9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160"/>
                          <a:ext cx="244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6E22DC40-D954-4B93-A0D8-CA09B1683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112"/>
              <a:ext cx="432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Name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Address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Address</a:t>
              </a:r>
              <a:endPara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1021FE39-AE66-44B8-8439-D7755AFCE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448"/>
              <a:ext cx="52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Driver License</a:t>
              </a:r>
              <a:endParaRPr lang="en-US" alt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8" name="Text Box 5">
            <a:extLst>
              <a:ext uri="{FF2B5EF4-FFF2-40B4-BE49-F238E27FC236}">
                <a16:creationId xmlns:a16="http://schemas.microsoft.com/office/drawing/2014/main" id="{4129D8D1-C659-46C4-8B98-19B876B92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833166"/>
            <a:ext cx="7391400" cy="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PENALTIES:   Up to $2,000 fine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	and/or   Jail Time  (up to 180 days)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1048C-BFB8-4EA6-881C-FFCC559B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E774B-F775-48E8-A0B8-A7FDEC5B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988B8C-984D-4804-BD7C-32F2E035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Driving While Intoxicated 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E97525DD-D18C-44CF-931E-D789DB564DB0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6490E0-D6F5-4CAD-92DD-F1C45B94DE53}"/>
              </a:ext>
            </a:extLst>
          </p:cNvPr>
          <p:cNvSpPr/>
          <p:nvPr/>
        </p:nvSpPr>
        <p:spPr>
          <a:xfrm>
            <a:off x="0" y="1828800"/>
            <a:ext cx="9144000" cy="292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person commits an offense if the person is intoxicated while operating a motor vehicle in a public place.</a:t>
            </a:r>
          </a:p>
          <a:p>
            <a:pPr>
              <a:lnSpc>
                <a:spcPct val="9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Intoxication </a:t>
            </a:r>
          </a:p>
          <a:p>
            <a:pPr marL="342900" indent="-3429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having the normal use of mental or physical faculties because of alcohol, a legal or illegal drug, a combination of those substances, or any other substance into the body</a:t>
            </a:r>
          </a:p>
          <a:p>
            <a:pPr>
              <a:lnSpc>
                <a:spcPct val="80000"/>
              </a:lnSpc>
              <a:spcAft>
                <a:spcPts val="713"/>
              </a:spcAft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 marL="342900" indent="-342900">
              <a:lnSpc>
                <a:spcPct val="8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an alcohol concentration of .08 or more. 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607AA565-D184-4067-B890-EF51B7E34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74390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" pitchFamily="18" charset="0"/>
              </a:rPr>
              <a:t>Note: A DWI violation is not age specific</a:t>
            </a: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" name="Object 4" descr="A picture of a &quot;no&quot; sign superimposed over a cocktail and car">
            <a:extLst>
              <a:ext uri="{FF2B5EF4-FFF2-40B4-BE49-F238E27FC236}">
                <a16:creationId xmlns:a16="http://schemas.microsoft.com/office/drawing/2014/main" id="{F06D1CD4-F8D7-45E7-B3FF-4C27D0107A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069834"/>
              </p:ext>
            </p:extLst>
          </p:nvPr>
        </p:nvGraphicFramePr>
        <p:xfrm>
          <a:off x="7668226" y="335918"/>
          <a:ext cx="104298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Clip" r:id="rId4" imgW="1500530" imgH="1500530" progId="MS_ClipArt_Gallery.2">
                  <p:embed/>
                </p:oleObj>
              </mc:Choice>
              <mc:Fallback>
                <p:oleObj name="Clip" r:id="rId4" imgW="1500530" imgH="1500530" progId="MS_ClipArt_Gallery.2">
                  <p:embed/>
                  <p:pic>
                    <p:nvPicPr>
                      <p:cNvPr id="16388" name="Object 4">
                        <a:extLst>
                          <a:ext uri="{FF2B5EF4-FFF2-40B4-BE49-F238E27FC236}">
                            <a16:creationId xmlns:a16="http://schemas.microsoft.com/office/drawing/2014/main" id="{43AD538A-4ED0-449D-82ED-BC0CF13414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226" y="335918"/>
                        <a:ext cx="1042988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09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State DWI Penalties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72DA7806-526F-4E4C-8D0B-35FA77658FD9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Object 12" descr="A picture of a pointing finger">
            <a:extLst>
              <a:ext uri="{FF2B5EF4-FFF2-40B4-BE49-F238E27FC236}">
                <a16:creationId xmlns:a16="http://schemas.microsoft.com/office/drawing/2014/main" id="{566768BD-2A00-4F15-9D66-9B683C07F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127493"/>
              </p:ext>
            </p:extLst>
          </p:nvPr>
        </p:nvGraphicFramePr>
        <p:xfrm>
          <a:off x="7848600" y="136525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" name="Clip" r:id="rId4" imgW="1728788" imgH="3252788" progId="MS_ClipArt_Gallery.2">
                  <p:embed/>
                </p:oleObj>
              </mc:Choice>
              <mc:Fallback>
                <p:oleObj name="Clip" r:id="rId4" imgW="1728788" imgH="3252788" progId="MS_ClipArt_Gallery.2">
                  <p:embed/>
                  <p:pic>
                    <p:nvPicPr>
                      <p:cNvPr id="17419" name="Object 12">
                        <a:extLst>
                          <a:ext uri="{FF2B5EF4-FFF2-40B4-BE49-F238E27FC236}">
                            <a16:creationId xmlns:a16="http://schemas.microsoft.com/office/drawing/2014/main" id="{DCE29C7D-88F1-4F81-9E0B-2DD5A00177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36525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State DWI penalties">
            <a:extLst>
              <a:ext uri="{FF2B5EF4-FFF2-40B4-BE49-F238E27FC236}">
                <a16:creationId xmlns:a16="http://schemas.microsoft.com/office/drawing/2014/main" id="{91096F53-958F-48E0-A5DC-988767E0F196}"/>
              </a:ext>
            </a:extLst>
          </p:cNvPr>
          <p:cNvPicPr/>
          <p:nvPr/>
        </p:nvPicPr>
        <p:blipFill rotWithShape="1">
          <a:blip r:embed="rId6"/>
          <a:srcRect l="35879" t="35344" r="13889" b="22924"/>
          <a:stretch/>
        </p:blipFill>
        <p:spPr bwMode="auto">
          <a:xfrm>
            <a:off x="533400" y="1635310"/>
            <a:ext cx="8153400" cy="4021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C239-3D2C-40B0-B0C5-6D9D89CD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DWI by Minor Penalties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90B2C-1A33-4DAF-91DA-F8E83778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0C60A-CBEE-4774-BD8C-9D1F2F1E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7B159D-8A1B-44B3-A0AE-38B4A7B93C4E}"/>
              </a:ext>
            </a:extLst>
          </p:cNvPr>
          <p:cNvSpPr/>
          <p:nvPr/>
        </p:nvSpPr>
        <p:spPr>
          <a:xfrm>
            <a:off x="0" y="1385917"/>
            <a:ext cx="10363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17 DWI Penalties</a:t>
            </a:r>
          </a:p>
          <a:p>
            <a:pPr lvl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license to 19 or 365 days (longer of two)</a:t>
            </a:r>
          </a:p>
          <a:p>
            <a:pPr lvl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possible penalties</a:t>
            </a:r>
          </a:p>
          <a:p>
            <a:pPr lvl="2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Probation to age 18</a:t>
            </a:r>
          </a:p>
          <a:p>
            <a:pPr lvl="2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penalties if certified</a:t>
            </a:r>
          </a:p>
          <a:p>
            <a:pPr lvl="2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and jail</a:t>
            </a:r>
          </a:p>
          <a:p>
            <a:pPr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17 but Under 21 DWI Penalties</a:t>
            </a:r>
          </a:p>
          <a:p>
            <a:pPr lvl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and jail same as adult</a:t>
            </a:r>
          </a:p>
          <a:p>
            <a:pPr lvl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 loss - I year (instead of 90 days to one year option)</a:t>
            </a:r>
          </a:p>
          <a:p>
            <a:pPr lvl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DWI Education does not prevent license loss</a:t>
            </a:r>
          </a:p>
          <a:p>
            <a:pPr lvl="2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probation condition requires ignition interlock</a:t>
            </a:r>
          </a:p>
          <a:p>
            <a:pPr lvl="1"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DWI Education may also be required</a:t>
            </a:r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8366E9CC-A034-48F2-9312-D9B228299658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6246876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Object 4" descr="A picture of a judge ruling">
            <a:extLst>
              <a:ext uri="{FF2B5EF4-FFF2-40B4-BE49-F238E27FC236}">
                <a16:creationId xmlns:a16="http://schemas.microsoft.com/office/drawing/2014/main" id="{BE2F1B87-6572-4C36-9A3A-C375696F89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435745"/>
              </p:ext>
            </p:extLst>
          </p:nvPr>
        </p:nvGraphicFramePr>
        <p:xfrm>
          <a:off x="6934200" y="2209800"/>
          <a:ext cx="1981200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6" name="Clip" r:id="rId4" imgW="1091794" imgH="1072591" progId="MS_ClipArt_Gallery.2">
                  <p:embed/>
                </p:oleObj>
              </mc:Choice>
              <mc:Fallback>
                <p:oleObj name="Clip" r:id="rId4" imgW="1091794" imgH="1072591" progId="MS_ClipArt_Gallery.2">
                  <p:embed/>
                  <p:pic>
                    <p:nvPicPr>
                      <p:cNvPr id="18436" name="Object 4">
                        <a:extLst>
                          <a:ext uri="{FF2B5EF4-FFF2-40B4-BE49-F238E27FC236}">
                            <a16:creationId xmlns:a16="http://schemas.microsoft.com/office/drawing/2014/main" id="{AC2BCF2B-8EEB-4775-AA09-F3F563388C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209800"/>
                        <a:ext cx="1981200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84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2" y="36341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Public Intoxication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71EEF-BB43-40C9-89E6-244CCDB21DC1}"/>
              </a:ext>
            </a:extLst>
          </p:cNvPr>
          <p:cNvSpPr/>
          <p:nvPr/>
        </p:nvSpPr>
        <p:spPr>
          <a:xfrm>
            <a:off x="381000" y="1524000"/>
            <a:ext cx="8077200" cy="318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 to self or others. 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public place.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Intoxicated  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sz="2800" b="1" dirty="0">
                <a:solidFill>
                  <a:srgbClr val="00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Penalty to $500</a:t>
            </a:r>
          </a:p>
          <a:p>
            <a:pPr>
              <a:lnSpc>
                <a:spcPct val="11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Under 21:  same as MIP</a:t>
            </a:r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D0B804A4-1977-48C6-976E-3942F1A9FD95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Object 4" descr="A picture of Frankenstein's monster">
            <a:extLst>
              <a:ext uri="{FF2B5EF4-FFF2-40B4-BE49-F238E27FC236}">
                <a16:creationId xmlns:a16="http://schemas.microsoft.com/office/drawing/2014/main" id="{76FA9787-DE20-4AAA-BA0D-76A501990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615828"/>
              </p:ext>
            </p:extLst>
          </p:nvPr>
        </p:nvGraphicFramePr>
        <p:xfrm>
          <a:off x="6567256" y="1432759"/>
          <a:ext cx="21478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8" name="Clip" r:id="rId4" imgW="1303020" imgH="1986991" progId="MS_ClipArt_Gallery.2">
                  <p:embed/>
                </p:oleObj>
              </mc:Choice>
              <mc:Fallback>
                <p:oleObj name="Clip" r:id="rId4" imgW="1303020" imgH="1986991" progId="MS_ClipArt_Gallery.2">
                  <p:embed/>
                  <p:pic>
                    <p:nvPicPr>
                      <p:cNvPr id="19460" name="Object 4">
                        <a:extLst>
                          <a:ext uri="{FF2B5EF4-FFF2-40B4-BE49-F238E27FC236}">
                            <a16:creationId xmlns:a16="http://schemas.microsoft.com/office/drawing/2014/main" id="{65CD5719-57A2-4E13-AB7F-4BA1C9AFF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256" y="1432759"/>
                        <a:ext cx="214788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 descr="A picture of a finger pointing up">
            <a:extLst>
              <a:ext uri="{FF2B5EF4-FFF2-40B4-BE49-F238E27FC236}">
                <a16:creationId xmlns:a16="http://schemas.microsoft.com/office/drawing/2014/main" id="{D946ED67-B8BD-4185-9DBB-488373EB76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488972"/>
              </p:ext>
            </p:extLst>
          </p:nvPr>
        </p:nvGraphicFramePr>
        <p:xfrm>
          <a:off x="757364" y="4061659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9" name="Clip" r:id="rId6" imgW="1728788" imgH="3252788" progId="MS_ClipArt_Gallery.2">
                  <p:embed/>
                </p:oleObj>
              </mc:Choice>
              <mc:Fallback>
                <p:oleObj name="Clip" r:id="rId6" imgW="1728788" imgH="3252788" progId="MS_ClipArt_Gallery.2">
                  <p:embed/>
                  <p:pic>
                    <p:nvPicPr>
                      <p:cNvPr id="19461" name="Object 5">
                        <a:extLst>
                          <a:ext uri="{FF2B5EF4-FFF2-40B4-BE49-F238E27FC236}">
                            <a16:creationId xmlns:a16="http://schemas.microsoft.com/office/drawing/2014/main" id="{8012E9D4-DC34-4836-84E2-8848E41A19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364" y="4061659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36" y="344716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Open Container Law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5CE693-AD9E-4CC7-9597-7F0EC1D211CC}"/>
              </a:ext>
            </a:extLst>
          </p:cNvPr>
          <p:cNvSpPr/>
          <p:nvPr/>
        </p:nvSpPr>
        <p:spPr>
          <a:xfrm>
            <a:off x="510836" y="1487716"/>
            <a:ext cx="8077200" cy="2025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 in driver’s immediate possession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must be convicted of DWI</a:t>
            </a:r>
          </a:p>
          <a:p>
            <a:pPr>
              <a:lnSpc>
                <a:spcPct val="14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Penalty - 3 additional days in jail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896E1ED6-4BDA-47EE-878E-D38C1E3940C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Object 5" descr="A picture of a finger pointing up">
            <a:extLst>
              <a:ext uri="{FF2B5EF4-FFF2-40B4-BE49-F238E27FC236}">
                <a16:creationId xmlns:a16="http://schemas.microsoft.com/office/drawing/2014/main" id="{F8810C8F-5195-4377-A0BB-7FD5EFADB8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285146"/>
              </p:ext>
            </p:extLst>
          </p:nvPr>
        </p:nvGraphicFramePr>
        <p:xfrm>
          <a:off x="510836" y="3639410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" name="Clip" r:id="rId4" imgW="1728788" imgH="3252788" progId="MS_ClipArt_Gallery.2">
                  <p:embed/>
                </p:oleObj>
              </mc:Choice>
              <mc:Fallback>
                <p:oleObj name="Clip" r:id="rId4" imgW="1728788" imgH="3252788" progId="MS_ClipArt_Gallery.2">
                  <p:embed/>
                  <p:pic>
                    <p:nvPicPr>
                      <p:cNvPr id="20485" name="Object 5">
                        <a:extLst>
                          <a:ext uri="{FF2B5EF4-FFF2-40B4-BE49-F238E27FC236}">
                            <a16:creationId xmlns:a16="http://schemas.microsoft.com/office/drawing/2014/main" id="{2B54B645-0FD4-4A27-A37F-1BD7B4DDA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36" y="3639410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 descr="A picture of a bottle of champagne">
            <a:extLst>
              <a:ext uri="{FF2B5EF4-FFF2-40B4-BE49-F238E27FC236}">
                <a16:creationId xmlns:a16="http://schemas.microsoft.com/office/drawing/2014/main" id="{9DEE0C60-F7E2-40DE-8593-78268BFE4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08600"/>
              </p:ext>
            </p:extLst>
          </p:nvPr>
        </p:nvGraphicFramePr>
        <p:xfrm>
          <a:off x="7620000" y="1905000"/>
          <a:ext cx="1096963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" name="Clip" r:id="rId6" imgW="550469" imgH="1913839" progId="MS_ClipArt_Gallery.2">
                  <p:embed/>
                </p:oleObj>
              </mc:Choice>
              <mc:Fallback>
                <p:oleObj name="Clip" r:id="rId6" imgW="550469" imgH="1913839" progId="MS_ClipArt_Gallery.2">
                  <p:embed/>
                  <p:pic>
                    <p:nvPicPr>
                      <p:cNvPr id="20484" name="Object 4">
                        <a:extLst>
                          <a:ext uri="{FF2B5EF4-FFF2-40B4-BE49-F238E27FC236}">
                            <a16:creationId xmlns:a16="http://schemas.microsoft.com/office/drawing/2014/main" id="{EB256B39-A323-46C9-8637-13BB303F55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905000"/>
                        <a:ext cx="1096963" cy="381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Consumption Law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 descr="Logo of a car superimposed on outline of Pennsylvania">
            <a:extLst>
              <a:ext uri="{FF2B5EF4-FFF2-40B4-BE49-F238E27FC236}">
                <a16:creationId xmlns:a16="http://schemas.microsoft.com/office/drawing/2014/main" id="{EF9A8537-41BE-4E47-A45A-EBADAF5A05A6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DB0966-0C5A-4423-885A-92E5984A5EC4}"/>
              </a:ext>
            </a:extLst>
          </p:cNvPr>
          <p:cNvSpPr/>
          <p:nvPr/>
        </p:nvSpPr>
        <p:spPr>
          <a:xfrm>
            <a:off x="381000" y="1828800"/>
            <a:ext cx="5791200" cy="193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must be seen drinking alcohol while driving</a:t>
            </a:r>
          </a:p>
          <a:p>
            <a:pPr>
              <a:lnSpc>
                <a:spcPct val="140000"/>
              </a:lnSpc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sz="2800" b="1" dirty="0">
                <a:solidFill>
                  <a:srgbClr val="00007A"/>
                </a:solidFill>
              </a:rPr>
              <a:t>       </a:t>
            </a: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Penalty - up to $500 fine</a:t>
            </a:r>
          </a:p>
        </p:txBody>
      </p:sp>
      <p:graphicFrame>
        <p:nvGraphicFramePr>
          <p:cNvPr id="14" name="Object 4" descr="A picture of a woman driving">
            <a:extLst>
              <a:ext uri="{FF2B5EF4-FFF2-40B4-BE49-F238E27FC236}">
                <a16:creationId xmlns:a16="http://schemas.microsoft.com/office/drawing/2014/main" id="{C63A4520-7F90-443C-A942-3DD2870EB5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878979"/>
              </p:ext>
            </p:extLst>
          </p:nvPr>
        </p:nvGraphicFramePr>
        <p:xfrm>
          <a:off x="5867400" y="3429000"/>
          <a:ext cx="29591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9" name="Clip" r:id="rId4" imgW="2959913" imgH="1968703" progId="MS_ClipArt_Gallery.2">
                  <p:embed/>
                </p:oleObj>
              </mc:Choice>
              <mc:Fallback>
                <p:oleObj name="Clip" r:id="rId4" imgW="2959913" imgH="1968703" progId="MS_ClipArt_Gallery.2">
                  <p:embed/>
                  <p:pic>
                    <p:nvPicPr>
                      <p:cNvPr id="21508" name="Object 4">
                        <a:extLst>
                          <a:ext uri="{FF2B5EF4-FFF2-40B4-BE49-F238E27FC236}">
                            <a16:creationId xmlns:a16="http://schemas.microsoft.com/office/drawing/2014/main" id="{4B4839D5-8C5C-4C7B-A013-4DEB638C5A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29000"/>
                        <a:ext cx="29591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 descr="A picture of a finger pointing up">
            <a:extLst>
              <a:ext uri="{FF2B5EF4-FFF2-40B4-BE49-F238E27FC236}">
                <a16:creationId xmlns:a16="http://schemas.microsoft.com/office/drawing/2014/main" id="{3D4FC70F-0708-411B-B919-505C535F4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227673"/>
              </p:ext>
            </p:extLst>
          </p:nvPr>
        </p:nvGraphicFramePr>
        <p:xfrm>
          <a:off x="452021" y="4102100"/>
          <a:ext cx="6873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0" name="Clip" r:id="rId6" imgW="1728788" imgH="3252788" progId="MS_ClipArt_Gallery.2">
                  <p:embed/>
                </p:oleObj>
              </mc:Choice>
              <mc:Fallback>
                <p:oleObj name="Clip" r:id="rId6" imgW="1728788" imgH="3252788" progId="MS_ClipArt_Gallery.2">
                  <p:embed/>
                  <p:pic>
                    <p:nvPicPr>
                      <p:cNvPr id="21509" name="Object 5">
                        <a:extLst>
                          <a:ext uri="{FF2B5EF4-FFF2-40B4-BE49-F238E27FC236}">
                            <a16:creationId xmlns:a16="http://schemas.microsoft.com/office/drawing/2014/main" id="{3239D3FF-12F6-482F-BD46-10A51AB6F7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21" y="4102100"/>
                        <a:ext cx="68738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12/19/2018</a:t>
            </a:fld>
            <a:endParaRPr lang="en-US" dirty="0"/>
          </a:p>
        </p:txBody>
      </p:sp>
      <p:pic>
        <p:nvPicPr>
          <p:cNvPr id="13" name="Picture 12" descr="Logo of a car superimposed on outline of Pennsylvania">
            <a:extLst>
              <a:ext uri="{FF2B5EF4-FFF2-40B4-BE49-F238E27FC236}">
                <a16:creationId xmlns:a16="http://schemas.microsoft.com/office/drawing/2014/main" id="{6587262F-15BD-4B42-A11A-F52E555B0D71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34962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DFDD5-41E9-4490-A953-7F38628B6E3B}"/>
              </a:ext>
            </a:extLst>
          </p:cNvPr>
          <p:cNvSpPr/>
          <p:nvPr/>
        </p:nvSpPr>
        <p:spPr>
          <a:xfrm>
            <a:off x="457200" y="1676400"/>
            <a:ext cx="80010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Rules for getting License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GDL requirements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Driver Audits completed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Simulation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Don’t Forget Traffic Safety Topic for   Class Presentation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This session will look at State laws and rules for driving…</a:t>
            </a:r>
          </a:p>
        </p:txBody>
      </p:sp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58A1-A99A-4282-AAD4-8E0042A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Driving Under the Influence (DUI) By Minor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551C867F-7A68-4EA0-8E35-05C7F456E703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3" descr="text box">
            <a:extLst>
              <a:ext uri="{FF2B5EF4-FFF2-40B4-BE49-F238E27FC236}">
                <a16:creationId xmlns:a16="http://schemas.microsoft.com/office/drawing/2014/main" id="{5FA0624B-224C-446B-8897-81AB2BA0B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526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568325" indent="-5683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68375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112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q"/>
            </a:pP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955F2-D93A-4F9E-9CBD-2F5241D480BF}"/>
              </a:ext>
            </a:extLst>
          </p:cNvPr>
          <p:cNvSpPr/>
          <p:nvPr/>
        </p:nvSpPr>
        <p:spPr>
          <a:xfrm>
            <a:off x="457200" y="1485592"/>
            <a:ext cx="85666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Unlawful to</a:t>
            </a: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 a vehicle in a </a:t>
            </a:r>
            <a:r>
              <a:rPr lang="en-US" altLang="en-US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place</a:t>
            </a: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en-US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			</a:t>
            </a:r>
            <a:r>
              <a:rPr lang="en-US" altLang="en-US" sz="24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altLang="en-US" sz="2400" b="1" dirty="0">
                <a:solidFill>
                  <a:srgbClr val="00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detectable amount of alcohol</a:t>
            </a: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en-US" sz="2400" b="1" dirty="0">
                <a:solidFill>
                  <a:srgbClr val="00007A"/>
                </a:solidFill>
              </a:rPr>
              <a:t>DUI by Minor Penalties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graphicFrame>
        <p:nvGraphicFramePr>
          <p:cNvPr id="12" name="Object 5" descr="A picture of a finger pointing up">
            <a:extLst>
              <a:ext uri="{FF2B5EF4-FFF2-40B4-BE49-F238E27FC236}">
                <a16:creationId xmlns:a16="http://schemas.microsoft.com/office/drawing/2014/main" id="{E099AA1E-2AEC-4719-B557-7FEA9842A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683522"/>
              </p:ext>
            </p:extLst>
          </p:nvPr>
        </p:nvGraphicFramePr>
        <p:xfrm>
          <a:off x="685800" y="2277146"/>
          <a:ext cx="5254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3" name="Clip" r:id="rId4" imgW="1728788" imgH="3252788" progId="MS_ClipArt_Gallery.2">
                  <p:embed/>
                </p:oleObj>
              </mc:Choice>
              <mc:Fallback>
                <p:oleObj name="Clip" r:id="rId4" imgW="1728788" imgH="3252788" progId="MS_ClipArt_Gallery.2">
                  <p:embed/>
                  <p:pic>
                    <p:nvPicPr>
                      <p:cNvPr id="22532" name="Object 5">
                        <a:extLst>
                          <a:ext uri="{FF2B5EF4-FFF2-40B4-BE49-F238E27FC236}">
                            <a16:creationId xmlns:a16="http://schemas.microsoft.com/office/drawing/2014/main" id="{BAACF13A-5719-4B2A-A50E-AA9E67DE2D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77146"/>
                        <a:ext cx="5254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A picture of a table of offenses for driving under the influence as a minor">
            <a:extLst>
              <a:ext uri="{FF2B5EF4-FFF2-40B4-BE49-F238E27FC236}">
                <a16:creationId xmlns:a16="http://schemas.microsoft.com/office/drawing/2014/main" id="{4104A41A-6403-448D-A3F7-140E715BBB14}"/>
              </a:ext>
            </a:extLst>
          </p:cNvPr>
          <p:cNvPicPr/>
          <p:nvPr/>
        </p:nvPicPr>
        <p:blipFill rotWithShape="1">
          <a:blip r:embed="rId6"/>
          <a:srcRect l="540" t="5128" r="54745" b="71368"/>
          <a:stretch/>
        </p:blipFill>
        <p:spPr bwMode="auto">
          <a:xfrm>
            <a:off x="775443" y="3590255"/>
            <a:ext cx="7288314" cy="2094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CB0B-A4AF-48CC-844E-CFF5A15F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50" y="325515"/>
            <a:ext cx="11734800" cy="1143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Administrative License Revocation  (ALR) Implied Consent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BB5A-0B07-411E-BC17-2BBEA58D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213AA-F40B-4E4C-8485-5F545D99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85A47CF-6D96-491F-B772-08650926172D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FF2069-0D68-455F-8607-7D02926DF135}"/>
              </a:ext>
            </a:extLst>
          </p:cNvPr>
          <p:cNvSpPr/>
          <p:nvPr/>
        </p:nvSpPr>
        <p:spPr>
          <a:xfrm>
            <a:off x="14056" y="1468515"/>
            <a:ext cx="9753600" cy="3595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Definitions:   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  is failure (.08 or greater) of breath or 		blood test while implied consent is refusal of breath or  	blood test</a:t>
            </a:r>
            <a:b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Penalties:  </a:t>
            </a:r>
            <a:r>
              <a:rPr lang="en-US" altLang="en-US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driver license from 60 days to 1 yr. 		(depending on offense)  Apply even if DWI case not   	prosecuted</a:t>
            </a:r>
            <a:b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713"/>
              </a:spcAft>
              <a:buFont typeface="Monotype Sorts" pitchFamily="2" charset="2"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Fee:   	</a:t>
            </a:r>
            <a:r>
              <a:rPr lang="en-US" altLang="en-US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	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$100 License Reinstatement </a:t>
            </a:r>
          </a:p>
        </p:txBody>
      </p:sp>
      <p:graphicFrame>
        <p:nvGraphicFramePr>
          <p:cNvPr id="9" name="Object 5" descr="A picture of a finger pointing up">
            <a:extLst>
              <a:ext uri="{FF2B5EF4-FFF2-40B4-BE49-F238E27FC236}">
                <a16:creationId xmlns:a16="http://schemas.microsoft.com/office/drawing/2014/main" id="{92AA01E6-5CB0-4D88-A536-1DDA6AEDFB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32106"/>
              </p:ext>
            </p:extLst>
          </p:nvPr>
        </p:nvGraphicFramePr>
        <p:xfrm>
          <a:off x="304800" y="3458592"/>
          <a:ext cx="5254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0" name="Clip" r:id="rId4" imgW="1728788" imgH="3252788" progId="MS_ClipArt_Gallery.2">
                  <p:embed/>
                </p:oleObj>
              </mc:Choice>
              <mc:Fallback>
                <p:oleObj name="Clip" r:id="rId4" imgW="1728788" imgH="3252788" progId="MS_ClipArt_Gallery.2">
                  <p:embed/>
                  <p:pic>
                    <p:nvPicPr>
                      <p:cNvPr id="23557" name="Object 5">
                        <a:extLst>
                          <a:ext uri="{FF2B5EF4-FFF2-40B4-BE49-F238E27FC236}">
                            <a16:creationId xmlns:a16="http://schemas.microsoft.com/office/drawing/2014/main" id="{6F5EEF13-1272-4438-B68D-6BF22986A9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58592"/>
                        <a:ext cx="5254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 descr="A picture of loose leaf paper and a red pen">
            <a:extLst>
              <a:ext uri="{FF2B5EF4-FFF2-40B4-BE49-F238E27FC236}">
                <a16:creationId xmlns:a16="http://schemas.microsoft.com/office/drawing/2014/main" id="{4D300C49-E265-4E40-89D5-8116E629F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362839"/>
              </p:ext>
            </p:extLst>
          </p:nvPr>
        </p:nvGraphicFramePr>
        <p:xfrm>
          <a:off x="6909593" y="3956987"/>
          <a:ext cx="14208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" name="Clip" r:id="rId6" imgW="1088136" imgH="1108253" progId="MS_ClipArt_Gallery.2">
                  <p:embed/>
                </p:oleObj>
              </mc:Choice>
              <mc:Fallback>
                <p:oleObj name="Clip" r:id="rId6" imgW="1088136" imgH="1108253" progId="MS_ClipArt_Gallery.2">
                  <p:embed/>
                  <p:pic>
                    <p:nvPicPr>
                      <p:cNvPr id="23556" name="Object 4">
                        <a:extLst>
                          <a:ext uri="{FF2B5EF4-FFF2-40B4-BE49-F238E27FC236}">
                            <a16:creationId xmlns:a16="http://schemas.microsoft.com/office/drawing/2014/main" id="{0E3A7A08-FDB2-425A-9ADE-B5EC5F5DF6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9593" y="3956987"/>
                        <a:ext cx="142081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589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AB-33FD-4122-B1B1-D93B03BE3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07" y="319088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ALR  for  Minors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2B3B6-641D-44D3-ADB7-70B95B32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E01F0DA2-5E84-48B0-B1D9-AF22350CFD7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381000" y="5926264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7F6E28-D3A9-4996-8DF3-D8CD3D94B169}"/>
              </a:ext>
            </a:extLst>
          </p:cNvPr>
          <p:cNvSpPr/>
          <p:nvPr/>
        </p:nvSpPr>
        <p:spPr>
          <a:xfrm>
            <a:off x="393207" y="1462088"/>
            <a:ext cx="8305800" cy="2482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 qualifies for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dministrative</a:t>
            </a:r>
            <a:r>
              <a:rPr lang="en-US" altLang="en-US" sz="20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icense Revocation when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Breath/Blood test indicates ANY detectable amount of alcohol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officer detects alcohol use</a:t>
            </a:r>
          </a:p>
          <a:p>
            <a:pPr lvl="1"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arrest and conviction for:</a:t>
            </a:r>
          </a:p>
          <a:p>
            <a:pPr lvl="2">
              <a:lnSpc>
                <a:spcPct val="130000"/>
              </a:lnSpc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 by minor, DWI, or Intoxication Assault/Manslaughter</a:t>
            </a:r>
          </a:p>
          <a:p>
            <a:pPr>
              <a:lnSpc>
                <a:spcPct val="130000"/>
              </a:lnSpc>
              <a:buFont typeface="Monotype Sorts" pitchFamily="2" charset="2"/>
              <a:buNone/>
              <a:defRPr/>
            </a:pPr>
            <a:r>
              <a:rPr lang="en-US" altLang="en-US" sz="2000" b="1" dirty="0">
                <a:solidFill>
                  <a:srgbClr val="00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US" alt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Penalties for ALR Failure (may be in addition to those 	  listed above)</a:t>
            </a:r>
          </a:p>
        </p:txBody>
      </p:sp>
      <p:graphicFrame>
        <p:nvGraphicFramePr>
          <p:cNvPr id="7" name="Object 4" descr="A picture of a finger pointing up">
            <a:extLst>
              <a:ext uri="{FF2B5EF4-FFF2-40B4-BE49-F238E27FC236}">
                <a16:creationId xmlns:a16="http://schemas.microsoft.com/office/drawing/2014/main" id="{32179A6A-A7A3-4942-AAA7-456243129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508213"/>
              </p:ext>
            </p:extLst>
          </p:nvPr>
        </p:nvGraphicFramePr>
        <p:xfrm>
          <a:off x="929231" y="3099721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" name="Clip" r:id="rId4" imgW="1728788" imgH="3252788" progId="MS_ClipArt_Gallery.2">
                  <p:embed/>
                </p:oleObj>
              </mc:Choice>
              <mc:Fallback>
                <p:oleObj name="Clip" r:id="rId4" imgW="1728788" imgH="3252788" progId="MS_ClipArt_Gallery.2">
                  <p:embed/>
                  <p:pic>
                    <p:nvPicPr>
                      <p:cNvPr id="24580" name="Object 4">
                        <a:extLst>
                          <a:ext uri="{FF2B5EF4-FFF2-40B4-BE49-F238E27FC236}">
                            <a16:creationId xmlns:a16="http://schemas.microsoft.com/office/drawing/2014/main" id="{D9E82A9B-A312-41FB-BA37-4CB379A52C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231" y="3099721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picture of a table of ALR for minors">
            <a:extLst>
              <a:ext uri="{FF2B5EF4-FFF2-40B4-BE49-F238E27FC236}">
                <a16:creationId xmlns:a16="http://schemas.microsoft.com/office/drawing/2014/main" id="{FCD3B77B-D4B1-403E-87EA-D45E136B2841}"/>
              </a:ext>
            </a:extLst>
          </p:cNvPr>
          <p:cNvPicPr/>
          <p:nvPr/>
        </p:nvPicPr>
        <p:blipFill rotWithShape="1">
          <a:blip r:embed="rId6"/>
          <a:srcRect l="444" t="5197" r="53169" b="76337"/>
          <a:stretch/>
        </p:blipFill>
        <p:spPr bwMode="auto">
          <a:xfrm>
            <a:off x="819722" y="4125254"/>
            <a:ext cx="7452769" cy="1619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030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B7402-2DF6-4380-AD16-A4DA9A63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3900"/>
            <a:ext cx="8229600" cy="1143000"/>
          </a:xfrm>
        </p:spPr>
        <p:txBody>
          <a:bodyPr/>
          <a:lstStyle/>
          <a:p>
            <a:r>
              <a:rPr lang="en-US" altLang="en-US" dirty="0"/>
              <a:t>Implied Consent for Minors</a:t>
            </a:r>
            <a:br>
              <a:rPr lang="en-US" altLang="en-US" sz="1800" b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C05C6-7E0A-4538-A80C-BA5C00DF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6F35E-2927-4C62-BC6F-2D905975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4B5753B-3CFA-4724-B347-2068344F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99" y="1496222"/>
            <a:ext cx="9410700" cy="245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Monotype Sorts" pitchFamily="2" charset="2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 by Minor or DWI arrest may be the reason for a breath/blood test request by a law officer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Monotype Sorts" pitchFamily="2" charset="2"/>
              <a:buNone/>
              <a:defRPr/>
            </a:pPr>
            <a:endParaRPr lang="en-US" alt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Monotype Sorts" pitchFamily="2" charset="2"/>
              <a:buNone/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Refusal Penalties   (may be in addition to those listed above)</a:t>
            </a:r>
          </a:p>
          <a:p>
            <a:pPr>
              <a:lnSpc>
                <a:spcPct val="120000"/>
              </a:lnSpc>
              <a:spcAft>
                <a:spcPts val="713"/>
              </a:spcAft>
            </a:pP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Logo of a car superimposed on outline of Pennsylvania">
            <a:extLst>
              <a:ext uri="{FF2B5EF4-FFF2-40B4-BE49-F238E27FC236}">
                <a16:creationId xmlns:a16="http://schemas.microsoft.com/office/drawing/2014/main" id="{5B290064-5492-4934-A050-3AB9611075B8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08462" y="573913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icture of penalties for refusing to take the blood alcohol test as a minor">
            <a:extLst>
              <a:ext uri="{FF2B5EF4-FFF2-40B4-BE49-F238E27FC236}">
                <a16:creationId xmlns:a16="http://schemas.microsoft.com/office/drawing/2014/main" id="{69C1F282-BC1E-4483-9FFC-6B2FD4766CB7}"/>
              </a:ext>
            </a:extLst>
          </p:cNvPr>
          <p:cNvPicPr/>
          <p:nvPr/>
        </p:nvPicPr>
        <p:blipFill rotWithShape="1">
          <a:blip r:embed="rId3"/>
          <a:srcRect l="38079" t="54720" r="16898" b="23137"/>
          <a:stretch/>
        </p:blipFill>
        <p:spPr bwMode="auto">
          <a:xfrm>
            <a:off x="902238" y="3820125"/>
            <a:ext cx="7196455" cy="1924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1552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E44E-47BA-4017-9D9B-8FFFAC88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17016"/>
            <a:ext cx="10439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1A53D-6019-4044-88AB-E24F7DD3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1A0D7-7D1C-40C3-8D22-680AC135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D6B84-8FE2-4448-934E-391109890E66}"/>
              </a:ext>
            </a:extLst>
          </p:cNvPr>
          <p:cNvSpPr/>
          <p:nvPr/>
        </p:nvSpPr>
        <p:spPr>
          <a:xfrm>
            <a:off x="609600" y="595113"/>
            <a:ext cx="3693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Intoxication Assault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7CB00A96-E2A6-4F8E-9C48-F6334BD918A2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4B5D6E-8144-4A6A-921C-2E080A3A269C}"/>
              </a:ext>
            </a:extLst>
          </p:cNvPr>
          <p:cNvSpPr/>
          <p:nvPr/>
        </p:nvSpPr>
        <p:spPr>
          <a:xfrm>
            <a:off x="304800" y="1524000"/>
            <a:ext cx="8686800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Commits an offense if the person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operates a motor vehicle, aircraft, watercraft, or amusement ride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assembles a mobile amusement ride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intoxicated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reason of intoxication causes the injury of another person by accident or mistake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Penalty is felony of 3rd Degree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is $0-$10,0000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Penitentiary sentence is 2-10 years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 suspension is 180 days to 2 years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4" descr="A picture of a judge">
            <a:extLst>
              <a:ext uri="{FF2B5EF4-FFF2-40B4-BE49-F238E27FC236}">
                <a16:creationId xmlns:a16="http://schemas.microsoft.com/office/drawing/2014/main" id="{69280236-A951-4869-90C8-B01C3D8B45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016451"/>
              </p:ext>
            </p:extLst>
          </p:nvPr>
        </p:nvGraphicFramePr>
        <p:xfrm>
          <a:off x="6934200" y="3682847"/>
          <a:ext cx="2057400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0" name="Clip" r:id="rId4" imgW="1091794" imgH="1072591" progId="MS_ClipArt_Gallery.2">
                  <p:embed/>
                </p:oleObj>
              </mc:Choice>
              <mc:Fallback>
                <p:oleObj name="Clip" r:id="rId4" imgW="1091794" imgH="1072591" progId="MS_ClipArt_Gallery.2">
                  <p:embed/>
                  <p:pic>
                    <p:nvPicPr>
                      <p:cNvPr id="26628" name="Object 4">
                        <a:extLst>
                          <a:ext uri="{FF2B5EF4-FFF2-40B4-BE49-F238E27FC236}">
                            <a16:creationId xmlns:a16="http://schemas.microsoft.com/office/drawing/2014/main" id="{6A47BABC-5AEA-4770-8FDD-09150AAEA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682847"/>
                        <a:ext cx="2057400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240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4FF0-F377-4BDE-AB8D-3D217DD3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9753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Intoxication Manslaughter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9897F-9BF1-4114-AD56-610C1EA4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632B6-6DCD-4756-A1BF-F7B8A1CB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BB00249F-E9AC-4F96-8955-672023DF708E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CF74DE-F976-480D-AA8D-84257724C311}"/>
              </a:ext>
            </a:extLst>
          </p:cNvPr>
          <p:cNvSpPr/>
          <p:nvPr/>
        </p:nvSpPr>
        <p:spPr>
          <a:xfrm>
            <a:off x="76200" y="1524000"/>
            <a:ext cx="9220200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Commits an offense if the person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operates a motor vehicle, aircraft, watercraft, or amusement ride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assembles a mobile amusement ride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intoxicated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reason of intoxication causes the death of another person by accident or mistake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Penalty is felony of 2nd Degree</a:t>
            </a:r>
            <a:endParaRPr lang="en-US" altLang="en-US" sz="24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is $0-$10,0000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Penitentiary sentence is 2-20 years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 suspension is 180 days to 2 years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4" descr="A picture of a judge">
            <a:extLst>
              <a:ext uri="{FF2B5EF4-FFF2-40B4-BE49-F238E27FC236}">
                <a16:creationId xmlns:a16="http://schemas.microsoft.com/office/drawing/2014/main" id="{DEAA0292-BC8D-4490-872C-66774A67DA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923688"/>
              </p:ext>
            </p:extLst>
          </p:nvPr>
        </p:nvGraphicFramePr>
        <p:xfrm>
          <a:off x="6858000" y="3505200"/>
          <a:ext cx="2057400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4" name="Clip" r:id="rId4" imgW="1091794" imgH="1072591" progId="MS_ClipArt_Gallery.2">
                  <p:embed/>
                </p:oleObj>
              </mc:Choice>
              <mc:Fallback>
                <p:oleObj name="Clip" r:id="rId4" imgW="1091794" imgH="1072591" progId="MS_ClipArt_Gallery.2">
                  <p:embed/>
                  <p:pic>
                    <p:nvPicPr>
                      <p:cNvPr id="27652" name="Object 4">
                        <a:extLst>
                          <a:ext uri="{FF2B5EF4-FFF2-40B4-BE49-F238E27FC236}">
                            <a16:creationId xmlns:a16="http://schemas.microsoft.com/office/drawing/2014/main" id="{38AA99B0-251B-4EEA-884D-64A70CE2F7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505200"/>
                        <a:ext cx="2057400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337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14F54-20C9-459B-A22A-8EA41FFC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B6CC4-0FEE-4FCB-B14E-AA41B68D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49B62-A707-4DC1-99B0-4BCE79ACDC49}"/>
              </a:ext>
            </a:extLst>
          </p:cNvPr>
          <p:cNvSpPr/>
          <p:nvPr/>
        </p:nvSpPr>
        <p:spPr>
          <a:xfrm>
            <a:off x="702300" y="609600"/>
            <a:ext cx="4629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Bicyclist Responsibilities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E8F809-B0A1-4AF0-AB6E-B021BB32FA79}"/>
              </a:ext>
            </a:extLst>
          </p:cNvPr>
          <p:cNvSpPr/>
          <p:nvPr/>
        </p:nvSpPr>
        <p:spPr>
          <a:xfrm>
            <a:off x="76200" y="1770026"/>
            <a:ext cx="10744200" cy="2382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Cyclist Responsibilities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Lane Use by Bicyclist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Cyclist not Restricted to Lane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Merging to Traffic Flow</a:t>
            </a:r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CF7C21FB-96FF-45FA-B8DF-E1224DF2D06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Object 4" descr="A picture of a boy on a scooter">
            <a:extLst>
              <a:ext uri="{FF2B5EF4-FFF2-40B4-BE49-F238E27FC236}">
                <a16:creationId xmlns:a16="http://schemas.microsoft.com/office/drawing/2014/main" id="{75DBA96A-0135-46F3-B3E1-E20CEE1EF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642063"/>
              </p:ext>
            </p:extLst>
          </p:nvPr>
        </p:nvGraphicFramePr>
        <p:xfrm>
          <a:off x="7010400" y="1929342"/>
          <a:ext cx="12192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7" name="Clip" r:id="rId4" imgW="766415" imgH="650402" progId="MS_ClipArt_Gallery.2">
                  <p:embed/>
                </p:oleObj>
              </mc:Choice>
              <mc:Fallback>
                <p:oleObj name="Clip" r:id="rId4" imgW="766415" imgH="650402" progId="MS_ClipArt_Gallery.2">
                  <p:embed/>
                  <p:pic>
                    <p:nvPicPr>
                      <p:cNvPr id="28676" name="Object 4">
                        <a:extLst>
                          <a:ext uri="{FF2B5EF4-FFF2-40B4-BE49-F238E27FC236}">
                            <a16:creationId xmlns:a16="http://schemas.microsoft.com/office/drawing/2014/main" id="{C0BA38BD-E31E-449D-A411-BA6FE5C043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929342"/>
                        <a:ext cx="12192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 descr="A picture of a man on a bike">
            <a:extLst>
              <a:ext uri="{FF2B5EF4-FFF2-40B4-BE49-F238E27FC236}">
                <a16:creationId xmlns:a16="http://schemas.microsoft.com/office/drawing/2014/main" id="{ACB69588-064E-4AEE-92FC-DB39D93CEA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252241"/>
              </p:ext>
            </p:extLst>
          </p:nvPr>
        </p:nvGraphicFramePr>
        <p:xfrm>
          <a:off x="5446820" y="3429000"/>
          <a:ext cx="1905000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8" name="Clip" r:id="rId6" imgW="1281989" imgH="1259129" progId="MS_ClipArt_Gallery.2">
                  <p:embed/>
                </p:oleObj>
              </mc:Choice>
              <mc:Fallback>
                <p:oleObj name="Clip" r:id="rId6" imgW="1281989" imgH="1259129" progId="MS_ClipArt_Gallery.2">
                  <p:embed/>
                  <p:pic>
                    <p:nvPicPr>
                      <p:cNvPr id="28677" name="Object 6">
                        <a:extLst>
                          <a:ext uri="{FF2B5EF4-FFF2-40B4-BE49-F238E27FC236}">
                            <a16:creationId xmlns:a16="http://schemas.microsoft.com/office/drawing/2014/main" id="{D6B20848-6DF4-4FEC-A197-A93FA78D3A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820" y="3429000"/>
                        <a:ext cx="1905000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06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938F-82C6-4FAE-9662-523FD54D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Sharing Roadway with Bicyclists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69A57-3C44-4026-942F-4022AA1D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1F4B2-4583-417A-9BC5-27E57E9D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503617B-99F8-4DE3-A510-032DBBA2293B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3B637A0-1B7E-42B9-BAEA-5451EA8ED607}"/>
              </a:ext>
            </a:extLst>
          </p:cNvPr>
          <p:cNvSpPr/>
          <p:nvPr/>
        </p:nvSpPr>
        <p:spPr>
          <a:xfrm>
            <a:off x="381000" y="1475173"/>
            <a:ext cx="6811392" cy="4041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7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Oncoming Cyclist  Turning Left</a:t>
            </a:r>
          </a:p>
          <a:p>
            <a:pPr marL="342900" indent="-342900">
              <a:lnSpc>
                <a:spcPct val="17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 with Bicycle Traffic Flow Turning Right</a:t>
            </a:r>
          </a:p>
          <a:p>
            <a:pPr marL="342900" indent="-342900">
              <a:lnSpc>
                <a:spcPct val="17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Beware of Oncoming Cyclist at Intersection</a:t>
            </a:r>
          </a:p>
          <a:p>
            <a:pPr marL="342900" indent="-342900">
              <a:lnSpc>
                <a:spcPct val="17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Right-of-Way Rules Apply</a:t>
            </a:r>
          </a:p>
        </p:txBody>
      </p:sp>
      <p:graphicFrame>
        <p:nvGraphicFramePr>
          <p:cNvPr id="9" name="Object 5" descr="A picture of a woman driving">
            <a:extLst>
              <a:ext uri="{FF2B5EF4-FFF2-40B4-BE49-F238E27FC236}">
                <a16:creationId xmlns:a16="http://schemas.microsoft.com/office/drawing/2014/main" id="{58A20C04-9343-4FB1-8908-EFBB99B9AC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758072"/>
              </p:ext>
            </p:extLst>
          </p:nvPr>
        </p:nvGraphicFramePr>
        <p:xfrm>
          <a:off x="4724400" y="4508986"/>
          <a:ext cx="25908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5" name="Clip" r:id="rId4" imgW="874166" imgH="341071" progId="MS_ClipArt_Gallery.2">
                  <p:embed/>
                </p:oleObj>
              </mc:Choice>
              <mc:Fallback>
                <p:oleObj name="Clip" r:id="rId4" imgW="874166" imgH="341071" progId="MS_ClipArt_Gallery.2">
                  <p:embed/>
                  <p:pic>
                    <p:nvPicPr>
                      <p:cNvPr id="29701" name="Object 5">
                        <a:extLst>
                          <a:ext uri="{FF2B5EF4-FFF2-40B4-BE49-F238E27FC236}">
                            <a16:creationId xmlns:a16="http://schemas.microsoft.com/office/drawing/2014/main" id="{0C9AD41E-0486-46A5-BCCD-358F0064C2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508986"/>
                        <a:ext cx="25908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 descr="A picture of a man riding a bike">
            <a:extLst>
              <a:ext uri="{FF2B5EF4-FFF2-40B4-BE49-F238E27FC236}">
                <a16:creationId xmlns:a16="http://schemas.microsoft.com/office/drawing/2014/main" id="{AEDBB48A-1F94-4A2A-A80B-666D864AF7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602801"/>
              </p:ext>
            </p:extLst>
          </p:nvPr>
        </p:nvGraphicFramePr>
        <p:xfrm>
          <a:off x="8077200" y="4543911"/>
          <a:ext cx="9906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6" name="Clip" r:id="rId6" imgW="1281989" imgH="1259129" progId="MS_ClipArt_Gallery.2">
                  <p:embed/>
                </p:oleObj>
              </mc:Choice>
              <mc:Fallback>
                <p:oleObj name="Clip" r:id="rId6" imgW="1281989" imgH="1259129" progId="MS_ClipArt_Gallery.2">
                  <p:embed/>
                  <p:pic>
                    <p:nvPicPr>
                      <p:cNvPr id="29700" name="Object 4">
                        <a:extLst>
                          <a:ext uri="{FF2B5EF4-FFF2-40B4-BE49-F238E27FC236}">
                            <a16:creationId xmlns:a16="http://schemas.microsoft.com/office/drawing/2014/main" id="{D6F39668-7636-441C-B4BB-3B145C72B9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4543911"/>
                        <a:ext cx="9906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272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F184C-77BC-4A8C-A48D-2B6C6369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Bicycle Safety Issues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75578-CFD3-4E9D-8CD7-BE68FFA8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81641-FFD5-4DB4-868A-85DC6590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10881137-78C4-4C7A-B325-F1F42AF81E1D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638800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88CAA9-7D58-4858-894B-E967D5DE5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Traffic Laws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Safety Guidelines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Wet Weather Riding</a:t>
            </a:r>
          </a:p>
          <a:p>
            <a:pPr>
              <a:lnSpc>
                <a:spcPct val="14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Common Motorist Errors</a:t>
            </a:r>
          </a:p>
          <a:p>
            <a:endParaRPr lang="en-US" dirty="0"/>
          </a:p>
        </p:txBody>
      </p:sp>
      <p:graphicFrame>
        <p:nvGraphicFramePr>
          <p:cNvPr id="11" name="Object 4" descr="A picture of a man riding a bike">
            <a:extLst>
              <a:ext uri="{FF2B5EF4-FFF2-40B4-BE49-F238E27FC236}">
                <a16:creationId xmlns:a16="http://schemas.microsoft.com/office/drawing/2014/main" id="{4DFA9299-B677-4963-AA0D-1EDB3FA6A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31260"/>
              </p:ext>
            </p:extLst>
          </p:nvPr>
        </p:nvGraphicFramePr>
        <p:xfrm>
          <a:off x="7772400" y="2590800"/>
          <a:ext cx="9906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2" name="Clip" r:id="rId4" imgW="1281989" imgH="1259129" progId="MS_ClipArt_Gallery.2">
                  <p:embed/>
                </p:oleObj>
              </mc:Choice>
              <mc:Fallback>
                <p:oleObj name="Clip" r:id="rId4" imgW="1281989" imgH="1259129" progId="MS_ClipArt_Gallery.2">
                  <p:embed/>
                  <p:pic>
                    <p:nvPicPr>
                      <p:cNvPr id="30724" name="Object 4">
                        <a:extLst>
                          <a:ext uri="{FF2B5EF4-FFF2-40B4-BE49-F238E27FC236}">
                            <a16:creationId xmlns:a16="http://schemas.microsoft.com/office/drawing/2014/main" id="{0D295553-753A-4B7A-9CEB-00A9D491EA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590800"/>
                        <a:ext cx="9906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 descr="A picture of a woman driving her car">
            <a:extLst>
              <a:ext uri="{FF2B5EF4-FFF2-40B4-BE49-F238E27FC236}">
                <a16:creationId xmlns:a16="http://schemas.microsoft.com/office/drawing/2014/main" id="{21070D71-54E4-4F9E-B8F1-22BA1FC4FB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344707"/>
              </p:ext>
            </p:extLst>
          </p:nvPr>
        </p:nvGraphicFramePr>
        <p:xfrm>
          <a:off x="5029200" y="2590800"/>
          <a:ext cx="25908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33" name="Clip" r:id="rId6" imgW="874166" imgH="341071" progId="MS_ClipArt_Gallery.2">
                  <p:embed/>
                </p:oleObj>
              </mc:Choice>
              <mc:Fallback>
                <p:oleObj name="Clip" r:id="rId6" imgW="874166" imgH="341071" progId="MS_ClipArt_Gallery.2">
                  <p:embed/>
                  <p:pic>
                    <p:nvPicPr>
                      <p:cNvPr id="30725" name="Object 5">
                        <a:extLst>
                          <a:ext uri="{FF2B5EF4-FFF2-40B4-BE49-F238E27FC236}">
                            <a16:creationId xmlns:a16="http://schemas.microsoft.com/office/drawing/2014/main" id="{F1B04A6B-CCD0-4F3E-9F66-5803451480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590800"/>
                        <a:ext cx="25908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26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BAA28-E032-48AE-92DC-09E4DE0C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112014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Sharing Roadway with Trucks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47A2D-D53F-4C78-A41D-DDA1473D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7AF4-ED7D-43E6-A5BF-B7E4D6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pic>
        <p:nvPicPr>
          <p:cNvPr id="14" name="Picture 13" descr="Logo of a car superimposed on outline of Pennsylvania">
            <a:extLst>
              <a:ext uri="{FF2B5EF4-FFF2-40B4-BE49-F238E27FC236}">
                <a16:creationId xmlns:a16="http://schemas.microsoft.com/office/drawing/2014/main" id="{4C6EAFBD-4422-43F7-8222-B681F87B626E}"/>
              </a:ext>
            </a:extLst>
          </p:cNvPr>
          <p:cNvPicPr/>
          <p:nvPr/>
        </p:nvPicPr>
        <p:blipFill rotWithShape="1">
          <a:blip r:embed="rId4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60ED41-BBB6-40FC-9D10-5E8DCD9DD776}"/>
              </a:ext>
            </a:extLst>
          </p:cNvPr>
          <p:cNvSpPr/>
          <p:nvPr/>
        </p:nvSpPr>
        <p:spPr>
          <a:xfrm>
            <a:off x="381000" y="1834391"/>
            <a:ext cx="9144000" cy="2797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Passing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Turns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Backing</a:t>
            </a:r>
          </a:p>
          <a:p>
            <a:pPr marL="457200" indent="-457200">
              <a:lnSpc>
                <a:spcPct val="11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Maneuverability</a:t>
            </a:r>
          </a:p>
        </p:txBody>
      </p:sp>
      <p:graphicFrame>
        <p:nvGraphicFramePr>
          <p:cNvPr id="9" name="Object 4" descr="A picture of a blue tractor trailer">
            <a:extLst>
              <a:ext uri="{FF2B5EF4-FFF2-40B4-BE49-F238E27FC236}">
                <a16:creationId xmlns:a16="http://schemas.microsoft.com/office/drawing/2014/main" id="{95AD02B7-BB71-4CF3-B6D4-B2CF838A31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734321"/>
              </p:ext>
            </p:extLst>
          </p:nvPr>
        </p:nvGraphicFramePr>
        <p:xfrm>
          <a:off x="4114800" y="1915318"/>
          <a:ext cx="3886200" cy="302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7" name="Clip" r:id="rId5" imgW="2285086" imgH="1780337" progId="MS_ClipArt_Gallery.2">
                  <p:embed/>
                </p:oleObj>
              </mc:Choice>
              <mc:Fallback>
                <p:oleObj name="Clip" r:id="rId5" imgW="2285086" imgH="1780337" progId="MS_ClipArt_Gallery.2">
                  <p:embed/>
                  <p:pic>
                    <p:nvPicPr>
                      <p:cNvPr id="31748" name="Object 4">
                        <a:extLst>
                          <a:ext uri="{FF2B5EF4-FFF2-40B4-BE49-F238E27FC236}">
                            <a16:creationId xmlns:a16="http://schemas.microsoft.com/office/drawing/2014/main" id="{F24F77EB-4A4B-47BE-8E5C-E40C4FE24D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915318"/>
                        <a:ext cx="3886200" cy="302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13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dirty="0"/>
              <a:t>Stopping, Standing, Parking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0CCDE935-0D61-4A17-A127-5EED72A5FDE4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192024" y="57912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50ECF8-A128-409E-AEAD-FF390BD7E8F9}"/>
              </a:ext>
            </a:extLst>
          </p:cNvPr>
          <p:cNvSpPr/>
          <p:nvPr/>
        </p:nvSpPr>
        <p:spPr>
          <a:xfrm>
            <a:off x="763480" y="1426031"/>
            <a:ext cx="79248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Legal Prohibitions</a:t>
            </a:r>
          </a:p>
          <a:p>
            <a:pPr marL="342900" indent="-3429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Disabilities</a:t>
            </a:r>
          </a:p>
          <a:p>
            <a:pPr marL="342900" indent="-3429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Unattended Vehicle</a:t>
            </a:r>
          </a:p>
          <a:p>
            <a:pPr marL="342900" indent="-3429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Parallel to Curb</a:t>
            </a:r>
          </a:p>
          <a:p>
            <a:pPr marL="342900" indent="-3429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Hills</a:t>
            </a:r>
          </a:p>
          <a:p>
            <a:pPr marL="342900" indent="-3429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Leaving</a:t>
            </a:r>
          </a:p>
          <a:p>
            <a:pPr marL="342900" indent="-342900"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Coasting</a:t>
            </a:r>
          </a:p>
        </p:txBody>
      </p:sp>
      <p:graphicFrame>
        <p:nvGraphicFramePr>
          <p:cNvPr id="7" name="Object 4" descr="A picture of a blue car">
            <a:extLst>
              <a:ext uri="{FF2B5EF4-FFF2-40B4-BE49-F238E27FC236}">
                <a16:creationId xmlns:a16="http://schemas.microsoft.com/office/drawing/2014/main" id="{DBBFE0BA-A228-4147-8DB9-4224C8853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904028"/>
              </p:ext>
            </p:extLst>
          </p:nvPr>
        </p:nvGraphicFramePr>
        <p:xfrm>
          <a:off x="4568932" y="3173611"/>
          <a:ext cx="3811588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2" name="Clip" r:id="rId4" imgW="8838720" imgH="3481200" progId="MS_ClipArt_Gallery.2">
                  <p:embed/>
                </p:oleObj>
              </mc:Choice>
              <mc:Fallback>
                <p:oleObj name="Clip" r:id="rId4" imgW="8838720" imgH="3481200" progId="MS_ClipArt_Gallery.2">
                  <p:embed/>
                  <p:pic>
                    <p:nvPicPr>
                      <p:cNvPr id="104452" name="Object 4">
                        <a:extLst>
                          <a:ext uri="{FF2B5EF4-FFF2-40B4-BE49-F238E27FC236}">
                            <a16:creationId xmlns:a16="http://schemas.microsoft.com/office/drawing/2014/main" id="{4D527900-6427-4827-8B82-026374A2E1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932" y="3173611"/>
                        <a:ext cx="3811588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ABB3-1475-4586-97AD-48D5D4FA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Sharing Roadway with Motorcyclists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0786F-4910-49C6-8FF5-53B77630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6041A-41AB-4212-BF7A-2534ABE2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20B8512E-870E-4FB0-9D3A-070EE5B1E2C8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D08D8B-47EB-4599-9BA5-128587D077CB}"/>
              </a:ext>
            </a:extLst>
          </p:cNvPr>
          <p:cNvSpPr/>
          <p:nvPr/>
        </p:nvSpPr>
        <p:spPr>
          <a:xfrm>
            <a:off x="0" y="1514346"/>
            <a:ext cx="8153400" cy="2736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Motorcycle Awareness</a:t>
            </a:r>
          </a:p>
          <a:p>
            <a:pPr marL="457200" indent="-457200">
              <a:lnSpc>
                <a:spcPct val="20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Situations</a:t>
            </a:r>
          </a:p>
          <a:p>
            <a:pPr marL="457200" indent="-457200">
              <a:lnSpc>
                <a:spcPct val="200000"/>
              </a:lnSpc>
              <a:spcAft>
                <a:spcPts val="713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Motorist Responsibilities</a:t>
            </a:r>
          </a:p>
        </p:txBody>
      </p:sp>
      <p:graphicFrame>
        <p:nvGraphicFramePr>
          <p:cNvPr id="9" name="Object 4" descr="A picture of a man riding a motorcycle">
            <a:extLst>
              <a:ext uri="{FF2B5EF4-FFF2-40B4-BE49-F238E27FC236}">
                <a16:creationId xmlns:a16="http://schemas.microsoft.com/office/drawing/2014/main" id="{A2420F23-1B47-468C-81C4-91C9F2A18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223687"/>
              </p:ext>
            </p:extLst>
          </p:nvPr>
        </p:nvGraphicFramePr>
        <p:xfrm>
          <a:off x="5287962" y="1780880"/>
          <a:ext cx="2530475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6" name="Clip" r:id="rId4" imgW="945490" imgH="822960" progId="MS_ClipArt_Gallery.2">
                  <p:embed/>
                </p:oleObj>
              </mc:Choice>
              <mc:Fallback>
                <p:oleObj name="Clip" r:id="rId4" imgW="945490" imgH="822960" progId="MS_ClipArt_Gallery.2">
                  <p:embed/>
                  <p:pic>
                    <p:nvPicPr>
                      <p:cNvPr id="32772" name="Object 4">
                        <a:extLst>
                          <a:ext uri="{FF2B5EF4-FFF2-40B4-BE49-F238E27FC236}">
                            <a16:creationId xmlns:a16="http://schemas.microsoft.com/office/drawing/2014/main" id="{70A9988D-DB9A-41A9-A053-97FF1BDE80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962" y="1780880"/>
                        <a:ext cx="2530475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809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6B91-038B-44C4-8D8E-0E3BE460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Crash Involvement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E3B69-C89F-4C95-BA80-0BF526848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1083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Stop at Scene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Prevent Other Crashes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Notify Police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Provide Name and Address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When to Report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Unattended Vehicle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Blocking Traffic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Hit and Run Collisions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9E174-8A9A-4C5B-98C0-1644987A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66A50-9054-4BD5-888C-5AD8D1E3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6" name="Object 5" descr="A picture of a red firetruck">
            <a:extLst>
              <a:ext uri="{FF2B5EF4-FFF2-40B4-BE49-F238E27FC236}">
                <a16:creationId xmlns:a16="http://schemas.microsoft.com/office/drawing/2014/main" id="{08FAFE69-000A-4494-9C22-4475FE1FB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093788"/>
              </p:ext>
            </p:extLst>
          </p:nvPr>
        </p:nvGraphicFramePr>
        <p:xfrm>
          <a:off x="6096793" y="1623082"/>
          <a:ext cx="23606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7" name="Clip" r:id="rId3" imgW="1713586" imgH="833018" progId="MS_ClipArt_Gallery.2">
                  <p:embed/>
                </p:oleObj>
              </mc:Choice>
              <mc:Fallback>
                <p:oleObj name="Clip" r:id="rId3" imgW="1713586" imgH="833018" progId="MS_ClipArt_Gallery.2">
                  <p:embed/>
                  <p:pic>
                    <p:nvPicPr>
                      <p:cNvPr id="33797" name="Object 5">
                        <a:extLst>
                          <a:ext uri="{FF2B5EF4-FFF2-40B4-BE49-F238E27FC236}">
                            <a16:creationId xmlns:a16="http://schemas.microsoft.com/office/drawing/2014/main" id="{3353D8AF-6C94-41F4-9E3C-F60678C573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793" y="1623082"/>
                        <a:ext cx="236061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 descr="A picture of a blue car with a crushed front end being towed by a pink tow truck">
            <a:extLst>
              <a:ext uri="{FF2B5EF4-FFF2-40B4-BE49-F238E27FC236}">
                <a16:creationId xmlns:a16="http://schemas.microsoft.com/office/drawing/2014/main" id="{DBB6C043-988B-4036-B990-EBB998DBF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493074"/>
              </p:ext>
            </p:extLst>
          </p:nvPr>
        </p:nvGraphicFramePr>
        <p:xfrm>
          <a:off x="5562600" y="3088814"/>
          <a:ext cx="3429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" name="Clip" r:id="rId5" imgW="2234794" imgH="686714" progId="MS_ClipArt_Gallery.2">
                  <p:embed/>
                </p:oleObj>
              </mc:Choice>
              <mc:Fallback>
                <p:oleObj name="Clip" r:id="rId5" imgW="2234794" imgH="686714" progId="MS_ClipArt_Gallery.2">
                  <p:embed/>
                  <p:pic>
                    <p:nvPicPr>
                      <p:cNvPr id="33796" name="Object 4">
                        <a:extLst>
                          <a:ext uri="{FF2B5EF4-FFF2-40B4-BE49-F238E27FC236}">
                            <a16:creationId xmlns:a16="http://schemas.microsoft.com/office/drawing/2014/main" id="{2ED1E63D-B884-439E-9908-D04C5D1E13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088814"/>
                        <a:ext cx="34290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A picture of an ambulance driving">
            <a:extLst>
              <a:ext uri="{FF2B5EF4-FFF2-40B4-BE49-F238E27FC236}">
                <a16:creationId xmlns:a16="http://schemas.microsoft.com/office/drawing/2014/main" id="{F4A5DDE7-0B12-43B5-A129-A7F6C6085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26410"/>
              </p:ext>
            </p:extLst>
          </p:nvPr>
        </p:nvGraphicFramePr>
        <p:xfrm>
          <a:off x="6286499" y="4240403"/>
          <a:ext cx="198120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9" name="Clip" r:id="rId7" imgW="1384402" imgH="853135" progId="MS_ClipArt_Gallery.2">
                  <p:embed/>
                </p:oleObj>
              </mc:Choice>
              <mc:Fallback>
                <p:oleObj name="Clip" r:id="rId7" imgW="1384402" imgH="853135" progId="MS_ClipArt_Gallery.2">
                  <p:embed/>
                  <p:pic>
                    <p:nvPicPr>
                      <p:cNvPr id="33798" name="Object 7">
                        <a:extLst>
                          <a:ext uri="{FF2B5EF4-FFF2-40B4-BE49-F238E27FC236}">
                            <a16:creationId xmlns:a16="http://schemas.microsoft.com/office/drawing/2014/main" id="{049E4656-03A2-4401-A9F4-C0F6CF6957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499" y="4240403"/>
                        <a:ext cx="198120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A8E94F48-EB9D-4FC1-BB97-7DC38B6E3FF3}"/>
              </a:ext>
            </a:extLst>
          </p:cNvPr>
          <p:cNvPicPr/>
          <p:nvPr/>
        </p:nvPicPr>
        <p:blipFill rotWithShape="1">
          <a:blip r:embed="rId9"/>
          <a:srcRect l="16319" t="84606" r="73959" b="3732"/>
          <a:stretch/>
        </p:blipFill>
        <p:spPr bwMode="auto">
          <a:xfrm>
            <a:off x="457200" y="6036770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184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BC4F-CE68-4807-BF75-07DFAD30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Aiding Injured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770D5-3F7D-4556-857B-83AFC8860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Calling For Help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Make No Injury Assumptions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Avoid Moving Victim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Control Serious Bleeding</a:t>
            </a:r>
          </a:p>
          <a:p>
            <a:pPr>
              <a:lnSpc>
                <a:spcPct val="11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Keep Victims Warm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91051-EDA1-4BC7-9B9E-8EA2682C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6F7FE-1949-4E7E-B87E-D8D24150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6" name="Object 4" descr="A picture of an ambulance driving">
            <a:extLst>
              <a:ext uri="{FF2B5EF4-FFF2-40B4-BE49-F238E27FC236}">
                <a16:creationId xmlns:a16="http://schemas.microsoft.com/office/drawing/2014/main" id="{C703153E-EE4B-4FD7-8E28-7BC0FFA60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09293"/>
              </p:ext>
            </p:extLst>
          </p:nvPr>
        </p:nvGraphicFramePr>
        <p:xfrm>
          <a:off x="3390900" y="4342606"/>
          <a:ext cx="236220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4" name="Clip" r:id="rId3" imgW="1384402" imgH="853135" progId="MS_ClipArt_Gallery.2">
                  <p:embed/>
                </p:oleObj>
              </mc:Choice>
              <mc:Fallback>
                <p:oleObj name="Clip" r:id="rId3" imgW="1384402" imgH="853135" progId="MS_ClipArt_Gallery.2">
                  <p:embed/>
                  <p:pic>
                    <p:nvPicPr>
                      <p:cNvPr id="34820" name="Object 4">
                        <a:extLst>
                          <a:ext uri="{FF2B5EF4-FFF2-40B4-BE49-F238E27FC236}">
                            <a16:creationId xmlns:a16="http://schemas.microsoft.com/office/drawing/2014/main" id="{F4E1F30A-C83D-424B-A46E-F4E99546B0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4342606"/>
                        <a:ext cx="2362200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 descr="A picture of a medical team reviving someone">
            <a:extLst>
              <a:ext uri="{FF2B5EF4-FFF2-40B4-BE49-F238E27FC236}">
                <a16:creationId xmlns:a16="http://schemas.microsoft.com/office/drawing/2014/main" id="{CD2EE72C-6FE4-43BA-90DB-B8A190EB4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058802"/>
              </p:ext>
            </p:extLst>
          </p:nvPr>
        </p:nvGraphicFramePr>
        <p:xfrm>
          <a:off x="6272212" y="2515394"/>
          <a:ext cx="2414588" cy="182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5" name="Clip" r:id="rId5" imgW="2872130" imgH="2174443" progId="MS_ClipArt_Gallery.2">
                  <p:embed/>
                </p:oleObj>
              </mc:Choice>
              <mc:Fallback>
                <p:oleObj name="Clip" r:id="rId5" imgW="2872130" imgH="2174443" progId="MS_ClipArt_Gallery.2">
                  <p:embed/>
                  <p:pic>
                    <p:nvPicPr>
                      <p:cNvPr id="34821" name="Object 5">
                        <a:extLst>
                          <a:ext uri="{FF2B5EF4-FFF2-40B4-BE49-F238E27FC236}">
                            <a16:creationId xmlns:a16="http://schemas.microsoft.com/office/drawing/2014/main" id="{B3086F2E-28EB-4F1B-A0E9-824BEFD93F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2" y="2515394"/>
                        <a:ext cx="2414588" cy="182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67537DC0-3D15-44C4-AA15-08753E96B713}"/>
              </a:ext>
            </a:extLst>
          </p:cNvPr>
          <p:cNvPicPr/>
          <p:nvPr/>
        </p:nvPicPr>
        <p:blipFill rotWithShape="1">
          <a:blip r:embed="rId7"/>
          <a:srcRect l="16319" t="84606" r="73959" b="3732"/>
          <a:stretch/>
        </p:blipFill>
        <p:spPr bwMode="auto">
          <a:xfrm>
            <a:off x="442722" y="5638800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5287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954C6-9332-478B-8220-0F272E56F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Safety Concerns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2622-CF13-4C22-A95F-5E7B9A97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Defensive Driving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Using Occupant Protection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Vehicles With Open Beds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When Stopped By Police</a:t>
            </a:r>
          </a:p>
          <a:p>
            <a:pPr>
              <a:lnSpc>
                <a:spcPct val="120000"/>
              </a:lnSpc>
              <a:spcAft>
                <a:spcPts val="713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Speed Reduces Usable Vision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351-12A2-4B5D-A636-EB8C478A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1A118-CCC3-4F50-8701-72562893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6" name="Object 4" descr="A picture of a red car">
            <a:extLst>
              <a:ext uri="{FF2B5EF4-FFF2-40B4-BE49-F238E27FC236}">
                <a16:creationId xmlns:a16="http://schemas.microsoft.com/office/drawing/2014/main" id="{7EAC0F29-D5EA-4FF8-8889-0FD5B167E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488485"/>
              </p:ext>
            </p:extLst>
          </p:nvPr>
        </p:nvGraphicFramePr>
        <p:xfrm>
          <a:off x="6248400" y="3122612"/>
          <a:ext cx="274320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Clip" r:id="rId3" imgW="2239366" imgH="1209751" progId="MS_ClipArt_Gallery.2">
                  <p:embed/>
                </p:oleObj>
              </mc:Choice>
              <mc:Fallback>
                <p:oleObj name="Clip" r:id="rId3" imgW="2239366" imgH="1209751" progId="MS_ClipArt_Gallery.2">
                  <p:embed/>
                  <p:pic>
                    <p:nvPicPr>
                      <p:cNvPr id="35844" name="Object 4">
                        <a:extLst>
                          <a:ext uri="{FF2B5EF4-FFF2-40B4-BE49-F238E27FC236}">
                            <a16:creationId xmlns:a16="http://schemas.microsoft.com/office/drawing/2014/main" id="{26E22DDC-2686-4312-A43E-2B8EE44B22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122612"/>
                        <a:ext cx="2743200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CAD9A271-327D-4320-AF65-9234F8A46D9A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442722" y="5638800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1481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980B-893A-4056-B46D-9A9C90D5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Safety Concerns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DA103-1BC5-4253-8B81-B439FDF99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Keys to Safe Driving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Transporting Cargo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Safety Chains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Towing</a:t>
            </a:r>
          </a:p>
          <a:p>
            <a:pPr>
              <a:lnSpc>
                <a:spcPct val="110000"/>
              </a:lnSpc>
              <a:spcAft>
                <a:spcPts val="713"/>
              </a:spcAft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Carbon Monoxide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CE11C-36E9-456B-8C53-5931413A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365CA-F4CB-45F6-A609-66D658F3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6" name="Object 4" descr="A picture of a red car">
            <a:extLst>
              <a:ext uri="{FF2B5EF4-FFF2-40B4-BE49-F238E27FC236}">
                <a16:creationId xmlns:a16="http://schemas.microsoft.com/office/drawing/2014/main" id="{521B13A3-404E-41F5-80B8-AC474F0596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170486"/>
              </p:ext>
            </p:extLst>
          </p:nvPr>
        </p:nvGraphicFramePr>
        <p:xfrm>
          <a:off x="5762625" y="3074193"/>
          <a:ext cx="292417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5" name="Clip" r:id="rId3" imgW="2239366" imgH="1209751" progId="MS_ClipArt_Gallery.2">
                  <p:embed/>
                </p:oleObj>
              </mc:Choice>
              <mc:Fallback>
                <p:oleObj name="Clip" r:id="rId3" imgW="2239366" imgH="1209751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9F2B4A19-434F-424D-949C-2FF07DF833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3074193"/>
                        <a:ext cx="2924175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69EB2601-2636-441D-BBB2-D13F2D606A8F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442722" y="5638800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064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B5EFEA5-CF3C-4804-90BA-9C63A380008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81000" y="58674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4F605D-1CEA-4D79-AF41-AE3C637F8FA8}"/>
              </a:ext>
            </a:extLst>
          </p:cNvPr>
          <p:cNvSpPr txBox="1"/>
          <p:nvPr/>
        </p:nvSpPr>
        <p:spPr>
          <a:xfrm>
            <a:off x="609600" y="5482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AD91E-5F0C-416C-901B-A7492724FA17}"/>
              </a:ext>
            </a:extLst>
          </p:cNvPr>
          <p:cNvSpPr/>
          <p:nvPr/>
        </p:nvSpPr>
        <p:spPr>
          <a:xfrm>
            <a:off x="304800" y="1607219"/>
            <a:ext cx="8077200" cy="3643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&amp; Distance</a:t>
            </a:r>
          </a:p>
          <a:p>
            <a:pPr marL="457200" indent="-4572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seconds minimum following interval</a:t>
            </a:r>
          </a:p>
          <a:p>
            <a:pPr marL="914400" lvl="1" indent="-4572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NSC recommends adding 1 sec for each mitigating factor</a:t>
            </a:r>
          </a:p>
          <a:p>
            <a:pPr marL="457200" indent="-4572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or more seconds</a:t>
            </a:r>
          </a:p>
          <a:p>
            <a:pPr marL="914400" lvl="1" indent="-4572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Novice = 3+1 sec for minimum following interval</a:t>
            </a:r>
          </a:p>
          <a:p>
            <a:pPr marL="457200" indent="-457200">
              <a:lnSpc>
                <a:spcPct val="9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Adjusting Speed</a:t>
            </a:r>
          </a:p>
        </p:txBody>
      </p:sp>
      <p:pic>
        <p:nvPicPr>
          <p:cNvPr id="8" name="Picture 7" descr="Picture of two blue cars and their following distance">
            <a:extLst>
              <a:ext uri="{FF2B5EF4-FFF2-40B4-BE49-F238E27FC236}">
                <a16:creationId xmlns:a16="http://schemas.microsoft.com/office/drawing/2014/main" id="{D5EB9705-83BC-4042-8283-078C2D58DCDC}"/>
              </a:ext>
            </a:extLst>
          </p:cNvPr>
          <p:cNvPicPr/>
          <p:nvPr/>
        </p:nvPicPr>
        <p:blipFill rotWithShape="1">
          <a:blip r:embed="rId3"/>
          <a:srcRect l="1041" t="5342" r="54861" b="69017"/>
          <a:stretch/>
        </p:blipFill>
        <p:spPr bwMode="auto">
          <a:xfrm>
            <a:off x="3657600" y="5325272"/>
            <a:ext cx="5334000" cy="1470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Speed Limits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B6EF1C91-D3A4-48C6-AD86-8FF855495D20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187083" y="6246876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1FA631-ECC6-46D6-A502-969450F623DF}"/>
              </a:ext>
            </a:extLst>
          </p:cNvPr>
          <p:cNvSpPr/>
          <p:nvPr/>
        </p:nvSpPr>
        <p:spPr>
          <a:xfrm>
            <a:off x="457200" y="1388065"/>
            <a:ext cx="8229600" cy="2989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Areas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Parks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Interstate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Interstate</a:t>
            </a:r>
          </a:p>
          <a:p>
            <a:pPr marL="457200" indent="-457200">
              <a:lnSpc>
                <a:spcPct val="12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Buses</a:t>
            </a:r>
          </a:p>
        </p:txBody>
      </p:sp>
      <p:graphicFrame>
        <p:nvGraphicFramePr>
          <p:cNvPr id="7" name="Object 5" descr="A picture of a bridge over a highway">
            <a:extLst>
              <a:ext uri="{FF2B5EF4-FFF2-40B4-BE49-F238E27FC236}">
                <a16:creationId xmlns:a16="http://schemas.microsoft.com/office/drawing/2014/main" id="{37FD7B7D-4EDD-4E08-B5B3-AB68B9A8E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32838"/>
              </p:ext>
            </p:extLst>
          </p:nvPr>
        </p:nvGraphicFramePr>
        <p:xfrm>
          <a:off x="4664075" y="1439851"/>
          <a:ext cx="402272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5" name="Clip" r:id="rId4" imgW="5303520" imgH="4395600" progId="MS_ClipArt_Gallery.2">
                  <p:embed/>
                </p:oleObj>
              </mc:Choice>
              <mc:Fallback>
                <p:oleObj name="Clip" r:id="rId4" imgW="5303520" imgH="4395600" progId="MS_ClipArt_Gallery.2">
                  <p:embed/>
                  <p:pic>
                    <p:nvPicPr>
                      <p:cNvPr id="109573" name="Object 5">
                        <a:extLst>
                          <a:ext uri="{FF2B5EF4-FFF2-40B4-BE49-F238E27FC236}">
                            <a16:creationId xmlns:a16="http://schemas.microsoft.com/office/drawing/2014/main" id="{D5C9F2CB-3BBC-4D82-87FB-E39A96193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075" y="1439851"/>
                        <a:ext cx="4022725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688FB43-A2A5-46DB-BC59-E5901CAA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Headlights</a:t>
            </a:r>
            <a:endParaRPr kumimoji="1" lang="en-US" altLang="en-US" dirty="0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077EFEC4-0396-4DC0-9FC1-161B94A8D03C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8680" y="572372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765759-D8C5-406C-BBE6-B58E06551BB9}"/>
              </a:ext>
            </a:extLst>
          </p:cNvPr>
          <p:cNvSpPr/>
          <p:nvPr/>
        </p:nvSpPr>
        <p:spPr>
          <a:xfrm>
            <a:off x="477175" y="1699141"/>
            <a:ext cx="4572000" cy="37540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Daytime Running Lights</a:t>
            </a:r>
          </a:p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Headlights</a:t>
            </a:r>
          </a:p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Beam Use</a:t>
            </a:r>
          </a:p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 Light Use</a:t>
            </a:r>
          </a:p>
          <a:p>
            <a:pPr marL="457200" indent="-457200">
              <a:lnSpc>
                <a:spcPct val="13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Lights</a:t>
            </a:r>
          </a:p>
        </p:txBody>
      </p:sp>
      <p:graphicFrame>
        <p:nvGraphicFramePr>
          <p:cNvPr id="11" name="Object 4" descr="A picture of a purple car">
            <a:extLst>
              <a:ext uri="{FF2B5EF4-FFF2-40B4-BE49-F238E27FC236}">
                <a16:creationId xmlns:a16="http://schemas.microsoft.com/office/drawing/2014/main" id="{50390805-B3CA-4E32-BF39-FDBDBD13E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261154"/>
              </p:ext>
            </p:extLst>
          </p:nvPr>
        </p:nvGraphicFramePr>
        <p:xfrm>
          <a:off x="5390225" y="2724460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8" name="Clip" r:id="rId4" imgW="2238840" imgH="1209240" progId="MS_ClipArt_Gallery.2">
                  <p:embed/>
                </p:oleObj>
              </mc:Choice>
              <mc:Fallback>
                <p:oleObj name="Clip" r:id="rId4" imgW="2238840" imgH="1209240" progId="MS_ClipArt_Gallery.2">
                  <p:embed/>
                  <p:pic>
                    <p:nvPicPr>
                      <p:cNvPr id="111620" name="Object 4">
                        <a:extLst>
                          <a:ext uri="{FF2B5EF4-FFF2-40B4-BE49-F238E27FC236}">
                            <a16:creationId xmlns:a16="http://schemas.microsoft.com/office/drawing/2014/main" id="{2AFDAFBD-20D0-4DFF-87E0-15ADBEB934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0225" y="2724460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8C46-3349-4AFB-84BB-9C463D9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Freeway Driving Concerns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1F91BEF-9403-4BB2-ADBA-558EAA5ED48E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E873EF-E131-4783-A725-B2AB82D41709}"/>
              </a:ext>
            </a:extLst>
          </p:cNvPr>
          <p:cNvSpPr/>
          <p:nvPr/>
        </p:nvSpPr>
        <p:spPr>
          <a:xfrm>
            <a:off x="457200" y="1295400"/>
            <a:ext cx="4572000" cy="40915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Roadway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Freeway Tips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 Breakdown</a:t>
            </a:r>
          </a:p>
        </p:txBody>
      </p:sp>
      <p:graphicFrame>
        <p:nvGraphicFramePr>
          <p:cNvPr id="10" name="Object 4" descr="A picture of a bridge over a road">
            <a:extLst>
              <a:ext uri="{FF2B5EF4-FFF2-40B4-BE49-F238E27FC236}">
                <a16:creationId xmlns:a16="http://schemas.microsoft.com/office/drawing/2014/main" id="{02848802-C84B-42A1-BC72-A3E5C518A8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157888"/>
              </p:ext>
            </p:extLst>
          </p:nvPr>
        </p:nvGraphicFramePr>
        <p:xfrm>
          <a:off x="4419600" y="1750509"/>
          <a:ext cx="4022725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7" name="Clip" r:id="rId4" imgW="5303520" imgH="4395600" progId="MS_ClipArt_Gallery.2">
                  <p:embed/>
                </p:oleObj>
              </mc:Choice>
              <mc:Fallback>
                <p:oleObj name="Clip" r:id="rId4" imgW="5303520" imgH="4395600" progId="MS_ClipArt_Gallery.2">
                  <p:embed/>
                  <p:pic>
                    <p:nvPicPr>
                      <p:cNvPr id="113668" name="Object 4">
                        <a:extLst>
                          <a:ext uri="{FF2B5EF4-FFF2-40B4-BE49-F238E27FC236}">
                            <a16:creationId xmlns:a16="http://schemas.microsoft.com/office/drawing/2014/main" id="{827192D1-EEE3-4CD0-9EDA-1F733F5ADB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750509"/>
                        <a:ext cx="4022725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4CC2-9B92-49F5-8FB8-62D7E6C6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/>
              <a:t>Problem Situations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3A2281-CD17-4B90-8D0A-84D3E8151BEA}"/>
              </a:ext>
            </a:extLst>
          </p:cNvPr>
          <p:cNvSpPr/>
          <p:nvPr/>
        </p:nvSpPr>
        <p:spPr>
          <a:xfrm>
            <a:off x="463118" y="1371601"/>
            <a:ext cx="6471082" cy="3408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Skid Control Fundamentals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Brake Failure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Off Roadway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Tire Blowout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Steep Hill</a:t>
            </a:r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EAEA1A53-8BBA-49D2-8E90-2B4ED0B67B59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Object 4" descr="A picture of purple">
            <a:extLst>
              <a:ext uri="{FF2B5EF4-FFF2-40B4-BE49-F238E27FC236}">
                <a16:creationId xmlns:a16="http://schemas.microsoft.com/office/drawing/2014/main" id="{742EC6AE-3E02-4250-B77B-0FA8AF3210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26053"/>
              </p:ext>
            </p:extLst>
          </p:nvPr>
        </p:nvGraphicFramePr>
        <p:xfrm>
          <a:off x="5715000" y="2362200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" name="Clip" r:id="rId4" imgW="2238840" imgH="1209240" progId="MS_ClipArt_Gallery.2">
                  <p:embed/>
                </p:oleObj>
              </mc:Choice>
              <mc:Fallback>
                <p:oleObj name="Clip" r:id="rId4" imgW="2238840" imgH="1209240" progId="MS_ClipArt_Gallery.2">
                  <p:embed/>
                  <p:pic>
                    <p:nvPicPr>
                      <p:cNvPr id="115716" name="Object 4">
                        <a:extLst>
                          <a:ext uri="{FF2B5EF4-FFF2-40B4-BE49-F238E27FC236}">
                            <a16:creationId xmlns:a16="http://schemas.microsoft.com/office/drawing/2014/main" id="{2E318CEA-D36F-4AF7-B29F-614FC5CF05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362200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 descr="A picture of purple">
            <a:extLst>
              <a:ext uri="{FF2B5EF4-FFF2-40B4-BE49-F238E27FC236}">
                <a16:creationId xmlns:a16="http://schemas.microsoft.com/office/drawing/2014/main" id="{CE38B7F3-34F1-46CC-AD58-E083EE8E47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111122"/>
              </p:ext>
            </p:extLst>
          </p:nvPr>
        </p:nvGraphicFramePr>
        <p:xfrm>
          <a:off x="4419600" y="3425737"/>
          <a:ext cx="32766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Clip" r:id="rId6" imgW="2238840" imgH="1209240" progId="MS_ClipArt_Gallery.2">
                  <p:embed/>
                </p:oleObj>
              </mc:Choice>
              <mc:Fallback>
                <p:oleObj name="Clip" r:id="rId6" imgW="2238840" imgH="1209240" progId="MS_ClipArt_Gallery.2">
                  <p:embed/>
                  <p:pic>
                    <p:nvPicPr>
                      <p:cNvPr id="115717" name="Object 5">
                        <a:extLst>
                          <a:ext uri="{FF2B5EF4-FFF2-40B4-BE49-F238E27FC236}">
                            <a16:creationId xmlns:a16="http://schemas.microsoft.com/office/drawing/2014/main" id="{4AFDE1FC-74CF-4766-A16B-C4CB9E7337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25737"/>
                        <a:ext cx="32766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B8-A33C-45AF-AD8F-ECF61A67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784"/>
            <a:ext cx="98298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Winter Driving Concerns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12/19/2018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 descr="Logo of a car superimposed on outline of Pennsylvania">
            <a:extLst>
              <a:ext uri="{FF2B5EF4-FFF2-40B4-BE49-F238E27FC236}">
                <a16:creationId xmlns:a16="http://schemas.microsoft.com/office/drawing/2014/main" id="{2BCCAE7D-E033-498F-A049-494A403FAD27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1526FA-9431-40DD-8D16-FB74F0E5D0D4}"/>
              </a:ext>
            </a:extLst>
          </p:cNvPr>
          <p:cNvSpPr/>
          <p:nvPr/>
        </p:nvSpPr>
        <p:spPr>
          <a:xfrm>
            <a:off x="829692" y="1524000"/>
            <a:ext cx="4572000" cy="27185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Interval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</a:p>
          <a:p>
            <a:pPr marL="457200" indent="-457200">
              <a:lnSpc>
                <a:spcPct val="140000"/>
              </a:lnSpc>
              <a:spcAft>
                <a:spcPts val="713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</a:p>
        </p:txBody>
      </p:sp>
      <p:graphicFrame>
        <p:nvGraphicFramePr>
          <p:cNvPr id="8" name="Object 4" descr="A picture of a house in winter">
            <a:extLst>
              <a:ext uri="{FF2B5EF4-FFF2-40B4-BE49-F238E27FC236}">
                <a16:creationId xmlns:a16="http://schemas.microsoft.com/office/drawing/2014/main" id="{0F063342-83D4-45F1-A253-AE69231F6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248776"/>
              </p:ext>
            </p:extLst>
          </p:nvPr>
        </p:nvGraphicFramePr>
        <p:xfrm>
          <a:off x="4151312" y="2919383"/>
          <a:ext cx="4803775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name="Clip" r:id="rId4" imgW="2212560" imgH="1220040" progId="MS_ClipArt_Gallery.2">
                  <p:embed/>
                </p:oleObj>
              </mc:Choice>
              <mc:Fallback>
                <p:oleObj name="Clip" r:id="rId4" imgW="2212560" imgH="1220040" progId="MS_ClipArt_Gallery.2">
                  <p:embed/>
                  <p:pic>
                    <p:nvPicPr>
                      <p:cNvPr id="117764" name="Object 4">
                        <a:extLst>
                          <a:ext uri="{FF2B5EF4-FFF2-40B4-BE49-F238E27FC236}">
                            <a16:creationId xmlns:a16="http://schemas.microsoft.com/office/drawing/2014/main" id="{11FF3617-B2E2-4887-9F11-7A98CE8A25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312" y="2919383"/>
                        <a:ext cx="4803775" cy="264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A283A6C-CFEA-4CBC-A8E3-AF19AB7CC128}"/>
</file>

<file path=customXml/itemProps2.xml><?xml version="1.0" encoding="utf-8"?>
<ds:datastoreItem xmlns:ds="http://schemas.openxmlformats.org/officeDocument/2006/customXml" ds:itemID="{DBB7129F-176D-43AF-85F5-240261E430A3}"/>
</file>

<file path=customXml/itemProps3.xml><?xml version="1.0" encoding="utf-8"?>
<ds:datastoreItem xmlns:ds="http://schemas.openxmlformats.org/officeDocument/2006/customXml" ds:itemID="{D01E2D6F-56A4-4131-87B3-58CE0BBDFC82}"/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973</Words>
  <Application>Microsoft Office PowerPoint</Application>
  <PresentationFormat>On-screen Show (4:3)</PresentationFormat>
  <Paragraphs>284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Berlin Sans FB</vt:lpstr>
      <vt:lpstr>Bookman</vt:lpstr>
      <vt:lpstr>Calibri</vt:lpstr>
      <vt:lpstr>Helvetica</vt:lpstr>
      <vt:lpstr>Monotype Sorts</vt:lpstr>
      <vt:lpstr>Wingdings</vt:lpstr>
      <vt:lpstr>Office Theme</vt:lpstr>
      <vt:lpstr>Clip</vt:lpstr>
      <vt:lpstr>Driver Responsibilities:         Knowing State Traffic Laws</vt:lpstr>
      <vt:lpstr>Last session</vt:lpstr>
      <vt:lpstr>Stopping, Standing, Parking</vt:lpstr>
      <vt:lpstr>PowerPoint Presentation</vt:lpstr>
      <vt:lpstr>Speed Limits</vt:lpstr>
      <vt:lpstr>Headlights</vt:lpstr>
      <vt:lpstr>Freeway Driving Concerns</vt:lpstr>
      <vt:lpstr>Problem Situations</vt:lpstr>
      <vt:lpstr>Winter Driving Concerns</vt:lpstr>
      <vt:lpstr>State Alcohol Laws</vt:lpstr>
      <vt:lpstr>Minor In Possession (MIP)</vt:lpstr>
      <vt:lpstr>MIP Penalties </vt:lpstr>
      <vt:lpstr>Improper Use of a License</vt:lpstr>
      <vt:lpstr>Driving While Intoxicated  </vt:lpstr>
      <vt:lpstr>State DWI Penalties</vt:lpstr>
      <vt:lpstr>DWI by Minor Penalties</vt:lpstr>
      <vt:lpstr>Public Intoxication</vt:lpstr>
      <vt:lpstr>Open Container Law</vt:lpstr>
      <vt:lpstr>Consumption Law</vt:lpstr>
      <vt:lpstr>Driving Under the Influence (DUI) By Minor</vt:lpstr>
      <vt:lpstr>Administrative License Revocation  (ALR) Implied Consent</vt:lpstr>
      <vt:lpstr>ALR  for  Minors</vt:lpstr>
      <vt:lpstr>Implied Consent for Minors </vt:lpstr>
      <vt:lpstr> </vt:lpstr>
      <vt:lpstr>Intoxication Manslaughter </vt:lpstr>
      <vt:lpstr>PowerPoint Presentation</vt:lpstr>
      <vt:lpstr>Sharing Roadway with Bicyclists</vt:lpstr>
      <vt:lpstr>Bicycle Safety Issues</vt:lpstr>
      <vt:lpstr>Sharing Roadway with Trucks</vt:lpstr>
      <vt:lpstr>Sharing Roadway with Motorcyclists</vt:lpstr>
      <vt:lpstr>Crash Involvement</vt:lpstr>
      <vt:lpstr>Aiding Injured</vt:lpstr>
      <vt:lpstr>Safety Concerns</vt:lpstr>
      <vt:lpstr>Safety Concerns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280</cp:revision>
  <dcterms:created xsi:type="dcterms:W3CDTF">2017-02-01T18:23:33Z</dcterms:created>
  <dcterms:modified xsi:type="dcterms:W3CDTF">2018-12-19T20:05:48Z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MigrationSourceURL">
    <vt:lpwstr/>
  </property>
  <property fmtid="{D5CDD505-2E9C-101B-9397-08002B2CF9AE}" pid="4" name="Order">
    <vt:r8>1572500</vt:r8>
  </property>
  <property fmtid="{D5CDD505-2E9C-101B-9397-08002B2CF9AE}" pid="5" name="Category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