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.state.pa.us/public/dvspubsforms/bdl/bdl%20manuals/manuals/pa%20drivers%20manual%20by%20chapter/english/pub%209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Driver Education Theory Sample Lesson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Taking Personal Responsibility: Alcohol and Other Drugs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12/19/2018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/>
              <a:t>Taking Personal Responsibility: Alcohol and Other Drugs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/>
              <a:t>Making Responsible Choices</a:t>
            </a:r>
          </a:p>
          <a:p>
            <a:r>
              <a:rPr lang="en-US"/>
              <a:t>Other Drugs and Driving task</a:t>
            </a:r>
          </a:p>
          <a:p>
            <a:r>
              <a:rPr lang="en-US"/>
              <a:t>The Choices Are Yours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0D57AF2-7F98-445B-850F-DA14E34254B5}" type="datetime1">
              <a:rPr lang="en-US" smtClean="0"/>
              <a:t>12/19/2018</a:t>
            </a:fld>
            <a:endParaRPr lang="en-US"/>
          </a:p>
        </p:txBody>
      </p:sp>
      <p:pic>
        <p:nvPicPr>
          <p:cNvPr id="6" name="Picture 12" descr="A close up of items on a table&#10;&#10;Description automatically generated">
            <a:extLst>
              <a:ext uri="{FF2B5EF4-FFF2-40B4-BE49-F238E27FC236}">
                <a16:creationId xmlns:a16="http://schemas.microsoft.com/office/drawing/2014/main" id="{ADCD9BCD-4507-4DD4-9488-A88D94D13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63181"/>
            <a:ext cx="2514600" cy="190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A1E2-F90B-4108-B47E-116D35B0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3CF01-3420-45F8-9D3B-D9BE63186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know about alcohol and other drugs and driving?</a:t>
            </a:r>
          </a:p>
          <a:p>
            <a:r>
              <a:rPr lang="en-US" dirty="0"/>
              <a:t>How do state laws impact teens?</a:t>
            </a:r>
          </a:p>
          <a:p>
            <a:r>
              <a:rPr lang="en-US" dirty="0"/>
              <a:t>How does BAC make a difference?</a:t>
            </a:r>
          </a:p>
          <a:p>
            <a:r>
              <a:rPr lang="en-US" dirty="0"/>
              <a:t>How does alcohol and other drugs impact driving ability?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3A028-5754-4A78-AA11-3343394C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43D8C-5E3A-43C3-81A1-E155EB0D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3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BAA44-6838-4C0E-9D5B-0B39AFA6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Alcohol/Drug Laws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DD93-614D-4FE5-94A4-986D4D86F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Driving Under the Influence</a:t>
            </a:r>
          </a:p>
          <a:p>
            <a:pPr lvl="1"/>
            <a:r>
              <a:rPr lang="en-US" dirty="0">
                <a:hlinkClick r:id="rId2"/>
              </a:rPr>
              <a:t>PA. Driver’s Manual Chapter 4 Page 80</a:t>
            </a:r>
            <a:endParaRPr lang="en-US" dirty="0"/>
          </a:p>
          <a:p>
            <a:r>
              <a:rPr lang="en-US" dirty="0"/>
              <a:t>21 and older BAC level is .08%</a:t>
            </a:r>
          </a:p>
          <a:p>
            <a:pPr lvl="1"/>
            <a:r>
              <a:rPr lang="en-US" dirty="0">
                <a:hlinkClick r:id="rId2"/>
              </a:rPr>
              <a:t>PA. Driver’s Manual Chapter 4 Page 80</a:t>
            </a:r>
            <a:endParaRPr lang="en-US" dirty="0"/>
          </a:p>
          <a:p>
            <a:r>
              <a:rPr lang="en-US" dirty="0"/>
              <a:t>20 and under BAC level is .02%</a:t>
            </a:r>
          </a:p>
          <a:p>
            <a:pPr lvl="1"/>
            <a:r>
              <a:rPr lang="en-US" dirty="0">
                <a:hlinkClick r:id="rId2"/>
              </a:rPr>
              <a:t>PA. Driver’s Manual Chapter 4 Page 80</a:t>
            </a:r>
            <a:endParaRPr lang="en-US" dirty="0"/>
          </a:p>
          <a:p>
            <a:r>
              <a:rPr lang="en-US" dirty="0"/>
              <a:t>Implied Consent Law</a:t>
            </a:r>
          </a:p>
          <a:p>
            <a:pPr lvl="1"/>
            <a:r>
              <a:rPr lang="en-US" dirty="0">
                <a:hlinkClick r:id="rId2"/>
              </a:rPr>
              <a:t>PA. Driver’s Manual Chapter 4 Page 80</a:t>
            </a:r>
            <a:endParaRPr lang="en-US" dirty="0"/>
          </a:p>
          <a:p>
            <a:r>
              <a:rPr lang="en-US" dirty="0"/>
              <a:t>Open Container Law</a:t>
            </a:r>
          </a:p>
          <a:p>
            <a:pPr lvl="1"/>
            <a:r>
              <a:rPr lang="en-US" dirty="0">
                <a:hlinkClick r:id="rId2"/>
              </a:rPr>
              <a:t>PA. Driver’s Manual Chapter 4 Page 80 </a:t>
            </a:r>
            <a:endParaRPr lang="en-US" dirty="0"/>
          </a:p>
          <a:p>
            <a:r>
              <a:rPr lang="en-US" dirty="0"/>
              <a:t>Purchase and Age Misrepresentation</a:t>
            </a:r>
          </a:p>
          <a:p>
            <a:pPr lvl="1"/>
            <a:r>
              <a:rPr lang="en-US" dirty="0">
                <a:hlinkClick r:id="rId2"/>
              </a:rPr>
              <a:t>PA. Driver’s Manual Chapter 4 Page 82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4C3E1-F861-46BC-8A33-3E9A2A1B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17387-623B-4CA1-A30E-985E45EC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3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2595-C871-42C9-BF38-E57421F5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Drugs and Driving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5A3E2-9187-4A72-B25C-DF808DB7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Perception</a:t>
            </a:r>
          </a:p>
          <a:p>
            <a:r>
              <a:rPr lang="en-US" dirty="0"/>
              <a:t>Judgement</a:t>
            </a:r>
          </a:p>
          <a:p>
            <a:r>
              <a:rPr lang="en-US" dirty="0"/>
              <a:t>Coordination</a:t>
            </a:r>
          </a:p>
          <a:p>
            <a:r>
              <a:rPr lang="en-US" dirty="0"/>
              <a:t>Vision</a:t>
            </a:r>
          </a:p>
          <a:p>
            <a:r>
              <a:rPr lang="en-US" dirty="0"/>
              <a:t>Mood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1B161-EA3B-4D34-AC30-2C653196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D5977-22FE-43F1-AF17-811FE439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9" descr="A close up of items on a table&#10;&#10;Description automatically generated">
            <a:extLst>
              <a:ext uri="{FF2B5EF4-FFF2-40B4-BE49-F238E27FC236}">
                <a16:creationId xmlns:a16="http://schemas.microsoft.com/office/drawing/2014/main" id="{44324BCC-C275-4419-9733-153E27A31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49437"/>
            <a:ext cx="4179888" cy="3159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80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AC6F-59B5-45DB-A099-CD28A6E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Marijuana and Driving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27E9-7A41-4F96-9D7F-F510CA735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  <a:t> About 300 µg/kg to achieve a high</a:t>
            </a:r>
          </a:p>
          <a:p>
            <a:pPr>
              <a:lnSpc>
                <a:spcPct val="11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  <a:t> Effects at 300 µg/kg: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Tracking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Following Distance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Vigilance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Divided Attention</a:t>
            </a:r>
          </a:p>
          <a:p>
            <a:pPr>
              <a:lnSpc>
                <a:spcPct val="11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  <a:t> Research should be conducted to</a:t>
            </a:r>
            <a:b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</a:br>
            <a: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  <a:t> determine marijuana effects 8, 16,                                                                                      and 24 hours after smoking.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8EFDB-D298-4912-B30E-24DAAED0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03691-EBB2-45EE-B20F-32B5C022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Object 18" descr="Marijuana plant">
            <a:extLst>
              <a:ext uri="{FF2B5EF4-FFF2-40B4-BE49-F238E27FC236}">
                <a16:creationId xmlns:a16="http://schemas.microsoft.com/office/drawing/2014/main" id="{6D28C436-0E81-446D-997F-CC1946E93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374642"/>
              </p:ext>
            </p:extLst>
          </p:nvPr>
        </p:nvGraphicFramePr>
        <p:xfrm>
          <a:off x="5486400" y="1677987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aint Shop Pro Image" r:id="rId3" imgW="722147" imgH="565854" progId="PaintShopPro">
                  <p:embed/>
                </p:oleObj>
              </mc:Choice>
              <mc:Fallback>
                <p:oleObj name="Paint Shop Pro Image" r:id="rId3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77987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8" descr="Marijuana plant ">
            <a:extLst>
              <a:ext uri="{FF2B5EF4-FFF2-40B4-BE49-F238E27FC236}">
                <a16:creationId xmlns:a16="http://schemas.microsoft.com/office/drawing/2014/main" id="{2D4ED184-3B6D-4F8E-B73F-9C3F26C5F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520684"/>
              </p:ext>
            </p:extLst>
          </p:nvPr>
        </p:nvGraphicFramePr>
        <p:xfrm>
          <a:off x="4800600" y="2971800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aint Shop Pro Image" r:id="rId5" imgW="722147" imgH="565854" progId="PaintShopPro">
                  <p:embed/>
                </p:oleObj>
              </mc:Choice>
              <mc:Fallback>
                <p:oleObj name="Paint Shop Pro Image" r:id="rId5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71800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" descr="Marijuana plant ">
            <a:extLst>
              <a:ext uri="{FF2B5EF4-FFF2-40B4-BE49-F238E27FC236}">
                <a16:creationId xmlns:a16="http://schemas.microsoft.com/office/drawing/2014/main" id="{6A493A87-FFAA-4995-95D0-E50AF8D050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261237"/>
              </p:ext>
            </p:extLst>
          </p:nvPr>
        </p:nvGraphicFramePr>
        <p:xfrm>
          <a:off x="5715000" y="4236021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aint Shop Pro Image" r:id="rId6" imgW="722147" imgH="565854" progId="PaintShopPro">
                  <p:embed/>
                </p:oleObj>
              </mc:Choice>
              <mc:Fallback>
                <p:oleObj name="Paint Shop Pro Image" r:id="rId6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236021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8" descr="Marijuana plant">
            <a:extLst>
              <a:ext uri="{FF2B5EF4-FFF2-40B4-BE49-F238E27FC236}">
                <a16:creationId xmlns:a16="http://schemas.microsoft.com/office/drawing/2014/main" id="{CBFCC23F-57D3-45D3-8331-4D47F599B8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872557"/>
              </p:ext>
            </p:extLst>
          </p:nvPr>
        </p:nvGraphicFramePr>
        <p:xfrm>
          <a:off x="7142085" y="1989932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aint Shop Pro Image" r:id="rId7" imgW="722147" imgH="565854" progId="PaintShopPro">
                  <p:embed/>
                </p:oleObj>
              </mc:Choice>
              <mc:Fallback>
                <p:oleObj name="Paint Shop Pro Image" r:id="rId7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085" y="1989932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8" descr="Marijuana plant ">
            <a:extLst>
              <a:ext uri="{FF2B5EF4-FFF2-40B4-BE49-F238E27FC236}">
                <a16:creationId xmlns:a16="http://schemas.microsoft.com/office/drawing/2014/main" id="{F2D2BE06-1B50-4FB4-9A05-8748EB842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86015"/>
              </p:ext>
            </p:extLst>
          </p:nvPr>
        </p:nvGraphicFramePr>
        <p:xfrm>
          <a:off x="6359525" y="3073797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aint Shop Pro Image" r:id="rId8" imgW="722147" imgH="565854" progId="PaintShopPro">
                  <p:embed/>
                </p:oleObj>
              </mc:Choice>
              <mc:Fallback>
                <p:oleObj name="Paint Shop Pro Image" r:id="rId8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3073797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 descr="marijuana plant ">
            <a:extLst>
              <a:ext uri="{FF2B5EF4-FFF2-40B4-BE49-F238E27FC236}">
                <a16:creationId xmlns:a16="http://schemas.microsoft.com/office/drawing/2014/main" id="{A21F8B20-6E69-45F7-A7BD-0914DE0D9D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956858"/>
              </p:ext>
            </p:extLst>
          </p:nvPr>
        </p:nvGraphicFramePr>
        <p:xfrm>
          <a:off x="7200900" y="4599980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aint Shop Pro Image" r:id="rId9" imgW="722147" imgH="565854" progId="PaintShopPro">
                  <p:embed/>
                </p:oleObj>
              </mc:Choice>
              <mc:Fallback>
                <p:oleObj name="Paint Shop Pro Image" r:id="rId9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4599980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694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8D15-D49B-44D6-917F-88E57B33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Drugs and Driving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7C8F1-8C5C-4FAB-BF34-D3BA36741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the Counter Medications</a:t>
            </a:r>
          </a:p>
          <a:p>
            <a:r>
              <a:rPr lang="en-US" dirty="0"/>
              <a:t>Prescription Medications</a:t>
            </a:r>
          </a:p>
          <a:p>
            <a:pPr lvl="1"/>
            <a:r>
              <a:rPr lang="en-US" dirty="0"/>
              <a:t>Tranquilizers</a:t>
            </a:r>
          </a:p>
          <a:p>
            <a:pPr lvl="1"/>
            <a:r>
              <a:rPr lang="en-US" dirty="0"/>
              <a:t>Stimulants</a:t>
            </a:r>
          </a:p>
          <a:p>
            <a:pPr lvl="1"/>
            <a:r>
              <a:rPr lang="en-US" dirty="0"/>
              <a:t>Narcotics</a:t>
            </a:r>
          </a:p>
          <a:p>
            <a:pPr lvl="1"/>
            <a:r>
              <a:rPr lang="en-US" dirty="0"/>
              <a:t>Opioids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6B594-046E-4974-BF3C-D6A38EC0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16184-8D9C-4BCD-961D-217E34E6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13" descr="A close up of items on a table&#10;&#10;Description automatically generated">
            <a:extLst>
              <a:ext uri="{FF2B5EF4-FFF2-40B4-BE49-F238E27FC236}">
                <a16:creationId xmlns:a16="http://schemas.microsoft.com/office/drawing/2014/main" id="{AE5A94D9-5D2C-413C-BE95-8292ECB36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200400" cy="2419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45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73553-8A5D-4EF2-A3C6-EA9A098F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F95AD-A0D8-408D-B036-DC26B3051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Alcohol Affects Your Life</a:t>
            </a:r>
          </a:p>
          <a:p>
            <a:pPr lvl="1"/>
            <a:r>
              <a:rPr lang="en-US" dirty="0"/>
              <a:t>Video if time permits</a:t>
            </a:r>
          </a:p>
          <a:p>
            <a:pPr lvl="2"/>
            <a:r>
              <a:rPr lang="en-US" dirty="0"/>
              <a:t>Driving Drunk…Your Choice?</a:t>
            </a:r>
          </a:p>
          <a:p>
            <a:r>
              <a:rPr lang="en-US" dirty="0"/>
              <a:t>Alcohol Affects the Brain</a:t>
            </a:r>
          </a:p>
          <a:p>
            <a:pPr lvl="1"/>
            <a:r>
              <a:rPr lang="en-US" dirty="0"/>
              <a:t>Losing Your Coordination </a:t>
            </a:r>
          </a:p>
          <a:p>
            <a:r>
              <a:rPr lang="en-US" dirty="0"/>
              <a:t>Alcohol Affects the Vision</a:t>
            </a:r>
          </a:p>
          <a:p>
            <a:pPr lvl="1"/>
            <a:r>
              <a:rPr lang="en-US" dirty="0"/>
              <a:t>Fatal Vision goggles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56DCD-DF49-4788-97A1-1DC5EE51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5B93D-9C7D-41D0-AA8E-67132232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B5D81-74D6-4B0E-8969-74BF17E3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9AF08-D2FD-4872-B390-92CA1F563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Alcohol Information</a:t>
            </a:r>
          </a:p>
          <a:p>
            <a:r>
              <a:rPr lang="en-US" dirty="0"/>
              <a:t>Managing Personal Risk</a:t>
            </a:r>
          </a:p>
          <a:p>
            <a:pPr lvl="1"/>
            <a:r>
              <a:rPr lang="en-US" dirty="0"/>
              <a:t>Fatigue</a:t>
            </a:r>
          </a:p>
          <a:p>
            <a:pPr lvl="1"/>
            <a:r>
              <a:rPr lang="en-US" dirty="0"/>
              <a:t>Anger</a:t>
            </a:r>
          </a:p>
          <a:p>
            <a:pPr lvl="1"/>
            <a:r>
              <a:rPr lang="en-US" dirty="0"/>
              <a:t>Unusual Conditions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C9762-1BDF-44EA-9FF0-D4B88C6B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CD0357-EA19-4505-9C53-9D537C71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58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45E959-B139-4928-B6C0-4290FBE61FC4}">
  <ds:schemaRefs>
    <ds:schemaRef ds:uri="f1c7bf0e-1cb0-48f8-99df-6e3f20f315b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143B7D-A7E9-404C-BDA9-69258CCE8B20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375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Berlin Sans FB</vt:lpstr>
      <vt:lpstr>Calibri</vt:lpstr>
      <vt:lpstr>Office Theme</vt:lpstr>
      <vt:lpstr>Paint Shop Pro Image</vt:lpstr>
      <vt:lpstr>Driver Education Theory Sample Lesson 16</vt:lpstr>
      <vt:lpstr>Taking Personal Responsibility: Alcohol and Other Drugs </vt:lpstr>
      <vt:lpstr>Introduction</vt:lpstr>
      <vt:lpstr>State Alcohol/Drug Laws </vt:lpstr>
      <vt:lpstr>Drugs and Driving </vt:lpstr>
      <vt:lpstr>Marijuana and Driving </vt:lpstr>
      <vt:lpstr>Other Types of Drugs and Driving </vt:lpstr>
      <vt:lpstr>Activities</vt:lpstr>
      <vt:lpstr>Next Class Sessions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18</cp:revision>
  <dcterms:created xsi:type="dcterms:W3CDTF">2017-02-01T18:23:33Z</dcterms:created>
  <dcterms:modified xsi:type="dcterms:W3CDTF">2018-12-19T15:31:45Z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MigrationSourceURL">
    <vt:lpwstr/>
  </property>
  <property fmtid="{D5CDD505-2E9C-101B-9397-08002B2CF9AE}" pid="10" name="Category">
    <vt:lpwstr/>
  </property>
  <property fmtid="{D5CDD505-2E9C-101B-9397-08002B2CF9AE}" pid="11" name="xd_Signature">
    <vt:bool>false</vt:bool>
  </property>
  <property fmtid="{D5CDD505-2E9C-101B-9397-08002B2CF9AE}" pid="12" name="_SourceUrl">
    <vt:lpwstr/>
  </property>
  <property fmtid="{D5CDD505-2E9C-101B-9397-08002B2CF9AE}" pid="13" name="_SharedFileIndex">
    <vt:lpwstr/>
  </property>
</Properties>
</file>