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0"/>
  </p:notesMasterIdLst>
  <p:sldIdLst>
    <p:sldId id="256" r:id="rId5"/>
    <p:sldId id="257"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258"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1" autoAdjust="0"/>
    <p:restoredTop sz="94661" autoAdjust="0"/>
  </p:normalViewPr>
  <p:slideViewPr>
    <p:cSldViewPr>
      <p:cViewPr varScale="1">
        <p:scale>
          <a:sx n="72" d="100"/>
          <a:sy n="72" d="100"/>
        </p:scale>
        <p:origin x="115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EEBFCE-E1AD-4C66-8436-2B8546317258}" type="datetimeFigureOut">
              <a:rPr lang="en-US" smtClean="0"/>
              <a:t>12/14/2018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0DDAA2-1C43-4F84-BCB8-BB799C3B521C}" type="slidenum">
              <a:rPr lang="en-US" smtClean="0"/>
              <a:t>‹#›</a:t>
            </a:fld>
            <a:endParaRPr lang="en-US"/>
          </a:p>
        </p:txBody>
      </p:sp>
    </p:spTree>
    <p:extLst>
      <p:ext uri="{BB962C8B-B14F-4D97-AF65-F5344CB8AC3E}">
        <p14:creationId xmlns:p14="http://schemas.microsoft.com/office/powerpoint/2010/main" val="4183074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7F13630A-B4C6-440D-8DFA-092D64E442B8}" type="datetime1">
              <a:rPr lang="en-US" smtClean="0"/>
              <a:t>12/14/2018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dirty="0"/>
          </a:p>
        </p:txBody>
      </p:sp>
    </p:spTree>
    <p:extLst>
      <p:ext uri="{BB962C8B-B14F-4D97-AF65-F5344CB8AC3E}">
        <p14:creationId xmlns:p14="http://schemas.microsoft.com/office/powerpoint/2010/main" val="3195118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868029-EA98-428C-9C94-99DDD0A03049}" type="datetime1">
              <a:rPr lang="en-US" smtClean="0"/>
              <a:t>12/14/2018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858523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2F0A0D-70E5-4974-AD90-8DA8B9AC48B2}" type="datetime1">
              <a:rPr lang="en-US" smtClean="0"/>
              <a:t>12/14/2018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865107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0CF1AE-9D07-4FAF-9EEC-B15CCCFC2843}" type="datetime1">
              <a:rPr lang="en-US" smtClean="0"/>
              <a:t>12/14/2018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2918980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ABBFCA-7A7C-4191-8BC8-370AEEE02C16}" type="datetime1">
              <a:rPr lang="en-US" smtClean="0"/>
              <a:t>12/14/2018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49788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86EB9F-620D-4745-B0DC-239369A89773}" type="datetime1">
              <a:rPr lang="en-US" smtClean="0"/>
              <a:t>12/14/2018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139075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60D5E9-816A-404D-95C5-1BCCD4E30359}" type="datetime1">
              <a:rPr lang="en-US" smtClean="0"/>
              <a:t>12/14/2018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468785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31F4DF-3504-4A5A-ACA1-B091F23F45D1}" type="datetime1">
              <a:rPr lang="en-US" smtClean="0"/>
              <a:t>12/14/2018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518495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7996F1-C86A-40F8-B29C-18DAE3D14AAE}" type="datetime1">
              <a:rPr lang="en-US" smtClean="0"/>
              <a:t>12/14/2018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61311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24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44C58EE-A39A-4E93-949A-DFFC70D6E94B}" type="datetime1">
              <a:rPr lang="en-US" smtClean="0"/>
              <a:t>12/14/2018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
        <p:nvSpPr>
          <p:cNvPr id="8" name="Title 1"/>
          <p:cNvSpPr>
            <a:spLocks noGrp="1"/>
          </p:cNvSpPr>
          <p:nvPr>
            <p:ph type="title" hasCustomPrompt="1"/>
          </p:nvPr>
        </p:nvSpPr>
        <p:spPr>
          <a:xfrm>
            <a:off x="457200" y="304800"/>
            <a:ext cx="8229600" cy="1143000"/>
          </a:xfrm>
        </p:spPr>
        <p:txBody>
          <a:bodyPr/>
          <a:lstStyle/>
          <a:p>
            <a:r>
              <a:rPr lang="en-US" dirty="0"/>
              <a:t>Click to edit title </a:t>
            </a:r>
          </a:p>
        </p:txBody>
      </p:sp>
    </p:spTree>
    <p:extLst>
      <p:ext uri="{BB962C8B-B14F-4D97-AF65-F5344CB8AC3E}">
        <p14:creationId xmlns:p14="http://schemas.microsoft.com/office/powerpoint/2010/main" val="2064657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3FFC4D-F93B-431C-B876-5FCBBC91611E}" type="datetime1">
              <a:rPr lang="en-US" smtClean="0"/>
              <a:t>12/14/2018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2745119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14" descr="Pennsylvania Department of Education Logo"/>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361697" y="5867400"/>
            <a:ext cx="23050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Blue Banner - decorative imag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57200" y="609600"/>
            <a:ext cx="82296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C0341-FC7F-406E-BA30-1FF03FFEEBCF}" type="datetime1">
              <a:rPr lang="en-US" smtClean="0"/>
              <a:t>12/14/2018</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C5762-CF65-4775-9966-A58D40CC61B9}" type="slidenum">
              <a:rPr lang="en-US" smtClean="0"/>
              <a:t>‹#›</a:t>
            </a:fld>
            <a:endParaRPr lang="en-US"/>
          </a:p>
        </p:txBody>
      </p:sp>
    </p:spTree>
    <p:extLst>
      <p:ext uri="{BB962C8B-B14F-4D97-AF65-F5344CB8AC3E}">
        <p14:creationId xmlns:p14="http://schemas.microsoft.com/office/powerpoint/2010/main" val="3756100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marL="173038" indent="0" algn="l" defTabSz="914400" rtl="0" eaLnBrk="1" latinLnBrk="0" hangingPunct="1">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5.png"/><Relationship Id="rId4" Type="http://schemas.openxmlformats.org/officeDocument/2006/relationships/oleObject" Target="../embeddings/oleObject4.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Driver Education Theory Sample Lesson 17</a:t>
            </a:r>
          </a:p>
        </p:txBody>
      </p:sp>
      <p:sp>
        <p:nvSpPr>
          <p:cNvPr id="3" name="Subtitle 2"/>
          <p:cNvSpPr>
            <a:spLocks noGrp="1"/>
          </p:cNvSpPr>
          <p:nvPr>
            <p:ph type="subTitle" idx="1"/>
          </p:nvPr>
        </p:nvSpPr>
        <p:spPr/>
        <p:txBody>
          <a:bodyPr/>
          <a:lstStyle/>
          <a:p>
            <a:r>
              <a:rPr lang="en-US" dirty="0"/>
              <a:t>Developing Reduced-risk Behaviors: Factors that can Influence Behaviors </a:t>
            </a:r>
          </a:p>
        </p:txBody>
      </p:sp>
      <p:sp>
        <p:nvSpPr>
          <p:cNvPr id="4" name="Slide Number Placeholder 3"/>
          <p:cNvSpPr>
            <a:spLocks noGrp="1"/>
          </p:cNvSpPr>
          <p:nvPr>
            <p:ph type="sldNum" sz="quarter" idx="12"/>
          </p:nvPr>
        </p:nvSpPr>
        <p:spPr/>
        <p:txBody>
          <a:bodyPr/>
          <a:lstStyle/>
          <a:p>
            <a:fld id="{680C5762-CF65-4775-9966-A58D40CC61B9}" type="slidenum">
              <a:rPr lang="en-US" smtClean="0"/>
              <a:t>1</a:t>
            </a:fld>
            <a:endParaRPr lang="en-US" dirty="0"/>
          </a:p>
        </p:txBody>
      </p:sp>
      <p:sp>
        <p:nvSpPr>
          <p:cNvPr id="5" name="Date Placeholder 4"/>
          <p:cNvSpPr>
            <a:spLocks noGrp="1"/>
          </p:cNvSpPr>
          <p:nvPr>
            <p:ph type="dt" sz="half" idx="10"/>
          </p:nvPr>
        </p:nvSpPr>
        <p:spPr/>
        <p:txBody>
          <a:bodyPr/>
          <a:lstStyle/>
          <a:p>
            <a:fld id="{01DC3D52-904E-4A66-ACEA-A7B79BE56C18}" type="datetime1">
              <a:rPr lang="en-US" smtClean="0"/>
              <a:t>12/14/2018</a:t>
            </a:fld>
            <a:endParaRPr lang="en-US" dirty="0"/>
          </a:p>
        </p:txBody>
      </p:sp>
    </p:spTree>
    <p:extLst>
      <p:ext uri="{BB962C8B-B14F-4D97-AF65-F5344CB8AC3E}">
        <p14:creationId xmlns:p14="http://schemas.microsoft.com/office/powerpoint/2010/main" val="1379834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5C67C-3568-4DBC-9C61-F1B42748B98C}"/>
              </a:ext>
            </a:extLst>
          </p:cNvPr>
          <p:cNvSpPr>
            <a:spLocks noGrp="1"/>
          </p:cNvSpPr>
          <p:nvPr>
            <p:ph type="title"/>
          </p:nvPr>
        </p:nvSpPr>
        <p:spPr/>
        <p:txBody>
          <a:bodyPr/>
          <a:lstStyle/>
          <a:p>
            <a:r>
              <a:rPr lang="en-US" dirty="0"/>
              <a:t>Delaying fatigue Symptoms</a:t>
            </a:r>
          </a:p>
        </p:txBody>
      </p:sp>
      <p:sp>
        <p:nvSpPr>
          <p:cNvPr id="3" name="Content Placeholder 2">
            <a:extLst>
              <a:ext uri="{FF2B5EF4-FFF2-40B4-BE49-F238E27FC236}">
                <a16:creationId xmlns:a16="http://schemas.microsoft.com/office/drawing/2014/main" id="{A3704F7C-2DBB-4A6D-A391-9D13A38190EC}"/>
              </a:ext>
            </a:extLst>
          </p:cNvPr>
          <p:cNvSpPr>
            <a:spLocks noGrp="1"/>
          </p:cNvSpPr>
          <p:nvPr>
            <p:ph idx="1"/>
          </p:nvPr>
        </p:nvSpPr>
        <p:spPr/>
        <p:txBody>
          <a:bodyPr/>
          <a:lstStyle/>
          <a:p>
            <a:r>
              <a:rPr lang="en-US" dirty="0"/>
              <a:t>Change Drivers at Regular Intervals</a:t>
            </a:r>
          </a:p>
          <a:p>
            <a:r>
              <a:rPr lang="en-US" dirty="0"/>
              <a:t>Wear Your Safety Belt</a:t>
            </a:r>
          </a:p>
          <a:p>
            <a:r>
              <a:rPr lang="en-US" dirty="0"/>
              <a:t>Avoid Getting Angry</a:t>
            </a:r>
          </a:p>
          <a:p>
            <a:r>
              <a:rPr lang="en-US" dirty="0"/>
              <a:t>Proper Adjustment of HVAC </a:t>
            </a:r>
          </a:p>
        </p:txBody>
      </p:sp>
      <p:sp>
        <p:nvSpPr>
          <p:cNvPr id="4" name="Date Placeholder 3">
            <a:extLst>
              <a:ext uri="{FF2B5EF4-FFF2-40B4-BE49-F238E27FC236}">
                <a16:creationId xmlns:a16="http://schemas.microsoft.com/office/drawing/2014/main" id="{D6488E72-704B-4F9C-8766-EBB2B09BFFFD}"/>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5F387BEA-BE94-4FF5-9EC1-B80EA64FB9CA}"/>
              </a:ext>
            </a:extLst>
          </p:cNvPr>
          <p:cNvSpPr>
            <a:spLocks noGrp="1"/>
          </p:cNvSpPr>
          <p:nvPr>
            <p:ph type="sldNum" sz="quarter" idx="12"/>
          </p:nvPr>
        </p:nvSpPr>
        <p:spPr/>
        <p:txBody>
          <a:bodyPr/>
          <a:lstStyle/>
          <a:p>
            <a:fld id="{680C5762-CF65-4775-9966-A58D40CC61B9}" type="slidenum">
              <a:rPr lang="en-US" smtClean="0"/>
              <a:t>10</a:t>
            </a:fld>
            <a:endParaRPr lang="en-US"/>
          </a:p>
        </p:txBody>
      </p:sp>
    </p:spTree>
    <p:extLst>
      <p:ext uri="{BB962C8B-B14F-4D97-AF65-F5344CB8AC3E}">
        <p14:creationId xmlns:p14="http://schemas.microsoft.com/office/powerpoint/2010/main" val="4149920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BB7BF-7F5C-48ED-9750-750EB3B92B59}"/>
              </a:ext>
            </a:extLst>
          </p:cNvPr>
          <p:cNvSpPr>
            <a:spLocks noGrp="1"/>
          </p:cNvSpPr>
          <p:nvPr>
            <p:ph type="title"/>
          </p:nvPr>
        </p:nvSpPr>
        <p:spPr/>
        <p:txBody>
          <a:bodyPr/>
          <a:lstStyle/>
          <a:p>
            <a:r>
              <a:rPr lang="en-US" dirty="0"/>
              <a:t>Formula for Road Rage</a:t>
            </a:r>
          </a:p>
        </p:txBody>
      </p:sp>
      <p:sp>
        <p:nvSpPr>
          <p:cNvPr id="3" name="Content Placeholder 2">
            <a:extLst>
              <a:ext uri="{FF2B5EF4-FFF2-40B4-BE49-F238E27FC236}">
                <a16:creationId xmlns:a16="http://schemas.microsoft.com/office/drawing/2014/main" id="{DF6BDF19-6EEC-442F-AFD6-2E88183D0F19}"/>
              </a:ext>
            </a:extLst>
          </p:cNvPr>
          <p:cNvSpPr>
            <a:spLocks noGrp="1"/>
          </p:cNvSpPr>
          <p:nvPr>
            <p:ph idx="1"/>
          </p:nvPr>
        </p:nvSpPr>
        <p:spPr/>
        <p:txBody>
          <a:bodyPr/>
          <a:lstStyle/>
          <a:p>
            <a:pPr marL="0" indent="0" algn="ctr">
              <a:buNone/>
            </a:pPr>
            <a:r>
              <a:rPr lang="en-US" dirty="0">
                <a:solidFill>
                  <a:schemeClr val="tx2"/>
                </a:solidFill>
              </a:rPr>
              <a:t>Cultural Norms of Disrespect Condoning Hostility</a:t>
            </a:r>
          </a:p>
          <a:p>
            <a:pPr marL="0" indent="0" algn="ctr">
              <a:buNone/>
            </a:pPr>
            <a:r>
              <a:rPr lang="en-US" dirty="0">
                <a:solidFill>
                  <a:schemeClr val="tx2"/>
                </a:solidFill>
              </a:rPr>
              <a:t>+</a:t>
            </a:r>
          </a:p>
          <a:p>
            <a:pPr marL="0" indent="0" algn="ctr">
              <a:buNone/>
            </a:pPr>
            <a:r>
              <a:rPr lang="en-US" dirty="0">
                <a:solidFill>
                  <a:schemeClr val="tx2"/>
                </a:solidFill>
              </a:rPr>
              <a:t>More Cars Less Space More Driver Interactions</a:t>
            </a:r>
          </a:p>
          <a:p>
            <a:pPr marL="0" indent="0" algn="ctr">
              <a:buNone/>
            </a:pPr>
            <a:r>
              <a:rPr lang="en-US" dirty="0">
                <a:solidFill>
                  <a:schemeClr val="tx2"/>
                </a:solidFill>
              </a:rPr>
              <a:t>=</a:t>
            </a:r>
          </a:p>
          <a:p>
            <a:pPr marL="0" indent="0" algn="ctr">
              <a:buNone/>
            </a:pPr>
            <a:r>
              <a:rPr lang="en-US" dirty="0">
                <a:solidFill>
                  <a:srgbClr val="FF0000"/>
                </a:solidFill>
              </a:rPr>
              <a:t>Aggressive Driving and Road Rage Battery</a:t>
            </a:r>
          </a:p>
        </p:txBody>
      </p:sp>
      <p:sp>
        <p:nvSpPr>
          <p:cNvPr id="4" name="Date Placeholder 3">
            <a:extLst>
              <a:ext uri="{FF2B5EF4-FFF2-40B4-BE49-F238E27FC236}">
                <a16:creationId xmlns:a16="http://schemas.microsoft.com/office/drawing/2014/main" id="{033A513B-8372-4033-BCDF-50BAD82EBA82}"/>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F5A6A32A-D8C6-495D-B8C4-49BF96161594}"/>
              </a:ext>
            </a:extLst>
          </p:cNvPr>
          <p:cNvSpPr>
            <a:spLocks noGrp="1"/>
          </p:cNvSpPr>
          <p:nvPr>
            <p:ph type="sldNum" sz="quarter" idx="12"/>
          </p:nvPr>
        </p:nvSpPr>
        <p:spPr/>
        <p:txBody>
          <a:bodyPr/>
          <a:lstStyle/>
          <a:p>
            <a:fld id="{680C5762-CF65-4775-9966-A58D40CC61B9}" type="slidenum">
              <a:rPr lang="en-US" smtClean="0"/>
              <a:t>11</a:t>
            </a:fld>
            <a:endParaRPr lang="en-US"/>
          </a:p>
        </p:txBody>
      </p:sp>
    </p:spTree>
    <p:extLst>
      <p:ext uri="{BB962C8B-B14F-4D97-AF65-F5344CB8AC3E}">
        <p14:creationId xmlns:p14="http://schemas.microsoft.com/office/powerpoint/2010/main" val="1823675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77A2A-CC3B-46DE-B39C-F66186BFA206}"/>
              </a:ext>
            </a:extLst>
          </p:cNvPr>
          <p:cNvSpPr>
            <a:spLocks noGrp="1"/>
          </p:cNvSpPr>
          <p:nvPr>
            <p:ph type="title"/>
          </p:nvPr>
        </p:nvSpPr>
        <p:spPr/>
        <p:txBody>
          <a:bodyPr/>
          <a:lstStyle/>
          <a:p>
            <a:r>
              <a:rPr lang="en-US" dirty="0"/>
              <a:t>Three Types of Aggressive Driving </a:t>
            </a:r>
            <a:endParaRPr lang="en-US" sz="1800" dirty="0"/>
          </a:p>
        </p:txBody>
      </p:sp>
      <p:sp>
        <p:nvSpPr>
          <p:cNvPr id="3" name="Content Placeholder 2">
            <a:extLst>
              <a:ext uri="{FF2B5EF4-FFF2-40B4-BE49-F238E27FC236}">
                <a16:creationId xmlns:a16="http://schemas.microsoft.com/office/drawing/2014/main" id="{042D09F0-531A-42D8-956E-25DC6C38C15A}"/>
              </a:ext>
            </a:extLst>
          </p:cNvPr>
          <p:cNvSpPr>
            <a:spLocks noGrp="1"/>
          </p:cNvSpPr>
          <p:nvPr>
            <p:ph idx="1"/>
          </p:nvPr>
        </p:nvSpPr>
        <p:spPr/>
        <p:txBody>
          <a:bodyPr>
            <a:normAutofit/>
          </a:bodyPr>
          <a:lstStyle/>
          <a:p>
            <a:pPr marL="0" indent="0" algn="ctr">
              <a:buNone/>
            </a:pPr>
            <a:r>
              <a:rPr lang="en-US" sz="2800" dirty="0">
                <a:solidFill>
                  <a:srgbClr val="FF0000"/>
                </a:solidFill>
              </a:rPr>
              <a:t>Aggressive Driving and Road Rage Battles</a:t>
            </a:r>
          </a:p>
          <a:p>
            <a:r>
              <a:rPr lang="en-US" sz="2800" dirty="0">
                <a:solidFill>
                  <a:srgbClr val="002060"/>
                </a:solidFill>
              </a:rPr>
              <a:t>Quiet Road Rage:</a:t>
            </a:r>
          </a:p>
          <a:p>
            <a:pPr lvl="1"/>
            <a:r>
              <a:rPr lang="en-US" sz="2400" dirty="0">
                <a:solidFill>
                  <a:srgbClr val="FF0000"/>
                </a:solidFill>
              </a:rPr>
              <a:t>Complaining, rushing, competing, resisting</a:t>
            </a:r>
          </a:p>
          <a:p>
            <a:r>
              <a:rPr lang="en-US" sz="2800" dirty="0">
                <a:solidFill>
                  <a:srgbClr val="002060"/>
                </a:solidFill>
              </a:rPr>
              <a:t>Verbal Road Rage:</a:t>
            </a:r>
          </a:p>
          <a:p>
            <a:pPr lvl="1"/>
            <a:r>
              <a:rPr lang="en-US" sz="2400" dirty="0">
                <a:solidFill>
                  <a:srgbClr val="FF0000"/>
                </a:solidFill>
              </a:rPr>
              <a:t>Yelling, cussing, staring, honking, insulting</a:t>
            </a:r>
          </a:p>
          <a:p>
            <a:r>
              <a:rPr lang="en-US" sz="2800" dirty="0">
                <a:solidFill>
                  <a:srgbClr val="002060"/>
                </a:solidFill>
              </a:rPr>
              <a:t>Epic Road Rage:</a:t>
            </a:r>
          </a:p>
          <a:p>
            <a:pPr lvl="1"/>
            <a:r>
              <a:rPr lang="en-US" sz="2400" dirty="0">
                <a:solidFill>
                  <a:srgbClr val="FF0000"/>
                </a:solidFill>
              </a:rPr>
              <a:t>Cutting off, blocking, chasing, fighting, shooting </a:t>
            </a:r>
            <a:endParaRPr lang="en-US" sz="2400" dirty="0">
              <a:solidFill>
                <a:srgbClr val="002060"/>
              </a:solidFill>
            </a:endParaRPr>
          </a:p>
        </p:txBody>
      </p:sp>
      <p:sp>
        <p:nvSpPr>
          <p:cNvPr id="4" name="Date Placeholder 3">
            <a:extLst>
              <a:ext uri="{FF2B5EF4-FFF2-40B4-BE49-F238E27FC236}">
                <a16:creationId xmlns:a16="http://schemas.microsoft.com/office/drawing/2014/main" id="{33935074-2DE2-4CD4-B2FD-C9E06688C12A}"/>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829BEEA2-DDAF-462C-8EB6-A7513A95D3E5}"/>
              </a:ext>
            </a:extLst>
          </p:cNvPr>
          <p:cNvSpPr>
            <a:spLocks noGrp="1"/>
          </p:cNvSpPr>
          <p:nvPr>
            <p:ph type="sldNum" sz="quarter" idx="12"/>
          </p:nvPr>
        </p:nvSpPr>
        <p:spPr/>
        <p:txBody>
          <a:bodyPr/>
          <a:lstStyle/>
          <a:p>
            <a:fld id="{680C5762-CF65-4775-9966-A58D40CC61B9}" type="slidenum">
              <a:rPr lang="en-US" smtClean="0"/>
              <a:t>12</a:t>
            </a:fld>
            <a:endParaRPr lang="en-US"/>
          </a:p>
        </p:txBody>
      </p:sp>
    </p:spTree>
    <p:extLst>
      <p:ext uri="{BB962C8B-B14F-4D97-AF65-F5344CB8AC3E}">
        <p14:creationId xmlns:p14="http://schemas.microsoft.com/office/powerpoint/2010/main" val="1621009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41531-7C04-49F9-AD17-8AC4A9DEB5B8}"/>
              </a:ext>
            </a:extLst>
          </p:cNvPr>
          <p:cNvSpPr>
            <a:spLocks noGrp="1"/>
          </p:cNvSpPr>
          <p:nvPr>
            <p:ph type="title"/>
          </p:nvPr>
        </p:nvSpPr>
        <p:spPr/>
        <p:txBody>
          <a:bodyPr/>
          <a:lstStyle/>
          <a:p>
            <a:r>
              <a:rPr lang="en-US" dirty="0"/>
              <a:t>Driving Errors May Include…</a:t>
            </a:r>
          </a:p>
        </p:txBody>
      </p:sp>
      <p:sp>
        <p:nvSpPr>
          <p:cNvPr id="3" name="Content Placeholder 2">
            <a:extLst>
              <a:ext uri="{FF2B5EF4-FFF2-40B4-BE49-F238E27FC236}">
                <a16:creationId xmlns:a16="http://schemas.microsoft.com/office/drawing/2014/main" id="{D4442C31-C98C-4677-B77C-EFF74CAB7F7F}"/>
              </a:ext>
            </a:extLst>
          </p:cNvPr>
          <p:cNvSpPr>
            <a:spLocks noGrp="1"/>
          </p:cNvSpPr>
          <p:nvPr>
            <p:ph idx="1"/>
          </p:nvPr>
        </p:nvSpPr>
        <p:spPr/>
        <p:txBody>
          <a:bodyPr/>
          <a:lstStyle/>
          <a:p>
            <a:r>
              <a:rPr lang="en-US" dirty="0"/>
              <a:t>Braking suddenly to scare a tailgater</a:t>
            </a:r>
          </a:p>
          <a:p>
            <a:r>
              <a:rPr lang="en-US" dirty="0"/>
              <a:t>Exceeding speed limits by more than 10 mph</a:t>
            </a:r>
          </a:p>
          <a:p>
            <a:r>
              <a:rPr lang="en-US" dirty="0"/>
              <a:t>Changing lanes without signaling</a:t>
            </a:r>
          </a:p>
          <a:p>
            <a:r>
              <a:rPr lang="en-US" dirty="0"/>
              <a:t>Cruising in the passing lane</a:t>
            </a:r>
          </a:p>
          <a:p>
            <a:r>
              <a:rPr lang="en-US" dirty="0"/>
              <a:t>Criticizing other drivers </a:t>
            </a:r>
          </a:p>
        </p:txBody>
      </p:sp>
      <p:sp>
        <p:nvSpPr>
          <p:cNvPr id="4" name="Date Placeholder 3">
            <a:extLst>
              <a:ext uri="{FF2B5EF4-FFF2-40B4-BE49-F238E27FC236}">
                <a16:creationId xmlns:a16="http://schemas.microsoft.com/office/drawing/2014/main" id="{AF7EC581-C0DC-43DC-98D6-E6734DCC6C10}"/>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A96C1257-ABF6-4C84-9861-C6013288ACEC}"/>
              </a:ext>
            </a:extLst>
          </p:cNvPr>
          <p:cNvSpPr>
            <a:spLocks noGrp="1"/>
          </p:cNvSpPr>
          <p:nvPr>
            <p:ph type="sldNum" sz="quarter" idx="12"/>
          </p:nvPr>
        </p:nvSpPr>
        <p:spPr/>
        <p:txBody>
          <a:bodyPr/>
          <a:lstStyle/>
          <a:p>
            <a:fld id="{680C5762-CF65-4775-9966-A58D40CC61B9}" type="slidenum">
              <a:rPr lang="en-US" smtClean="0"/>
              <a:t>13</a:t>
            </a:fld>
            <a:endParaRPr lang="en-US"/>
          </a:p>
        </p:txBody>
      </p:sp>
    </p:spTree>
    <p:extLst>
      <p:ext uri="{BB962C8B-B14F-4D97-AF65-F5344CB8AC3E}">
        <p14:creationId xmlns:p14="http://schemas.microsoft.com/office/powerpoint/2010/main" val="1956585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7F202-73B2-4BC9-A453-A037D099C34D}"/>
              </a:ext>
            </a:extLst>
          </p:cNvPr>
          <p:cNvSpPr>
            <a:spLocks noGrp="1"/>
          </p:cNvSpPr>
          <p:nvPr>
            <p:ph type="title"/>
          </p:nvPr>
        </p:nvSpPr>
        <p:spPr/>
        <p:txBody>
          <a:bodyPr/>
          <a:lstStyle/>
          <a:p>
            <a:r>
              <a:rPr lang="en-US" dirty="0"/>
              <a:t>Other Driving Errors May Include….</a:t>
            </a:r>
          </a:p>
        </p:txBody>
      </p:sp>
      <p:sp>
        <p:nvSpPr>
          <p:cNvPr id="3" name="Content Placeholder 2">
            <a:extLst>
              <a:ext uri="{FF2B5EF4-FFF2-40B4-BE49-F238E27FC236}">
                <a16:creationId xmlns:a16="http://schemas.microsoft.com/office/drawing/2014/main" id="{B70AD19F-50BC-4E57-B533-FA66EF602A62}"/>
              </a:ext>
            </a:extLst>
          </p:cNvPr>
          <p:cNvSpPr>
            <a:spLocks noGrp="1"/>
          </p:cNvSpPr>
          <p:nvPr>
            <p:ph idx="1"/>
          </p:nvPr>
        </p:nvSpPr>
        <p:spPr/>
        <p:txBody>
          <a:bodyPr>
            <a:normAutofit lnSpcReduction="10000"/>
          </a:bodyPr>
          <a:lstStyle/>
          <a:p>
            <a:pPr marL="0" indent="0" algn="ctr">
              <a:buNone/>
            </a:pPr>
            <a:r>
              <a:rPr lang="en-US" dirty="0"/>
              <a:t>Students List Other Driving Errors</a:t>
            </a:r>
          </a:p>
          <a:p>
            <a:pPr>
              <a:buFont typeface="Wingdings" panose="05000000000000000000" pitchFamily="2" charset="2"/>
              <a:buChar char="ü"/>
            </a:pPr>
            <a:r>
              <a:rPr lang="en-US" dirty="0"/>
              <a:t>   </a:t>
            </a:r>
          </a:p>
          <a:p>
            <a:pPr>
              <a:buFont typeface="Wingdings" panose="05000000000000000000" pitchFamily="2" charset="2"/>
              <a:buChar char="ü"/>
            </a:pPr>
            <a:r>
              <a:rPr lang="en-US" dirty="0"/>
              <a:t>   </a:t>
            </a:r>
          </a:p>
          <a:p>
            <a:pPr>
              <a:buFont typeface="Wingdings" panose="05000000000000000000" pitchFamily="2" charset="2"/>
              <a:buChar char="ü"/>
            </a:pPr>
            <a:r>
              <a:rPr lang="en-US" dirty="0"/>
              <a:t>   </a:t>
            </a:r>
          </a:p>
          <a:p>
            <a:pPr>
              <a:buFont typeface="Wingdings" panose="05000000000000000000" pitchFamily="2" charset="2"/>
              <a:buChar char="ü"/>
            </a:pPr>
            <a:r>
              <a:rPr lang="en-US" dirty="0"/>
              <a:t>  </a:t>
            </a:r>
          </a:p>
          <a:p>
            <a:pPr>
              <a:buFont typeface="Wingdings" panose="05000000000000000000" pitchFamily="2" charset="2"/>
              <a:buChar char="ü"/>
            </a:pPr>
            <a:r>
              <a:rPr lang="en-US" dirty="0"/>
              <a:t>   </a:t>
            </a:r>
          </a:p>
          <a:p>
            <a:pPr>
              <a:buFont typeface="Wingdings" panose="05000000000000000000" pitchFamily="2" charset="2"/>
              <a:buChar char="ü"/>
            </a:pPr>
            <a:r>
              <a:rPr lang="en-US" dirty="0"/>
              <a:t>  </a:t>
            </a:r>
          </a:p>
          <a:p>
            <a:pPr>
              <a:buFont typeface="Wingdings" panose="05000000000000000000" pitchFamily="2" charset="2"/>
              <a:buChar char="ü"/>
            </a:pPr>
            <a:r>
              <a:rPr lang="en-US" dirty="0"/>
              <a:t>  </a:t>
            </a:r>
          </a:p>
        </p:txBody>
      </p:sp>
      <p:sp>
        <p:nvSpPr>
          <p:cNvPr id="4" name="Date Placeholder 3">
            <a:extLst>
              <a:ext uri="{FF2B5EF4-FFF2-40B4-BE49-F238E27FC236}">
                <a16:creationId xmlns:a16="http://schemas.microsoft.com/office/drawing/2014/main" id="{B844F3BB-895E-49FA-B9C9-2F2F00A79FE8}"/>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DE9D39EF-8367-4AC1-8926-36C91FD8B9DC}"/>
              </a:ext>
            </a:extLst>
          </p:cNvPr>
          <p:cNvSpPr>
            <a:spLocks noGrp="1"/>
          </p:cNvSpPr>
          <p:nvPr>
            <p:ph type="sldNum" sz="quarter" idx="12"/>
          </p:nvPr>
        </p:nvSpPr>
        <p:spPr/>
        <p:txBody>
          <a:bodyPr/>
          <a:lstStyle/>
          <a:p>
            <a:fld id="{680C5762-CF65-4775-9966-A58D40CC61B9}" type="slidenum">
              <a:rPr lang="en-US" smtClean="0"/>
              <a:t>14</a:t>
            </a:fld>
            <a:endParaRPr lang="en-US"/>
          </a:p>
        </p:txBody>
      </p:sp>
    </p:spTree>
    <p:extLst>
      <p:ext uri="{BB962C8B-B14F-4D97-AF65-F5344CB8AC3E}">
        <p14:creationId xmlns:p14="http://schemas.microsoft.com/office/powerpoint/2010/main" val="2071150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FC443-D5E3-4187-9FCA-C6BBD744D139}"/>
              </a:ext>
            </a:extLst>
          </p:cNvPr>
          <p:cNvSpPr>
            <a:spLocks noGrp="1"/>
          </p:cNvSpPr>
          <p:nvPr>
            <p:ph type="title"/>
          </p:nvPr>
        </p:nvSpPr>
        <p:spPr/>
        <p:txBody>
          <a:bodyPr/>
          <a:lstStyle/>
          <a:p>
            <a:r>
              <a:rPr lang="en-US" dirty="0"/>
              <a:t>Do You Drive Aggressively?</a:t>
            </a:r>
          </a:p>
        </p:txBody>
      </p:sp>
      <p:sp>
        <p:nvSpPr>
          <p:cNvPr id="3" name="Content Placeholder 2">
            <a:extLst>
              <a:ext uri="{FF2B5EF4-FFF2-40B4-BE49-F238E27FC236}">
                <a16:creationId xmlns:a16="http://schemas.microsoft.com/office/drawing/2014/main" id="{C3AD27F8-3FCC-4355-B131-AD962CF12F67}"/>
              </a:ext>
            </a:extLst>
          </p:cNvPr>
          <p:cNvSpPr>
            <a:spLocks noGrp="1"/>
          </p:cNvSpPr>
          <p:nvPr>
            <p:ph idx="1"/>
          </p:nvPr>
        </p:nvSpPr>
        <p:spPr/>
        <p:txBody>
          <a:bodyPr/>
          <a:lstStyle/>
          <a:p>
            <a:pPr marL="0" indent="0" algn="ctr">
              <a:buNone/>
            </a:pPr>
            <a:r>
              <a:rPr lang="en-US" dirty="0"/>
              <a:t>Learning how to evaluate your driving space area is critical. </a:t>
            </a:r>
          </a:p>
        </p:txBody>
      </p:sp>
      <p:sp>
        <p:nvSpPr>
          <p:cNvPr id="4" name="Date Placeholder 3">
            <a:extLst>
              <a:ext uri="{FF2B5EF4-FFF2-40B4-BE49-F238E27FC236}">
                <a16:creationId xmlns:a16="http://schemas.microsoft.com/office/drawing/2014/main" id="{98D9CCA8-8AE9-475D-9313-B9C09874115D}"/>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38AFF5A2-965B-44CB-AB2F-12F63400913F}"/>
              </a:ext>
            </a:extLst>
          </p:cNvPr>
          <p:cNvSpPr>
            <a:spLocks noGrp="1"/>
          </p:cNvSpPr>
          <p:nvPr>
            <p:ph type="sldNum" sz="quarter" idx="12"/>
          </p:nvPr>
        </p:nvSpPr>
        <p:spPr/>
        <p:txBody>
          <a:bodyPr/>
          <a:lstStyle/>
          <a:p>
            <a:fld id="{680C5762-CF65-4775-9966-A58D40CC61B9}" type="slidenum">
              <a:rPr lang="en-US" smtClean="0"/>
              <a:t>15</a:t>
            </a:fld>
            <a:endParaRPr lang="en-US"/>
          </a:p>
        </p:txBody>
      </p:sp>
    </p:spTree>
    <p:extLst>
      <p:ext uri="{BB962C8B-B14F-4D97-AF65-F5344CB8AC3E}">
        <p14:creationId xmlns:p14="http://schemas.microsoft.com/office/powerpoint/2010/main" val="1804246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3C71B-E4E2-44A6-A4DB-5ADD7F88E24E}"/>
              </a:ext>
            </a:extLst>
          </p:cNvPr>
          <p:cNvSpPr>
            <a:spLocks noGrp="1"/>
          </p:cNvSpPr>
          <p:nvPr>
            <p:ph type="title"/>
          </p:nvPr>
        </p:nvSpPr>
        <p:spPr/>
        <p:txBody>
          <a:bodyPr/>
          <a:lstStyle/>
          <a:p>
            <a:r>
              <a:rPr lang="en-US" dirty="0"/>
              <a:t>The “Rush In” Area </a:t>
            </a:r>
          </a:p>
        </p:txBody>
      </p:sp>
      <p:sp>
        <p:nvSpPr>
          <p:cNvPr id="3" name="Content Placeholder 2">
            <a:extLst>
              <a:ext uri="{FF2B5EF4-FFF2-40B4-BE49-F238E27FC236}">
                <a16:creationId xmlns:a16="http://schemas.microsoft.com/office/drawing/2014/main" id="{9C30F812-E97F-423F-9782-DE57BEAA05A5}"/>
              </a:ext>
            </a:extLst>
          </p:cNvPr>
          <p:cNvSpPr>
            <a:spLocks noGrp="1"/>
          </p:cNvSpPr>
          <p:nvPr>
            <p:ph idx="1"/>
          </p:nvPr>
        </p:nvSpPr>
        <p:spPr/>
        <p:txBody>
          <a:bodyPr>
            <a:normAutofit/>
          </a:bodyPr>
          <a:lstStyle/>
          <a:p>
            <a:r>
              <a:rPr lang="en-US" sz="2400" dirty="0"/>
              <a:t>Constant rushing and lane jumping is your style.</a:t>
            </a:r>
          </a:p>
          <a:p>
            <a:r>
              <a:rPr lang="en-US" sz="2400" dirty="0"/>
              <a:t>Others are just in your way.  Get ahead</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r>
              <a:rPr lang="en-US" sz="2400" dirty="0"/>
              <a:t>Ignore road signs and regulations, they’re for other drivers.</a:t>
            </a:r>
          </a:p>
          <a:p>
            <a:r>
              <a:rPr lang="en-US" sz="2400" dirty="0"/>
              <a:t>Driving with distractions, low alertness, inattention.  </a:t>
            </a:r>
          </a:p>
        </p:txBody>
      </p:sp>
      <p:sp>
        <p:nvSpPr>
          <p:cNvPr id="4" name="Date Placeholder 3">
            <a:extLst>
              <a:ext uri="{FF2B5EF4-FFF2-40B4-BE49-F238E27FC236}">
                <a16:creationId xmlns:a16="http://schemas.microsoft.com/office/drawing/2014/main" id="{A35D9BE2-6837-4FD5-9A2C-B22D1738D7E1}"/>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1EC8F81B-3961-4FC3-A93C-0A51600063E3}"/>
              </a:ext>
            </a:extLst>
          </p:cNvPr>
          <p:cNvSpPr>
            <a:spLocks noGrp="1"/>
          </p:cNvSpPr>
          <p:nvPr>
            <p:ph type="sldNum" sz="quarter" idx="12"/>
          </p:nvPr>
        </p:nvSpPr>
        <p:spPr/>
        <p:txBody>
          <a:bodyPr/>
          <a:lstStyle/>
          <a:p>
            <a:fld id="{680C5762-CF65-4775-9966-A58D40CC61B9}" type="slidenum">
              <a:rPr lang="en-US" smtClean="0"/>
              <a:t>16</a:t>
            </a:fld>
            <a:endParaRPr lang="en-US"/>
          </a:p>
        </p:txBody>
      </p:sp>
      <p:graphicFrame>
        <p:nvGraphicFramePr>
          <p:cNvPr id="6" name="Object 24" descr="picture showing an aggressive driver passing in a no passing zone then forcing their way back into the lane and cutting off another driver ">
            <a:extLst>
              <a:ext uri="{FF2B5EF4-FFF2-40B4-BE49-F238E27FC236}">
                <a16:creationId xmlns:a16="http://schemas.microsoft.com/office/drawing/2014/main" id="{61C3EDF0-1CF4-4F6F-8195-F9529B045B5A}"/>
              </a:ext>
            </a:extLst>
          </p:cNvPr>
          <p:cNvGraphicFramePr>
            <a:graphicFrameLocks noChangeAspect="1"/>
          </p:cNvGraphicFramePr>
          <p:nvPr>
            <p:extLst>
              <p:ext uri="{D42A27DB-BD31-4B8C-83A1-F6EECF244321}">
                <p14:modId xmlns:p14="http://schemas.microsoft.com/office/powerpoint/2010/main" val="1071289231"/>
              </p:ext>
            </p:extLst>
          </p:nvPr>
        </p:nvGraphicFramePr>
        <p:xfrm>
          <a:off x="1524000" y="2971800"/>
          <a:ext cx="5997575" cy="1346200"/>
        </p:xfrm>
        <a:graphic>
          <a:graphicData uri="http://schemas.openxmlformats.org/presentationml/2006/ole">
            <mc:AlternateContent xmlns:mc="http://schemas.openxmlformats.org/markup-compatibility/2006">
              <mc:Choice xmlns:v="urn:schemas-microsoft-com:vml" Requires="v">
                <p:oleObj spid="_x0000_s1045" name="Paint Shop Pro Image" r:id="rId3" imgW="6956098" imgH="1561399" progId="PaintShopPro">
                  <p:embed/>
                </p:oleObj>
              </mc:Choice>
              <mc:Fallback>
                <p:oleObj name="Paint Shop Pro Image" r:id="rId3" imgW="6956098" imgH="1561399" progId="PaintShopPro">
                  <p:embed/>
                  <p:pic>
                    <p:nvPicPr>
                      <p:cNvPr id="69656" name="Object 24">
                        <a:extLst>
                          <a:ext uri="{FF2B5EF4-FFF2-40B4-BE49-F238E27FC236}">
                            <a16:creationId xmlns:a16="http://schemas.microsoft.com/office/drawing/2014/main" id="{41E9BD9A-BE9B-44CD-98C8-5B975979D8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971800"/>
                        <a:ext cx="5997575" cy="134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797554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3B4C0-C519-4F33-8F72-883F5292A8C2}"/>
              </a:ext>
            </a:extLst>
          </p:cNvPr>
          <p:cNvSpPr>
            <a:spLocks noGrp="1"/>
          </p:cNvSpPr>
          <p:nvPr>
            <p:ph type="title"/>
          </p:nvPr>
        </p:nvSpPr>
        <p:spPr/>
        <p:txBody>
          <a:bodyPr/>
          <a:lstStyle/>
          <a:p>
            <a:r>
              <a:rPr lang="en-US" dirty="0"/>
              <a:t>The “Total Aggression” Area</a:t>
            </a:r>
          </a:p>
        </p:txBody>
      </p:sp>
      <p:sp>
        <p:nvSpPr>
          <p:cNvPr id="3" name="Content Placeholder 2">
            <a:extLst>
              <a:ext uri="{FF2B5EF4-FFF2-40B4-BE49-F238E27FC236}">
                <a16:creationId xmlns:a16="http://schemas.microsoft.com/office/drawing/2014/main" id="{B5E37128-DCCE-4063-AD61-97EC11065B4A}"/>
              </a:ext>
            </a:extLst>
          </p:cNvPr>
          <p:cNvSpPr>
            <a:spLocks noGrp="1"/>
          </p:cNvSpPr>
          <p:nvPr>
            <p:ph idx="1"/>
          </p:nvPr>
        </p:nvSpPr>
        <p:spPr/>
        <p:txBody>
          <a:bodyPr/>
          <a:lstStyle/>
          <a:p>
            <a:r>
              <a:rPr lang="en-US" dirty="0"/>
              <a:t>Constantly ridiculing and coitizing other drivers to self or passengers</a:t>
            </a:r>
          </a:p>
          <a:p>
            <a:r>
              <a:rPr lang="en-US" dirty="0"/>
              <a:t>Closing gap to deny entry into your lane</a:t>
            </a:r>
          </a:p>
          <a:p>
            <a:r>
              <a:rPr lang="en-US" dirty="0"/>
              <a:t>Give the “look” to show your disapproval</a:t>
            </a:r>
          </a:p>
          <a:p>
            <a:r>
              <a:rPr lang="en-US" dirty="0"/>
              <a:t>Speeding past another car, revving engine </a:t>
            </a:r>
          </a:p>
        </p:txBody>
      </p:sp>
      <p:sp>
        <p:nvSpPr>
          <p:cNvPr id="4" name="Date Placeholder 3">
            <a:extLst>
              <a:ext uri="{FF2B5EF4-FFF2-40B4-BE49-F238E27FC236}">
                <a16:creationId xmlns:a16="http://schemas.microsoft.com/office/drawing/2014/main" id="{993922C1-76A2-4040-B845-D26BFFBB97CD}"/>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D1F3A7AD-A2A7-4AD5-9CC6-8B885D88D91E}"/>
              </a:ext>
            </a:extLst>
          </p:cNvPr>
          <p:cNvSpPr>
            <a:spLocks noGrp="1"/>
          </p:cNvSpPr>
          <p:nvPr>
            <p:ph type="sldNum" sz="quarter" idx="12"/>
          </p:nvPr>
        </p:nvSpPr>
        <p:spPr/>
        <p:txBody>
          <a:bodyPr/>
          <a:lstStyle/>
          <a:p>
            <a:fld id="{680C5762-CF65-4775-9966-A58D40CC61B9}" type="slidenum">
              <a:rPr lang="en-US" smtClean="0"/>
              <a:t>17</a:t>
            </a:fld>
            <a:endParaRPr lang="en-US"/>
          </a:p>
        </p:txBody>
      </p:sp>
    </p:spTree>
    <p:extLst>
      <p:ext uri="{BB962C8B-B14F-4D97-AF65-F5344CB8AC3E}">
        <p14:creationId xmlns:p14="http://schemas.microsoft.com/office/powerpoint/2010/main" val="2356718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261AF-8006-442A-B059-68F878002387}"/>
              </a:ext>
            </a:extLst>
          </p:cNvPr>
          <p:cNvSpPr>
            <a:spLocks noGrp="1"/>
          </p:cNvSpPr>
          <p:nvPr>
            <p:ph type="title"/>
          </p:nvPr>
        </p:nvSpPr>
        <p:spPr/>
        <p:txBody>
          <a:bodyPr/>
          <a:lstStyle/>
          <a:p>
            <a:r>
              <a:rPr lang="en-US" dirty="0"/>
              <a:t>The “Total Aggression” Area continued</a:t>
            </a:r>
          </a:p>
        </p:txBody>
      </p:sp>
      <p:sp>
        <p:nvSpPr>
          <p:cNvPr id="3" name="Content Placeholder 2">
            <a:extLst>
              <a:ext uri="{FF2B5EF4-FFF2-40B4-BE49-F238E27FC236}">
                <a16:creationId xmlns:a16="http://schemas.microsoft.com/office/drawing/2014/main" id="{8C6B49A7-8512-49DD-A3E4-896E238ABD37}"/>
              </a:ext>
            </a:extLst>
          </p:cNvPr>
          <p:cNvSpPr>
            <a:spLocks noGrp="1"/>
          </p:cNvSpPr>
          <p:nvPr>
            <p:ph idx="1"/>
          </p:nvPr>
        </p:nvSpPr>
        <p:spPr/>
        <p:txBody>
          <a:bodyPr/>
          <a:lstStyle/>
          <a:p>
            <a:r>
              <a:rPr lang="en-US" dirty="0"/>
              <a:t>Preventing others from passing you</a:t>
            </a:r>
          </a:p>
          <a:p>
            <a:r>
              <a:rPr lang="en-US" dirty="0"/>
              <a:t>Tailgating to pressure a driver to go fast or get out of your way</a:t>
            </a:r>
          </a:p>
          <a:p>
            <a:r>
              <a:rPr lang="en-US" dirty="0"/>
              <a:t>Fantasizing physical violence</a:t>
            </a:r>
          </a:p>
          <a:p>
            <a:r>
              <a:rPr lang="en-US" dirty="0"/>
              <a:t>Honking, yelling through window</a:t>
            </a:r>
          </a:p>
          <a:p>
            <a:r>
              <a:rPr lang="en-US" dirty="0"/>
              <a:t>Making visible insulting gestures </a:t>
            </a:r>
          </a:p>
        </p:txBody>
      </p:sp>
      <p:sp>
        <p:nvSpPr>
          <p:cNvPr id="4" name="Date Placeholder 3">
            <a:extLst>
              <a:ext uri="{FF2B5EF4-FFF2-40B4-BE49-F238E27FC236}">
                <a16:creationId xmlns:a16="http://schemas.microsoft.com/office/drawing/2014/main" id="{A11B60C8-BA53-44CF-8010-1226911288A5}"/>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647AB49C-50B0-4915-8385-7DBF9ABE5D8E}"/>
              </a:ext>
            </a:extLst>
          </p:cNvPr>
          <p:cNvSpPr>
            <a:spLocks noGrp="1"/>
          </p:cNvSpPr>
          <p:nvPr>
            <p:ph type="sldNum" sz="quarter" idx="12"/>
          </p:nvPr>
        </p:nvSpPr>
        <p:spPr/>
        <p:txBody>
          <a:bodyPr/>
          <a:lstStyle/>
          <a:p>
            <a:fld id="{680C5762-CF65-4775-9966-A58D40CC61B9}" type="slidenum">
              <a:rPr lang="en-US" smtClean="0"/>
              <a:t>18</a:t>
            </a:fld>
            <a:endParaRPr lang="en-US"/>
          </a:p>
        </p:txBody>
      </p:sp>
    </p:spTree>
    <p:extLst>
      <p:ext uri="{BB962C8B-B14F-4D97-AF65-F5344CB8AC3E}">
        <p14:creationId xmlns:p14="http://schemas.microsoft.com/office/powerpoint/2010/main" val="511044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D4A27-5791-43DE-8FF9-8ADE306404E7}"/>
              </a:ext>
            </a:extLst>
          </p:cNvPr>
          <p:cNvSpPr>
            <a:spLocks noGrp="1"/>
          </p:cNvSpPr>
          <p:nvPr>
            <p:ph type="title"/>
          </p:nvPr>
        </p:nvSpPr>
        <p:spPr/>
        <p:txBody>
          <a:bodyPr/>
          <a:lstStyle/>
          <a:p>
            <a:r>
              <a:rPr lang="en-US" dirty="0"/>
              <a:t>The “Violence” Area </a:t>
            </a:r>
          </a:p>
        </p:txBody>
      </p:sp>
      <p:sp>
        <p:nvSpPr>
          <p:cNvPr id="3" name="Content Placeholder 2">
            <a:extLst>
              <a:ext uri="{FF2B5EF4-FFF2-40B4-BE49-F238E27FC236}">
                <a16:creationId xmlns:a16="http://schemas.microsoft.com/office/drawing/2014/main" id="{707376D5-07FE-4DA6-8F07-5B79AA6B7C0D}"/>
              </a:ext>
            </a:extLst>
          </p:cNvPr>
          <p:cNvSpPr>
            <a:spLocks noGrp="1"/>
          </p:cNvSpPr>
          <p:nvPr>
            <p:ph idx="1"/>
          </p:nvPr>
        </p:nvSpPr>
        <p:spPr/>
        <p:txBody>
          <a:bodyPr>
            <a:normAutofit lnSpcReduction="10000"/>
          </a:bodyPr>
          <a:lstStyle/>
          <a:p>
            <a:r>
              <a:rPr lang="en-US" dirty="0"/>
              <a:t>Carrying a weapon, just in case…</a:t>
            </a:r>
          </a:p>
          <a:p>
            <a:r>
              <a:rPr lang="en-US" dirty="0"/>
              <a:t>Deliberately bumping or ramming</a:t>
            </a:r>
          </a:p>
          <a:p>
            <a:r>
              <a:rPr lang="en-US" dirty="0"/>
              <a:t>Trying to run a car off the road to punish </a:t>
            </a:r>
          </a:p>
          <a:p>
            <a:r>
              <a:rPr lang="en-US" dirty="0"/>
              <a:t>Getting out of the car, beating or battering someone</a:t>
            </a:r>
          </a:p>
          <a:p>
            <a:r>
              <a:rPr lang="en-US" dirty="0"/>
              <a:t>Trying to run someone down</a:t>
            </a:r>
          </a:p>
          <a:p>
            <a:r>
              <a:rPr lang="en-US" dirty="0"/>
              <a:t>Shooting at another car</a:t>
            </a:r>
          </a:p>
          <a:p>
            <a:r>
              <a:rPr lang="en-US" dirty="0"/>
              <a:t>Thoughts of killing someone </a:t>
            </a:r>
          </a:p>
        </p:txBody>
      </p:sp>
      <p:sp>
        <p:nvSpPr>
          <p:cNvPr id="4" name="Date Placeholder 3">
            <a:extLst>
              <a:ext uri="{FF2B5EF4-FFF2-40B4-BE49-F238E27FC236}">
                <a16:creationId xmlns:a16="http://schemas.microsoft.com/office/drawing/2014/main" id="{BEE629E8-3A77-4D71-AE5D-32664F145648}"/>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E51848E1-5BC2-4A60-AB08-28B85B0D16E5}"/>
              </a:ext>
            </a:extLst>
          </p:cNvPr>
          <p:cNvSpPr>
            <a:spLocks noGrp="1"/>
          </p:cNvSpPr>
          <p:nvPr>
            <p:ph type="sldNum" sz="quarter" idx="12"/>
          </p:nvPr>
        </p:nvSpPr>
        <p:spPr/>
        <p:txBody>
          <a:bodyPr/>
          <a:lstStyle/>
          <a:p>
            <a:fld id="{680C5762-CF65-4775-9966-A58D40CC61B9}" type="slidenum">
              <a:rPr lang="en-US" smtClean="0"/>
              <a:t>19</a:t>
            </a:fld>
            <a:endParaRPr lang="en-US"/>
          </a:p>
        </p:txBody>
      </p:sp>
    </p:spTree>
    <p:extLst>
      <p:ext uri="{BB962C8B-B14F-4D97-AF65-F5344CB8AC3E}">
        <p14:creationId xmlns:p14="http://schemas.microsoft.com/office/powerpoint/2010/main" val="2151205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Developing Reduced-risk Behaviors: Factors that can Influence Behaviors</a:t>
            </a:r>
          </a:p>
        </p:txBody>
      </p:sp>
      <p:sp>
        <p:nvSpPr>
          <p:cNvPr id="3" name="Content Placeholder 2"/>
          <p:cNvSpPr>
            <a:spLocks noGrp="1"/>
          </p:cNvSpPr>
          <p:nvPr>
            <p:ph idx="1"/>
          </p:nvPr>
        </p:nvSpPr>
        <p:spPr/>
        <p:txBody>
          <a:bodyPr/>
          <a:lstStyle/>
          <a:p>
            <a:r>
              <a:rPr lang="en-US" dirty="0"/>
              <a:t>Topic 1 Forever A Child</a:t>
            </a:r>
          </a:p>
          <a:p>
            <a:r>
              <a:rPr lang="en-US" dirty="0"/>
              <a:t>Topic 2 Session Assessment</a:t>
            </a:r>
          </a:p>
          <a:p>
            <a:r>
              <a:rPr lang="en-US" dirty="0"/>
              <a:t>Topic 3 Fatigue and Driver Behavior</a:t>
            </a:r>
          </a:p>
          <a:p>
            <a:r>
              <a:rPr lang="en-US" dirty="0"/>
              <a:t>Topic 4 Recognizing Poor Driver behavior</a:t>
            </a:r>
          </a:p>
          <a:p>
            <a:r>
              <a:rPr lang="en-US" dirty="0"/>
              <a:t>Topic 5 Anger Management and Driver       Behavior</a:t>
            </a:r>
          </a:p>
          <a:p>
            <a:r>
              <a:rPr lang="en-US" dirty="0"/>
              <a:t>Topic 6 Unusual Roadway Conditions </a:t>
            </a:r>
          </a:p>
        </p:txBody>
      </p:sp>
      <p:sp>
        <p:nvSpPr>
          <p:cNvPr id="4" name="Slide Number Placeholder 3"/>
          <p:cNvSpPr>
            <a:spLocks noGrp="1"/>
          </p:cNvSpPr>
          <p:nvPr>
            <p:ph type="sldNum" sz="quarter" idx="12"/>
          </p:nvPr>
        </p:nvSpPr>
        <p:spPr/>
        <p:txBody>
          <a:bodyPr/>
          <a:lstStyle/>
          <a:p>
            <a:fld id="{680C5762-CF65-4775-9966-A58D40CC61B9}" type="slidenum">
              <a:rPr lang="en-US" smtClean="0"/>
              <a:t>2</a:t>
            </a:fld>
            <a:endParaRPr lang="en-US"/>
          </a:p>
        </p:txBody>
      </p:sp>
      <p:sp>
        <p:nvSpPr>
          <p:cNvPr id="5" name="Date Placeholder 4"/>
          <p:cNvSpPr>
            <a:spLocks noGrp="1"/>
          </p:cNvSpPr>
          <p:nvPr>
            <p:ph type="dt" sz="half" idx="10"/>
          </p:nvPr>
        </p:nvSpPr>
        <p:spPr/>
        <p:txBody>
          <a:bodyPr/>
          <a:lstStyle/>
          <a:p>
            <a:fld id="{20D57AF2-7F98-445B-850F-DA14E34254B5}" type="datetime1">
              <a:rPr lang="en-US" smtClean="0"/>
              <a:t>12/14/2018</a:t>
            </a:fld>
            <a:endParaRPr lang="en-US"/>
          </a:p>
        </p:txBody>
      </p:sp>
    </p:spTree>
    <p:extLst>
      <p:ext uri="{BB962C8B-B14F-4D97-AF65-F5344CB8AC3E}">
        <p14:creationId xmlns:p14="http://schemas.microsoft.com/office/powerpoint/2010/main" val="3294783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40953-D6D8-4720-89B9-6B8B0CA34667}"/>
              </a:ext>
            </a:extLst>
          </p:cNvPr>
          <p:cNvSpPr>
            <a:spLocks noGrp="1"/>
          </p:cNvSpPr>
          <p:nvPr>
            <p:ph type="title"/>
          </p:nvPr>
        </p:nvSpPr>
        <p:spPr/>
        <p:txBody>
          <a:bodyPr/>
          <a:lstStyle/>
          <a:p>
            <a:r>
              <a:rPr lang="en-US" dirty="0"/>
              <a:t>Aggressive Driving </a:t>
            </a:r>
          </a:p>
        </p:txBody>
      </p:sp>
      <p:sp>
        <p:nvSpPr>
          <p:cNvPr id="3" name="Content Placeholder 2">
            <a:extLst>
              <a:ext uri="{FF2B5EF4-FFF2-40B4-BE49-F238E27FC236}">
                <a16:creationId xmlns:a16="http://schemas.microsoft.com/office/drawing/2014/main" id="{C78D3150-B4D5-4291-93FB-5E068B827475}"/>
              </a:ext>
            </a:extLst>
          </p:cNvPr>
          <p:cNvSpPr>
            <a:spLocks noGrp="1"/>
          </p:cNvSpPr>
          <p:nvPr>
            <p:ph idx="1"/>
          </p:nvPr>
        </p:nvSpPr>
        <p:spPr/>
        <p:txBody>
          <a:bodyPr/>
          <a:lstStyle/>
          <a:p>
            <a:pPr marL="0" indent="0" algn="ctr">
              <a:buNone/>
            </a:pPr>
            <a:r>
              <a:rPr lang="en-US" sz="4400" b="1" dirty="0">
                <a:solidFill>
                  <a:srgbClr val="FF0000"/>
                </a:solidFill>
              </a:rPr>
              <a:t>IRRATIONAL ACTIONS WHILE DRIVING</a:t>
            </a:r>
          </a:p>
          <a:p>
            <a:pPr marL="0" indent="0" algn="ctr">
              <a:buNone/>
            </a:pPr>
            <a:endParaRPr lang="en-US" dirty="0"/>
          </a:p>
          <a:p>
            <a:pPr marL="0" indent="0" algn="ctr">
              <a:buNone/>
            </a:pPr>
            <a:endParaRPr lang="en-US" dirty="0"/>
          </a:p>
          <a:p>
            <a:pPr marL="0" indent="0" algn="ctr">
              <a:buNone/>
            </a:pPr>
            <a:r>
              <a:rPr lang="en-US" sz="5400" b="1" dirty="0">
                <a:solidFill>
                  <a:srgbClr val="FF0000"/>
                </a:solidFill>
              </a:rPr>
              <a:t>CREATE ANGER </a:t>
            </a:r>
          </a:p>
        </p:txBody>
      </p:sp>
      <p:sp>
        <p:nvSpPr>
          <p:cNvPr id="4" name="Date Placeholder 3">
            <a:extLst>
              <a:ext uri="{FF2B5EF4-FFF2-40B4-BE49-F238E27FC236}">
                <a16:creationId xmlns:a16="http://schemas.microsoft.com/office/drawing/2014/main" id="{597B34BD-E768-4A12-A87F-72012F8CA957}"/>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500BBDA6-44AA-4F33-A7DB-AC3F10E15550}"/>
              </a:ext>
            </a:extLst>
          </p:cNvPr>
          <p:cNvSpPr>
            <a:spLocks noGrp="1"/>
          </p:cNvSpPr>
          <p:nvPr>
            <p:ph type="sldNum" sz="quarter" idx="12"/>
          </p:nvPr>
        </p:nvSpPr>
        <p:spPr/>
        <p:txBody>
          <a:bodyPr/>
          <a:lstStyle/>
          <a:p>
            <a:fld id="{680C5762-CF65-4775-9966-A58D40CC61B9}" type="slidenum">
              <a:rPr lang="en-US" smtClean="0"/>
              <a:t>20</a:t>
            </a:fld>
            <a:endParaRPr lang="en-US"/>
          </a:p>
        </p:txBody>
      </p:sp>
    </p:spTree>
    <p:extLst>
      <p:ext uri="{BB962C8B-B14F-4D97-AF65-F5344CB8AC3E}">
        <p14:creationId xmlns:p14="http://schemas.microsoft.com/office/powerpoint/2010/main" val="4037410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E6735-E2D0-4B58-9802-F839F4DD9BF4}"/>
              </a:ext>
            </a:extLst>
          </p:cNvPr>
          <p:cNvSpPr>
            <a:spLocks noGrp="1"/>
          </p:cNvSpPr>
          <p:nvPr>
            <p:ph type="title"/>
          </p:nvPr>
        </p:nvSpPr>
        <p:spPr/>
        <p:txBody>
          <a:bodyPr/>
          <a:lstStyle/>
          <a:p>
            <a:r>
              <a:rPr lang="en-US" dirty="0"/>
              <a:t>Self-Imposed Anxieties </a:t>
            </a:r>
          </a:p>
        </p:txBody>
      </p:sp>
      <p:sp>
        <p:nvSpPr>
          <p:cNvPr id="3" name="Content Placeholder 2">
            <a:extLst>
              <a:ext uri="{FF2B5EF4-FFF2-40B4-BE49-F238E27FC236}">
                <a16:creationId xmlns:a16="http://schemas.microsoft.com/office/drawing/2014/main" id="{2ED9DE5D-3ACC-428F-B5F4-C91EB1AD5125}"/>
              </a:ext>
            </a:extLst>
          </p:cNvPr>
          <p:cNvSpPr>
            <a:spLocks noGrp="1"/>
          </p:cNvSpPr>
          <p:nvPr>
            <p:ph idx="1"/>
          </p:nvPr>
        </p:nvSpPr>
        <p:spPr/>
        <p:txBody>
          <a:bodyPr/>
          <a:lstStyle/>
          <a:p>
            <a:r>
              <a:rPr lang="en-US" dirty="0"/>
              <a:t>“I’m going to be late if I don’t hurry up.”</a:t>
            </a:r>
          </a:p>
          <a:p>
            <a:r>
              <a:rPr lang="en-US" dirty="0"/>
              <a:t>“Why are these cars going so slow?”</a:t>
            </a:r>
          </a:p>
          <a:p>
            <a:r>
              <a:rPr lang="en-US" dirty="0"/>
              <a:t>“We’ll never make it.”</a:t>
            </a:r>
          </a:p>
          <a:p>
            <a:r>
              <a:rPr lang="en-US" dirty="0"/>
              <a:t>“If only I had gone a little faster, I could’ve made it.”</a:t>
            </a:r>
          </a:p>
          <a:p>
            <a:r>
              <a:rPr lang="en-US" dirty="0"/>
              <a:t>“Oh no! Red light!” </a:t>
            </a:r>
          </a:p>
        </p:txBody>
      </p:sp>
      <p:sp>
        <p:nvSpPr>
          <p:cNvPr id="4" name="Date Placeholder 3">
            <a:extLst>
              <a:ext uri="{FF2B5EF4-FFF2-40B4-BE49-F238E27FC236}">
                <a16:creationId xmlns:a16="http://schemas.microsoft.com/office/drawing/2014/main" id="{3F4B35F4-099F-435F-B05F-856D4EE343D4}"/>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11235CA3-DEE9-4542-9745-3C278326BF68}"/>
              </a:ext>
            </a:extLst>
          </p:cNvPr>
          <p:cNvSpPr>
            <a:spLocks noGrp="1"/>
          </p:cNvSpPr>
          <p:nvPr>
            <p:ph type="sldNum" sz="quarter" idx="12"/>
          </p:nvPr>
        </p:nvSpPr>
        <p:spPr/>
        <p:txBody>
          <a:bodyPr/>
          <a:lstStyle/>
          <a:p>
            <a:fld id="{680C5762-CF65-4775-9966-A58D40CC61B9}" type="slidenum">
              <a:rPr lang="en-US" smtClean="0"/>
              <a:t>21</a:t>
            </a:fld>
            <a:endParaRPr lang="en-US"/>
          </a:p>
        </p:txBody>
      </p:sp>
    </p:spTree>
    <p:extLst>
      <p:ext uri="{BB962C8B-B14F-4D97-AF65-F5344CB8AC3E}">
        <p14:creationId xmlns:p14="http://schemas.microsoft.com/office/powerpoint/2010/main" val="2577124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2C07D-5065-40FD-B369-B75874D1ED00}"/>
              </a:ext>
            </a:extLst>
          </p:cNvPr>
          <p:cNvSpPr>
            <a:spLocks noGrp="1"/>
          </p:cNvSpPr>
          <p:nvPr>
            <p:ph type="title"/>
          </p:nvPr>
        </p:nvSpPr>
        <p:spPr/>
        <p:txBody>
          <a:bodyPr/>
          <a:lstStyle/>
          <a:p>
            <a:r>
              <a:rPr lang="en-US" dirty="0"/>
              <a:t>Dangerous Maneuvering </a:t>
            </a:r>
          </a:p>
        </p:txBody>
      </p:sp>
      <p:sp>
        <p:nvSpPr>
          <p:cNvPr id="3" name="Content Placeholder 2">
            <a:extLst>
              <a:ext uri="{FF2B5EF4-FFF2-40B4-BE49-F238E27FC236}">
                <a16:creationId xmlns:a16="http://schemas.microsoft.com/office/drawing/2014/main" id="{56D91B6A-A5A3-4B1D-A071-DE9C647C6C67}"/>
              </a:ext>
            </a:extLst>
          </p:cNvPr>
          <p:cNvSpPr>
            <a:spLocks noGrp="1"/>
          </p:cNvSpPr>
          <p:nvPr>
            <p:ph idx="1"/>
          </p:nvPr>
        </p:nvSpPr>
        <p:spPr/>
        <p:txBody>
          <a:bodyPr>
            <a:normAutofit/>
          </a:bodyPr>
          <a:lstStyle/>
          <a:p>
            <a:r>
              <a:rPr lang="en-US" sz="2400" dirty="0"/>
              <a:t>“All of these cars are trying to squeeze in!”</a:t>
            </a:r>
          </a:p>
          <a:p>
            <a:r>
              <a:rPr lang="en-US" sz="2400" dirty="0"/>
              <a:t>“I have a lead foot.”</a:t>
            </a:r>
          </a:p>
          <a:p>
            <a:r>
              <a:rPr lang="en-US" sz="2400" dirty="0"/>
              <a:t>“Ha! I’ll speed up and show him a lesson.”</a:t>
            </a:r>
          </a:p>
          <a:p>
            <a:r>
              <a:rPr lang="en-US" sz="2400" dirty="0"/>
              <a:t>“Everyone else is speeding!”</a:t>
            </a:r>
          </a:p>
          <a:p>
            <a:r>
              <a:rPr lang="en-US" sz="2400" dirty="0"/>
              <a:t>“Let’s tailgate this car in front of me.”</a:t>
            </a:r>
          </a:p>
          <a:p>
            <a:r>
              <a:rPr lang="en-US" sz="2400" dirty="0"/>
              <a:t>‘He’s driving too slow!”</a:t>
            </a:r>
          </a:p>
          <a:p>
            <a:pPr marL="0" indent="0">
              <a:buNone/>
            </a:pPr>
            <a:endParaRPr lang="en-US" sz="2400" dirty="0"/>
          </a:p>
        </p:txBody>
      </p:sp>
      <p:sp>
        <p:nvSpPr>
          <p:cNvPr id="4" name="Date Placeholder 3">
            <a:extLst>
              <a:ext uri="{FF2B5EF4-FFF2-40B4-BE49-F238E27FC236}">
                <a16:creationId xmlns:a16="http://schemas.microsoft.com/office/drawing/2014/main" id="{160888C1-AFC4-4386-BA26-AB72B134F45A}"/>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ED9C40EB-B3B0-4561-BD0C-5AFD9E89D3BA}"/>
              </a:ext>
            </a:extLst>
          </p:cNvPr>
          <p:cNvSpPr>
            <a:spLocks noGrp="1"/>
          </p:cNvSpPr>
          <p:nvPr>
            <p:ph type="sldNum" sz="quarter" idx="12"/>
          </p:nvPr>
        </p:nvSpPr>
        <p:spPr/>
        <p:txBody>
          <a:bodyPr/>
          <a:lstStyle/>
          <a:p>
            <a:fld id="{680C5762-CF65-4775-9966-A58D40CC61B9}" type="slidenum">
              <a:rPr lang="en-US" smtClean="0"/>
              <a:t>22</a:t>
            </a:fld>
            <a:endParaRPr lang="en-US"/>
          </a:p>
        </p:txBody>
      </p:sp>
      <p:graphicFrame>
        <p:nvGraphicFramePr>
          <p:cNvPr id="6" name="Object 4" descr="showing aggressive driver in wrong lane passing in a no passing zone then cutting off another car to force his way back in the proper lane ">
            <a:extLst>
              <a:ext uri="{FF2B5EF4-FFF2-40B4-BE49-F238E27FC236}">
                <a16:creationId xmlns:a16="http://schemas.microsoft.com/office/drawing/2014/main" id="{2F7A893C-238C-4A0E-A71D-669534DE2640}"/>
              </a:ext>
            </a:extLst>
          </p:cNvPr>
          <p:cNvGraphicFramePr>
            <a:graphicFrameLocks noChangeAspect="1"/>
          </p:cNvGraphicFramePr>
          <p:nvPr>
            <p:extLst>
              <p:ext uri="{D42A27DB-BD31-4B8C-83A1-F6EECF244321}">
                <p14:modId xmlns:p14="http://schemas.microsoft.com/office/powerpoint/2010/main" val="3727489796"/>
              </p:ext>
            </p:extLst>
          </p:nvPr>
        </p:nvGraphicFramePr>
        <p:xfrm>
          <a:off x="1447800" y="4343400"/>
          <a:ext cx="5997575" cy="1346200"/>
        </p:xfrm>
        <a:graphic>
          <a:graphicData uri="http://schemas.openxmlformats.org/presentationml/2006/ole">
            <mc:AlternateContent xmlns:mc="http://schemas.openxmlformats.org/markup-compatibility/2006">
              <mc:Choice xmlns:v="urn:schemas-microsoft-com:vml" Requires="v">
                <p:oleObj spid="_x0000_s2067" name="Paint Shop Pro Image" r:id="rId3" imgW="6956098" imgH="1561399" progId="PaintShopPro">
                  <p:embed/>
                </p:oleObj>
              </mc:Choice>
              <mc:Fallback>
                <p:oleObj name="Paint Shop Pro Image" r:id="rId3" imgW="6956098" imgH="1561399" progId="PaintShopPro">
                  <p:embed/>
                  <p:pic>
                    <p:nvPicPr>
                      <p:cNvPr id="74756" name="Object 4">
                        <a:extLst>
                          <a:ext uri="{FF2B5EF4-FFF2-40B4-BE49-F238E27FC236}">
                            <a16:creationId xmlns:a16="http://schemas.microsoft.com/office/drawing/2014/main" id="{FD3B5CA7-4BC1-4969-B987-C72247B272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343400"/>
                        <a:ext cx="5997575" cy="134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64483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9E0FD-A5BB-493C-BDDA-36D235520FB3}"/>
              </a:ext>
            </a:extLst>
          </p:cNvPr>
          <p:cNvSpPr>
            <a:spLocks noGrp="1"/>
          </p:cNvSpPr>
          <p:nvPr>
            <p:ph type="title"/>
          </p:nvPr>
        </p:nvSpPr>
        <p:spPr/>
        <p:txBody>
          <a:bodyPr/>
          <a:lstStyle/>
          <a:p>
            <a:r>
              <a:rPr lang="en-US" dirty="0"/>
              <a:t>Anger Containment Techniques </a:t>
            </a:r>
          </a:p>
        </p:txBody>
      </p:sp>
      <p:sp>
        <p:nvSpPr>
          <p:cNvPr id="3" name="Content Placeholder 2">
            <a:extLst>
              <a:ext uri="{FF2B5EF4-FFF2-40B4-BE49-F238E27FC236}">
                <a16:creationId xmlns:a16="http://schemas.microsoft.com/office/drawing/2014/main" id="{01B20EA2-4933-474F-86D3-5B7047EBE43E}"/>
              </a:ext>
            </a:extLst>
          </p:cNvPr>
          <p:cNvSpPr>
            <a:spLocks noGrp="1"/>
          </p:cNvSpPr>
          <p:nvPr>
            <p:ph idx="1"/>
          </p:nvPr>
        </p:nvSpPr>
        <p:spPr/>
        <p:txBody>
          <a:bodyPr/>
          <a:lstStyle/>
          <a:p>
            <a:r>
              <a:rPr lang="en-US" dirty="0"/>
              <a:t>Don’t respond</a:t>
            </a:r>
          </a:p>
          <a:p>
            <a:r>
              <a:rPr lang="en-US" dirty="0"/>
              <a:t>Don’t engage</a:t>
            </a:r>
          </a:p>
          <a:p>
            <a:r>
              <a:rPr lang="en-US" dirty="0"/>
              <a:t>Don’t up the ante</a:t>
            </a:r>
          </a:p>
          <a:p>
            <a:r>
              <a:rPr lang="en-US" dirty="0"/>
              <a:t>Swallow your pride</a:t>
            </a:r>
          </a:p>
          <a:p>
            <a:r>
              <a:rPr lang="en-US" dirty="0"/>
              <a:t>Choose the road “less traveled” </a:t>
            </a:r>
          </a:p>
        </p:txBody>
      </p:sp>
      <p:sp>
        <p:nvSpPr>
          <p:cNvPr id="4" name="Date Placeholder 3">
            <a:extLst>
              <a:ext uri="{FF2B5EF4-FFF2-40B4-BE49-F238E27FC236}">
                <a16:creationId xmlns:a16="http://schemas.microsoft.com/office/drawing/2014/main" id="{A7598488-705D-45C0-B3C1-F41243577AD3}"/>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FB93A987-F8B6-4A8A-B479-8DC118F256A5}"/>
              </a:ext>
            </a:extLst>
          </p:cNvPr>
          <p:cNvSpPr>
            <a:spLocks noGrp="1"/>
          </p:cNvSpPr>
          <p:nvPr>
            <p:ph type="sldNum" sz="quarter" idx="12"/>
          </p:nvPr>
        </p:nvSpPr>
        <p:spPr/>
        <p:txBody>
          <a:bodyPr/>
          <a:lstStyle/>
          <a:p>
            <a:fld id="{680C5762-CF65-4775-9966-A58D40CC61B9}" type="slidenum">
              <a:rPr lang="en-US" smtClean="0"/>
              <a:t>23</a:t>
            </a:fld>
            <a:endParaRPr lang="en-US"/>
          </a:p>
        </p:txBody>
      </p:sp>
    </p:spTree>
    <p:extLst>
      <p:ext uri="{BB962C8B-B14F-4D97-AF65-F5344CB8AC3E}">
        <p14:creationId xmlns:p14="http://schemas.microsoft.com/office/powerpoint/2010/main" val="2729240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1D2F2-F0A1-46DD-B1F1-6B6E52632DB9}"/>
              </a:ext>
            </a:extLst>
          </p:cNvPr>
          <p:cNvSpPr>
            <a:spLocks noGrp="1"/>
          </p:cNvSpPr>
          <p:nvPr>
            <p:ph type="title"/>
          </p:nvPr>
        </p:nvSpPr>
        <p:spPr/>
        <p:txBody>
          <a:bodyPr/>
          <a:lstStyle/>
          <a:p>
            <a:r>
              <a:rPr lang="en-US" dirty="0"/>
              <a:t>Anger Management </a:t>
            </a:r>
          </a:p>
        </p:txBody>
      </p:sp>
      <p:sp>
        <p:nvSpPr>
          <p:cNvPr id="3" name="Content Placeholder 2">
            <a:extLst>
              <a:ext uri="{FF2B5EF4-FFF2-40B4-BE49-F238E27FC236}">
                <a16:creationId xmlns:a16="http://schemas.microsoft.com/office/drawing/2014/main" id="{E2AE5DFE-43D4-4168-98FD-AD3166703C3C}"/>
              </a:ext>
            </a:extLst>
          </p:cNvPr>
          <p:cNvSpPr>
            <a:spLocks noGrp="1"/>
          </p:cNvSpPr>
          <p:nvPr>
            <p:ph idx="1"/>
          </p:nvPr>
        </p:nvSpPr>
        <p:spPr/>
        <p:txBody>
          <a:bodyPr/>
          <a:lstStyle/>
          <a:p>
            <a:r>
              <a:rPr lang="en-US" dirty="0"/>
              <a:t>Making errors</a:t>
            </a:r>
          </a:p>
          <a:p>
            <a:r>
              <a:rPr lang="en-US" dirty="0"/>
              <a:t>Responding to errors</a:t>
            </a:r>
          </a:p>
          <a:p>
            <a:r>
              <a:rPr lang="en-US" dirty="0"/>
              <a:t>Controlling emotions</a:t>
            </a:r>
          </a:p>
          <a:p>
            <a:r>
              <a:rPr lang="en-US" dirty="0"/>
              <a:t>Responding to problems </a:t>
            </a:r>
          </a:p>
        </p:txBody>
      </p:sp>
      <p:sp>
        <p:nvSpPr>
          <p:cNvPr id="4" name="Date Placeholder 3">
            <a:extLst>
              <a:ext uri="{FF2B5EF4-FFF2-40B4-BE49-F238E27FC236}">
                <a16:creationId xmlns:a16="http://schemas.microsoft.com/office/drawing/2014/main" id="{31B7003F-3BB6-4665-89EF-B05219E3AFAE}"/>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2047FAE5-BA43-43B4-B5B4-8C688189DE7F}"/>
              </a:ext>
            </a:extLst>
          </p:cNvPr>
          <p:cNvSpPr>
            <a:spLocks noGrp="1"/>
          </p:cNvSpPr>
          <p:nvPr>
            <p:ph type="sldNum" sz="quarter" idx="12"/>
          </p:nvPr>
        </p:nvSpPr>
        <p:spPr/>
        <p:txBody>
          <a:bodyPr/>
          <a:lstStyle/>
          <a:p>
            <a:fld id="{680C5762-CF65-4775-9966-A58D40CC61B9}" type="slidenum">
              <a:rPr lang="en-US" smtClean="0"/>
              <a:t>24</a:t>
            </a:fld>
            <a:endParaRPr lang="en-US"/>
          </a:p>
        </p:txBody>
      </p:sp>
    </p:spTree>
    <p:extLst>
      <p:ext uri="{BB962C8B-B14F-4D97-AF65-F5344CB8AC3E}">
        <p14:creationId xmlns:p14="http://schemas.microsoft.com/office/powerpoint/2010/main" val="508176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BA72D-1BE8-477D-B19E-317BA99D8280}"/>
              </a:ext>
            </a:extLst>
          </p:cNvPr>
          <p:cNvSpPr>
            <a:spLocks noGrp="1"/>
          </p:cNvSpPr>
          <p:nvPr>
            <p:ph type="title"/>
          </p:nvPr>
        </p:nvSpPr>
        <p:spPr/>
        <p:txBody>
          <a:bodyPr/>
          <a:lstStyle/>
          <a:p>
            <a:r>
              <a:rPr lang="en-US" dirty="0"/>
              <a:t>Managing Anger</a:t>
            </a:r>
          </a:p>
        </p:txBody>
      </p:sp>
      <p:sp>
        <p:nvSpPr>
          <p:cNvPr id="3" name="Content Placeholder 2">
            <a:extLst>
              <a:ext uri="{FF2B5EF4-FFF2-40B4-BE49-F238E27FC236}">
                <a16:creationId xmlns:a16="http://schemas.microsoft.com/office/drawing/2014/main" id="{49DF1444-3637-46AF-9276-54911E313A5D}"/>
              </a:ext>
            </a:extLst>
          </p:cNvPr>
          <p:cNvSpPr>
            <a:spLocks noGrp="1"/>
          </p:cNvSpPr>
          <p:nvPr>
            <p:ph idx="1"/>
          </p:nvPr>
        </p:nvSpPr>
        <p:spPr/>
        <p:txBody>
          <a:bodyPr/>
          <a:lstStyle/>
          <a:p>
            <a:pPr marL="0" indent="0">
              <a:buNone/>
            </a:pPr>
            <a:r>
              <a:rPr lang="en-US" dirty="0">
                <a:solidFill>
                  <a:srgbClr val="FF0000"/>
                </a:solidFill>
              </a:rPr>
              <a:t>How would you like others to act if you did something dangerous like this?</a:t>
            </a:r>
          </a:p>
          <a:p>
            <a:pPr marL="0" indent="0">
              <a:buNone/>
            </a:pPr>
            <a:endParaRPr lang="en-US" dirty="0"/>
          </a:p>
          <a:p>
            <a:pPr marL="0" indent="0">
              <a:buNone/>
            </a:pPr>
            <a:endParaRPr lang="en-US" dirty="0"/>
          </a:p>
          <a:p>
            <a:pPr marL="0" indent="0">
              <a:buNone/>
            </a:pPr>
            <a:endParaRPr lang="en-US" dirty="0"/>
          </a:p>
          <a:p>
            <a:pPr marL="0" indent="0">
              <a:buNone/>
            </a:pPr>
            <a:r>
              <a:rPr lang="en-US" dirty="0">
                <a:solidFill>
                  <a:srgbClr val="002060"/>
                </a:solidFill>
              </a:rPr>
              <a:t>React the same way you would like them to react to your mistakes </a:t>
            </a:r>
          </a:p>
        </p:txBody>
      </p:sp>
      <p:sp>
        <p:nvSpPr>
          <p:cNvPr id="4" name="Date Placeholder 3">
            <a:extLst>
              <a:ext uri="{FF2B5EF4-FFF2-40B4-BE49-F238E27FC236}">
                <a16:creationId xmlns:a16="http://schemas.microsoft.com/office/drawing/2014/main" id="{71DB0CF1-0FD3-4AF9-9B99-D14DA43B560A}"/>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A24B4B77-4C7D-44AC-8C52-99FACFCF2185}"/>
              </a:ext>
            </a:extLst>
          </p:cNvPr>
          <p:cNvSpPr>
            <a:spLocks noGrp="1"/>
          </p:cNvSpPr>
          <p:nvPr>
            <p:ph type="sldNum" sz="quarter" idx="12"/>
          </p:nvPr>
        </p:nvSpPr>
        <p:spPr/>
        <p:txBody>
          <a:bodyPr/>
          <a:lstStyle/>
          <a:p>
            <a:fld id="{680C5762-CF65-4775-9966-A58D40CC61B9}" type="slidenum">
              <a:rPr lang="en-US" smtClean="0"/>
              <a:t>25</a:t>
            </a:fld>
            <a:endParaRPr lang="en-US"/>
          </a:p>
        </p:txBody>
      </p:sp>
      <p:graphicFrame>
        <p:nvGraphicFramePr>
          <p:cNvPr id="6" name="Object 10" descr="aggressive driver passing on the wrong side of the road ">
            <a:extLst>
              <a:ext uri="{FF2B5EF4-FFF2-40B4-BE49-F238E27FC236}">
                <a16:creationId xmlns:a16="http://schemas.microsoft.com/office/drawing/2014/main" id="{50078A1F-5C72-4118-A7C2-7E9557D2814D}"/>
              </a:ext>
            </a:extLst>
          </p:cNvPr>
          <p:cNvGraphicFramePr>
            <a:graphicFrameLocks noChangeAspect="1"/>
          </p:cNvGraphicFramePr>
          <p:nvPr>
            <p:extLst>
              <p:ext uri="{D42A27DB-BD31-4B8C-83A1-F6EECF244321}">
                <p14:modId xmlns:p14="http://schemas.microsoft.com/office/powerpoint/2010/main" val="3882301077"/>
              </p:ext>
            </p:extLst>
          </p:nvPr>
        </p:nvGraphicFramePr>
        <p:xfrm>
          <a:off x="1371600" y="2971800"/>
          <a:ext cx="5997575" cy="1346200"/>
        </p:xfrm>
        <a:graphic>
          <a:graphicData uri="http://schemas.openxmlformats.org/presentationml/2006/ole">
            <mc:AlternateContent xmlns:mc="http://schemas.openxmlformats.org/markup-compatibility/2006">
              <mc:Choice xmlns:v="urn:schemas-microsoft-com:vml" Requires="v">
                <p:oleObj spid="_x0000_s3090" name="Paint Shop Pro Image" r:id="rId3" imgW="6956098" imgH="1561399" progId="PaintShopPro">
                  <p:embed/>
                </p:oleObj>
              </mc:Choice>
              <mc:Fallback>
                <p:oleObj name="Paint Shop Pro Image" r:id="rId3" imgW="6956098" imgH="1561399" progId="PaintShopPro">
                  <p:embed/>
                  <p:pic>
                    <p:nvPicPr>
                      <p:cNvPr id="49162" name="Object 10">
                        <a:extLst>
                          <a:ext uri="{FF2B5EF4-FFF2-40B4-BE49-F238E27FC236}">
                            <a16:creationId xmlns:a16="http://schemas.microsoft.com/office/drawing/2014/main" id="{ADB97CD8-82F4-4ADD-9F2A-A2371E48F9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971800"/>
                        <a:ext cx="5997575" cy="134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80295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41F1D-FD11-4698-A5F0-7C994C2C1565}"/>
              </a:ext>
            </a:extLst>
          </p:cNvPr>
          <p:cNvSpPr>
            <a:spLocks noGrp="1"/>
          </p:cNvSpPr>
          <p:nvPr>
            <p:ph type="title"/>
          </p:nvPr>
        </p:nvSpPr>
        <p:spPr/>
        <p:txBody>
          <a:bodyPr/>
          <a:lstStyle/>
          <a:p>
            <a:r>
              <a:rPr lang="en-US" dirty="0"/>
              <a:t>Changing Visibility at Night </a:t>
            </a:r>
          </a:p>
        </p:txBody>
      </p:sp>
      <p:sp>
        <p:nvSpPr>
          <p:cNvPr id="3" name="Content Placeholder 2">
            <a:extLst>
              <a:ext uri="{FF2B5EF4-FFF2-40B4-BE49-F238E27FC236}">
                <a16:creationId xmlns:a16="http://schemas.microsoft.com/office/drawing/2014/main" id="{BF07C526-6999-4E78-993E-DED6DD229A48}"/>
              </a:ext>
            </a:extLst>
          </p:cNvPr>
          <p:cNvSpPr>
            <a:spLocks noGrp="1"/>
          </p:cNvSpPr>
          <p:nvPr>
            <p:ph idx="1"/>
          </p:nvPr>
        </p:nvSpPr>
        <p:spPr/>
        <p:txBody>
          <a:bodyPr/>
          <a:lstStyle/>
          <a:p>
            <a:r>
              <a:rPr lang="en-US" dirty="0"/>
              <a:t>Limitations of gathering information</a:t>
            </a:r>
          </a:p>
          <a:p>
            <a:r>
              <a:rPr lang="en-US" dirty="0"/>
              <a:t>Limitations placed on processing information</a:t>
            </a:r>
          </a:p>
          <a:p>
            <a:r>
              <a:rPr lang="en-US" dirty="0"/>
              <a:t>Night driving facts:</a:t>
            </a:r>
          </a:p>
          <a:p>
            <a:pPr lvl="1"/>
            <a:r>
              <a:rPr lang="en-US" dirty="0"/>
              <a:t>Reduced illumination</a:t>
            </a:r>
          </a:p>
          <a:p>
            <a:pPr lvl="1"/>
            <a:r>
              <a:rPr lang="en-US" dirty="0"/>
              <a:t>Ability of the eyes to adjust to glare </a:t>
            </a:r>
          </a:p>
        </p:txBody>
      </p:sp>
      <p:sp>
        <p:nvSpPr>
          <p:cNvPr id="4" name="Date Placeholder 3">
            <a:extLst>
              <a:ext uri="{FF2B5EF4-FFF2-40B4-BE49-F238E27FC236}">
                <a16:creationId xmlns:a16="http://schemas.microsoft.com/office/drawing/2014/main" id="{77EE0D5E-4008-411F-A7DF-647FA359106F}"/>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D907F6C5-FC32-4B0D-B68E-7E653CB3DA21}"/>
              </a:ext>
            </a:extLst>
          </p:cNvPr>
          <p:cNvSpPr>
            <a:spLocks noGrp="1"/>
          </p:cNvSpPr>
          <p:nvPr>
            <p:ph type="sldNum" sz="quarter" idx="12"/>
          </p:nvPr>
        </p:nvSpPr>
        <p:spPr/>
        <p:txBody>
          <a:bodyPr/>
          <a:lstStyle/>
          <a:p>
            <a:fld id="{680C5762-CF65-4775-9966-A58D40CC61B9}" type="slidenum">
              <a:rPr lang="en-US" smtClean="0"/>
              <a:t>26</a:t>
            </a:fld>
            <a:endParaRPr lang="en-US"/>
          </a:p>
        </p:txBody>
      </p:sp>
    </p:spTree>
    <p:extLst>
      <p:ext uri="{BB962C8B-B14F-4D97-AF65-F5344CB8AC3E}">
        <p14:creationId xmlns:p14="http://schemas.microsoft.com/office/powerpoint/2010/main" val="4244212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3AD9A-D6A1-415B-8E54-422AE5CE02BD}"/>
              </a:ext>
            </a:extLst>
          </p:cNvPr>
          <p:cNvSpPr>
            <a:spLocks noGrp="1"/>
          </p:cNvSpPr>
          <p:nvPr>
            <p:ph type="title"/>
          </p:nvPr>
        </p:nvSpPr>
        <p:spPr/>
        <p:txBody>
          <a:bodyPr/>
          <a:lstStyle/>
          <a:p>
            <a:r>
              <a:rPr lang="en-US" dirty="0"/>
              <a:t>Changing Visibility at Night continued </a:t>
            </a:r>
          </a:p>
        </p:txBody>
      </p:sp>
      <p:sp>
        <p:nvSpPr>
          <p:cNvPr id="3" name="Content Placeholder 2">
            <a:extLst>
              <a:ext uri="{FF2B5EF4-FFF2-40B4-BE49-F238E27FC236}">
                <a16:creationId xmlns:a16="http://schemas.microsoft.com/office/drawing/2014/main" id="{0FFA068F-20E3-4155-B07A-6797EBA5BF4C}"/>
              </a:ext>
            </a:extLst>
          </p:cNvPr>
          <p:cNvSpPr>
            <a:spLocks noGrp="1"/>
          </p:cNvSpPr>
          <p:nvPr>
            <p:ph idx="1"/>
          </p:nvPr>
        </p:nvSpPr>
        <p:spPr/>
        <p:txBody>
          <a:bodyPr/>
          <a:lstStyle/>
          <a:p>
            <a:r>
              <a:rPr lang="en-US" dirty="0"/>
              <a:t>Distance you can see ahead is limited</a:t>
            </a:r>
          </a:p>
          <a:p>
            <a:r>
              <a:rPr lang="en-US" dirty="0"/>
              <a:t>Headlights provide limited illumination of off-road areas</a:t>
            </a:r>
          </a:p>
          <a:p>
            <a:r>
              <a:rPr lang="en-US" dirty="0"/>
              <a:t>Loss of contrast and impaired distance judgement</a:t>
            </a:r>
          </a:p>
          <a:p>
            <a:r>
              <a:rPr lang="en-US" dirty="0"/>
              <a:t>Glare from lights or oncoming and following vehicles</a:t>
            </a:r>
          </a:p>
          <a:p>
            <a:r>
              <a:rPr lang="en-US" dirty="0"/>
              <a:t>Glare recovery time </a:t>
            </a:r>
          </a:p>
        </p:txBody>
      </p:sp>
      <p:sp>
        <p:nvSpPr>
          <p:cNvPr id="4" name="Date Placeholder 3">
            <a:extLst>
              <a:ext uri="{FF2B5EF4-FFF2-40B4-BE49-F238E27FC236}">
                <a16:creationId xmlns:a16="http://schemas.microsoft.com/office/drawing/2014/main" id="{CFB67425-C23F-4EA5-8A64-0ED8BADEC3CD}"/>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C342A727-D689-4709-9EFD-12D7DE26EC6F}"/>
              </a:ext>
            </a:extLst>
          </p:cNvPr>
          <p:cNvSpPr>
            <a:spLocks noGrp="1"/>
          </p:cNvSpPr>
          <p:nvPr>
            <p:ph type="sldNum" sz="quarter" idx="12"/>
          </p:nvPr>
        </p:nvSpPr>
        <p:spPr/>
        <p:txBody>
          <a:bodyPr/>
          <a:lstStyle/>
          <a:p>
            <a:fld id="{680C5762-CF65-4775-9966-A58D40CC61B9}" type="slidenum">
              <a:rPr lang="en-US" smtClean="0"/>
              <a:t>27</a:t>
            </a:fld>
            <a:endParaRPr lang="en-US"/>
          </a:p>
        </p:txBody>
      </p:sp>
    </p:spTree>
    <p:extLst>
      <p:ext uri="{BB962C8B-B14F-4D97-AF65-F5344CB8AC3E}">
        <p14:creationId xmlns:p14="http://schemas.microsoft.com/office/powerpoint/2010/main" val="3673203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97753-13A3-4203-9310-ABCEBCCE852A}"/>
              </a:ext>
            </a:extLst>
          </p:cNvPr>
          <p:cNvSpPr>
            <a:spLocks noGrp="1"/>
          </p:cNvSpPr>
          <p:nvPr>
            <p:ph type="title"/>
          </p:nvPr>
        </p:nvSpPr>
        <p:spPr/>
        <p:txBody>
          <a:bodyPr/>
          <a:lstStyle/>
          <a:p>
            <a:r>
              <a:rPr lang="en-US" dirty="0"/>
              <a:t>Headlight Alignment and Speed </a:t>
            </a:r>
          </a:p>
        </p:txBody>
      </p:sp>
      <p:sp>
        <p:nvSpPr>
          <p:cNvPr id="3" name="Content Placeholder 2">
            <a:extLst>
              <a:ext uri="{FF2B5EF4-FFF2-40B4-BE49-F238E27FC236}">
                <a16:creationId xmlns:a16="http://schemas.microsoft.com/office/drawing/2014/main" id="{0B3AA72A-6463-48C6-9AC5-6AF61C507B1D}"/>
              </a:ext>
            </a:extLst>
          </p:cNvPr>
          <p:cNvSpPr>
            <a:spLocks noGrp="1"/>
          </p:cNvSpPr>
          <p:nvPr>
            <p:ph idx="1"/>
          </p:nvPr>
        </p:nvSpPr>
        <p:spPr/>
        <p:txBody>
          <a:bodyPr/>
          <a:lstStyle/>
          <a:p>
            <a:pPr marL="0" indent="0">
              <a:buNone/>
            </a:pPr>
            <a:r>
              <a:rPr lang="en-US" dirty="0"/>
              <a:t>Properly aligned low beams:</a:t>
            </a:r>
          </a:p>
          <a:p>
            <a:r>
              <a:rPr lang="en-US" dirty="0"/>
              <a:t>Beam hits roadway 100 to 150 feet ahead</a:t>
            </a:r>
          </a:p>
          <a:p>
            <a:r>
              <a:rPr lang="en-US" dirty="0"/>
              <a:t>Illumination area 300 to 500 feet ahead</a:t>
            </a:r>
          </a:p>
          <a:p>
            <a:r>
              <a:rPr lang="en-US" dirty="0"/>
              <a:t>Load, load distribution, and vehicle height affect light beam distance</a:t>
            </a:r>
          </a:p>
          <a:p>
            <a:r>
              <a:rPr lang="en-US" dirty="0"/>
              <a:t>Maximum safe speed 40 to 45 mph based on ability to stop within lighted area </a:t>
            </a:r>
          </a:p>
        </p:txBody>
      </p:sp>
      <p:sp>
        <p:nvSpPr>
          <p:cNvPr id="4" name="Date Placeholder 3">
            <a:extLst>
              <a:ext uri="{FF2B5EF4-FFF2-40B4-BE49-F238E27FC236}">
                <a16:creationId xmlns:a16="http://schemas.microsoft.com/office/drawing/2014/main" id="{F0DFBD66-EDB0-4F0E-A5BB-E3077AF7EB04}"/>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D9081853-6E80-412F-8F79-5B0E03EB361E}"/>
              </a:ext>
            </a:extLst>
          </p:cNvPr>
          <p:cNvSpPr>
            <a:spLocks noGrp="1"/>
          </p:cNvSpPr>
          <p:nvPr>
            <p:ph type="sldNum" sz="quarter" idx="12"/>
          </p:nvPr>
        </p:nvSpPr>
        <p:spPr/>
        <p:txBody>
          <a:bodyPr/>
          <a:lstStyle/>
          <a:p>
            <a:fld id="{680C5762-CF65-4775-9966-A58D40CC61B9}" type="slidenum">
              <a:rPr lang="en-US" smtClean="0"/>
              <a:t>28</a:t>
            </a:fld>
            <a:endParaRPr lang="en-US"/>
          </a:p>
        </p:txBody>
      </p:sp>
    </p:spTree>
    <p:extLst>
      <p:ext uri="{BB962C8B-B14F-4D97-AF65-F5344CB8AC3E}">
        <p14:creationId xmlns:p14="http://schemas.microsoft.com/office/powerpoint/2010/main" val="14091877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F4583-9ECD-4B06-98BC-5D659DACAF7D}"/>
              </a:ext>
            </a:extLst>
          </p:cNvPr>
          <p:cNvSpPr>
            <a:spLocks noGrp="1"/>
          </p:cNvSpPr>
          <p:nvPr>
            <p:ph type="title"/>
          </p:nvPr>
        </p:nvSpPr>
        <p:spPr/>
        <p:txBody>
          <a:bodyPr/>
          <a:lstStyle/>
          <a:p>
            <a:r>
              <a:rPr lang="en-US" dirty="0"/>
              <a:t>Headlight Alignment and Speed continued</a:t>
            </a:r>
          </a:p>
        </p:txBody>
      </p:sp>
      <p:sp>
        <p:nvSpPr>
          <p:cNvPr id="3" name="Content Placeholder 2">
            <a:extLst>
              <a:ext uri="{FF2B5EF4-FFF2-40B4-BE49-F238E27FC236}">
                <a16:creationId xmlns:a16="http://schemas.microsoft.com/office/drawing/2014/main" id="{CC725FC0-C3E2-49E1-9AE5-2C155C1025F5}"/>
              </a:ext>
            </a:extLst>
          </p:cNvPr>
          <p:cNvSpPr>
            <a:spLocks noGrp="1"/>
          </p:cNvSpPr>
          <p:nvPr>
            <p:ph idx="1"/>
          </p:nvPr>
        </p:nvSpPr>
        <p:spPr/>
        <p:txBody>
          <a:bodyPr/>
          <a:lstStyle/>
          <a:p>
            <a:pPr marL="0" indent="0">
              <a:buNone/>
            </a:pPr>
            <a:r>
              <a:rPr lang="en-US" dirty="0"/>
              <a:t>Properly aligned high beams:</a:t>
            </a:r>
          </a:p>
          <a:p>
            <a:r>
              <a:rPr lang="en-US" dirty="0"/>
              <a:t>Beams hit roadway 350 to 500 feet ahead</a:t>
            </a:r>
          </a:p>
          <a:p>
            <a:r>
              <a:rPr lang="en-US" dirty="0"/>
              <a:t>Illuminate area of road 500 to 1800 feet ahead</a:t>
            </a:r>
          </a:p>
          <a:p>
            <a:r>
              <a:rPr lang="en-US" dirty="0"/>
              <a:t>Load, load distribution, and vehicle height affect light beam distance</a:t>
            </a:r>
          </a:p>
          <a:p>
            <a:r>
              <a:rPr lang="en-US" dirty="0"/>
              <a:t>Maximum safe speed 65 to 70 mph, based on ability to stop within lighted area </a:t>
            </a:r>
          </a:p>
          <a:p>
            <a:pPr marL="0" indent="0">
              <a:buNone/>
            </a:pPr>
            <a:endParaRPr lang="en-US" dirty="0"/>
          </a:p>
        </p:txBody>
      </p:sp>
      <p:sp>
        <p:nvSpPr>
          <p:cNvPr id="4" name="Date Placeholder 3">
            <a:extLst>
              <a:ext uri="{FF2B5EF4-FFF2-40B4-BE49-F238E27FC236}">
                <a16:creationId xmlns:a16="http://schemas.microsoft.com/office/drawing/2014/main" id="{A446C474-2B31-4D32-B6B0-19457AD08C40}"/>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11B3FB7D-873C-4A3A-A323-B50265F7802F}"/>
              </a:ext>
            </a:extLst>
          </p:cNvPr>
          <p:cNvSpPr>
            <a:spLocks noGrp="1"/>
          </p:cNvSpPr>
          <p:nvPr>
            <p:ph type="sldNum" sz="quarter" idx="12"/>
          </p:nvPr>
        </p:nvSpPr>
        <p:spPr/>
        <p:txBody>
          <a:bodyPr/>
          <a:lstStyle/>
          <a:p>
            <a:fld id="{680C5762-CF65-4775-9966-A58D40CC61B9}" type="slidenum">
              <a:rPr lang="en-US" smtClean="0"/>
              <a:t>29</a:t>
            </a:fld>
            <a:endParaRPr lang="en-US"/>
          </a:p>
        </p:txBody>
      </p:sp>
    </p:spTree>
    <p:extLst>
      <p:ext uri="{BB962C8B-B14F-4D97-AF65-F5344CB8AC3E}">
        <p14:creationId xmlns:p14="http://schemas.microsoft.com/office/powerpoint/2010/main" val="2620161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C2A23-7034-49FC-948F-85DF56FE0DBA}"/>
              </a:ext>
            </a:extLst>
          </p:cNvPr>
          <p:cNvSpPr>
            <a:spLocks noGrp="1"/>
          </p:cNvSpPr>
          <p:nvPr>
            <p:ph type="title"/>
          </p:nvPr>
        </p:nvSpPr>
        <p:spPr/>
        <p:txBody>
          <a:bodyPr/>
          <a:lstStyle/>
          <a:p>
            <a:r>
              <a:rPr lang="en-US" dirty="0"/>
              <a:t>Introduction </a:t>
            </a:r>
          </a:p>
        </p:txBody>
      </p:sp>
      <p:sp>
        <p:nvSpPr>
          <p:cNvPr id="3" name="Content Placeholder 2">
            <a:extLst>
              <a:ext uri="{FF2B5EF4-FFF2-40B4-BE49-F238E27FC236}">
                <a16:creationId xmlns:a16="http://schemas.microsoft.com/office/drawing/2014/main" id="{87299E73-1708-4C7B-82AC-D09C836758E5}"/>
              </a:ext>
            </a:extLst>
          </p:cNvPr>
          <p:cNvSpPr>
            <a:spLocks noGrp="1"/>
          </p:cNvSpPr>
          <p:nvPr>
            <p:ph idx="1"/>
          </p:nvPr>
        </p:nvSpPr>
        <p:spPr/>
        <p:txBody>
          <a:bodyPr/>
          <a:lstStyle/>
          <a:p>
            <a:r>
              <a:rPr lang="en-US" dirty="0"/>
              <a:t>Alcohol Review…Forever A Child</a:t>
            </a:r>
          </a:p>
          <a:p>
            <a:r>
              <a:rPr lang="en-US" dirty="0"/>
              <a:t>Managing Fatigue</a:t>
            </a:r>
          </a:p>
          <a:p>
            <a:r>
              <a:rPr lang="en-US" dirty="0"/>
              <a:t>Managing Anger</a:t>
            </a:r>
          </a:p>
          <a:p>
            <a:r>
              <a:rPr lang="en-US" dirty="0"/>
              <a:t>Managing Roadway Conditions </a:t>
            </a:r>
          </a:p>
        </p:txBody>
      </p:sp>
      <p:sp>
        <p:nvSpPr>
          <p:cNvPr id="4" name="Date Placeholder 3">
            <a:extLst>
              <a:ext uri="{FF2B5EF4-FFF2-40B4-BE49-F238E27FC236}">
                <a16:creationId xmlns:a16="http://schemas.microsoft.com/office/drawing/2014/main" id="{12A4EE39-2F3E-49D5-AA17-93F9891B7659}"/>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DB64B87B-5024-43FC-B14C-057A4736DB17}"/>
              </a:ext>
            </a:extLst>
          </p:cNvPr>
          <p:cNvSpPr>
            <a:spLocks noGrp="1"/>
          </p:cNvSpPr>
          <p:nvPr>
            <p:ph type="sldNum" sz="quarter" idx="12"/>
          </p:nvPr>
        </p:nvSpPr>
        <p:spPr/>
        <p:txBody>
          <a:bodyPr/>
          <a:lstStyle/>
          <a:p>
            <a:fld id="{680C5762-CF65-4775-9966-A58D40CC61B9}" type="slidenum">
              <a:rPr lang="en-US" smtClean="0"/>
              <a:t>3</a:t>
            </a:fld>
            <a:endParaRPr lang="en-US"/>
          </a:p>
        </p:txBody>
      </p:sp>
    </p:spTree>
    <p:extLst>
      <p:ext uri="{BB962C8B-B14F-4D97-AF65-F5344CB8AC3E}">
        <p14:creationId xmlns:p14="http://schemas.microsoft.com/office/powerpoint/2010/main" val="3802409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ED8B0-F0D9-40C5-A439-1349B3112D91}"/>
              </a:ext>
            </a:extLst>
          </p:cNvPr>
          <p:cNvSpPr>
            <a:spLocks noGrp="1"/>
          </p:cNvSpPr>
          <p:nvPr>
            <p:ph type="title"/>
          </p:nvPr>
        </p:nvSpPr>
        <p:spPr/>
        <p:txBody>
          <a:bodyPr/>
          <a:lstStyle/>
          <a:p>
            <a:r>
              <a:rPr lang="en-US" dirty="0"/>
              <a:t>Nighttime Precautionary Measures </a:t>
            </a:r>
          </a:p>
        </p:txBody>
      </p:sp>
      <p:sp>
        <p:nvSpPr>
          <p:cNvPr id="3" name="Content Placeholder 2">
            <a:extLst>
              <a:ext uri="{FF2B5EF4-FFF2-40B4-BE49-F238E27FC236}">
                <a16:creationId xmlns:a16="http://schemas.microsoft.com/office/drawing/2014/main" id="{25813547-490C-44D9-AE73-AB64D18BE568}"/>
              </a:ext>
            </a:extLst>
          </p:cNvPr>
          <p:cNvSpPr>
            <a:spLocks noGrp="1"/>
          </p:cNvSpPr>
          <p:nvPr>
            <p:ph idx="1"/>
          </p:nvPr>
        </p:nvSpPr>
        <p:spPr/>
        <p:txBody>
          <a:bodyPr>
            <a:normAutofit fontScale="92500"/>
          </a:bodyPr>
          <a:lstStyle/>
          <a:p>
            <a:r>
              <a:rPr lang="en-US" dirty="0"/>
              <a:t>Clean windshield inside and out</a:t>
            </a:r>
          </a:p>
          <a:p>
            <a:pPr lvl="1"/>
            <a:r>
              <a:rPr lang="en-US" dirty="0"/>
              <a:t>Special problem of windblown sand/dirt particles</a:t>
            </a:r>
          </a:p>
          <a:p>
            <a:pPr lvl="1"/>
            <a:r>
              <a:rPr lang="en-US" dirty="0"/>
              <a:t>Diffused light gives appearance of halo around headlights of oncoming vehicle.  Clean all lights</a:t>
            </a:r>
          </a:p>
          <a:p>
            <a:pPr lvl="1"/>
            <a:r>
              <a:rPr lang="en-US" dirty="0"/>
              <a:t>50 % to 90 % loss of headlight efficiency due to road grime </a:t>
            </a:r>
          </a:p>
          <a:p>
            <a:r>
              <a:rPr lang="en-US" dirty="0"/>
              <a:t>Reduce daytime speed</a:t>
            </a:r>
          </a:p>
          <a:p>
            <a:r>
              <a:rPr lang="en-US" dirty="0"/>
              <a:t>Increase following distance</a:t>
            </a:r>
          </a:p>
          <a:p>
            <a:r>
              <a:rPr lang="en-US" dirty="0"/>
              <a:t>Look to right of oncoming vehicle</a:t>
            </a:r>
          </a:p>
          <a:p>
            <a:pPr marL="0" indent="0">
              <a:buNone/>
            </a:pPr>
            <a:endParaRPr lang="en-US" dirty="0"/>
          </a:p>
        </p:txBody>
      </p:sp>
      <p:sp>
        <p:nvSpPr>
          <p:cNvPr id="4" name="Date Placeholder 3">
            <a:extLst>
              <a:ext uri="{FF2B5EF4-FFF2-40B4-BE49-F238E27FC236}">
                <a16:creationId xmlns:a16="http://schemas.microsoft.com/office/drawing/2014/main" id="{5229D4CE-8A30-4DC6-9BE8-7F69038841B8}"/>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99DA6955-4A3F-4E3C-9EB9-60C76B83BE12}"/>
              </a:ext>
            </a:extLst>
          </p:cNvPr>
          <p:cNvSpPr>
            <a:spLocks noGrp="1"/>
          </p:cNvSpPr>
          <p:nvPr>
            <p:ph type="sldNum" sz="quarter" idx="12"/>
          </p:nvPr>
        </p:nvSpPr>
        <p:spPr/>
        <p:txBody>
          <a:bodyPr/>
          <a:lstStyle/>
          <a:p>
            <a:fld id="{680C5762-CF65-4775-9966-A58D40CC61B9}" type="slidenum">
              <a:rPr lang="en-US" smtClean="0"/>
              <a:t>30</a:t>
            </a:fld>
            <a:endParaRPr lang="en-US"/>
          </a:p>
        </p:txBody>
      </p:sp>
    </p:spTree>
    <p:extLst>
      <p:ext uri="{BB962C8B-B14F-4D97-AF65-F5344CB8AC3E}">
        <p14:creationId xmlns:p14="http://schemas.microsoft.com/office/powerpoint/2010/main" val="6279220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3A50D-97F6-47A6-B1A2-43B6A9845813}"/>
              </a:ext>
            </a:extLst>
          </p:cNvPr>
          <p:cNvSpPr>
            <a:spLocks noGrp="1"/>
          </p:cNvSpPr>
          <p:nvPr>
            <p:ph type="title"/>
          </p:nvPr>
        </p:nvSpPr>
        <p:spPr/>
        <p:txBody>
          <a:bodyPr>
            <a:normAutofit/>
          </a:bodyPr>
          <a:lstStyle/>
          <a:p>
            <a:r>
              <a:rPr lang="en-US" sz="2800" dirty="0"/>
              <a:t>Nighttime Precautionary Measures continued </a:t>
            </a:r>
          </a:p>
        </p:txBody>
      </p:sp>
      <p:sp>
        <p:nvSpPr>
          <p:cNvPr id="3" name="Content Placeholder 2">
            <a:extLst>
              <a:ext uri="{FF2B5EF4-FFF2-40B4-BE49-F238E27FC236}">
                <a16:creationId xmlns:a16="http://schemas.microsoft.com/office/drawing/2014/main" id="{F1DF1D9E-3741-4987-8D1F-7D82F3D50B79}"/>
              </a:ext>
            </a:extLst>
          </p:cNvPr>
          <p:cNvSpPr>
            <a:spLocks noGrp="1"/>
          </p:cNvSpPr>
          <p:nvPr>
            <p:ph idx="1"/>
          </p:nvPr>
        </p:nvSpPr>
        <p:spPr/>
        <p:txBody>
          <a:bodyPr/>
          <a:lstStyle/>
          <a:p>
            <a:r>
              <a:rPr lang="en-US" dirty="0"/>
              <a:t>Turn off interior convenience lights</a:t>
            </a:r>
          </a:p>
          <a:p>
            <a:r>
              <a:rPr lang="en-US" dirty="0"/>
              <a:t>Proper use of high/low headlight beams</a:t>
            </a:r>
          </a:p>
          <a:p>
            <a:r>
              <a:rPr lang="en-US" dirty="0"/>
              <a:t>Use parking lights only when parked</a:t>
            </a:r>
          </a:p>
          <a:p>
            <a:r>
              <a:rPr lang="en-US" dirty="0"/>
              <a:t>If stopped beside road, take appropriate safety measures</a:t>
            </a:r>
          </a:p>
          <a:p>
            <a:r>
              <a:rPr lang="en-US" dirty="0"/>
              <a:t>Use day/night switch on rear-view mirror </a:t>
            </a:r>
          </a:p>
        </p:txBody>
      </p:sp>
      <p:sp>
        <p:nvSpPr>
          <p:cNvPr id="4" name="Date Placeholder 3">
            <a:extLst>
              <a:ext uri="{FF2B5EF4-FFF2-40B4-BE49-F238E27FC236}">
                <a16:creationId xmlns:a16="http://schemas.microsoft.com/office/drawing/2014/main" id="{0441AB8F-2BDF-4CFF-9FEC-EE7E57D875E2}"/>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47F7C196-B6FE-423E-80A2-EF1055BEDD92}"/>
              </a:ext>
            </a:extLst>
          </p:cNvPr>
          <p:cNvSpPr>
            <a:spLocks noGrp="1"/>
          </p:cNvSpPr>
          <p:nvPr>
            <p:ph type="sldNum" sz="quarter" idx="12"/>
          </p:nvPr>
        </p:nvSpPr>
        <p:spPr/>
        <p:txBody>
          <a:bodyPr/>
          <a:lstStyle/>
          <a:p>
            <a:fld id="{680C5762-CF65-4775-9966-A58D40CC61B9}" type="slidenum">
              <a:rPr lang="en-US" smtClean="0"/>
              <a:t>31</a:t>
            </a:fld>
            <a:endParaRPr lang="en-US"/>
          </a:p>
        </p:txBody>
      </p:sp>
    </p:spTree>
    <p:extLst>
      <p:ext uri="{BB962C8B-B14F-4D97-AF65-F5344CB8AC3E}">
        <p14:creationId xmlns:p14="http://schemas.microsoft.com/office/powerpoint/2010/main" val="6913084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6699B-9913-41E2-B378-D7BA1113C51B}"/>
              </a:ext>
            </a:extLst>
          </p:cNvPr>
          <p:cNvSpPr>
            <a:spLocks noGrp="1"/>
          </p:cNvSpPr>
          <p:nvPr>
            <p:ph type="title"/>
          </p:nvPr>
        </p:nvSpPr>
        <p:spPr>
          <a:xfrm>
            <a:off x="457200" y="304800"/>
            <a:ext cx="8229600" cy="1143000"/>
          </a:xfrm>
        </p:spPr>
        <p:txBody>
          <a:bodyPr/>
          <a:lstStyle/>
          <a:p>
            <a:r>
              <a:rPr lang="en-US" dirty="0"/>
              <a:t>Visibility Limitations in Fog</a:t>
            </a:r>
          </a:p>
        </p:txBody>
      </p:sp>
      <p:sp>
        <p:nvSpPr>
          <p:cNvPr id="3" name="Content Placeholder 2">
            <a:extLst>
              <a:ext uri="{FF2B5EF4-FFF2-40B4-BE49-F238E27FC236}">
                <a16:creationId xmlns:a16="http://schemas.microsoft.com/office/drawing/2014/main" id="{A09698A1-DB8A-4694-85C0-9E3442B9846C}"/>
              </a:ext>
            </a:extLst>
          </p:cNvPr>
          <p:cNvSpPr>
            <a:spLocks noGrp="1"/>
          </p:cNvSpPr>
          <p:nvPr>
            <p:ph idx="1"/>
          </p:nvPr>
        </p:nvSpPr>
        <p:spPr>
          <a:xfrm>
            <a:off x="457200" y="1600200"/>
            <a:ext cx="8229600" cy="4525963"/>
          </a:xfrm>
        </p:spPr>
        <p:txBody>
          <a:bodyPr/>
          <a:lstStyle/>
          <a:p>
            <a:pPr marL="0" indent="0">
              <a:buNone/>
            </a:pPr>
            <a:r>
              <a:rPr lang="en-US" dirty="0">
                <a:solidFill>
                  <a:srgbClr val="002060"/>
                </a:solidFill>
              </a:rPr>
              <a:t>Driving in Drifting Fog</a:t>
            </a:r>
          </a:p>
          <a:p>
            <a:pPr marL="0" indent="0">
              <a:buNone/>
            </a:pPr>
            <a:endParaRPr lang="en-US" dirty="0"/>
          </a:p>
          <a:p>
            <a:r>
              <a:rPr lang="en-US" sz="2400" dirty="0">
                <a:solidFill>
                  <a:srgbClr val="FF0000"/>
                </a:solidFill>
              </a:rPr>
              <a:t>Reduce speed</a:t>
            </a:r>
          </a:p>
          <a:p>
            <a:r>
              <a:rPr lang="en-US" sz="2400" dirty="0">
                <a:solidFill>
                  <a:srgbClr val="FF0000"/>
                </a:solidFill>
              </a:rPr>
              <a:t>Make sure headlights are on </a:t>
            </a:r>
          </a:p>
          <a:p>
            <a:pPr marL="0" indent="0">
              <a:buNone/>
            </a:pPr>
            <a:r>
              <a:rPr lang="en-US" sz="2400" dirty="0">
                <a:solidFill>
                  <a:srgbClr val="FF0000"/>
                </a:solidFill>
              </a:rPr>
              <a:t>    low beam to reduce reflective </a:t>
            </a:r>
          </a:p>
          <a:p>
            <a:pPr marL="0" indent="0">
              <a:buNone/>
            </a:pPr>
            <a:r>
              <a:rPr lang="en-US" sz="2400" dirty="0">
                <a:solidFill>
                  <a:srgbClr val="FF0000"/>
                </a:solidFill>
              </a:rPr>
              <a:t>    glare</a:t>
            </a:r>
          </a:p>
          <a:p>
            <a:r>
              <a:rPr lang="en-US" sz="2400" dirty="0">
                <a:solidFill>
                  <a:srgbClr val="FF0000"/>
                </a:solidFill>
              </a:rPr>
              <a:t>Turn on windshield wipers</a:t>
            </a:r>
          </a:p>
          <a:p>
            <a:r>
              <a:rPr lang="en-US" sz="2400" dirty="0">
                <a:solidFill>
                  <a:srgbClr val="FF0000"/>
                </a:solidFill>
              </a:rPr>
              <a:t>Turn on defroster or air conditioner </a:t>
            </a:r>
          </a:p>
        </p:txBody>
      </p:sp>
      <p:sp>
        <p:nvSpPr>
          <p:cNvPr id="4" name="Date Placeholder 3">
            <a:extLst>
              <a:ext uri="{FF2B5EF4-FFF2-40B4-BE49-F238E27FC236}">
                <a16:creationId xmlns:a16="http://schemas.microsoft.com/office/drawing/2014/main" id="{10BD2D68-90AA-47D1-90A8-71B784E0045C}"/>
              </a:ext>
            </a:extLst>
          </p:cNvPr>
          <p:cNvSpPr>
            <a:spLocks noGrp="1"/>
          </p:cNvSpPr>
          <p:nvPr>
            <p:ph type="dt" sz="half" idx="10"/>
          </p:nvPr>
        </p:nvSpPr>
        <p:spPr>
          <a:xfrm>
            <a:off x="457200" y="6356350"/>
            <a:ext cx="2133600" cy="365125"/>
          </a:xfrm>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50398416-893F-44DA-B9C6-0A2FA73A8D4C}"/>
              </a:ext>
            </a:extLst>
          </p:cNvPr>
          <p:cNvSpPr>
            <a:spLocks noGrp="1"/>
          </p:cNvSpPr>
          <p:nvPr>
            <p:ph type="sldNum" sz="quarter" idx="12"/>
          </p:nvPr>
        </p:nvSpPr>
        <p:spPr>
          <a:xfrm>
            <a:off x="6553200" y="6356350"/>
            <a:ext cx="2133600" cy="365125"/>
          </a:xfrm>
        </p:spPr>
        <p:txBody>
          <a:bodyPr/>
          <a:lstStyle/>
          <a:p>
            <a:fld id="{680C5762-CF65-4775-9966-A58D40CC61B9}" type="slidenum">
              <a:rPr lang="en-US" smtClean="0"/>
              <a:t>32</a:t>
            </a:fld>
            <a:endParaRPr lang="en-US"/>
          </a:p>
        </p:txBody>
      </p:sp>
      <p:pic>
        <p:nvPicPr>
          <p:cNvPr id="6" name="Picture 1029" descr="A blurry image of a person&#10;&#10;Description automatically generated">
            <a:extLst>
              <a:ext uri="{FF2B5EF4-FFF2-40B4-BE49-F238E27FC236}">
                <a16:creationId xmlns:a16="http://schemas.microsoft.com/office/drawing/2014/main" id="{6E969B47-F350-48DB-8F73-52082D24D6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524000"/>
            <a:ext cx="3886200" cy="2511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4371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84991-B038-4B23-9BE4-C83BA6BA14C9}"/>
              </a:ext>
            </a:extLst>
          </p:cNvPr>
          <p:cNvSpPr>
            <a:spLocks noGrp="1"/>
          </p:cNvSpPr>
          <p:nvPr>
            <p:ph type="title"/>
          </p:nvPr>
        </p:nvSpPr>
        <p:spPr/>
        <p:txBody>
          <a:bodyPr/>
          <a:lstStyle/>
          <a:p>
            <a:r>
              <a:rPr lang="en-US" dirty="0"/>
              <a:t>Visibility Limitations in Fog</a:t>
            </a:r>
          </a:p>
        </p:txBody>
      </p:sp>
      <p:sp>
        <p:nvSpPr>
          <p:cNvPr id="3" name="Content Placeholder 2">
            <a:extLst>
              <a:ext uri="{FF2B5EF4-FFF2-40B4-BE49-F238E27FC236}">
                <a16:creationId xmlns:a16="http://schemas.microsoft.com/office/drawing/2014/main" id="{7BF2C8CE-9CC2-4C70-A218-92C4F0F706AB}"/>
              </a:ext>
            </a:extLst>
          </p:cNvPr>
          <p:cNvSpPr>
            <a:spLocks noGrp="1"/>
          </p:cNvSpPr>
          <p:nvPr>
            <p:ph idx="1"/>
          </p:nvPr>
        </p:nvSpPr>
        <p:spPr/>
        <p:txBody>
          <a:bodyPr>
            <a:normAutofit fontScale="92500" lnSpcReduction="10000"/>
          </a:bodyPr>
          <a:lstStyle/>
          <a:p>
            <a:pPr marL="0" indent="0">
              <a:buNone/>
            </a:pPr>
            <a:r>
              <a:rPr lang="en-US" dirty="0"/>
              <a:t>Driving in Heavy Fog</a:t>
            </a:r>
          </a:p>
          <a:p>
            <a:r>
              <a:rPr lang="en-US" dirty="0"/>
              <a:t>Reduce Speed, but do not stop in a </a:t>
            </a:r>
            <a:r>
              <a:rPr lang="en-US" dirty="0" err="1"/>
              <a:t>trvel</a:t>
            </a:r>
            <a:r>
              <a:rPr lang="en-US" dirty="0"/>
              <a:t> lane</a:t>
            </a:r>
          </a:p>
          <a:p>
            <a:r>
              <a:rPr lang="en-US" dirty="0"/>
              <a:t>Turn on emergency flashers</a:t>
            </a:r>
          </a:p>
          <a:p>
            <a:r>
              <a:rPr lang="en-US" dirty="0"/>
              <a:t>Look for an exit from the highway</a:t>
            </a:r>
          </a:p>
          <a:p>
            <a:r>
              <a:rPr lang="en-US" dirty="0"/>
              <a:t>If impossible to heave highway</a:t>
            </a:r>
          </a:p>
          <a:p>
            <a:pPr lvl="1"/>
            <a:r>
              <a:rPr lang="en-US" dirty="0"/>
              <a:t>Stop beyond end of guard rail</a:t>
            </a:r>
          </a:p>
          <a:p>
            <a:pPr lvl="1"/>
            <a:r>
              <a:rPr lang="en-US" dirty="0"/>
              <a:t>Back up to outboard of guard rail</a:t>
            </a:r>
          </a:p>
          <a:p>
            <a:pPr lvl="1"/>
            <a:r>
              <a:rPr lang="en-US" dirty="0"/>
              <a:t>Turn off all lights</a:t>
            </a:r>
          </a:p>
          <a:p>
            <a:pPr lvl="1"/>
            <a:r>
              <a:rPr lang="en-US" dirty="0"/>
              <a:t>Wait for fog to lift </a:t>
            </a:r>
          </a:p>
        </p:txBody>
      </p:sp>
      <p:sp>
        <p:nvSpPr>
          <p:cNvPr id="4" name="Date Placeholder 3">
            <a:extLst>
              <a:ext uri="{FF2B5EF4-FFF2-40B4-BE49-F238E27FC236}">
                <a16:creationId xmlns:a16="http://schemas.microsoft.com/office/drawing/2014/main" id="{F3F0E8D2-A611-4BE8-92EF-1E9531C12A29}"/>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1B9501A5-F847-40E9-A380-49A3128E1497}"/>
              </a:ext>
            </a:extLst>
          </p:cNvPr>
          <p:cNvSpPr>
            <a:spLocks noGrp="1"/>
          </p:cNvSpPr>
          <p:nvPr>
            <p:ph type="sldNum" sz="quarter" idx="12"/>
          </p:nvPr>
        </p:nvSpPr>
        <p:spPr/>
        <p:txBody>
          <a:bodyPr/>
          <a:lstStyle/>
          <a:p>
            <a:fld id="{680C5762-CF65-4775-9966-A58D40CC61B9}" type="slidenum">
              <a:rPr lang="en-US" smtClean="0"/>
              <a:t>33</a:t>
            </a:fld>
            <a:endParaRPr lang="en-US"/>
          </a:p>
        </p:txBody>
      </p:sp>
    </p:spTree>
    <p:extLst>
      <p:ext uri="{BB962C8B-B14F-4D97-AF65-F5344CB8AC3E}">
        <p14:creationId xmlns:p14="http://schemas.microsoft.com/office/powerpoint/2010/main" val="38480871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F4E22-F5B9-4A57-93F6-033305F7FD5D}"/>
              </a:ext>
            </a:extLst>
          </p:cNvPr>
          <p:cNvSpPr>
            <a:spLocks noGrp="1"/>
          </p:cNvSpPr>
          <p:nvPr>
            <p:ph type="title"/>
          </p:nvPr>
        </p:nvSpPr>
        <p:spPr/>
        <p:txBody>
          <a:bodyPr/>
          <a:lstStyle/>
          <a:p>
            <a:r>
              <a:rPr lang="en-US" dirty="0"/>
              <a:t>Visibility Limitations in Bad Weather</a:t>
            </a:r>
          </a:p>
        </p:txBody>
      </p:sp>
      <p:sp>
        <p:nvSpPr>
          <p:cNvPr id="3" name="Content Placeholder 2">
            <a:extLst>
              <a:ext uri="{FF2B5EF4-FFF2-40B4-BE49-F238E27FC236}">
                <a16:creationId xmlns:a16="http://schemas.microsoft.com/office/drawing/2014/main" id="{3DB137A1-BA1D-4966-B5A0-8C014B5B84DB}"/>
              </a:ext>
            </a:extLst>
          </p:cNvPr>
          <p:cNvSpPr>
            <a:spLocks noGrp="1"/>
          </p:cNvSpPr>
          <p:nvPr>
            <p:ph idx="1"/>
          </p:nvPr>
        </p:nvSpPr>
        <p:spPr/>
        <p:txBody>
          <a:bodyPr/>
          <a:lstStyle/>
          <a:p>
            <a:r>
              <a:rPr lang="en-US" sz="2400" dirty="0"/>
              <a:t>Reduce speed imposed by ability to stop</a:t>
            </a:r>
          </a:p>
          <a:p>
            <a:r>
              <a:rPr lang="en-US" sz="2400" dirty="0"/>
              <a:t>Do not stop in travel lane or shoulder</a:t>
            </a:r>
          </a:p>
          <a:p>
            <a:r>
              <a:rPr lang="en-US" sz="2400" dirty="0"/>
              <a:t>Turn headlights to low beams</a:t>
            </a:r>
          </a:p>
          <a:p>
            <a:r>
              <a:rPr lang="en-US" sz="2400" dirty="0"/>
              <a:t>Turn on emergency flashers when </a:t>
            </a:r>
          </a:p>
          <a:p>
            <a:pPr marL="0" indent="0">
              <a:buNone/>
            </a:pPr>
            <a:r>
              <a:rPr lang="en-US" sz="2400" dirty="0"/>
              <a:t>    below speed limit</a:t>
            </a:r>
          </a:p>
          <a:p>
            <a:r>
              <a:rPr lang="en-US" sz="2400" dirty="0"/>
              <a:t>Maintain appropriate lane position</a:t>
            </a:r>
          </a:p>
          <a:p>
            <a:r>
              <a:rPr lang="en-US" sz="2400" dirty="0"/>
              <a:t>It your stopping distance is longer </a:t>
            </a:r>
          </a:p>
          <a:p>
            <a:pPr marL="0" indent="0">
              <a:buNone/>
            </a:pPr>
            <a:r>
              <a:rPr lang="en-US" sz="2400" dirty="0"/>
              <a:t>    than your range of visibility, you are at risk </a:t>
            </a:r>
          </a:p>
          <a:p>
            <a:pPr marL="0" indent="0">
              <a:buNone/>
            </a:pPr>
            <a:endParaRPr lang="en-US" dirty="0"/>
          </a:p>
        </p:txBody>
      </p:sp>
      <p:sp>
        <p:nvSpPr>
          <p:cNvPr id="4" name="Date Placeholder 3">
            <a:extLst>
              <a:ext uri="{FF2B5EF4-FFF2-40B4-BE49-F238E27FC236}">
                <a16:creationId xmlns:a16="http://schemas.microsoft.com/office/drawing/2014/main" id="{D6C8FEEA-CC52-43F8-AE38-1E89774ACF47}"/>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6E8CD759-4C5B-4227-A7E4-E3A4E6E4EF29}"/>
              </a:ext>
            </a:extLst>
          </p:cNvPr>
          <p:cNvSpPr>
            <a:spLocks noGrp="1"/>
          </p:cNvSpPr>
          <p:nvPr>
            <p:ph type="sldNum" sz="quarter" idx="12"/>
          </p:nvPr>
        </p:nvSpPr>
        <p:spPr/>
        <p:txBody>
          <a:bodyPr/>
          <a:lstStyle/>
          <a:p>
            <a:fld id="{680C5762-CF65-4775-9966-A58D40CC61B9}" type="slidenum">
              <a:rPr lang="en-US" smtClean="0"/>
              <a:t>34</a:t>
            </a:fld>
            <a:endParaRPr lang="en-US"/>
          </a:p>
        </p:txBody>
      </p:sp>
      <p:pic>
        <p:nvPicPr>
          <p:cNvPr id="6" name="Picture 5" descr="car">
            <a:extLst>
              <a:ext uri="{FF2B5EF4-FFF2-40B4-BE49-F238E27FC236}">
                <a16:creationId xmlns:a16="http://schemas.microsoft.com/office/drawing/2014/main" id="{CA725FD4-353F-407B-91F0-D653A4BBC4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1915" y="4270685"/>
            <a:ext cx="8255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4">
            <a:extLst>
              <a:ext uri="{FF2B5EF4-FFF2-40B4-BE49-F238E27FC236}">
                <a16:creationId xmlns:a16="http://schemas.microsoft.com/office/drawing/2014/main" id="{6A5A15AC-7D68-4036-9F4D-1E4B4D8794E2}"/>
              </a:ext>
            </a:extLst>
          </p:cNvPr>
          <p:cNvSpPr txBox="1">
            <a:spLocks noChangeArrowheads="1"/>
          </p:cNvSpPr>
          <p:nvPr/>
        </p:nvSpPr>
        <p:spPr bwMode="auto">
          <a:xfrm>
            <a:off x="7086600" y="2057400"/>
            <a:ext cx="12954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b="1" dirty="0">
                <a:solidFill>
                  <a:srgbClr val="F74209"/>
                </a:solidFill>
                <a:latin typeface="Arial" panose="020B0604020202020204" pitchFamily="34" charset="0"/>
              </a:rPr>
              <a:t>Stopping </a:t>
            </a:r>
          </a:p>
          <a:p>
            <a:pPr eaLnBrk="1" hangingPunct="1">
              <a:spcBef>
                <a:spcPct val="50000"/>
              </a:spcBef>
            </a:pPr>
            <a:r>
              <a:rPr lang="en-US" altLang="en-US" sz="2000" b="1" dirty="0">
                <a:solidFill>
                  <a:srgbClr val="F74209"/>
                </a:solidFill>
                <a:latin typeface="Arial" panose="020B0604020202020204" pitchFamily="34" charset="0"/>
              </a:rPr>
              <a:t>Distance</a:t>
            </a:r>
          </a:p>
        </p:txBody>
      </p:sp>
      <p:sp>
        <p:nvSpPr>
          <p:cNvPr id="8" name="Line 8" descr="yellow lane marker on the left side of the road separating north bound form southbound traffic.  ">
            <a:extLst>
              <a:ext uri="{FF2B5EF4-FFF2-40B4-BE49-F238E27FC236}">
                <a16:creationId xmlns:a16="http://schemas.microsoft.com/office/drawing/2014/main" id="{96DE0CB7-B592-40B7-9E28-417612B6BC4B}"/>
              </a:ext>
            </a:extLst>
          </p:cNvPr>
          <p:cNvSpPr>
            <a:spLocks noChangeShapeType="1"/>
          </p:cNvSpPr>
          <p:nvPr/>
        </p:nvSpPr>
        <p:spPr bwMode="auto">
          <a:xfrm>
            <a:off x="7010400" y="1905000"/>
            <a:ext cx="63500" cy="3962400"/>
          </a:xfrm>
          <a:prstGeom prst="line">
            <a:avLst/>
          </a:prstGeom>
          <a:noFill/>
          <a:ln w="762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9" descr="broken line separating two northbound travel lanes ">
            <a:extLst>
              <a:ext uri="{FF2B5EF4-FFF2-40B4-BE49-F238E27FC236}">
                <a16:creationId xmlns:a16="http://schemas.microsoft.com/office/drawing/2014/main" id="{2DC26F78-4198-44EA-9013-668B7EC4D2EB}"/>
              </a:ext>
            </a:extLst>
          </p:cNvPr>
          <p:cNvSpPr>
            <a:spLocks noChangeShapeType="1"/>
          </p:cNvSpPr>
          <p:nvPr/>
        </p:nvSpPr>
        <p:spPr bwMode="auto">
          <a:xfrm>
            <a:off x="8382000" y="1828800"/>
            <a:ext cx="0" cy="4343400"/>
          </a:xfrm>
          <a:prstGeom prst="line">
            <a:avLst/>
          </a:prstGeom>
          <a:noFill/>
          <a:ln w="762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0" name="Object 7" descr="arch showing visibility range when driving in bad weather. ">
            <a:extLst>
              <a:ext uri="{FF2B5EF4-FFF2-40B4-BE49-F238E27FC236}">
                <a16:creationId xmlns:a16="http://schemas.microsoft.com/office/drawing/2014/main" id="{E1C30A3F-BA03-4FEC-8041-3DA714EAB910}"/>
              </a:ext>
            </a:extLst>
          </p:cNvPr>
          <p:cNvGraphicFramePr>
            <a:graphicFrameLocks noChangeAspect="1"/>
          </p:cNvGraphicFramePr>
          <p:nvPr>
            <p:extLst>
              <p:ext uri="{D42A27DB-BD31-4B8C-83A1-F6EECF244321}">
                <p14:modId xmlns:p14="http://schemas.microsoft.com/office/powerpoint/2010/main" val="3170352564"/>
              </p:ext>
            </p:extLst>
          </p:nvPr>
        </p:nvGraphicFramePr>
        <p:xfrm>
          <a:off x="6589450" y="3234732"/>
          <a:ext cx="2362200" cy="666750"/>
        </p:xfrm>
        <a:graphic>
          <a:graphicData uri="http://schemas.openxmlformats.org/presentationml/2006/ole">
            <mc:AlternateContent xmlns:mc="http://schemas.openxmlformats.org/markup-compatibility/2006">
              <mc:Choice xmlns:v="urn:schemas-microsoft-com:vml" Requires="v">
                <p:oleObj spid="_x0000_s4122" name="Paint Shop Pro Image" r:id="rId4" imgW="1600000" imgH="448902" progId="PaintShopPro">
                  <p:embed/>
                </p:oleObj>
              </mc:Choice>
              <mc:Fallback>
                <p:oleObj name="Paint Shop Pro Image" r:id="rId4" imgW="1600000" imgH="448902" progId="PaintShopPro">
                  <p:embed/>
                  <p:pic>
                    <p:nvPicPr>
                      <p:cNvPr id="38918" name="Object 7">
                        <a:extLst>
                          <a:ext uri="{FF2B5EF4-FFF2-40B4-BE49-F238E27FC236}">
                            <a16:creationId xmlns:a16="http://schemas.microsoft.com/office/drawing/2014/main" id="{2FC1DFD5-065E-40FD-8BFA-7E0DCA4041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9450" y="3234732"/>
                        <a:ext cx="236220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6" descr="arch showing that the stopping distance is beyond the visibility range when driving in bad weather. ">
            <a:extLst>
              <a:ext uri="{FF2B5EF4-FFF2-40B4-BE49-F238E27FC236}">
                <a16:creationId xmlns:a16="http://schemas.microsoft.com/office/drawing/2014/main" id="{7D531A51-BE8C-4231-844A-C74794EA9306}"/>
              </a:ext>
            </a:extLst>
          </p:cNvPr>
          <p:cNvGraphicFramePr>
            <a:graphicFrameLocks noChangeAspect="1"/>
          </p:cNvGraphicFramePr>
          <p:nvPr>
            <p:extLst>
              <p:ext uri="{D42A27DB-BD31-4B8C-83A1-F6EECF244321}">
                <p14:modId xmlns:p14="http://schemas.microsoft.com/office/powerpoint/2010/main" val="3144742858"/>
              </p:ext>
            </p:extLst>
          </p:nvPr>
        </p:nvGraphicFramePr>
        <p:xfrm>
          <a:off x="6561708" y="1343025"/>
          <a:ext cx="2209800" cy="622300"/>
        </p:xfrm>
        <a:graphic>
          <a:graphicData uri="http://schemas.openxmlformats.org/presentationml/2006/ole">
            <mc:AlternateContent xmlns:mc="http://schemas.openxmlformats.org/markup-compatibility/2006">
              <mc:Choice xmlns:v="urn:schemas-microsoft-com:vml" Requires="v">
                <p:oleObj spid="_x0000_s4123" name="Paint Shop Pro Image" r:id="rId6" imgW="1600000" imgH="448902" progId="PaintShopPro">
                  <p:embed/>
                </p:oleObj>
              </mc:Choice>
              <mc:Fallback>
                <p:oleObj name="Paint Shop Pro Image" r:id="rId6" imgW="1600000" imgH="448902" progId="PaintShopPro">
                  <p:embed/>
                  <p:pic>
                    <p:nvPicPr>
                      <p:cNvPr id="38917" name="Object 6">
                        <a:extLst>
                          <a:ext uri="{FF2B5EF4-FFF2-40B4-BE49-F238E27FC236}">
                            <a16:creationId xmlns:a16="http://schemas.microsoft.com/office/drawing/2014/main" id="{9BCFC964-1B5E-42FD-AF49-16BAF2FCDD4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61708" y="1343025"/>
                        <a:ext cx="22098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4" name="Straight Connector 13">
            <a:extLst>
              <a:ext uri="{FF2B5EF4-FFF2-40B4-BE49-F238E27FC236}">
                <a16:creationId xmlns:a16="http://schemas.microsoft.com/office/drawing/2014/main" id="{C9518FB6-AF45-4BB5-8D41-E8DDFF4A4363}"/>
              </a:ext>
              <a:ext uri="{C183D7F6-B498-43B3-948B-1728B52AA6E4}">
                <adec:decorative xmlns:adec="http://schemas.microsoft.com/office/drawing/2017/decorative" val="1"/>
              </a:ext>
            </a:extLst>
          </p:cNvPr>
          <p:cNvCxnSpPr>
            <a:cxnSpLocks/>
          </p:cNvCxnSpPr>
          <p:nvPr/>
        </p:nvCxnSpPr>
        <p:spPr>
          <a:xfrm>
            <a:off x="7270750" y="3505200"/>
            <a:ext cx="499800" cy="116904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65638DC-0117-41DD-A0D1-F6907B93864A}"/>
              </a:ext>
              <a:ext uri="{C183D7F6-B498-43B3-948B-1728B52AA6E4}">
                <adec:decorative xmlns:adec="http://schemas.microsoft.com/office/drawing/2017/decorative" val="1"/>
              </a:ext>
            </a:extLst>
          </p:cNvPr>
          <p:cNvCxnSpPr>
            <a:cxnSpLocks/>
          </p:cNvCxnSpPr>
          <p:nvPr/>
        </p:nvCxnSpPr>
        <p:spPr>
          <a:xfrm flipH="1">
            <a:off x="7809575" y="3505200"/>
            <a:ext cx="307575" cy="1192059"/>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CA04C3B4-247E-4F06-A331-9B078ADD92BF}"/>
              </a:ext>
            </a:extLst>
          </p:cNvPr>
          <p:cNvSpPr/>
          <p:nvPr/>
        </p:nvSpPr>
        <p:spPr>
          <a:xfrm rot="10800000" flipH="1" flipV="1">
            <a:off x="7073900" y="3419672"/>
            <a:ext cx="1612900" cy="784830"/>
          </a:xfrm>
          <a:prstGeom prst="rect">
            <a:avLst/>
          </a:prstGeom>
        </p:spPr>
        <p:txBody>
          <a:bodyPr wrap="square">
            <a:spAutoFit/>
          </a:bodyPr>
          <a:lstStyle/>
          <a:p>
            <a:pPr algn="ctr">
              <a:spcBef>
                <a:spcPct val="50000"/>
              </a:spcBef>
            </a:pPr>
            <a:r>
              <a:rPr lang="en-US" altLang="en-US" b="1" dirty="0">
                <a:solidFill>
                  <a:srgbClr val="F74209"/>
                </a:solidFill>
                <a:latin typeface="Arial" panose="020B0604020202020204" pitchFamily="34" charset="0"/>
              </a:rPr>
              <a:t>Visibility</a:t>
            </a:r>
          </a:p>
          <a:p>
            <a:pPr algn="ctr">
              <a:spcBef>
                <a:spcPct val="50000"/>
              </a:spcBef>
            </a:pPr>
            <a:r>
              <a:rPr lang="en-US" altLang="en-US" b="1" dirty="0">
                <a:solidFill>
                  <a:srgbClr val="F74209"/>
                </a:solidFill>
                <a:latin typeface="Arial" panose="020B0604020202020204" pitchFamily="34" charset="0"/>
              </a:rPr>
              <a:t>Range</a:t>
            </a:r>
          </a:p>
        </p:txBody>
      </p:sp>
    </p:spTree>
    <p:extLst>
      <p:ext uri="{BB962C8B-B14F-4D97-AF65-F5344CB8AC3E}">
        <p14:creationId xmlns:p14="http://schemas.microsoft.com/office/powerpoint/2010/main" val="9110261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3FA8B-2389-4B26-824D-886AA35DDEB0}"/>
              </a:ext>
            </a:extLst>
          </p:cNvPr>
          <p:cNvSpPr>
            <a:spLocks noGrp="1"/>
          </p:cNvSpPr>
          <p:nvPr>
            <p:ph type="title"/>
          </p:nvPr>
        </p:nvSpPr>
        <p:spPr/>
        <p:txBody>
          <a:bodyPr/>
          <a:lstStyle/>
          <a:p>
            <a:r>
              <a:rPr lang="en-US" dirty="0"/>
              <a:t>Precautions in Bad Weather </a:t>
            </a:r>
          </a:p>
        </p:txBody>
      </p:sp>
      <p:sp>
        <p:nvSpPr>
          <p:cNvPr id="3" name="Content Placeholder 2">
            <a:extLst>
              <a:ext uri="{FF2B5EF4-FFF2-40B4-BE49-F238E27FC236}">
                <a16:creationId xmlns:a16="http://schemas.microsoft.com/office/drawing/2014/main" id="{17BD4EF9-C45E-479C-83B9-A7A4AFB7F5FF}"/>
              </a:ext>
            </a:extLst>
          </p:cNvPr>
          <p:cNvSpPr>
            <a:spLocks noGrp="1"/>
          </p:cNvSpPr>
          <p:nvPr>
            <p:ph idx="1"/>
          </p:nvPr>
        </p:nvSpPr>
        <p:spPr/>
        <p:txBody>
          <a:bodyPr/>
          <a:lstStyle/>
          <a:p>
            <a:r>
              <a:rPr lang="en-US" dirty="0"/>
              <a:t>Turn on windshield wipers</a:t>
            </a:r>
          </a:p>
          <a:p>
            <a:r>
              <a:rPr lang="en-US" dirty="0"/>
              <a:t>Be alert for vehicles stopping in roadway</a:t>
            </a:r>
          </a:p>
          <a:p>
            <a:r>
              <a:rPr lang="en-US" dirty="0"/>
              <a:t>Be prepared for effects of guesting or strong steady crosswinds</a:t>
            </a:r>
          </a:p>
          <a:p>
            <a:r>
              <a:rPr lang="en-US" dirty="0"/>
              <a:t>Make steering, acceleration and braking actions gently and smoothly </a:t>
            </a:r>
          </a:p>
        </p:txBody>
      </p:sp>
      <p:sp>
        <p:nvSpPr>
          <p:cNvPr id="4" name="Date Placeholder 3">
            <a:extLst>
              <a:ext uri="{FF2B5EF4-FFF2-40B4-BE49-F238E27FC236}">
                <a16:creationId xmlns:a16="http://schemas.microsoft.com/office/drawing/2014/main" id="{CBA6AE4D-6A3C-4501-8E3F-062B61932086}"/>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8D1DB4FD-AE33-4629-816C-01DADBE60EE7}"/>
              </a:ext>
            </a:extLst>
          </p:cNvPr>
          <p:cNvSpPr>
            <a:spLocks noGrp="1"/>
          </p:cNvSpPr>
          <p:nvPr>
            <p:ph type="sldNum" sz="quarter" idx="12"/>
          </p:nvPr>
        </p:nvSpPr>
        <p:spPr/>
        <p:txBody>
          <a:bodyPr/>
          <a:lstStyle/>
          <a:p>
            <a:fld id="{680C5762-CF65-4775-9966-A58D40CC61B9}" type="slidenum">
              <a:rPr lang="en-US" smtClean="0"/>
              <a:t>35</a:t>
            </a:fld>
            <a:endParaRPr lang="en-US"/>
          </a:p>
        </p:txBody>
      </p:sp>
    </p:spTree>
    <p:extLst>
      <p:ext uri="{BB962C8B-B14F-4D97-AF65-F5344CB8AC3E}">
        <p14:creationId xmlns:p14="http://schemas.microsoft.com/office/powerpoint/2010/main" val="39649968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68A54-AE53-4811-B515-52C727A2E9A0}"/>
              </a:ext>
            </a:extLst>
          </p:cNvPr>
          <p:cNvSpPr>
            <a:spLocks noGrp="1"/>
          </p:cNvSpPr>
          <p:nvPr>
            <p:ph type="title"/>
          </p:nvPr>
        </p:nvSpPr>
        <p:spPr/>
        <p:txBody>
          <a:bodyPr/>
          <a:lstStyle/>
          <a:p>
            <a:r>
              <a:rPr lang="en-US" dirty="0"/>
              <a:t>Precautions in Bad Weather continued</a:t>
            </a:r>
          </a:p>
        </p:txBody>
      </p:sp>
      <p:sp>
        <p:nvSpPr>
          <p:cNvPr id="3" name="Content Placeholder 2">
            <a:extLst>
              <a:ext uri="{FF2B5EF4-FFF2-40B4-BE49-F238E27FC236}">
                <a16:creationId xmlns:a16="http://schemas.microsoft.com/office/drawing/2014/main" id="{CE389BF4-D9F0-4EE7-B9A2-47488DB0E1B8}"/>
              </a:ext>
            </a:extLst>
          </p:cNvPr>
          <p:cNvSpPr>
            <a:spLocks noGrp="1"/>
          </p:cNvSpPr>
          <p:nvPr>
            <p:ph idx="1"/>
          </p:nvPr>
        </p:nvSpPr>
        <p:spPr/>
        <p:txBody>
          <a:bodyPr>
            <a:normAutofit/>
          </a:bodyPr>
          <a:lstStyle/>
          <a:p>
            <a:r>
              <a:rPr lang="en-US" sz="2400" dirty="0"/>
              <a:t>In severe snow conditions, look for exit from highway and turn on radio for weather reports</a:t>
            </a:r>
          </a:p>
          <a:p>
            <a:r>
              <a:rPr lang="en-US" sz="2400" dirty="0"/>
              <a:t>If impossible to leave highway, stop beyond the outbound end of guard rail</a:t>
            </a:r>
          </a:p>
          <a:p>
            <a:r>
              <a:rPr lang="en-US" sz="2400" dirty="0"/>
              <a:t>Use cell phone or radio to check conditions</a:t>
            </a:r>
          </a:p>
          <a:p>
            <a:r>
              <a:rPr lang="en-US" sz="2400" dirty="0"/>
              <a:t>Smoke, ice, and snow require use of windshield wipers</a:t>
            </a:r>
          </a:p>
          <a:p>
            <a:r>
              <a:rPr lang="en-US" sz="2400" dirty="0"/>
              <a:t>When windshield wipers are turned on, headlights must be turned on </a:t>
            </a:r>
          </a:p>
        </p:txBody>
      </p:sp>
      <p:sp>
        <p:nvSpPr>
          <p:cNvPr id="4" name="Date Placeholder 3">
            <a:extLst>
              <a:ext uri="{FF2B5EF4-FFF2-40B4-BE49-F238E27FC236}">
                <a16:creationId xmlns:a16="http://schemas.microsoft.com/office/drawing/2014/main" id="{C8D46BE9-3156-479C-80E6-895D5DB2213A}"/>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7E3B39D5-B422-45D8-AC3E-F88D3CCCA386}"/>
              </a:ext>
            </a:extLst>
          </p:cNvPr>
          <p:cNvSpPr>
            <a:spLocks noGrp="1"/>
          </p:cNvSpPr>
          <p:nvPr>
            <p:ph type="sldNum" sz="quarter" idx="12"/>
          </p:nvPr>
        </p:nvSpPr>
        <p:spPr/>
        <p:txBody>
          <a:bodyPr/>
          <a:lstStyle/>
          <a:p>
            <a:fld id="{680C5762-CF65-4775-9966-A58D40CC61B9}" type="slidenum">
              <a:rPr lang="en-US" smtClean="0"/>
              <a:t>36</a:t>
            </a:fld>
            <a:endParaRPr lang="en-US"/>
          </a:p>
        </p:txBody>
      </p:sp>
      <p:graphicFrame>
        <p:nvGraphicFramePr>
          <p:cNvPr id="6" name="Object 5" descr="view outside the windshield of a winter scene with snow falling, windshield wipers are on and the vehicle is following a bus. ">
            <a:extLst>
              <a:ext uri="{FF2B5EF4-FFF2-40B4-BE49-F238E27FC236}">
                <a16:creationId xmlns:a16="http://schemas.microsoft.com/office/drawing/2014/main" id="{BA303566-455E-435B-95CC-BEF144884D4C}"/>
              </a:ext>
            </a:extLst>
          </p:cNvPr>
          <p:cNvGraphicFramePr>
            <a:graphicFrameLocks noChangeAspect="1"/>
          </p:cNvGraphicFramePr>
          <p:nvPr>
            <p:extLst>
              <p:ext uri="{D42A27DB-BD31-4B8C-83A1-F6EECF244321}">
                <p14:modId xmlns:p14="http://schemas.microsoft.com/office/powerpoint/2010/main" val="2474420934"/>
              </p:ext>
            </p:extLst>
          </p:nvPr>
        </p:nvGraphicFramePr>
        <p:xfrm>
          <a:off x="2971800" y="4641057"/>
          <a:ext cx="2684069" cy="1600200"/>
        </p:xfrm>
        <a:graphic>
          <a:graphicData uri="http://schemas.openxmlformats.org/presentationml/2006/ole">
            <mc:AlternateContent xmlns:mc="http://schemas.openxmlformats.org/markup-compatibility/2006">
              <mc:Choice xmlns:v="urn:schemas-microsoft-com:vml" Requires="v">
                <p:oleObj spid="_x0000_s5131" name="Paint Shop Pro Image" r:id="rId3" imgW="2926829" imgH="1746341" progId="PaintShopPro">
                  <p:embed/>
                </p:oleObj>
              </mc:Choice>
              <mc:Fallback>
                <p:oleObj name="Paint Shop Pro Image" r:id="rId3" imgW="2926829" imgH="1746341" progId="PaintShopPro">
                  <p:embed/>
                  <p:pic>
                    <p:nvPicPr>
                      <p:cNvPr id="40964" name="Object 5">
                        <a:extLst>
                          <a:ext uri="{FF2B5EF4-FFF2-40B4-BE49-F238E27FC236}">
                            <a16:creationId xmlns:a16="http://schemas.microsoft.com/office/drawing/2014/main" id="{C6A95B26-045C-4578-9FF1-739F136E3E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4641057"/>
                        <a:ext cx="2684069" cy="1600200"/>
                      </a:xfrm>
                      <a:prstGeom prst="rect">
                        <a:avLst/>
                      </a:prstGeom>
                      <a:noFill/>
                      <a:ln w="19050">
                        <a:solidFill>
                          <a:schemeClr val="tx1"/>
                        </a:solidFill>
                        <a:miter lim="800000"/>
                        <a:headEnd/>
                        <a:tailEnd/>
                      </a:ln>
                      <a:effectLst/>
                    </p:spPr>
                  </p:pic>
                </p:oleObj>
              </mc:Fallback>
            </mc:AlternateContent>
          </a:graphicData>
        </a:graphic>
      </p:graphicFrame>
    </p:spTree>
    <p:extLst>
      <p:ext uri="{BB962C8B-B14F-4D97-AF65-F5344CB8AC3E}">
        <p14:creationId xmlns:p14="http://schemas.microsoft.com/office/powerpoint/2010/main" val="23232388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CB336-8999-4305-8B18-E5C499385ABE}"/>
              </a:ext>
            </a:extLst>
          </p:cNvPr>
          <p:cNvSpPr>
            <a:spLocks noGrp="1"/>
          </p:cNvSpPr>
          <p:nvPr>
            <p:ph type="title"/>
          </p:nvPr>
        </p:nvSpPr>
        <p:spPr/>
        <p:txBody>
          <a:bodyPr/>
          <a:lstStyle/>
          <a:p>
            <a:r>
              <a:rPr lang="en-US" dirty="0"/>
              <a:t>Low Water Crossings </a:t>
            </a:r>
          </a:p>
        </p:txBody>
      </p:sp>
      <p:sp>
        <p:nvSpPr>
          <p:cNvPr id="3" name="Content Placeholder 2">
            <a:extLst>
              <a:ext uri="{FF2B5EF4-FFF2-40B4-BE49-F238E27FC236}">
                <a16:creationId xmlns:a16="http://schemas.microsoft.com/office/drawing/2014/main" id="{D39822FB-A92B-497B-9614-B43D7A4C3496}"/>
              </a:ext>
            </a:extLst>
          </p:cNvPr>
          <p:cNvSpPr>
            <a:spLocks noGrp="1"/>
          </p:cNvSpPr>
          <p:nvPr>
            <p:ph idx="1"/>
          </p:nvPr>
        </p:nvSpPr>
        <p:spPr/>
        <p:txBody>
          <a:bodyPr/>
          <a:lstStyle/>
          <a:p>
            <a:r>
              <a:rPr lang="en-US" dirty="0"/>
              <a:t>Flash Flooding Conditions</a:t>
            </a:r>
          </a:p>
          <a:p>
            <a:r>
              <a:rPr lang="en-US" dirty="0"/>
              <a:t>Not Specific to Time of year</a:t>
            </a:r>
          </a:p>
          <a:p>
            <a:r>
              <a:rPr lang="en-US" dirty="0"/>
              <a:t>Dangerous Conditions</a:t>
            </a:r>
          </a:p>
          <a:p>
            <a:pPr marL="0" indent="0">
              <a:buNone/>
            </a:pPr>
            <a:r>
              <a:rPr lang="en-US" dirty="0"/>
              <a:t> </a:t>
            </a:r>
          </a:p>
        </p:txBody>
      </p:sp>
      <p:sp>
        <p:nvSpPr>
          <p:cNvPr id="4" name="Date Placeholder 3">
            <a:extLst>
              <a:ext uri="{FF2B5EF4-FFF2-40B4-BE49-F238E27FC236}">
                <a16:creationId xmlns:a16="http://schemas.microsoft.com/office/drawing/2014/main" id="{77B672E7-F8A7-4C48-A8EB-D009FF539A96}"/>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4EBE7214-AA9D-41E5-A1CB-830A262BB548}"/>
              </a:ext>
            </a:extLst>
          </p:cNvPr>
          <p:cNvSpPr>
            <a:spLocks noGrp="1"/>
          </p:cNvSpPr>
          <p:nvPr>
            <p:ph type="sldNum" sz="quarter" idx="12"/>
          </p:nvPr>
        </p:nvSpPr>
        <p:spPr/>
        <p:txBody>
          <a:bodyPr/>
          <a:lstStyle/>
          <a:p>
            <a:fld id="{680C5762-CF65-4775-9966-A58D40CC61B9}" type="slidenum">
              <a:rPr lang="en-US" smtClean="0"/>
              <a:t>37</a:t>
            </a:fld>
            <a:endParaRPr lang="en-US"/>
          </a:p>
        </p:txBody>
      </p:sp>
      <p:pic>
        <p:nvPicPr>
          <p:cNvPr id="6" name="Picture 6" descr="A large body of water&#10;&#10;Description automatically generated">
            <a:extLst>
              <a:ext uri="{FF2B5EF4-FFF2-40B4-BE49-F238E27FC236}">
                <a16:creationId xmlns:a16="http://schemas.microsoft.com/office/drawing/2014/main" id="{09C2FA59-3EAF-4DB8-B61D-353ADCC341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810000"/>
            <a:ext cx="2514600" cy="1828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7" descr="A small boat in a body of water&#10;&#10;Description automatically generated">
            <a:extLst>
              <a:ext uri="{FF2B5EF4-FFF2-40B4-BE49-F238E27FC236}">
                <a16:creationId xmlns:a16="http://schemas.microsoft.com/office/drawing/2014/main" id="{7D05D1EF-F7EF-4F95-B352-B3D7655E44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810000"/>
            <a:ext cx="2763838" cy="1828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5633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82515-5E1C-45B5-BA7F-DAA9D85036CA}"/>
              </a:ext>
            </a:extLst>
          </p:cNvPr>
          <p:cNvSpPr>
            <a:spLocks noGrp="1"/>
          </p:cNvSpPr>
          <p:nvPr>
            <p:ph type="title"/>
          </p:nvPr>
        </p:nvSpPr>
        <p:spPr/>
        <p:txBody>
          <a:bodyPr/>
          <a:lstStyle/>
          <a:p>
            <a:r>
              <a:rPr lang="en-US" dirty="0"/>
              <a:t>Low Water Crossings </a:t>
            </a:r>
          </a:p>
        </p:txBody>
      </p:sp>
      <p:sp>
        <p:nvSpPr>
          <p:cNvPr id="4" name="Date Placeholder 3">
            <a:extLst>
              <a:ext uri="{FF2B5EF4-FFF2-40B4-BE49-F238E27FC236}">
                <a16:creationId xmlns:a16="http://schemas.microsoft.com/office/drawing/2014/main" id="{C61470B9-B124-43BC-8C77-65D12E4C3070}"/>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8398EE37-DE4C-4CC6-A436-F8E1DFF8B138}"/>
              </a:ext>
            </a:extLst>
          </p:cNvPr>
          <p:cNvSpPr>
            <a:spLocks noGrp="1"/>
          </p:cNvSpPr>
          <p:nvPr>
            <p:ph type="sldNum" sz="quarter" idx="12"/>
          </p:nvPr>
        </p:nvSpPr>
        <p:spPr/>
        <p:txBody>
          <a:bodyPr/>
          <a:lstStyle/>
          <a:p>
            <a:fld id="{680C5762-CF65-4775-9966-A58D40CC61B9}" type="slidenum">
              <a:rPr lang="en-US" smtClean="0"/>
              <a:t>38</a:t>
            </a:fld>
            <a:endParaRPr lang="en-US"/>
          </a:p>
        </p:txBody>
      </p:sp>
      <p:pic>
        <p:nvPicPr>
          <p:cNvPr id="6" name="Picture 2" descr="A close up of a sign&#10;&#10;Description automatically generated">
            <a:extLst>
              <a:ext uri="{FF2B5EF4-FFF2-40B4-BE49-F238E27FC236}">
                <a16:creationId xmlns:a16="http://schemas.microsoft.com/office/drawing/2014/main" id="{A80E917A-5D9D-4131-BDA6-4823F955E54A}"/>
              </a:ext>
            </a:extLst>
          </p:cNvPr>
          <p:cNvPicPr>
            <a:picLocks noGrp="1" noChangeAspect="1" noChangeArrowheads="1"/>
          </p:cNvPicPr>
          <p:nvPr>
            <p:ph idx="1"/>
          </p:nvPr>
        </p:nvPicPr>
        <p:blipFill>
          <a:blip r:embed="rId2">
            <a:lum bright="12000"/>
            <a:extLst>
              <a:ext uri="{28A0092B-C50C-407E-A947-70E740481C1C}">
                <a14:useLocalDpi xmlns:a14="http://schemas.microsoft.com/office/drawing/2010/main" val="0"/>
              </a:ext>
            </a:extLst>
          </a:blip>
          <a:srcRect/>
          <a:stretch>
            <a:fillRect/>
          </a:stretch>
        </p:blipFill>
        <p:spPr bwMode="auto">
          <a:xfrm>
            <a:off x="1219201" y="1600201"/>
            <a:ext cx="6248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89925DF4-7E73-4718-8ABC-625F163A43FA}"/>
              </a:ext>
            </a:extLst>
          </p:cNvPr>
          <p:cNvSpPr/>
          <p:nvPr/>
        </p:nvSpPr>
        <p:spPr>
          <a:xfrm>
            <a:off x="1828800" y="1600200"/>
            <a:ext cx="4724400" cy="4287328"/>
          </a:xfrm>
          <a:prstGeom prst="rect">
            <a:avLst/>
          </a:prstGeom>
        </p:spPr>
        <p:txBody>
          <a:bodyPr wrap="square">
            <a:spAutoFit/>
          </a:bodyPr>
          <a:lstStyle/>
          <a:p>
            <a:pPr marL="342900" indent="-342900">
              <a:lnSpc>
                <a:spcPct val="90000"/>
              </a:lnSpc>
              <a:spcAft>
                <a:spcPts val="713"/>
              </a:spcAft>
              <a:buFont typeface="Arial" panose="020B0604020202020204" pitchFamily="34" charset="0"/>
              <a:buChar char="•"/>
              <a:defRPr/>
            </a:pPr>
            <a:r>
              <a:rPr lang="en-US" altLang="en-US" sz="2400" dirty="0">
                <a:latin typeface="Berlin Sans FB" panose="020E0602020502020306" pitchFamily="34" charset="0"/>
              </a:rPr>
              <a:t>Nearly 50% of flash flood fatalities are vehicle</a:t>
            </a:r>
            <a:br>
              <a:rPr lang="en-US" altLang="en-US" sz="2400" dirty="0">
                <a:latin typeface="Berlin Sans FB" panose="020E0602020502020306" pitchFamily="34" charset="0"/>
              </a:rPr>
            </a:br>
            <a:r>
              <a:rPr lang="en-US" altLang="en-US" sz="2400" dirty="0">
                <a:latin typeface="Berlin Sans FB" panose="020E0602020502020306" pitchFamily="34" charset="0"/>
              </a:rPr>
              <a:t> related  </a:t>
            </a:r>
          </a:p>
          <a:p>
            <a:pPr marL="342900" indent="-342900">
              <a:lnSpc>
                <a:spcPct val="90000"/>
              </a:lnSpc>
              <a:spcAft>
                <a:spcPts val="713"/>
              </a:spcAft>
              <a:buFont typeface="Arial" panose="020B0604020202020204" pitchFamily="34" charset="0"/>
              <a:buChar char="•"/>
              <a:defRPr/>
            </a:pPr>
            <a:r>
              <a:rPr lang="en-US" altLang="en-US" sz="2400" dirty="0">
                <a:latin typeface="Berlin Sans FB" panose="020E0602020502020306" pitchFamily="34" charset="0"/>
              </a:rPr>
              <a:t> Search for flood prone areas:</a:t>
            </a:r>
            <a:r>
              <a:rPr lang="en-US" altLang="en-US" sz="2400" dirty="0">
                <a:latin typeface="Arial" panose="020B0604020202020204" pitchFamily="34" charset="0"/>
              </a:rPr>
              <a:t> </a:t>
            </a:r>
          </a:p>
          <a:p>
            <a:pPr marL="800100" lvl="1" indent="-342900">
              <a:lnSpc>
                <a:spcPct val="90000"/>
              </a:lnSpc>
              <a:spcAft>
                <a:spcPts val="713"/>
              </a:spcAft>
              <a:buFont typeface="Arial" panose="020B0604020202020204" pitchFamily="34" charset="0"/>
              <a:buChar char="•"/>
              <a:defRPr/>
            </a:pPr>
            <a:r>
              <a:rPr lang="en-US" altLang="en-US" sz="2400" dirty="0">
                <a:solidFill>
                  <a:srgbClr val="E51C07"/>
                </a:solidFill>
                <a:latin typeface="Berlin Sans FB" panose="020E0602020502020306" pitchFamily="34" charset="0"/>
              </a:rPr>
              <a:t>highway dips</a:t>
            </a:r>
          </a:p>
          <a:p>
            <a:pPr marL="800100" lvl="1" indent="-342900">
              <a:lnSpc>
                <a:spcPct val="90000"/>
              </a:lnSpc>
              <a:spcAft>
                <a:spcPts val="713"/>
              </a:spcAft>
              <a:buFont typeface="Arial" panose="020B0604020202020204" pitchFamily="34" charset="0"/>
              <a:buChar char="•"/>
              <a:defRPr/>
            </a:pPr>
            <a:r>
              <a:rPr lang="en-US" altLang="en-US" sz="2400" dirty="0">
                <a:solidFill>
                  <a:srgbClr val="E51C07"/>
                </a:solidFill>
                <a:latin typeface="Berlin Sans FB" panose="020E0602020502020306" pitchFamily="34" charset="0"/>
              </a:rPr>
              <a:t>bridges</a:t>
            </a:r>
          </a:p>
          <a:p>
            <a:pPr marL="800100" lvl="1" indent="-342900">
              <a:lnSpc>
                <a:spcPct val="90000"/>
              </a:lnSpc>
              <a:spcAft>
                <a:spcPts val="713"/>
              </a:spcAft>
              <a:buFont typeface="Arial" panose="020B0604020202020204" pitchFamily="34" charset="0"/>
              <a:buChar char="•"/>
              <a:defRPr/>
            </a:pPr>
            <a:r>
              <a:rPr lang="en-US" altLang="en-US" sz="2400" dirty="0">
                <a:solidFill>
                  <a:srgbClr val="E51C07"/>
                </a:solidFill>
                <a:latin typeface="Berlin Sans FB" panose="020E0602020502020306" pitchFamily="34" charset="0"/>
              </a:rPr>
              <a:t>low areas </a:t>
            </a:r>
          </a:p>
          <a:p>
            <a:pPr marL="342900" indent="-342900">
              <a:lnSpc>
                <a:spcPct val="90000"/>
              </a:lnSpc>
              <a:spcAft>
                <a:spcPts val="713"/>
              </a:spcAft>
              <a:buFont typeface="Arial" panose="020B0604020202020204" pitchFamily="34" charset="0"/>
              <a:buChar char="•"/>
              <a:defRPr/>
            </a:pPr>
            <a:r>
              <a:rPr lang="en-US" altLang="en-US" sz="2400" dirty="0">
                <a:latin typeface="Berlin Sans FB" panose="020E0602020502020306" pitchFamily="34" charset="0"/>
              </a:rPr>
              <a:t> Largest and heaviest of vehicles will float </a:t>
            </a:r>
          </a:p>
          <a:p>
            <a:pPr marL="342900" indent="-342900">
              <a:lnSpc>
                <a:spcPct val="90000"/>
              </a:lnSpc>
              <a:spcAft>
                <a:spcPts val="713"/>
              </a:spcAft>
              <a:buFont typeface="Arial" panose="020B0604020202020204" pitchFamily="34" charset="0"/>
              <a:buChar char="•"/>
              <a:defRPr/>
            </a:pPr>
            <a:r>
              <a:rPr lang="en-US" altLang="en-US" sz="2400" dirty="0">
                <a:latin typeface="Berlin Sans FB" panose="020E0602020502020306" pitchFamily="34" charset="0"/>
              </a:rPr>
              <a:t> Six inches of water may cause loss of control</a:t>
            </a:r>
          </a:p>
        </p:txBody>
      </p:sp>
    </p:spTree>
    <p:extLst>
      <p:ext uri="{BB962C8B-B14F-4D97-AF65-F5344CB8AC3E}">
        <p14:creationId xmlns:p14="http://schemas.microsoft.com/office/powerpoint/2010/main" val="28278945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D14E7-B42A-4433-BDA7-2A5846E16B7B}"/>
              </a:ext>
            </a:extLst>
          </p:cNvPr>
          <p:cNvSpPr>
            <a:spLocks noGrp="1"/>
          </p:cNvSpPr>
          <p:nvPr>
            <p:ph type="title"/>
          </p:nvPr>
        </p:nvSpPr>
        <p:spPr/>
        <p:txBody>
          <a:bodyPr/>
          <a:lstStyle/>
          <a:p>
            <a:r>
              <a:rPr lang="en-US" dirty="0"/>
              <a:t>Low Water Crossings continued </a:t>
            </a:r>
          </a:p>
        </p:txBody>
      </p:sp>
      <p:sp>
        <p:nvSpPr>
          <p:cNvPr id="4" name="Date Placeholder 3">
            <a:extLst>
              <a:ext uri="{FF2B5EF4-FFF2-40B4-BE49-F238E27FC236}">
                <a16:creationId xmlns:a16="http://schemas.microsoft.com/office/drawing/2014/main" id="{191BA41E-003D-4B11-9D16-4EE1696239B9}"/>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07B2832E-145C-48F1-9582-7536DB173DD4}"/>
              </a:ext>
            </a:extLst>
          </p:cNvPr>
          <p:cNvSpPr>
            <a:spLocks noGrp="1"/>
          </p:cNvSpPr>
          <p:nvPr>
            <p:ph type="sldNum" sz="quarter" idx="12"/>
          </p:nvPr>
        </p:nvSpPr>
        <p:spPr/>
        <p:txBody>
          <a:bodyPr/>
          <a:lstStyle/>
          <a:p>
            <a:fld id="{680C5762-CF65-4775-9966-A58D40CC61B9}" type="slidenum">
              <a:rPr lang="en-US" smtClean="0"/>
              <a:t>39</a:t>
            </a:fld>
            <a:endParaRPr lang="en-US"/>
          </a:p>
        </p:txBody>
      </p:sp>
      <p:pic>
        <p:nvPicPr>
          <p:cNvPr id="6" name="Picture 2" descr="A picture containing outdoor, sky, snow&#10;&#10;Description automatically generated">
            <a:extLst>
              <a:ext uri="{FF2B5EF4-FFF2-40B4-BE49-F238E27FC236}">
                <a16:creationId xmlns:a16="http://schemas.microsoft.com/office/drawing/2014/main" id="{C573CABC-2440-4576-B050-A2DC4DC6383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447801"/>
            <a:ext cx="7848599"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2B16729D-974C-4D51-836F-5ECB0BB638F2}"/>
              </a:ext>
            </a:extLst>
          </p:cNvPr>
          <p:cNvSpPr/>
          <p:nvPr/>
        </p:nvSpPr>
        <p:spPr>
          <a:xfrm>
            <a:off x="914400" y="2887950"/>
            <a:ext cx="7315200" cy="2535566"/>
          </a:xfrm>
          <a:prstGeom prst="rect">
            <a:avLst/>
          </a:prstGeom>
        </p:spPr>
        <p:txBody>
          <a:bodyPr wrap="square">
            <a:spAutoFit/>
          </a:bodyPr>
          <a:lstStyle/>
          <a:p>
            <a:pPr marL="285750" indent="-285750">
              <a:lnSpc>
                <a:spcPct val="90000"/>
              </a:lnSpc>
              <a:spcAft>
                <a:spcPts val="713"/>
              </a:spcAft>
              <a:buFont typeface="Arial" panose="020B0604020202020204" pitchFamily="34" charset="0"/>
              <a:buChar char="•"/>
              <a:defRPr/>
            </a:pPr>
            <a:r>
              <a:rPr lang="en-US" altLang="en-US" sz="2400" dirty="0">
                <a:latin typeface="Berlin Sans FB" panose="020E0602020502020306" pitchFamily="34" charset="0"/>
              </a:rPr>
              <a:t>Two feet of water carries most cars</a:t>
            </a:r>
          </a:p>
          <a:p>
            <a:pPr marL="285750" indent="-285750">
              <a:lnSpc>
                <a:spcPct val="90000"/>
              </a:lnSpc>
              <a:spcAft>
                <a:spcPts val="713"/>
              </a:spcAft>
              <a:buFont typeface="Arial" panose="020B0604020202020204" pitchFamily="34" charset="0"/>
              <a:buChar char="•"/>
              <a:defRPr/>
            </a:pPr>
            <a:r>
              <a:rPr lang="en-US" altLang="en-US" sz="2400" dirty="0">
                <a:latin typeface="Berlin Sans FB" panose="020E0602020502020306" pitchFamily="34" charset="0"/>
              </a:rPr>
              <a:t>Hidden danger awaits most motorists </a:t>
            </a:r>
          </a:p>
          <a:p>
            <a:pPr marL="285750" indent="-285750">
              <a:lnSpc>
                <a:spcPct val="90000"/>
              </a:lnSpc>
              <a:spcAft>
                <a:spcPts val="713"/>
              </a:spcAft>
              <a:buFont typeface="Arial" panose="020B0604020202020204" pitchFamily="34" charset="0"/>
              <a:buChar char="•"/>
              <a:defRPr/>
            </a:pPr>
            <a:r>
              <a:rPr lang="en-US" altLang="en-US" sz="2400" dirty="0">
                <a:latin typeface="Berlin Sans FB" panose="020E0602020502020306" pitchFamily="34" charset="0"/>
              </a:rPr>
              <a:t>Visibility is limited at night </a:t>
            </a:r>
          </a:p>
          <a:p>
            <a:pPr marL="285750" indent="-285750">
              <a:lnSpc>
                <a:spcPct val="90000"/>
              </a:lnSpc>
              <a:spcAft>
                <a:spcPts val="713"/>
              </a:spcAft>
              <a:buFont typeface="Arial" panose="020B0604020202020204" pitchFamily="34" charset="0"/>
              <a:buChar char="•"/>
              <a:defRPr/>
            </a:pPr>
            <a:r>
              <a:rPr lang="en-US" altLang="en-US" sz="2400" dirty="0">
                <a:latin typeface="Berlin Sans FB" panose="020E0602020502020306" pitchFamily="34" charset="0"/>
              </a:rPr>
              <a:t>Heed all flood warnings</a:t>
            </a:r>
          </a:p>
          <a:p>
            <a:pPr marL="285750" indent="-285750">
              <a:lnSpc>
                <a:spcPct val="90000"/>
              </a:lnSpc>
              <a:spcAft>
                <a:spcPts val="713"/>
              </a:spcAft>
              <a:buFont typeface="Arial" panose="020B0604020202020204" pitchFamily="34" charset="0"/>
              <a:buChar char="•"/>
              <a:defRPr/>
            </a:pPr>
            <a:r>
              <a:rPr lang="en-US" altLang="en-US" sz="2400" dirty="0">
                <a:latin typeface="Berlin Sans FB" panose="020E0602020502020306" pitchFamily="34" charset="0"/>
              </a:rPr>
              <a:t>Heed all flash flood watches and warnings</a:t>
            </a:r>
          </a:p>
          <a:p>
            <a:pPr marL="285750" indent="-285750">
              <a:lnSpc>
                <a:spcPct val="90000"/>
              </a:lnSpc>
              <a:spcAft>
                <a:spcPts val="713"/>
              </a:spcAft>
              <a:buFont typeface="Arial" panose="020B0604020202020204" pitchFamily="34" charset="0"/>
              <a:buChar char="•"/>
              <a:defRPr/>
            </a:pPr>
            <a:r>
              <a:rPr lang="en-US" altLang="en-US" sz="2400" dirty="0">
                <a:latin typeface="Berlin Sans FB" panose="020E0602020502020306" pitchFamily="34" charset="0"/>
              </a:rPr>
              <a:t>Keep aware of road conditions through news media</a:t>
            </a:r>
          </a:p>
        </p:txBody>
      </p:sp>
    </p:spTree>
    <p:extLst>
      <p:ext uri="{BB962C8B-B14F-4D97-AF65-F5344CB8AC3E}">
        <p14:creationId xmlns:p14="http://schemas.microsoft.com/office/powerpoint/2010/main" val="505434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EB98D-A01E-4D98-8E5C-A4B779CED3EA}"/>
              </a:ext>
            </a:extLst>
          </p:cNvPr>
          <p:cNvSpPr>
            <a:spLocks noGrp="1"/>
          </p:cNvSpPr>
          <p:nvPr>
            <p:ph type="title"/>
          </p:nvPr>
        </p:nvSpPr>
        <p:spPr/>
        <p:txBody>
          <a:bodyPr/>
          <a:lstStyle/>
          <a:p>
            <a:r>
              <a:rPr lang="en-US" dirty="0"/>
              <a:t>Definition of Fatigue</a:t>
            </a:r>
          </a:p>
        </p:txBody>
      </p:sp>
      <p:sp>
        <p:nvSpPr>
          <p:cNvPr id="3" name="Content Placeholder 2">
            <a:extLst>
              <a:ext uri="{FF2B5EF4-FFF2-40B4-BE49-F238E27FC236}">
                <a16:creationId xmlns:a16="http://schemas.microsoft.com/office/drawing/2014/main" id="{D55618C0-5AC5-40E7-9082-08BEE8CFB0DB}"/>
              </a:ext>
            </a:extLst>
          </p:cNvPr>
          <p:cNvSpPr>
            <a:spLocks noGrp="1"/>
          </p:cNvSpPr>
          <p:nvPr>
            <p:ph idx="1"/>
          </p:nvPr>
        </p:nvSpPr>
        <p:spPr/>
        <p:txBody>
          <a:bodyPr/>
          <a:lstStyle/>
          <a:p>
            <a:r>
              <a:rPr lang="en-US" dirty="0"/>
              <a:t>Fatigue is</a:t>
            </a:r>
          </a:p>
          <a:p>
            <a:pPr lvl="1"/>
            <a:r>
              <a:rPr lang="en-US" dirty="0"/>
              <a:t>A Body Response</a:t>
            </a:r>
          </a:p>
          <a:p>
            <a:pPr lvl="1"/>
            <a:r>
              <a:rPr lang="en-US" dirty="0"/>
              <a:t>Follows a Period of:</a:t>
            </a:r>
          </a:p>
          <a:p>
            <a:pPr lvl="2"/>
            <a:r>
              <a:rPr lang="en-US" dirty="0"/>
              <a:t>Extended mental activity</a:t>
            </a:r>
          </a:p>
          <a:p>
            <a:pPr lvl="2"/>
            <a:r>
              <a:rPr lang="en-US" dirty="0"/>
              <a:t>Extended bodily activity</a:t>
            </a:r>
          </a:p>
          <a:p>
            <a:pPr lvl="1"/>
            <a:r>
              <a:rPr lang="en-US" dirty="0"/>
              <a:t>Characterized by:</a:t>
            </a:r>
          </a:p>
          <a:p>
            <a:pPr lvl="2"/>
            <a:r>
              <a:rPr lang="en-US" dirty="0"/>
              <a:t>Reduced capacity for work</a:t>
            </a:r>
          </a:p>
          <a:p>
            <a:pPr lvl="2"/>
            <a:r>
              <a:rPr lang="en-US" dirty="0"/>
              <a:t>Reduced efficiency of accomplishment </a:t>
            </a:r>
          </a:p>
        </p:txBody>
      </p:sp>
      <p:sp>
        <p:nvSpPr>
          <p:cNvPr id="4" name="Date Placeholder 3">
            <a:extLst>
              <a:ext uri="{FF2B5EF4-FFF2-40B4-BE49-F238E27FC236}">
                <a16:creationId xmlns:a16="http://schemas.microsoft.com/office/drawing/2014/main" id="{F9BF971F-BBE8-4868-90FF-75AE1B2763C8}"/>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D567BB99-B7A7-4986-9BD0-E976F3B6D32B}"/>
              </a:ext>
            </a:extLst>
          </p:cNvPr>
          <p:cNvSpPr>
            <a:spLocks noGrp="1"/>
          </p:cNvSpPr>
          <p:nvPr>
            <p:ph type="sldNum" sz="quarter" idx="12"/>
          </p:nvPr>
        </p:nvSpPr>
        <p:spPr/>
        <p:txBody>
          <a:bodyPr/>
          <a:lstStyle/>
          <a:p>
            <a:fld id="{680C5762-CF65-4775-9966-A58D40CC61B9}" type="slidenum">
              <a:rPr lang="en-US" smtClean="0"/>
              <a:t>4</a:t>
            </a:fld>
            <a:endParaRPr lang="en-US"/>
          </a:p>
        </p:txBody>
      </p:sp>
    </p:spTree>
    <p:extLst>
      <p:ext uri="{BB962C8B-B14F-4D97-AF65-F5344CB8AC3E}">
        <p14:creationId xmlns:p14="http://schemas.microsoft.com/office/powerpoint/2010/main" val="9839431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CBDC9-5F11-4250-AE41-2DF0F32C137E}"/>
              </a:ext>
            </a:extLst>
          </p:cNvPr>
          <p:cNvSpPr>
            <a:spLocks noGrp="1"/>
          </p:cNvSpPr>
          <p:nvPr>
            <p:ph type="title"/>
          </p:nvPr>
        </p:nvSpPr>
        <p:spPr/>
        <p:txBody>
          <a:bodyPr/>
          <a:lstStyle/>
          <a:p>
            <a:r>
              <a:rPr lang="en-US" dirty="0"/>
              <a:t>Extreme Hot or Cold Temperatures </a:t>
            </a:r>
          </a:p>
        </p:txBody>
      </p:sp>
      <p:sp>
        <p:nvSpPr>
          <p:cNvPr id="3" name="Content Placeholder 2">
            <a:extLst>
              <a:ext uri="{FF2B5EF4-FFF2-40B4-BE49-F238E27FC236}">
                <a16:creationId xmlns:a16="http://schemas.microsoft.com/office/drawing/2014/main" id="{22E87CDC-4FDC-48C5-B9E4-0E03E1864C50}"/>
              </a:ext>
            </a:extLst>
          </p:cNvPr>
          <p:cNvSpPr>
            <a:spLocks noGrp="1"/>
          </p:cNvSpPr>
          <p:nvPr>
            <p:ph idx="1"/>
          </p:nvPr>
        </p:nvSpPr>
        <p:spPr/>
        <p:txBody>
          <a:bodyPr/>
          <a:lstStyle/>
          <a:p>
            <a:r>
              <a:rPr lang="en-US" dirty="0"/>
              <a:t>Additional Demands on Vehicle System</a:t>
            </a:r>
          </a:p>
          <a:p>
            <a:pPr lvl="2"/>
            <a:r>
              <a:rPr lang="en-US" dirty="0"/>
              <a:t>High temperatures of summer</a:t>
            </a:r>
            <a:r>
              <a:rPr lang="en-US" dirty="0">
                <a:solidFill>
                  <a:srgbClr val="F74209"/>
                </a:solidFill>
              </a:rPr>
              <a:t>                       </a:t>
            </a:r>
            <a:r>
              <a:rPr lang="en-US" altLang="en-US" sz="1600" dirty="0">
                <a:solidFill>
                  <a:srgbClr val="F74209"/>
                </a:solidFill>
              </a:rPr>
              <a:t>+120</a:t>
            </a:r>
            <a:endParaRPr lang="en-US" sz="1600" dirty="0"/>
          </a:p>
          <a:p>
            <a:pPr lvl="2"/>
            <a:r>
              <a:rPr lang="en-US" dirty="0"/>
              <a:t>Low temperatures of winter </a:t>
            </a:r>
          </a:p>
          <a:p>
            <a:pPr lvl="1"/>
            <a:r>
              <a:rPr lang="en-US" dirty="0"/>
              <a:t>If not addressed, then</a:t>
            </a:r>
          </a:p>
          <a:p>
            <a:pPr lvl="2"/>
            <a:r>
              <a:rPr lang="en-US" dirty="0"/>
              <a:t>Impairs your ability to assess conditions        </a:t>
            </a:r>
            <a:r>
              <a:rPr lang="en-US" altLang="en-US" sz="1600" dirty="0">
                <a:solidFill>
                  <a:schemeClr val="accent1"/>
                </a:solidFill>
                <a:latin typeface="Times New Roman" panose="02020603050405020304" pitchFamily="18" charset="0"/>
              </a:rPr>
              <a:t>+32°</a:t>
            </a:r>
            <a:endParaRPr lang="en-US" altLang="en-US" sz="900" dirty="0">
              <a:solidFill>
                <a:schemeClr val="accent1"/>
              </a:solidFill>
              <a:latin typeface="Times New Roman" panose="02020603050405020304" pitchFamily="18" charset="0"/>
            </a:endParaRPr>
          </a:p>
          <a:p>
            <a:pPr lvl="2"/>
            <a:r>
              <a:rPr lang="en-US" dirty="0"/>
              <a:t>Impairs your ability to respond </a:t>
            </a:r>
          </a:p>
          <a:p>
            <a:pPr marL="914400" lvl="2" indent="0">
              <a:buNone/>
            </a:pPr>
            <a:r>
              <a:rPr lang="en-US" dirty="0"/>
              <a:t>   in a timely manner</a:t>
            </a:r>
          </a:p>
          <a:p>
            <a:pPr lvl="2"/>
            <a:r>
              <a:rPr lang="en-US" dirty="0"/>
              <a:t>Creates conditions of increased risk               </a:t>
            </a:r>
            <a:r>
              <a:rPr lang="en-US" altLang="en-US" sz="1600" dirty="0">
                <a:solidFill>
                  <a:srgbClr val="002060"/>
                </a:solidFill>
              </a:rPr>
              <a:t>-40°</a:t>
            </a:r>
          </a:p>
        </p:txBody>
      </p:sp>
      <p:sp>
        <p:nvSpPr>
          <p:cNvPr id="4" name="Date Placeholder 3">
            <a:extLst>
              <a:ext uri="{FF2B5EF4-FFF2-40B4-BE49-F238E27FC236}">
                <a16:creationId xmlns:a16="http://schemas.microsoft.com/office/drawing/2014/main" id="{B1056B4E-89E6-4651-B373-C6ADD9CCBC0C}"/>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06BDAC76-9806-4152-831E-9F11CCBAB015}"/>
              </a:ext>
            </a:extLst>
          </p:cNvPr>
          <p:cNvSpPr>
            <a:spLocks noGrp="1"/>
          </p:cNvSpPr>
          <p:nvPr>
            <p:ph type="sldNum" sz="quarter" idx="12"/>
          </p:nvPr>
        </p:nvSpPr>
        <p:spPr/>
        <p:txBody>
          <a:bodyPr/>
          <a:lstStyle/>
          <a:p>
            <a:fld id="{680C5762-CF65-4775-9966-A58D40CC61B9}" type="slidenum">
              <a:rPr lang="en-US" smtClean="0"/>
              <a:t>40</a:t>
            </a:fld>
            <a:endParaRPr lang="en-US"/>
          </a:p>
        </p:txBody>
      </p:sp>
      <p:sp>
        <p:nvSpPr>
          <p:cNvPr id="6" name="Text Box 16">
            <a:extLst>
              <a:ext uri="{FF2B5EF4-FFF2-40B4-BE49-F238E27FC236}">
                <a16:creationId xmlns:a16="http://schemas.microsoft.com/office/drawing/2014/main" id="{DD31E2F9-461D-455F-8F7E-7017788B5B72}"/>
              </a:ext>
            </a:extLst>
          </p:cNvPr>
          <p:cNvSpPr txBox="1">
            <a:spLocks noChangeArrowheads="1"/>
          </p:cNvSpPr>
          <p:nvPr/>
        </p:nvSpPr>
        <p:spPr bwMode="auto">
          <a:xfrm flipH="1" flipV="1">
            <a:off x="8077200" y="2209800"/>
            <a:ext cx="228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chemeClr val="accent2"/>
                </a:solidFill>
                <a:latin typeface="Arial Rounded MT Bold" panose="020F0704030504030204" pitchFamily="34" charset="0"/>
              </a:defRPr>
            </a:lvl1pPr>
            <a:lvl2pPr marL="742950" indent="-285750">
              <a:spcBef>
                <a:spcPct val="20000"/>
              </a:spcBef>
              <a:buChar char="–"/>
              <a:defRPr sz="2800" b="1">
                <a:solidFill>
                  <a:schemeClr val="accent1"/>
                </a:solidFill>
                <a:latin typeface="Arial Rounded MT Bold" panose="020F0704030504030204" pitchFamily="34" charset="0"/>
              </a:defRPr>
            </a:lvl2pPr>
            <a:lvl3pPr marL="1143000" indent="-228600">
              <a:spcBef>
                <a:spcPct val="20000"/>
              </a:spcBef>
              <a:buChar char="•"/>
              <a:defRPr sz="2400" b="1">
                <a:solidFill>
                  <a:schemeClr val="tx1"/>
                </a:solidFill>
                <a:latin typeface="Arial Rounded MT Bold" panose="020F0704030504030204" pitchFamily="34" charset="0"/>
              </a:defRPr>
            </a:lvl3pPr>
            <a:lvl4pPr marL="1600200" indent="-228600">
              <a:spcBef>
                <a:spcPct val="20000"/>
              </a:spcBef>
              <a:buChar char="–"/>
              <a:defRPr sz="2000" b="1">
                <a:solidFill>
                  <a:srgbClr val="898601"/>
                </a:solidFill>
                <a:latin typeface="Arial Rounded MT Bold" panose="020F0704030504030204" pitchFamily="34" charset="0"/>
              </a:defRPr>
            </a:lvl4pPr>
            <a:lvl5pPr marL="2057400" indent="-228600">
              <a:spcBef>
                <a:spcPct val="20000"/>
              </a:spcBef>
              <a:buChar char="»"/>
              <a:defRPr sz="2000" b="1">
                <a:solidFill>
                  <a:srgbClr val="800080"/>
                </a:solidFill>
                <a:latin typeface="Arial Rounded MT Bold" panose="020F0704030504030204" pitchFamily="34" charset="0"/>
              </a:defRPr>
            </a:lvl5pPr>
            <a:lvl6pPr marL="2514600" indent="-228600" eaLnBrk="0" fontAlgn="base" hangingPunct="0">
              <a:spcBef>
                <a:spcPct val="20000"/>
              </a:spcBef>
              <a:spcAft>
                <a:spcPct val="0"/>
              </a:spcAft>
              <a:buChar char="»"/>
              <a:defRPr sz="2000" b="1">
                <a:solidFill>
                  <a:srgbClr val="800080"/>
                </a:solidFill>
                <a:latin typeface="Arial Rounded MT Bold" panose="020F0704030504030204" pitchFamily="34" charset="0"/>
              </a:defRPr>
            </a:lvl6pPr>
            <a:lvl7pPr marL="2971800" indent="-228600" eaLnBrk="0" fontAlgn="base" hangingPunct="0">
              <a:spcBef>
                <a:spcPct val="20000"/>
              </a:spcBef>
              <a:spcAft>
                <a:spcPct val="0"/>
              </a:spcAft>
              <a:buChar char="»"/>
              <a:defRPr sz="2000" b="1">
                <a:solidFill>
                  <a:srgbClr val="800080"/>
                </a:solidFill>
                <a:latin typeface="Arial Rounded MT Bold" panose="020F0704030504030204" pitchFamily="34" charset="0"/>
              </a:defRPr>
            </a:lvl7pPr>
            <a:lvl8pPr marL="3429000" indent="-228600" eaLnBrk="0" fontAlgn="base" hangingPunct="0">
              <a:spcBef>
                <a:spcPct val="20000"/>
              </a:spcBef>
              <a:spcAft>
                <a:spcPct val="0"/>
              </a:spcAft>
              <a:buChar char="»"/>
              <a:defRPr sz="2000" b="1">
                <a:solidFill>
                  <a:srgbClr val="800080"/>
                </a:solidFill>
                <a:latin typeface="Arial Rounded MT Bold" panose="020F0704030504030204" pitchFamily="34" charset="0"/>
              </a:defRPr>
            </a:lvl8pPr>
            <a:lvl9pPr marL="3886200" indent="-228600" eaLnBrk="0" fontAlgn="base" hangingPunct="0">
              <a:spcBef>
                <a:spcPct val="20000"/>
              </a:spcBef>
              <a:spcAft>
                <a:spcPct val="0"/>
              </a:spcAft>
              <a:buChar char="»"/>
              <a:defRPr sz="2000" b="1">
                <a:solidFill>
                  <a:srgbClr val="800080"/>
                </a:solidFill>
                <a:latin typeface="Arial Rounded MT Bold" panose="020F0704030504030204" pitchFamily="34" charset="0"/>
              </a:defRPr>
            </a:lvl9pPr>
          </a:lstStyle>
          <a:p>
            <a:pPr eaLnBrk="1" hangingPunct="1">
              <a:spcBef>
                <a:spcPct val="50000"/>
              </a:spcBef>
              <a:buFontTx/>
              <a:buNone/>
            </a:pPr>
            <a:r>
              <a:rPr lang="en-US" altLang="en-US" sz="800" dirty="0">
                <a:solidFill>
                  <a:srgbClr val="FF0000"/>
                </a:solidFill>
                <a:latin typeface="Times New Roman" panose="02020603050405020304" pitchFamily="18" charset="0"/>
              </a:rPr>
              <a:t>O</a:t>
            </a:r>
          </a:p>
        </p:txBody>
      </p:sp>
      <p:sp>
        <p:nvSpPr>
          <p:cNvPr id="7" name="Line 9">
            <a:extLst>
              <a:ext uri="{FF2B5EF4-FFF2-40B4-BE49-F238E27FC236}">
                <a16:creationId xmlns:a16="http://schemas.microsoft.com/office/drawing/2014/main" id="{49749994-ED68-4B89-B512-4A9A1B8B0AAC}"/>
              </a:ext>
              <a:ext uri="{C183D7F6-B498-43B3-948B-1728B52AA6E4}">
                <adec:decorative xmlns:adec="http://schemas.microsoft.com/office/drawing/2017/decorative" val="1"/>
              </a:ext>
            </a:extLst>
          </p:cNvPr>
          <p:cNvSpPr>
            <a:spLocks noChangeShapeType="1"/>
          </p:cNvSpPr>
          <p:nvPr/>
        </p:nvSpPr>
        <p:spPr bwMode="auto">
          <a:xfrm>
            <a:off x="7608903" y="2317522"/>
            <a:ext cx="11097" cy="1568678"/>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6">
            <a:extLst>
              <a:ext uri="{FF2B5EF4-FFF2-40B4-BE49-F238E27FC236}">
                <a16:creationId xmlns:a16="http://schemas.microsoft.com/office/drawing/2014/main" id="{82B54498-1A5A-4F8A-8EE4-C653AF95EA43}"/>
              </a:ext>
              <a:ext uri="{C183D7F6-B498-43B3-948B-1728B52AA6E4}">
                <adec:decorative xmlns:adec="http://schemas.microsoft.com/office/drawing/2017/decorative" val="1"/>
              </a:ext>
            </a:extLst>
          </p:cNvPr>
          <p:cNvSpPr>
            <a:spLocks noChangeShapeType="1"/>
          </p:cNvSpPr>
          <p:nvPr/>
        </p:nvSpPr>
        <p:spPr bwMode="auto">
          <a:xfrm>
            <a:off x="7616302" y="3863181"/>
            <a:ext cx="30332" cy="1568678"/>
          </a:xfrm>
          <a:prstGeom prst="line">
            <a:avLst/>
          </a:prstGeom>
          <a:noFill/>
          <a:ln w="7620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8">
            <a:extLst>
              <a:ext uri="{FF2B5EF4-FFF2-40B4-BE49-F238E27FC236}">
                <a16:creationId xmlns:a16="http://schemas.microsoft.com/office/drawing/2014/main" id="{5D5B5009-4F4E-46D7-9A5F-3AF2D161831C}"/>
              </a:ext>
              <a:ext uri="{C183D7F6-B498-43B3-948B-1728B52AA6E4}">
                <adec:decorative xmlns:adec="http://schemas.microsoft.com/office/drawing/2017/decorative" val="1"/>
              </a:ext>
            </a:extLst>
          </p:cNvPr>
          <p:cNvSpPr>
            <a:spLocks noChangeShapeType="1"/>
          </p:cNvSpPr>
          <p:nvPr/>
        </p:nvSpPr>
        <p:spPr bwMode="auto">
          <a:xfrm flipH="1">
            <a:off x="8322816" y="2317522"/>
            <a:ext cx="11097" cy="1568678"/>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7">
            <a:extLst>
              <a:ext uri="{FF2B5EF4-FFF2-40B4-BE49-F238E27FC236}">
                <a16:creationId xmlns:a16="http://schemas.microsoft.com/office/drawing/2014/main" id="{A103AAB3-79A3-4E17-A805-E1E571F9EF06}"/>
              </a:ext>
              <a:ext uri="{C183D7F6-B498-43B3-948B-1728B52AA6E4}">
                <adec:decorative xmlns:adec="http://schemas.microsoft.com/office/drawing/2017/decorative" val="1"/>
              </a:ext>
            </a:extLst>
          </p:cNvPr>
          <p:cNvSpPr>
            <a:spLocks noChangeShapeType="1"/>
          </p:cNvSpPr>
          <p:nvPr/>
        </p:nvSpPr>
        <p:spPr bwMode="auto">
          <a:xfrm>
            <a:off x="8322817" y="3863181"/>
            <a:ext cx="0" cy="1568678"/>
          </a:xfrm>
          <a:prstGeom prst="line">
            <a:avLst/>
          </a:prstGeom>
          <a:noFill/>
          <a:ln w="7620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3149346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5573B-F206-4201-88EA-5A2988977661}"/>
              </a:ext>
            </a:extLst>
          </p:cNvPr>
          <p:cNvSpPr>
            <a:spLocks noGrp="1"/>
          </p:cNvSpPr>
          <p:nvPr>
            <p:ph type="title"/>
          </p:nvPr>
        </p:nvSpPr>
        <p:spPr/>
        <p:txBody>
          <a:bodyPr/>
          <a:lstStyle/>
          <a:p>
            <a:r>
              <a:rPr lang="en-US" dirty="0"/>
              <a:t>Cold Weather Precautions</a:t>
            </a:r>
          </a:p>
        </p:txBody>
      </p:sp>
      <p:sp>
        <p:nvSpPr>
          <p:cNvPr id="3" name="Content Placeholder 2">
            <a:extLst>
              <a:ext uri="{FF2B5EF4-FFF2-40B4-BE49-F238E27FC236}">
                <a16:creationId xmlns:a16="http://schemas.microsoft.com/office/drawing/2014/main" id="{831BB6EC-9049-4F2E-AC3B-99E07A12CE34}"/>
              </a:ext>
            </a:extLst>
          </p:cNvPr>
          <p:cNvSpPr>
            <a:spLocks noGrp="1"/>
          </p:cNvSpPr>
          <p:nvPr>
            <p:ph idx="1"/>
          </p:nvPr>
        </p:nvSpPr>
        <p:spPr/>
        <p:txBody>
          <a:bodyPr>
            <a:normAutofit fontScale="92500"/>
          </a:bodyPr>
          <a:lstStyle/>
          <a:p>
            <a:r>
              <a:rPr lang="en-US" dirty="0"/>
              <a:t>Tires for balance, alignment, appropriate type and depth of tread</a:t>
            </a:r>
          </a:p>
          <a:p>
            <a:pPr lvl="1"/>
            <a:r>
              <a:rPr lang="en-US" dirty="0"/>
              <a:t>Minimum legal 2/32 of an inch tread depth inadequate on all wet surfaces</a:t>
            </a:r>
          </a:p>
          <a:p>
            <a:r>
              <a:rPr lang="en-US" dirty="0"/>
              <a:t>Tire inflation</a:t>
            </a:r>
          </a:p>
          <a:p>
            <a:pPr lvl="1"/>
            <a:r>
              <a:rPr lang="en-US" dirty="0"/>
              <a:t>Keep track of cold tire pressure (noted inside driver door)</a:t>
            </a:r>
          </a:p>
          <a:p>
            <a:pPr lvl="1"/>
            <a:r>
              <a:rPr lang="en-US" dirty="0"/>
              <a:t>Maximum tire pressure indicated on tire sidewalls</a:t>
            </a:r>
          </a:p>
          <a:p>
            <a:r>
              <a:rPr lang="en-US" dirty="0"/>
              <a:t>Radiator coolant, hoses, and connections </a:t>
            </a:r>
          </a:p>
        </p:txBody>
      </p:sp>
      <p:sp>
        <p:nvSpPr>
          <p:cNvPr id="4" name="Date Placeholder 3">
            <a:extLst>
              <a:ext uri="{FF2B5EF4-FFF2-40B4-BE49-F238E27FC236}">
                <a16:creationId xmlns:a16="http://schemas.microsoft.com/office/drawing/2014/main" id="{D9CB0894-58A2-45EE-91D9-3433AE2E9A51}"/>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A76EB53F-8006-458C-882A-56BE5301F363}"/>
              </a:ext>
            </a:extLst>
          </p:cNvPr>
          <p:cNvSpPr>
            <a:spLocks noGrp="1"/>
          </p:cNvSpPr>
          <p:nvPr>
            <p:ph type="sldNum" sz="quarter" idx="12"/>
          </p:nvPr>
        </p:nvSpPr>
        <p:spPr/>
        <p:txBody>
          <a:bodyPr/>
          <a:lstStyle/>
          <a:p>
            <a:fld id="{680C5762-CF65-4775-9966-A58D40CC61B9}" type="slidenum">
              <a:rPr lang="en-US" smtClean="0"/>
              <a:t>41</a:t>
            </a:fld>
            <a:endParaRPr lang="en-US"/>
          </a:p>
        </p:txBody>
      </p:sp>
    </p:spTree>
    <p:extLst>
      <p:ext uri="{BB962C8B-B14F-4D97-AF65-F5344CB8AC3E}">
        <p14:creationId xmlns:p14="http://schemas.microsoft.com/office/powerpoint/2010/main" val="15027715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05A17-D61F-48DC-B37D-E9B2E0DEFCE9}"/>
              </a:ext>
            </a:extLst>
          </p:cNvPr>
          <p:cNvSpPr>
            <a:spLocks noGrp="1"/>
          </p:cNvSpPr>
          <p:nvPr>
            <p:ph type="title"/>
          </p:nvPr>
        </p:nvSpPr>
        <p:spPr/>
        <p:txBody>
          <a:bodyPr/>
          <a:lstStyle/>
          <a:p>
            <a:r>
              <a:rPr lang="en-US" dirty="0"/>
              <a:t>Cold Weather Checks</a:t>
            </a:r>
          </a:p>
        </p:txBody>
      </p:sp>
      <p:sp>
        <p:nvSpPr>
          <p:cNvPr id="3" name="Content Placeholder 2">
            <a:extLst>
              <a:ext uri="{FF2B5EF4-FFF2-40B4-BE49-F238E27FC236}">
                <a16:creationId xmlns:a16="http://schemas.microsoft.com/office/drawing/2014/main" id="{6F87C06C-BEB6-47EB-9BB3-B378F5F0761A}"/>
              </a:ext>
            </a:extLst>
          </p:cNvPr>
          <p:cNvSpPr>
            <a:spLocks noGrp="1"/>
          </p:cNvSpPr>
          <p:nvPr>
            <p:ph idx="1"/>
          </p:nvPr>
        </p:nvSpPr>
        <p:spPr/>
        <p:txBody>
          <a:bodyPr>
            <a:normAutofit/>
          </a:bodyPr>
          <a:lstStyle/>
          <a:p>
            <a:r>
              <a:rPr lang="en-US" sz="2400" dirty="0"/>
              <a:t>Heater, defroster and air conditioner systems</a:t>
            </a:r>
          </a:p>
          <a:p>
            <a:r>
              <a:rPr lang="en-US" sz="2400" dirty="0"/>
              <a:t>Drive belts for tension and wear</a:t>
            </a:r>
          </a:p>
          <a:p>
            <a:r>
              <a:rPr lang="en-US" sz="2400" dirty="0"/>
              <a:t>Winterized windshield wiper fluid</a:t>
            </a:r>
          </a:p>
          <a:p>
            <a:r>
              <a:rPr lang="en-US" sz="2400" dirty="0"/>
              <a:t>Winterized wiper blades</a:t>
            </a:r>
          </a:p>
          <a:p>
            <a:r>
              <a:rPr lang="en-US" sz="2400" dirty="0"/>
              <a:t>Lights and glass areas are clear and clean </a:t>
            </a:r>
          </a:p>
        </p:txBody>
      </p:sp>
      <p:sp>
        <p:nvSpPr>
          <p:cNvPr id="4" name="Date Placeholder 3">
            <a:extLst>
              <a:ext uri="{FF2B5EF4-FFF2-40B4-BE49-F238E27FC236}">
                <a16:creationId xmlns:a16="http://schemas.microsoft.com/office/drawing/2014/main" id="{4ED8DE48-B1B6-47DD-8229-52CFB4BB89F3}"/>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FBAD9AC7-21AD-4261-9987-C507F3AFF953}"/>
              </a:ext>
            </a:extLst>
          </p:cNvPr>
          <p:cNvSpPr>
            <a:spLocks noGrp="1"/>
          </p:cNvSpPr>
          <p:nvPr>
            <p:ph type="sldNum" sz="quarter" idx="12"/>
          </p:nvPr>
        </p:nvSpPr>
        <p:spPr/>
        <p:txBody>
          <a:bodyPr/>
          <a:lstStyle/>
          <a:p>
            <a:fld id="{680C5762-CF65-4775-9966-A58D40CC61B9}" type="slidenum">
              <a:rPr lang="en-US" smtClean="0"/>
              <a:t>42</a:t>
            </a:fld>
            <a:endParaRPr lang="en-US"/>
          </a:p>
        </p:txBody>
      </p:sp>
      <p:pic>
        <p:nvPicPr>
          <p:cNvPr id="6" name="Picture 4" descr="A picture containing sky&#10;&#10;Description automatically generated">
            <a:extLst>
              <a:ext uri="{FF2B5EF4-FFF2-40B4-BE49-F238E27FC236}">
                <a16:creationId xmlns:a16="http://schemas.microsoft.com/office/drawing/2014/main" id="{1D861DD3-9FE3-4018-9A6A-0DD0592EFC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114800"/>
            <a:ext cx="4441825" cy="242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26980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DB651-E4B5-4081-B4A8-722E6E056AC9}"/>
              </a:ext>
            </a:extLst>
          </p:cNvPr>
          <p:cNvSpPr>
            <a:spLocks noGrp="1"/>
          </p:cNvSpPr>
          <p:nvPr>
            <p:ph type="title"/>
          </p:nvPr>
        </p:nvSpPr>
        <p:spPr/>
        <p:txBody>
          <a:bodyPr/>
          <a:lstStyle/>
          <a:p>
            <a:r>
              <a:rPr lang="en-US" dirty="0"/>
              <a:t>Hot Weather Checks </a:t>
            </a:r>
          </a:p>
        </p:txBody>
      </p:sp>
      <p:sp>
        <p:nvSpPr>
          <p:cNvPr id="3" name="Content Placeholder 2">
            <a:extLst>
              <a:ext uri="{FF2B5EF4-FFF2-40B4-BE49-F238E27FC236}">
                <a16:creationId xmlns:a16="http://schemas.microsoft.com/office/drawing/2014/main" id="{F6714A7A-EDCC-44F8-B6C6-3C57439E8BF6}"/>
              </a:ext>
            </a:extLst>
          </p:cNvPr>
          <p:cNvSpPr>
            <a:spLocks noGrp="1"/>
          </p:cNvSpPr>
          <p:nvPr>
            <p:ph idx="1"/>
          </p:nvPr>
        </p:nvSpPr>
        <p:spPr/>
        <p:txBody>
          <a:bodyPr>
            <a:normAutofit/>
          </a:bodyPr>
          <a:lstStyle/>
          <a:p>
            <a:r>
              <a:rPr lang="en-US" sz="2800" dirty="0">
                <a:solidFill>
                  <a:srgbClr val="FF0000"/>
                </a:solidFill>
              </a:rPr>
              <a:t>Tire inflation needs special attention</a:t>
            </a:r>
          </a:p>
          <a:p>
            <a:pPr lvl="1"/>
            <a:r>
              <a:rPr lang="en-US" sz="2000" dirty="0">
                <a:solidFill>
                  <a:srgbClr val="002060"/>
                </a:solidFill>
              </a:rPr>
              <a:t>Under-inflated tires are subject to heat and pressure buildup</a:t>
            </a:r>
          </a:p>
          <a:p>
            <a:pPr lvl="1"/>
            <a:r>
              <a:rPr lang="en-US" sz="2000" dirty="0">
                <a:solidFill>
                  <a:srgbClr val="002060"/>
                </a:solidFill>
              </a:rPr>
              <a:t>Especially when driving for extended distances at higher speed </a:t>
            </a:r>
          </a:p>
          <a:p>
            <a:r>
              <a:rPr lang="en-US" sz="2800" dirty="0">
                <a:solidFill>
                  <a:srgbClr val="FF0000"/>
                </a:solidFill>
              </a:rPr>
              <a:t>The air conditioner, radiator coolant, hoses, connections, and drive belts need special attention</a:t>
            </a:r>
          </a:p>
          <a:p>
            <a:pPr lvl="1"/>
            <a:r>
              <a:rPr lang="en-US" sz="2000" dirty="0">
                <a:solidFill>
                  <a:srgbClr val="002060"/>
                </a:solidFill>
              </a:rPr>
              <a:t>Due to the extra load placed on the engine</a:t>
            </a:r>
          </a:p>
          <a:p>
            <a:pPr lvl="1"/>
            <a:r>
              <a:rPr lang="en-US" sz="2000" dirty="0">
                <a:solidFill>
                  <a:srgbClr val="002060"/>
                </a:solidFill>
              </a:rPr>
              <a:t>Due to the extra load placed on the cooling system</a:t>
            </a:r>
          </a:p>
        </p:txBody>
      </p:sp>
      <p:sp>
        <p:nvSpPr>
          <p:cNvPr id="4" name="Date Placeholder 3">
            <a:extLst>
              <a:ext uri="{FF2B5EF4-FFF2-40B4-BE49-F238E27FC236}">
                <a16:creationId xmlns:a16="http://schemas.microsoft.com/office/drawing/2014/main" id="{3871E656-3EC0-41A1-82B6-CC0D8464FB77}"/>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25DC5392-FA7D-4874-8904-601B250C62DB}"/>
              </a:ext>
            </a:extLst>
          </p:cNvPr>
          <p:cNvSpPr>
            <a:spLocks noGrp="1"/>
          </p:cNvSpPr>
          <p:nvPr>
            <p:ph type="sldNum" sz="quarter" idx="12"/>
          </p:nvPr>
        </p:nvSpPr>
        <p:spPr/>
        <p:txBody>
          <a:bodyPr/>
          <a:lstStyle/>
          <a:p>
            <a:fld id="{680C5762-CF65-4775-9966-A58D40CC61B9}" type="slidenum">
              <a:rPr lang="en-US" smtClean="0"/>
              <a:t>43</a:t>
            </a:fld>
            <a:endParaRPr lang="en-US"/>
          </a:p>
        </p:txBody>
      </p:sp>
      <p:graphicFrame>
        <p:nvGraphicFramePr>
          <p:cNvPr id="6" name="Object 5" descr="showing the difference between an underinflated tire and an well inflated tire.  On the underinflated tire the foot pad of the tire rides primarily on the outer edge of the tire">
            <a:extLst>
              <a:ext uri="{FF2B5EF4-FFF2-40B4-BE49-F238E27FC236}">
                <a16:creationId xmlns:a16="http://schemas.microsoft.com/office/drawing/2014/main" id="{3226BAAD-6DCD-4976-B667-70E18E1722AC}"/>
              </a:ext>
            </a:extLst>
          </p:cNvPr>
          <p:cNvGraphicFramePr>
            <a:graphicFrameLocks noChangeAspect="1"/>
          </p:cNvGraphicFramePr>
          <p:nvPr>
            <p:extLst>
              <p:ext uri="{D42A27DB-BD31-4B8C-83A1-F6EECF244321}">
                <p14:modId xmlns:p14="http://schemas.microsoft.com/office/powerpoint/2010/main" val="4087582793"/>
              </p:ext>
            </p:extLst>
          </p:nvPr>
        </p:nvGraphicFramePr>
        <p:xfrm>
          <a:off x="7391400" y="3733800"/>
          <a:ext cx="1219200" cy="1929962"/>
        </p:xfrm>
        <a:graphic>
          <a:graphicData uri="http://schemas.openxmlformats.org/presentationml/2006/ole">
            <mc:AlternateContent xmlns:mc="http://schemas.openxmlformats.org/markup-compatibility/2006">
              <mc:Choice xmlns:v="urn:schemas-microsoft-com:vml" Requires="v">
                <p:oleObj spid="_x0000_s6148" name="Paint Shop Pro Image" r:id="rId3" imgW="1473570" imgH="2331707" progId="PaintShopPro">
                  <p:embed/>
                </p:oleObj>
              </mc:Choice>
              <mc:Fallback>
                <p:oleObj name="Paint Shop Pro Image" r:id="rId3" imgW="1473570" imgH="2331707" progId="PaintShopPro">
                  <p:embed/>
                  <p:pic>
                    <p:nvPicPr>
                      <p:cNvPr id="49156" name="Object 5">
                        <a:extLst>
                          <a:ext uri="{FF2B5EF4-FFF2-40B4-BE49-F238E27FC236}">
                            <a16:creationId xmlns:a16="http://schemas.microsoft.com/office/drawing/2014/main" id="{4E2A6E1F-A0A3-4ED4-8777-999483A205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733800"/>
                        <a:ext cx="1219200" cy="1929962"/>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4768730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1C70-3B28-4816-B190-D5AFFFF60501}"/>
              </a:ext>
            </a:extLst>
          </p:cNvPr>
          <p:cNvSpPr>
            <a:spLocks noGrp="1"/>
          </p:cNvSpPr>
          <p:nvPr>
            <p:ph type="title"/>
          </p:nvPr>
        </p:nvSpPr>
        <p:spPr/>
        <p:txBody>
          <a:bodyPr/>
          <a:lstStyle/>
          <a:p>
            <a:r>
              <a:rPr lang="en-US" dirty="0"/>
              <a:t>Next Session…..</a:t>
            </a:r>
          </a:p>
        </p:txBody>
      </p:sp>
      <p:sp>
        <p:nvSpPr>
          <p:cNvPr id="3" name="Content Placeholder 2">
            <a:extLst>
              <a:ext uri="{FF2B5EF4-FFF2-40B4-BE49-F238E27FC236}">
                <a16:creationId xmlns:a16="http://schemas.microsoft.com/office/drawing/2014/main" id="{30894539-410B-4310-935A-0A80D3A90255}"/>
              </a:ext>
            </a:extLst>
          </p:cNvPr>
          <p:cNvSpPr>
            <a:spLocks noGrp="1"/>
          </p:cNvSpPr>
          <p:nvPr>
            <p:ph idx="1"/>
          </p:nvPr>
        </p:nvSpPr>
        <p:spPr/>
        <p:txBody>
          <a:bodyPr/>
          <a:lstStyle/>
          <a:p>
            <a:r>
              <a:rPr lang="en-US" dirty="0"/>
              <a:t>Classroom assessment seven</a:t>
            </a:r>
          </a:p>
          <a:p>
            <a:r>
              <a:rPr lang="en-US" dirty="0"/>
              <a:t>Vehicle malfunctions</a:t>
            </a:r>
          </a:p>
          <a:p>
            <a:r>
              <a:rPr lang="en-US" dirty="0"/>
              <a:t>Traction loss</a:t>
            </a:r>
          </a:p>
          <a:p>
            <a:r>
              <a:rPr lang="en-US" dirty="0"/>
              <a:t>Controlling unusual situations </a:t>
            </a:r>
          </a:p>
        </p:txBody>
      </p:sp>
      <p:sp>
        <p:nvSpPr>
          <p:cNvPr id="4" name="Date Placeholder 3">
            <a:extLst>
              <a:ext uri="{FF2B5EF4-FFF2-40B4-BE49-F238E27FC236}">
                <a16:creationId xmlns:a16="http://schemas.microsoft.com/office/drawing/2014/main" id="{FFE3E32A-FAEB-42EC-8834-2844AC722D02}"/>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761F4B7A-F0D2-42DD-96AF-304173479FC3}"/>
              </a:ext>
            </a:extLst>
          </p:cNvPr>
          <p:cNvSpPr>
            <a:spLocks noGrp="1"/>
          </p:cNvSpPr>
          <p:nvPr>
            <p:ph type="sldNum" sz="quarter" idx="12"/>
          </p:nvPr>
        </p:nvSpPr>
        <p:spPr/>
        <p:txBody>
          <a:bodyPr/>
          <a:lstStyle/>
          <a:p>
            <a:fld id="{680C5762-CF65-4775-9966-A58D40CC61B9}" type="slidenum">
              <a:rPr lang="en-US" smtClean="0"/>
              <a:t>44</a:t>
            </a:fld>
            <a:endParaRPr lang="en-US"/>
          </a:p>
        </p:txBody>
      </p:sp>
    </p:spTree>
    <p:extLst>
      <p:ext uri="{BB962C8B-B14F-4D97-AF65-F5344CB8AC3E}">
        <p14:creationId xmlns:p14="http://schemas.microsoft.com/office/powerpoint/2010/main" val="11202813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476250" y="2430463"/>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2000" dirty="0">
                <a:solidFill>
                  <a:srgbClr val="000000"/>
                </a:solidFill>
                <a:latin typeface="Arial" panose="020B0604020202020204" pitchFamily="34" charset="0"/>
                <a:ea typeface="Verdana" pitchFamily="34" charset="0"/>
                <a:cs typeface="Arial" panose="020B0604020202020204" pitchFamily="34" charset="0"/>
              </a:rPr>
              <a:t>For more information on the (the topic of the presentation) please visit PDE’s website at </a:t>
            </a:r>
            <a:r>
              <a:rPr lang="en-US" altLang="en-US" sz="2000" u="sng" dirty="0">
                <a:solidFill>
                  <a:srgbClr val="0000FF"/>
                </a:solidFill>
                <a:latin typeface="Arial" panose="020B0604020202020204" pitchFamily="34" charset="0"/>
                <a:ea typeface="Verdana" pitchFamily="34" charset="0"/>
                <a:cs typeface="Arial" panose="020B0604020202020204" pitchFamily="34" charset="0"/>
              </a:rPr>
              <a:t>www.education.pa.gov</a:t>
            </a:r>
            <a:r>
              <a:rPr lang="en-US" altLang="en-US" sz="2000" dirty="0">
                <a:solidFill>
                  <a:srgbClr val="000000"/>
                </a:solidFill>
                <a:latin typeface="Arial" panose="020B0604020202020204" pitchFamily="34" charset="0"/>
                <a:ea typeface="Verdana" pitchFamily="34" charset="0"/>
                <a:cs typeface="Arial" panose="020B0604020202020204" pitchFamily="34" charset="0"/>
              </a:rPr>
              <a:t> </a:t>
            </a:r>
            <a:endParaRPr lang="en-US" altLang="en-US" dirty="0">
              <a:solidFill>
                <a:srgbClr val="000000"/>
              </a:solidFill>
              <a:latin typeface="Arial" panose="020B0604020202020204" pitchFamily="34" charset="0"/>
              <a:ea typeface="Verdana" pitchFamily="34" charset="0"/>
              <a:cs typeface="Arial" panose="020B0604020202020204" pitchFamily="34" charset="0"/>
            </a:endParaRPr>
          </a:p>
        </p:txBody>
      </p:sp>
      <p:sp>
        <p:nvSpPr>
          <p:cNvPr id="3" name="TextBox 9"/>
          <p:cNvSpPr txBox="1">
            <a:spLocks noChangeArrowheads="1"/>
          </p:cNvSpPr>
          <p:nvPr/>
        </p:nvSpPr>
        <p:spPr bwMode="auto">
          <a:xfrm>
            <a:off x="476250" y="3836075"/>
            <a:ext cx="821055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i="1" dirty="0"/>
              <a:t>The mission of the Department of Education is to ensure that every learner has access to a world-class education system that academically prepares children and adults to succeed as productive citizens. Further, the Department seeks to establish a culture that is committed to improving opportunities throughout the commonwealth by ensuring that technical support, resources, and optimal learning environments are available for all students, whether children or adults.</a:t>
            </a:r>
            <a:endParaRPr lang="en-US" sz="1600" dirty="0"/>
          </a:p>
          <a:p>
            <a:r>
              <a:rPr lang="en-US" dirty="0"/>
              <a:t> </a:t>
            </a:r>
          </a:p>
        </p:txBody>
      </p:sp>
      <p:sp>
        <p:nvSpPr>
          <p:cNvPr id="4" name="Slide Number Placeholder 3"/>
          <p:cNvSpPr>
            <a:spLocks noGrp="1"/>
          </p:cNvSpPr>
          <p:nvPr>
            <p:ph type="sldNum" sz="quarter" idx="12"/>
          </p:nvPr>
        </p:nvSpPr>
        <p:spPr/>
        <p:txBody>
          <a:bodyPr/>
          <a:lstStyle/>
          <a:p>
            <a:fld id="{680C5762-CF65-4775-9966-A58D40CC61B9}" type="slidenum">
              <a:rPr lang="en-US" smtClean="0"/>
              <a:t>45</a:t>
            </a:fld>
            <a:endParaRPr lang="en-US"/>
          </a:p>
        </p:txBody>
      </p:sp>
      <p:sp>
        <p:nvSpPr>
          <p:cNvPr id="5" name="Date Placeholder 4"/>
          <p:cNvSpPr>
            <a:spLocks noGrp="1"/>
          </p:cNvSpPr>
          <p:nvPr>
            <p:ph type="dt" sz="half" idx="10"/>
          </p:nvPr>
        </p:nvSpPr>
        <p:spPr/>
        <p:txBody>
          <a:bodyPr/>
          <a:lstStyle/>
          <a:p>
            <a:fld id="{C5609242-B7C9-4E08-B84E-BC2A06CF552E}" type="datetime1">
              <a:rPr lang="en-US" smtClean="0"/>
              <a:t>12/14/2018</a:t>
            </a:fld>
            <a:endParaRPr lang="en-US"/>
          </a:p>
        </p:txBody>
      </p:sp>
      <p:sp>
        <p:nvSpPr>
          <p:cNvPr id="6" name="Title 5"/>
          <p:cNvSpPr>
            <a:spLocks noGrp="1"/>
          </p:cNvSpPr>
          <p:nvPr>
            <p:ph type="title" idx="4294967295"/>
          </p:nvPr>
        </p:nvSpPr>
        <p:spPr/>
        <p:txBody>
          <a:bodyPr/>
          <a:lstStyle/>
          <a:p>
            <a:r>
              <a:rPr lang="en-US" dirty="0"/>
              <a:t>Contact</a:t>
            </a:r>
            <a:r>
              <a:rPr lang="en-US" baseline="0" dirty="0"/>
              <a:t>/Mission</a:t>
            </a:r>
            <a:endParaRPr lang="en-US" dirty="0"/>
          </a:p>
        </p:txBody>
      </p:sp>
    </p:spTree>
    <p:extLst>
      <p:ext uri="{BB962C8B-B14F-4D97-AF65-F5344CB8AC3E}">
        <p14:creationId xmlns:p14="http://schemas.microsoft.com/office/powerpoint/2010/main" val="2283214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EA9D7-8D26-45DD-80FE-7676E2A79AB0}"/>
              </a:ext>
            </a:extLst>
          </p:cNvPr>
          <p:cNvSpPr>
            <a:spLocks noGrp="1"/>
          </p:cNvSpPr>
          <p:nvPr>
            <p:ph type="title"/>
          </p:nvPr>
        </p:nvSpPr>
        <p:spPr/>
        <p:txBody>
          <a:bodyPr/>
          <a:lstStyle/>
          <a:p>
            <a:r>
              <a:rPr lang="en-US" dirty="0"/>
              <a:t>Causes of Fatigue</a:t>
            </a:r>
          </a:p>
        </p:txBody>
      </p:sp>
      <p:sp>
        <p:nvSpPr>
          <p:cNvPr id="3" name="Content Placeholder 2">
            <a:extLst>
              <a:ext uri="{FF2B5EF4-FFF2-40B4-BE49-F238E27FC236}">
                <a16:creationId xmlns:a16="http://schemas.microsoft.com/office/drawing/2014/main" id="{71797EF4-BB0F-4976-8C87-57C43F4BECC1}"/>
              </a:ext>
            </a:extLst>
          </p:cNvPr>
          <p:cNvSpPr>
            <a:spLocks noGrp="1"/>
          </p:cNvSpPr>
          <p:nvPr>
            <p:ph idx="1"/>
          </p:nvPr>
        </p:nvSpPr>
        <p:spPr/>
        <p:txBody>
          <a:bodyPr/>
          <a:lstStyle/>
          <a:p>
            <a:r>
              <a:rPr lang="en-US" dirty="0"/>
              <a:t>Extended Physical Activity</a:t>
            </a:r>
          </a:p>
          <a:p>
            <a:pPr lvl="1"/>
            <a:r>
              <a:rPr lang="en-US" dirty="0"/>
              <a:t>Disruption of Circadian Rhythm</a:t>
            </a:r>
          </a:p>
          <a:p>
            <a:pPr lvl="1"/>
            <a:r>
              <a:rPr lang="en-US" dirty="0"/>
              <a:t>Sleep period danger: 12 a.m. to 6 a.m.</a:t>
            </a:r>
          </a:p>
          <a:p>
            <a:pPr lvl="1"/>
            <a:r>
              <a:rPr lang="en-US" dirty="0"/>
              <a:t>Sleep period danger: 1 p.m. to 3 p.m. </a:t>
            </a:r>
          </a:p>
          <a:p>
            <a:r>
              <a:rPr lang="en-US" dirty="0"/>
              <a:t>Emotional Stress</a:t>
            </a:r>
          </a:p>
          <a:p>
            <a:r>
              <a:rPr lang="en-US" dirty="0"/>
              <a:t>Sleep Disorders </a:t>
            </a:r>
          </a:p>
        </p:txBody>
      </p:sp>
      <p:sp>
        <p:nvSpPr>
          <p:cNvPr id="4" name="Date Placeholder 3">
            <a:extLst>
              <a:ext uri="{FF2B5EF4-FFF2-40B4-BE49-F238E27FC236}">
                <a16:creationId xmlns:a16="http://schemas.microsoft.com/office/drawing/2014/main" id="{68154033-5C04-48EA-805F-507C319F0DFE}"/>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E1112D9A-B41C-4867-A65E-BEE31B8CB6FE}"/>
              </a:ext>
            </a:extLst>
          </p:cNvPr>
          <p:cNvSpPr>
            <a:spLocks noGrp="1"/>
          </p:cNvSpPr>
          <p:nvPr>
            <p:ph type="sldNum" sz="quarter" idx="12"/>
          </p:nvPr>
        </p:nvSpPr>
        <p:spPr/>
        <p:txBody>
          <a:bodyPr/>
          <a:lstStyle/>
          <a:p>
            <a:fld id="{680C5762-CF65-4775-9966-A58D40CC61B9}" type="slidenum">
              <a:rPr lang="en-US" smtClean="0"/>
              <a:t>5</a:t>
            </a:fld>
            <a:endParaRPr lang="en-US"/>
          </a:p>
        </p:txBody>
      </p:sp>
    </p:spTree>
    <p:extLst>
      <p:ext uri="{BB962C8B-B14F-4D97-AF65-F5344CB8AC3E}">
        <p14:creationId xmlns:p14="http://schemas.microsoft.com/office/powerpoint/2010/main" val="2935622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A1F0F-9FF6-4455-A2C0-8C37A84814AF}"/>
              </a:ext>
            </a:extLst>
          </p:cNvPr>
          <p:cNvSpPr>
            <a:spLocks noGrp="1"/>
          </p:cNvSpPr>
          <p:nvPr>
            <p:ph type="title"/>
          </p:nvPr>
        </p:nvSpPr>
        <p:spPr/>
        <p:txBody>
          <a:bodyPr/>
          <a:lstStyle/>
          <a:p>
            <a:r>
              <a:rPr lang="en-US" dirty="0"/>
              <a:t>Physical Symptoms of Fatigue</a:t>
            </a:r>
          </a:p>
        </p:txBody>
      </p:sp>
      <p:sp>
        <p:nvSpPr>
          <p:cNvPr id="3" name="Content Placeholder 2">
            <a:extLst>
              <a:ext uri="{FF2B5EF4-FFF2-40B4-BE49-F238E27FC236}">
                <a16:creationId xmlns:a16="http://schemas.microsoft.com/office/drawing/2014/main" id="{6BF066C1-15CC-4B06-B9C4-B7A49F873C77}"/>
              </a:ext>
            </a:extLst>
          </p:cNvPr>
          <p:cNvSpPr>
            <a:spLocks noGrp="1"/>
          </p:cNvSpPr>
          <p:nvPr>
            <p:ph idx="1"/>
          </p:nvPr>
        </p:nvSpPr>
        <p:spPr/>
        <p:txBody>
          <a:bodyPr/>
          <a:lstStyle/>
          <a:p>
            <a:r>
              <a:rPr lang="en-US" dirty="0"/>
              <a:t>Tired Muscles</a:t>
            </a:r>
          </a:p>
          <a:p>
            <a:r>
              <a:rPr lang="en-US" dirty="0"/>
              <a:t>General Body Sensation of Tiredness</a:t>
            </a:r>
          </a:p>
          <a:p>
            <a:r>
              <a:rPr lang="en-US" dirty="0"/>
              <a:t>Sleepiness</a:t>
            </a:r>
          </a:p>
          <a:p>
            <a:r>
              <a:rPr lang="en-US" dirty="0"/>
              <a:t>A Tired Feeling in the Head </a:t>
            </a:r>
          </a:p>
        </p:txBody>
      </p:sp>
      <p:sp>
        <p:nvSpPr>
          <p:cNvPr id="4" name="Date Placeholder 3">
            <a:extLst>
              <a:ext uri="{FF2B5EF4-FFF2-40B4-BE49-F238E27FC236}">
                <a16:creationId xmlns:a16="http://schemas.microsoft.com/office/drawing/2014/main" id="{18F3D345-80C0-40CB-A990-8C60B8E53D0E}"/>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F0E30B21-7231-4FA8-940D-6E0501BFD92A}"/>
              </a:ext>
            </a:extLst>
          </p:cNvPr>
          <p:cNvSpPr>
            <a:spLocks noGrp="1"/>
          </p:cNvSpPr>
          <p:nvPr>
            <p:ph type="sldNum" sz="quarter" idx="12"/>
          </p:nvPr>
        </p:nvSpPr>
        <p:spPr/>
        <p:txBody>
          <a:bodyPr/>
          <a:lstStyle/>
          <a:p>
            <a:fld id="{680C5762-CF65-4775-9966-A58D40CC61B9}" type="slidenum">
              <a:rPr lang="en-US" smtClean="0"/>
              <a:t>6</a:t>
            </a:fld>
            <a:endParaRPr lang="en-US"/>
          </a:p>
        </p:txBody>
      </p:sp>
    </p:spTree>
    <p:extLst>
      <p:ext uri="{BB962C8B-B14F-4D97-AF65-F5344CB8AC3E}">
        <p14:creationId xmlns:p14="http://schemas.microsoft.com/office/powerpoint/2010/main" val="2706382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55DF6-62B3-4CFA-BC54-E6E6CB7137F8}"/>
              </a:ext>
            </a:extLst>
          </p:cNvPr>
          <p:cNvSpPr>
            <a:spLocks noGrp="1"/>
          </p:cNvSpPr>
          <p:nvPr>
            <p:ph type="title"/>
          </p:nvPr>
        </p:nvSpPr>
        <p:spPr/>
        <p:txBody>
          <a:bodyPr/>
          <a:lstStyle/>
          <a:p>
            <a:r>
              <a:rPr lang="en-US" dirty="0"/>
              <a:t>Physical Symptoms of Fatigue continued </a:t>
            </a:r>
          </a:p>
        </p:txBody>
      </p:sp>
      <p:sp>
        <p:nvSpPr>
          <p:cNvPr id="3" name="Content Placeholder 2">
            <a:extLst>
              <a:ext uri="{FF2B5EF4-FFF2-40B4-BE49-F238E27FC236}">
                <a16:creationId xmlns:a16="http://schemas.microsoft.com/office/drawing/2014/main" id="{2A34BA9C-D6B1-4314-9071-3918B0C57770}"/>
              </a:ext>
            </a:extLst>
          </p:cNvPr>
          <p:cNvSpPr>
            <a:spLocks noGrp="1"/>
          </p:cNvSpPr>
          <p:nvPr>
            <p:ph idx="1"/>
          </p:nvPr>
        </p:nvSpPr>
        <p:spPr/>
        <p:txBody>
          <a:bodyPr/>
          <a:lstStyle/>
          <a:p>
            <a:r>
              <a:rPr lang="en-US" dirty="0"/>
              <a:t>Localized Pain in the Back of the Head</a:t>
            </a:r>
          </a:p>
          <a:p>
            <a:r>
              <a:rPr lang="en-US" dirty="0"/>
              <a:t>Pain and Soreness in Muscles</a:t>
            </a:r>
          </a:p>
          <a:p>
            <a:r>
              <a:rPr lang="en-US" dirty="0"/>
              <a:t>Stiffness in Joints</a:t>
            </a:r>
          </a:p>
          <a:p>
            <a:r>
              <a:rPr lang="en-US" dirty="0"/>
              <a:t>Swelling of Hands and Feet </a:t>
            </a:r>
          </a:p>
        </p:txBody>
      </p:sp>
      <p:sp>
        <p:nvSpPr>
          <p:cNvPr id="4" name="Date Placeholder 3">
            <a:extLst>
              <a:ext uri="{FF2B5EF4-FFF2-40B4-BE49-F238E27FC236}">
                <a16:creationId xmlns:a16="http://schemas.microsoft.com/office/drawing/2014/main" id="{D7815728-7392-41E6-94C3-F9FDDC5B1B48}"/>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7E7A5407-DC18-41A9-80BB-1CEE33DC4290}"/>
              </a:ext>
            </a:extLst>
          </p:cNvPr>
          <p:cNvSpPr>
            <a:spLocks noGrp="1"/>
          </p:cNvSpPr>
          <p:nvPr>
            <p:ph type="sldNum" sz="quarter" idx="12"/>
          </p:nvPr>
        </p:nvSpPr>
        <p:spPr/>
        <p:txBody>
          <a:bodyPr/>
          <a:lstStyle/>
          <a:p>
            <a:fld id="{680C5762-CF65-4775-9966-A58D40CC61B9}" type="slidenum">
              <a:rPr lang="en-US" smtClean="0"/>
              <a:t>7</a:t>
            </a:fld>
            <a:endParaRPr lang="en-US"/>
          </a:p>
        </p:txBody>
      </p:sp>
    </p:spTree>
    <p:extLst>
      <p:ext uri="{BB962C8B-B14F-4D97-AF65-F5344CB8AC3E}">
        <p14:creationId xmlns:p14="http://schemas.microsoft.com/office/powerpoint/2010/main" val="1235909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AF786-6A33-4F17-9B9F-001DCDC07C6A}"/>
              </a:ext>
            </a:extLst>
          </p:cNvPr>
          <p:cNvSpPr>
            <a:spLocks noGrp="1"/>
          </p:cNvSpPr>
          <p:nvPr>
            <p:ph type="title"/>
          </p:nvPr>
        </p:nvSpPr>
        <p:spPr/>
        <p:txBody>
          <a:bodyPr/>
          <a:lstStyle/>
          <a:p>
            <a:r>
              <a:rPr lang="en-US" dirty="0"/>
              <a:t>Mental Symptoms of Fatigue</a:t>
            </a:r>
          </a:p>
        </p:txBody>
      </p:sp>
      <p:sp>
        <p:nvSpPr>
          <p:cNvPr id="3" name="Content Placeholder 2">
            <a:extLst>
              <a:ext uri="{FF2B5EF4-FFF2-40B4-BE49-F238E27FC236}">
                <a16:creationId xmlns:a16="http://schemas.microsoft.com/office/drawing/2014/main" id="{670C2F48-073E-43A3-9389-14D6997383E0}"/>
              </a:ext>
            </a:extLst>
          </p:cNvPr>
          <p:cNvSpPr>
            <a:spLocks noGrp="1"/>
          </p:cNvSpPr>
          <p:nvPr>
            <p:ph idx="1"/>
          </p:nvPr>
        </p:nvSpPr>
        <p:spPr/>
        <p:txBody>
          <a:bodyPr/>
          <a:lstStyle/>
          <a:p>
            <a:r>
              <a:rPr lang="en-US" dirty="0"/>
              <a:t>Inability to Keep Fixed Attention</a:t>
            </a:r>
          </a:p>
          <a:p>
            <a:r>
              <a:rPr lang="en-US" dirty="0"/>
              <a:t>Impaired Memory</a:t>
            </a:r>
          </a:p>
          <a:p>
            <a:r>
              <a:rPr lang="en-US" dirty="0"/>
              <a:t>Failure to Grasp New Ideas</a:t>
            </a:r>
          </a:p>
          <a:p>
            <a:r>
              <a:rPr lang="en-US" dirty="0"/>
              <a:t>Difficulty/Slowness in Reasoning </a:t>
            </a:r>
          </a:p>
        </p:txBody>
      </p:sp>
      <p:sp>
        <p:nvSpPr>
          <p:cNvPr id="4" name="Date Placeholder 3">
            <a:extLst>
              <a:ext uri="{FF2B5EF4-FFF2-40B4-BE49-F238E27FC236}">
                <a16:creationId xmlns:a16="http://schemas.microsoft.com/office/drawing/2014/main" id="{A81BC765-87FF-4397-9B1A-89F0B0B4507B}"/>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4BF02570-84E4-4600-9A10-E4721612A0AC}"/>
              </a:ext>
            </a:extLst>
          </p:cNvPr>
          <p:cNvSpPr>
            <a:spLocks noGrp="1"/>
          </p:cNvSpPr>
          <p:nvPr>
            <p:ph type="sldNum" sz="quarter" idx="12"/>
          </p:nvPr>
        </p:nvSpPr>
        <p:spPr/>
        <p:txBody>
          <a:bodyPr/>
          <a:lstStyle/>
          <a:p>
            <a:fld id="{680C5762-CF65-4775-9966-A58D40CC61B9}" type="slidenum">
              <a:rPr lang="en-US" smtClean="0"/>
              <a:t>8</a:t>
            </a:fld>
            <a:endParaRPr lang="en-US"/>
          </a:p>
        </p:txBody>
      </p:sp>
    </p:spTree>
    <p:extLst>
      <p:ext uri="{BB962C8B-B14F-4D97-AF65-F5344CB8AC3E}">
        <p14:creationId xmlns:p14="http://schemas.microsoft.com/office/powerpoint/2010/main" val="1873932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3A2C0-E9AE-450B-B021-908395ECC1DF}"/>
              </a:ext>
            </a:extLst>
          </p:cNvPr>
          <p:cNvSpPr>
            <a:spLocks noGrp="1"/>
          </p:cNvSpPr>
          <p:nvPr>
            <p:ph type="title"/>
          </p:nvPr>
        </p:nvSpPr>
        <p:spPr/>
        <p:txBody>
          <a:bodyPr/>
          <a:lstStyle/>
          <a:p>
            <a:r>
              <a:rPr lang="en-US" dirty="0"/>
              <a:t>Delaying Fatigue Onset</a:t>
            </a:r>
          </a:p>
        </p:txBody>
      </p:sp>
      <p:sp>
        <p:nvSpPr>
          <p:cNvPr id="3" name="Content Placeholder 2">
            <a:extLst>
              <a:ext uri="{FF2B5EF4-FFF2-40B4-BE49-F238E27FC236}">
                <a16:creationId xmlns:a16="http://schemas.microsoft.com/office/drawing/2014/main" id="{B53A7064-D16D-4FFF-A73B-47FEDAF71B25}"/>
              </a:ext>
            </a:extLst>
          </p:cNvPr>
          <p:cNvSpPr>
            <a:spLocks noGrp="1"/>
          </p:cNvSpPr>
          <p:nvPr>
            <p:ph idx="1"/>
          </p:nvPr>
        </p:nvSpPr>
        <p:spPr/>
        <p:txBody>
          <a:bodyPr/>
          <a:lstStyle/>
          <a:p>
            <a:r>
              <a:rPr lang="en-US" dirty="0"/>
              <a:t>Avoid Long Drives Unless Fit</a:t>
            </a:r>
          </a:p>
          <a:p>
            <a:r>
              <a:rPr lang="en-US" dirty="0"/>
              <a:t>Avoid Leaning Forward</a:t>
            </a:r>
          </a:p>
          <a:p>
            <a:r>
              <a:rPr lang="en-US" dirty="0"/>
              <a:t>Avoid Driving Long Stretches</a:t>
            </a:r>
          </a:p>
          <a:p>
            <a:r>
              <a:rPr lang="en-US" dirty="0"/>
              <a:t>Keep Your Eyes moving</a:t>
            </a:r>
          </a:p>
          <a:p>
            <a:r>
              <a:rPr lang="en-US" dirty="0"/>
              <a:t>Let in Fresh Air </a:t>
            </a:r>
          </a:p>
        </p:txBody>
      </p:sp>
      <p:sp>
        <p:nvSpPr>
          <p:cNvPr id="4" name="Date Placeholder 3">
            <a:extLst>
              <a:ext uri="{FF2B5EF4-FFF2-40B4-BE49-F238E27FC236}">
                <a16:creationId xmlns:a16="http://schemas.microsoft.com/office/drawing/2014/main" id="{31A785E6-E6F3-4817-B75C-9B71208FD640}"/>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AD3D2A50-0737-4ECB-858A-BA0287FB3F9B}"/>
              </a:ext>
            </a:extLst>
          </p:cNvPr>
          <p:cNvSpPr>
            <a:spLocks noGrp="1"/>
          </p:cNvSpPr>
          <p:nvPr>
            <p:ph type="sldNum" sz="quarter" idx="12"/>
          </p:nvPr>
        </p:nvSpPr>
        <p:spPr/>
        <p:txBody>
          <a:bodyPr/>
          <a:lstStyle/>
          <a:p>
            <a:fld id="{680C5762-CF65-4775-9966-A58D40CC61B9}" type="slidenum">
              <a:rPr lang="en-US" smtClean="0"/>
              <a:t>9</a:t>
            </a:fld>
            <a:endParaRPr lang="en-US"/>
          </a:p>
        </p:txBody>
      </p:sp>
    </p:spTree>
    <p:extLst>
      <p:ext uri="{BB962C8B-B14F-4D97-AF65-F5344CB8AC3E}">
        <p14:creationId xmlns:p14="http://schemas.microsoft.com/office/powerpoint/2010/main" val="2815348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haredWithUsers xmlns="a7af8e22-4aad-4637-bdfe-8881feb25ebc">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3A4E9D8B9AE294BB8664582FC3229C4" ma:contentTypeVersion="3" ma:contentTypeDescription="Create a new document." ma:contentTypeScope="" ma:versionID="2a2d9ea174ca71e18204fe09cb4b5ba8">
  <xsd:schema xmlns:xsd="http://www.w3.org/2001/XMLSchema" xmlns:xs="http://www.w3.org/2001/XMLSchema" xmlns:p="http://schemas.microsoft.com/office/2006/metadata/properties" xmlns:ns1="http://schemas.microsoft.com/sharepoint/v3" xmlns:ns2="a7af8e22-4aad-4637-bdfe-8881feb25ebc" targetNamespace="http://schemas.microsoft.com/office/2006/metadata/properties" ma:root="true" ma:fieldsID="1e1d1e180fd2d7c84c724596e328884d" ns1:_="" ns2:_="">
    <xsd:import namespace="http://schemas.microsoft.com/sharepoint/v3"/>
    <xsd:import namespace="a7af8e22-4aad-4637-bdfe-8881feb25ebc"/>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7af8e22-4aad-4637-bdfe-8881feb25eb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45E959-B139-4928-B6C0-4290FBE61FC4}">
  <ds:schemaRef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purl.org/dc/terms/"/>
    <ds:schemaRef ds:uri="f1c7bf0e-1cb0-48f8-99df-6e3f20f315ba"/>
    <ds:schemaRef ds:uri="http://www.w3.org/XML/1998/namespace"/>
    <ds:schemaRef ds:uri="http://purl.org/dc/dcmitype/"/>
  </ds:schemaRefs>
</ds:datastoreItem>
</file>

<file path=customXml/itemProps2.xml><?xml version="1.0" encoding="utf-8"?>
<ds:datastoreItem xmlns:ds="http://schemas.openxmlformats.org/officeDocument/2006/customXml" ds:itemID="{F4BA8E55-EB38-4FA6-9713-E3F27E50FD94}"/>
</file>

<file path=customXml/itemProps3.xml><?xml version="1.0" encoding="utf-8"?>
<ds:datastoreItem xmlns:ds="http://schemas.openxmlformats.org/officeDocument/2006/customXml" ds:itemID="{C12A4EA4-2FD6-46CD-858F-1ABF09EFBD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1057</TotalTime>
  <Words>1728</Words>
  <Application>Microsoft Office PowerPoint</Application>
  <PresentationFormat>On-screen Show (4:3)</PresentationFormat>
  <Paragraphs>381</Paragraphs>
  <Slides>45</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2" baseType="lpstr">
      <vt:lpstr>Arial</vt:lpstr>
      <vt:lpstr>Berlin Sans FB</vt:lpstr>
      <vt:lpstr>Calibri</vt:lpstr>
      <vt:lpstr>Times New Roman</vt:lpstr>
      <vt:lpstr>Wingdings</vt:lpstr>
      <vt:lpstr>Office Theme</vt:lpstr>
      <vt:lpstr>Paint Shop Pro Image</vt:lpstr>
      <vt:lpstr>Driver Education Theory Sample Lesson 17</vt:lpstr>
      <vt:lpstr>Developing Reduced-risk Behaviors: Factors that can Influence Behaviors</vt:lpstr>
      <vt:lpstr>Introduction </vt:lpstr>
      <vt:lpstr>Definition of Fatigue</vt:lpstr>
      <vt:lpstr>Causes of Fatigue</vt:lpstr>
      <vt:lpstr>Physical Symptoms of Fatigue</vt:lpstr>
      <vt:lpstr>Physical Symptoms of Fatigue continued </vt:lpstr>
      <vt:lpstr>Mental Symptoms of Fatigue</vt:lpstr>
      <vt:lpstr>Delaying Fatigue Onset</vt:lpstr>
      <vt:lpstr>Delaying fatigue Symptoms</vt:lpstr>
      <vt:lpstr>Formula for Road Rage</vt:lpstr>
      <vt:lpstr>Three Types of Aggressive Driving </vt:lpstr>
      <vt:lpstr>Driving Errors May Include…</vt:lpstr>
      <vt:lpstr>Other Driving Errors May Include….</vt:lpstr>
      <vt:lpstr>Do You Drive Aggressively?</vt:lpstr>
      <vt:lpstr>The “Rush In” Area </vt:lpstr>
      <vt:lpstr>The “Total Aggression” Area</vt:lpstr>
      <vt:lpstr>The “Total Aggression” Area continued</vt:lpstr>
      <vt:lpstr>The “Violence” Area </vt:lpstr>
      <vt:lpstr>Aggressive Driving </vt:lpstr>
      <vt:lpstr>Self-Imposed Anxieties </vt:lpstr>
      <vt:lpstr>Dangerous Maneuvering </vt:lpstr>
      <vt:lpstr>Anger Containment Techniques </vt:lpstr>
      <vt:lpstr>Anger Management </vt:lpstr>
      <vt:lpstr>Managing Anger</vt:lpstr>
      <vt:lpstr>Changing Visibility at Night </vt:lpstr>
      <vt:lpstr>Changing Visibility at Night continued </vt:lpstr>
      <vt:lpstr>Headlight Alignment and Speed </vt:lpstr>
      <vt:lpstr>Headlight Alignment and Speed continued</vt:lpstr>
      <vt:lpstr>Nighttime Precautionary Measures </vt:lpstr>
      <vt:lpstr>Nighttime Precautionary Measures continued </vt:lpstr>
      <vt:lpstr>Visibility Limitations in Fog</vt:lpstr>
      <vt:lpstr>Visibility Limitations in Fog</vt:lpstr>
      <vt:lpstr>Visibility Limitations in Bad Weather</vt:lpstr>
      <vt:lpstr>Precautions in Bad Weather </vt:lpstr>
      <vt:lpstr>Precautions in Bad Weather continued</vt:lpstr>
      <vt:lpstr>Low Water Crossings </vt:lpstr>
      <vt:lpstr>Low Water Crossings </vt:lpstr>
      <vt:lpstr>Low Water Crossings continued </vt:lpstr>
      <vt:lpstr>Extreme Hot or Cold Temperatures </vt:lpstr>
      <vt:lpstr>Cold Weather Precautions</vt:lpstr>
      <vt:lpstr>Cold Weather Checks</vt:lpstr>
      <vt:lpstr>Hot Weather Checks </vt:lpstr>
      <vt:lpstr>Next Session…..</vt:lpstr>
      <vt:lpstr>Contact/Mission</vt:lpstr>
    </vt:vector>
  </TitlesOfParts>
  <Company>PA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pdeadmin</dc:creator>
  <cp:lastModifiedBy>Kashatus, John</cp:lastModifiedBy>
  <cp:revision>45</cp:revision>
  <dcterms:created xsi:type="dcterms:W3CDTF">2017-02-01T18:23:33Z</dcterms:created>
  <dcterms:modified xsi:type="dcterms:W3CDTF">2018-12-14T19:52:48Z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33500</vt:r8>
  </property>
  <property fmtid="{D5CDD505-2E9C-101B-9397-08002B2CF9AE}" pid="3" name="_dlc_policyId">
    <vt:lpwstr>/InsidePDE/Documents</vt:lpwstr>
  </property>
  <property fmtid="{D5CDD505-2E9C-101B-9397-08002B2CF9AE}" pid="4" name="xd_ProgID">
    <vt:lpwstr/>
  </property>
  <property fmtid="{D5CDD505-2E9C-101B-9397-08002B2CF9AE}" pid="5" name="_CopySource">
    <vt:lpwstr>https://collab.pde.pa.gov/InsidePDE/Documents/Getting My Job Done/Accessibility/PDE PowerPoint Template - ADA Accessible.pptx</vt:lpwstr>
  </property>
  <property fmtid="{D5CDD505-2E9C-101B-9397-08002B2CF9AE}" pid="6" name="ContentTypeId">
    <vt:lpwstr>0x01010063A4E9D8B9AE294BB8664582FC3229C4</vt:lpwstr>
  </property>
  <property fmtid="{D5CDD505-2E9C-101B-9397-08002B2CF9AE}" pid="7" name="ItemRetentionFormula">
    <vt:lpwstr>&lt;formula id="Microsoft.Office.RecordsManagement.PolicyFeatures.Expiration.Formula.BuiltIn"&gt;&lt;number&gt;1&lt;/number&gt;&lt;property&gt;Post_x005f_x0020_End_x005f_x0020_Date&lt;/property&gt;&lt;propertyId&gt;00000000-0000-0000-0000-000000000000&lt;/propertyId&gt;&lt;period&gt;days&lt;/period&gt;&lt;/formula&gt;</vt:lpwstr>
  </property>
  <property fmtid="{D5CDD505-2E9C-101B-9397-08002B2CF9AE}" pid="8" name="TemplateUrl">
    <vt:lpwstr/>
  </property>
  <property fmtid="{D5CDD505-2E9C-101B-9397-08002B2CF9AE}" pid="9" name="MigrationSourceURL">
    <vt:lpwstr/>
  </property>
  <property fmtid="{D5CDD505-2E9C-101B-9397-08002B2CF9AE}" pid="10" name="Category">
    <vt:lpwstr/>
  </property>
  <property fmtid="{D5CDD505-2E9C-101B-9397-08002B2CF9AE}" pid="11" name="xd_Signature">
    <vt:bool>false</vt:bool>
  </property>
  <property fmtid="{D5CDD505-2E9C-101B-9397-08002B2CF9AE}" pid="12" name="_SourceUrl">
    <vt:lpwstr/>
  </property>
  <property fmtid="{D5CDD505-2E9C-101B-9397-08002B2CF9AE}" pid="13" name="_SharedFileIndex">
    <vt:lpwstr/>
  </property>
</Properties>
</file>