
<file path=[Content_Types].xml><?xml version="1.0" encoding="utf-8"?>
<Types xmlns="http://schemas.openxmlformats.org/package/2006/content-types">
  <Default Extension="asf" ContentType="video/x-ms-asf"/>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9" r:id="rId18"/>
    <p:sldId id="270" r:id="rId19"/>
    <p:sldId id="278" r:id="rId20"/>
    <p:sldId id="271" r:id="rId21"/>
    <p:sldId id="272" r:id="rId22"/>
    <p:sldId id="273" r:id="rId23"/>
    <p:sldId id="274" r:id="rId24"/>
    <p:sldId id="275" r:id="rId25"/>
    <p:sldId id="276" r:id="rId26"/>
    <p:sldId id="277" r:id="rId27"/>
    <p:sldId id="280" r:id="rId28"/>
    <p:sldId id="281" r:id="rId29"/>
    <p:sldId id="282" r:id="rId30"/>
    <p:sldId id="283" r:id="rId31"/>
    <p:sldId id="307"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25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61" autoAdjust="0"/>
  </p:normalViewPr>
  <p:slideViewPr>
    <p:cSldViewPr>
      <p:cViewPr varScale="1">
        <p:scale>
          <a:sx n="68" d="100"/>
          <a:sy n="68" d="100"/>
        </p:scale>
        <p:origin x="125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5" Type="http://schemas.openxmlformats.org/officeDocument/2006/relationships/image" Target="../media/image48.png"/><Relationship Id="rId4" Type="http://schemas.openxmlformats.org/officeDocument/2006/relationships/image" Target="../media/image47.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12/13/2018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12/13/2018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12/13/2018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12/13/2018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12/13/2018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12/13/2018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12/13/2018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12/13/2018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12/13/2018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12/13/2018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12/13/2018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12/13/2018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asf"/><Relationship Id="rId1" Type="http://schemas.microsoft.com/office/2007/relationships/media" Target="../media/media3.asf"/><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0.png"/><Relationship Id="rId5" Type="http://schemas.openxmlformats.org/officeDocument/2006/relationships/oleObject" Target="../embeddings/oleObject8.bin"/><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10.bin"/><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2.png"/><Relationship Id="rId5" Type="http://schemas.openxmlformats.org/officeDocument/2006/relationships/oleObject" Target="../embeddings/oleObject14.bin"/><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5.png"/><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oleObject" Target="../embeddings/oleObject18.bin"/></Relationships>
</file>

<file path=ppt/slides/_rels/slide4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oleObject" Target="../embeddings/oleObject21.bin"/><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57.png"/><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63.png"/><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Driver Education Theory Sample Lesson 18</a:t>
            </a:r>
          </a:p>
        </p:txBody>
      </p:sp>
      <p:sp>
        <p:nvSpPr>
          <p:cNvPr id="3" name="Subtitle 2"/>
          <p:cNvSpPr>
            <a:spLocks noGrp="1"/>
          </p:cNvSpPr>
          <p:nvPr>
            <p:ph type="subTitle" idx="1"/>
          </p:nvPr>
        </p:nvSpPr>
        <p:spPr/>
        <p:txBody>
          <a:bodyPr/>
          <a:lstStyle/>
          <a:p>
            <a:r>
              <a:rPr lang="en-US" dirty="0"/>
              <a:t>Developing Driver Responsibility</a:t>
            </a:r>
          </a:p>
          <a:p>
            <a:r>
              <a:rPr lang="en-US" dirty="0"/>
              <a:t>Reducing Risk Involvement </a:t>
            </a:r>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12/13/2018</a:t>
            </a:fld>
            <a:endParaRPr lang="en-US" dirty="0"/>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260C-A456-4378-BDBD-1D7F629FD806}"/>
              </a:ext>
            </a:extLst>
          </p:cNvPr>
          <p:cNvSpPr>
            <a:spLocks noGrp="1"/>
          </p:cNvSpPr>
          <p:nvPr>
            <p:ph type="title"/>
          </p:nvPr>
        </p:nvSpPr>
        <p:spPr/>
        <p:txBody>
          <a:bodyPr/>
          <a:lstStyle/>
          <a:p>
            <a:r>
              <a:rPr lang="en-US" dirty="0"/>
              <a:t>Occupant Restraints</a:t>
            </a:r>
          </a:p>
        </p:txBody>
      </p:sp>
      <p:sp>
        <p:nvSpPr>
          <p:cNvPr id="3" name="Content Placeholder 2">
            <a:extLst>
              <a:ext uri="{FF2B5EF4-FFF2-40B4-BE49-F238E27FC236}">
                <a16:creationId xmlns:a16="http://schemas.microsoft.com/office/drawing/2014/main" id="{06FE70E8-51DD-43F6-9600-4433DDDF2EA0}"/>
              </a:ext>
            </a:extLst>
          </p:cNvPr>
          <p:cNvSpPr>
            <a:spLocks noGrp="1"/>
          </p:cNvSpPr>
          <p:nvPr>
            <p:ph idx="1"/>
          </p:nvPr>
        </p:nvSpPr>
        <p:spPr/>
        <p:txBody>
          <a:bodyPr>
            <a:normAutofit fontScale="77500" lnSpcReduction="20000"/>
          </a:bodyPr>
          <a:lstStyle/>
          <a:p>
            <a:r>
              <a:rPr lang="en-US" dirty="0"/>
              <a:t>Passive Restraints</a:t>
            </a:r>
          </a:p>
          <a:p>
            <a:pPr lvl="1"/>
            <a:r>
              <a:rPr lang="en-US" dirty="0"/>
              <a:t>Front Driver and Passenger Air Bags</a:t>
            </a:r>
          </a:p>
          <a:p>
            <a:pPr lvl="1"/>
            <a:r>
              <a:rPr lang="en-US" dirty="0"/>
              <a:t>Side Impact Restraints</a:t>
            </a:r>
          </a:p>
          <a:p>
            <a:pPr lvl="1"/>
            <a:r>
              <a:rPr lang="en-US" dirty="0"/>
              <a:t>Knee Bumpers/Restraints</a:t>
            </a:r>
          </a:p>
          <a:p>
            <a:pPr lvl="1"/>
            <a:r>
              <a:rPr lang="en-US" dirty="0"/>
              <a:t>Anti-pedestrian Windshield</a:t>
            </a:r>
          </a:p>
          <a:p>
            <a:pPr lvl="1"/>
            <a:r>
              <a:rPr lang="en-US" dirty="0"/>
              <a:t>Rear Seat Passenger Air Bags</a:t>
            </a:r>
          </a:p>
          <a:p>
            <a:pPr lvl="1"/>
            <a:r>
              <a:rPr lang="en-US" dirty="0"/>
              <a:t>Automated Shoulder Safety Belts</a:t>
            </a:r>
          </a:p>
          <a:p>
            <a:pPr lvl="1"/>
            <a:r>
              <a:rPr lang="en-US" dirty="0"/>
              <a:t>Automated Head Restraints</a:t>
            </a:r>
          </a:p>
          <a:p>
            <a:r>
              <a:rPr lang="en-US" dirty="0"/>
              <a:t>Active Restraints</a:t>
            </a:r>
          </a:p>
          <a:p>
            <a:pPr lvl="1"/>
            <a:r>
              <a:rPr lang="en-US" dirty="0"/>
              <a:t>Safety Belts</a:t>
            </a:r>
          </a:p>
          <a:p>
            <a:pPr lvl="1"/>
            <a:r>
              <a:rPr lang="en-US" dirty="0"/>
              <a:t>Head Restraint</a:t>
            </a:r>
          </a:p>
          <a:p>
            <a:pPr lvl="1"/>
            <a:r>
              <a:rPr lang="en-US" dirty="0"/>
              <a:t>Child Booster Seats</a:t>
            </a:r>
          </a:p>
          <a:p>
            <a:pPr lvl="1"/>
            <a:r>
              <a:rPr lang="en-US" dirty="0"/>
              <a:t>Child Safety Seats  </a:t>
            </a:r>
          </a:p>
        </p:txBody>
      </p:sp>
      <p:sp>
        <p:nvSpPr>
          <p:cNvPr id="4" name="Date Placeholder 3">
            <a:extLst>
              <a:ext uri="{FF2B5EF4-FFF2-40B4-BE49-F238E27FC236}">
                <a16:creationId xmlns:a16="http://schemas.microsoft.com/office/drawing/2014/main" id="{B80508F7-679D-4513-B191-61751F871DD2}"/>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1CDC0A54-B430-439E-962D-BCDE665466D2}"/>
              </a:ext>
            </a:extLst>
          </p:cNvPr>
          <p:cNvSpPr>
            <a:spLocks noGrp="1"/>
          </p:cNvSpPr>
          <p:nvPr>
            <p:ph type="sldNum" sz="quarter" idx="12"/>
          </p:nvPr>
        </p:nvSpPr>
        <p:spPr/>
        <p:txBody>
          <a:bodyPr/>
          <a:lstStyle/>
          <a:p>
            <a:fld id="{680C5762-CF65-4775-9966-A58D40CC61B9}" type="slidenum">
              <a:rPr lang="en-US" smtClean="0"/>
              <a:t>10</a:t>
            </a:fld>
            <a:endParaRPr lang="en-US"/>
          </a:p>
        </p:txBody>
      </p:sp>
      <p:graphicFrame>
        <p:nvGraphicFramePr>
          <p:cNvPr id="6" name="Object 4" descr="Family with father behind the wheel, mother in front passenger seat, one child in back seat and a younger sibling riding in a child safety seat.  All occupants are wearing seatbelts with shoulder harnesses.  ">
            <a:extLst>
              <a:ext uri="{FF2B5EF4-FFF2-40B4-BE49-F238E27FC236}">
                <a16:creationId xmlns:a16="http://schemas.microsoft.com/office/drawing/2014/main" id="{31928CF6-631B-449E-A813-2A4FCD7C2C36}"/>
              </a:ext>
            </a:extLst>
          </p:cNvPr>
          <p:cNvGraphicFramePr>
            <a:graphicFrameLocks noChangeAspect="1"/>
          </p:cNvGraphicFramePr>
          <p:nvPr>
            <p:extLst>
              <p:ext uri="{D42A27DB-BD31-4B8C-83A1-F6EECF244321}">
                <p14:modId xmlns:p14="http://schemas.microsoft.com/office/powerpoint/2010/main" val="1570487445"/>
              </p:ext>
            </p:extLst>
          </p:nvPr>
        </p:nvGraphicFramePr>
        <p:xfrm>
          <a:off x="5562600" y="3737138"/>
          <a:ext cx="2959100" cy="2015961"/>
        </p:xfrm>
        <a:graphic>
          <a:graphicData uri="http://schemas.openxmlformats.org/presentationml/2006/ole">
            <mc:AlternateContent xmlns:mc="http://schemas.openxmlformats.org/markup-compatibility/2006">
              <mc:Choice xmlns:v="urn:schemas-microsoft-com:vml" Requires="v">
                <p:oleObj spid="_x0000_s1051" name="Paint Shop Pro Image" r:id="rId3" imgW="2917073" imgH="3268293" progId="PaintShopPro">
                  <p:embed/>
                </p:oleObj>
              </mc:Choice>
              <mc:Fallback>
                <p:oleObj name="Paint Shop Pro Image" r:id="rId3" imgW="2917073" imgH="3268293" progId="PaintShopPro">
                  <p:embed/>
                  <p:pic>
                    <p:nvPicPr>
                      <p:cNvPr id="69636" name="Object 4">
                        <a:extLst>
                          <a:ext uri="{FF2B5EF4-FFF2-40B4-BE49-F238E27FC236}">
                            <a16:creationId xmlns:a16="http://schemas.microsoft.com/office/drawing/2014/main" id="{818DD4EE-AB97-4FBB-9CA3-C87CA7207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989" b="25180"/>
                      <a:stretch>
                        <a:fillRect/>
                      </a:stretch>
                    </p:blipFill>
                    <p:spPr bwMode="auto">
                      <a:xfrm>
                        <a:off x="5562600" y="3737138"/>
                        <a:ext cx="2959100" cy="201596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1037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C14E-482A-47FD-9F72-BBBEAAFA3308}"/>
              </a:ext>
            </a:extLst>
          </p:cNvPr>
          <p:cNvSpPr>
            <a:spLocks noGrp="1"/>
          </p:cNvSpPr>
          <p:nvPr>
            <p:ph type="title"/>
          </p:nvPr>
        </p:nvSpPr>
        <p:spPr/>
        <p:txBody>
          <a:bodyPr/>
          <a:lstStyle/>
          <a:p>
            <a:r>
              <a:rPr lang="en-US" dirty="0"/>
              <a:t>Adjusting Occupant Restraints </a:t>
            </a:r>
          </a:p>
        </p:txBody>
      </p:sp>
      <p:sp>
        <p:nvSpPr>
          <p:cNvPr id="3" name="Content Placeholder 2">
            <a:extLst>
              <a:ext uri="{FF2B5EF4-FFF2-40B4-BE49-F238E27FC236}">
                <a16:creationId xmlns:a16="http://schemas.microsoft.com/office/drawing/2014/main" id="{5F31288C-3A87-458B-8AC7-41B906CCB70F}"/>
              </a:ext>
            </a:extLst>
          </p:cNvPr>
          <p:cNvSpPr>
            <a:spLocks noGrp="1"/>
          </p:cNvSpPr>
          <p:nvPr>
            <p:ph idx="1"/>
          </p:nvPr>
        </p:nvSpPr>
        <p:spPr/>
        <p:txBody>
          <a:bodyPr>
            <a:normAutofit lnSpcReduction="10000"/>
          </a:bodyPr>
          <a:lstStyle/>
          <a:p>
            <a:r>
              <a:rPr lang="en-US" dirty="0"/>
              <a:t>Snug lap belt after fastening across hips or thighs</a:t>
            </a:r>
          </a:p>
          <a:p>
            <a:r>
              <a:rPr lang="en-US" dirty="0"/>
              <a:t>Adjust center post mounting for height if vehicle is equipped with device</a:t>
            </a:r>
          </a:p>
          <a:p>
            <a:r>
              <a:rPr lang="en-US" dirty="0"/>
              <a:t>Belt over top of shoulder and across chest distributes force in event of crash</a:t>
            </a:r>
          </a:p>
          <a:p>
            <a:pPr lvl="1"/>
            <a:r>
              <a:rPr lang="en-US" dirty="0"/>
              <a:t>Do not place shoulder harness behind shoulder or back</a:t>
            </a:r>
          </a:p>
          <a:p>
            <a:pPr lvl="1"/>
            <a:r>
              <a:rPr lang="en-US" dirty="0"/>
              <a:t>Serious injury in crash occurs</a:t>
            </a:r>
          </a:p>
        </p:txBody>
      </p:sp>
      <p:sp>
        <p:nvSpPr>
          <p:cNvPr id="4" name="Date Placeholder 3">
            <a:extLst>
              <a:ext uri="{FF2B5EF4-FFF2-40B4-BE49-F238E27FC236}">
                <a16:creationId xmlns:a16="http://schemas.microsoft.com/office/drawing/2014/main" id="{1228D88D-B95A-440D-80B3-446C65B2B6E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7A530804-4CC4-41E2-AD3E-5431AC938A97}"/>
              </a:ext>
            </a:extLst>
          </p:cNvPr>
          <p:cNvSpPr>
            <a:spLocks noGrp="1"/>
          </p:cNvSpPr>
          <p:nvPr>
            <p:ph type="sldNum" sz="quarter" idx="12"/>
          </p:nvPr>
        </p:nvSpPr>
        <p:spPr/>
        <p:txBody>
          <a:bodyPr/>
          <a:lstStyle/>
          <a:p>
            <a:fld id="{680C5762-CF65-4775-9966-A58D40CC61B9}" type="slidenum">
              <a:rPr lang="en-US" smtClean="0"/>
              <a:t>11</a:t>
            </a:fld>
            <a:endParaRPr lang="en-US"/>
          </a:p>
        </p:txBody>
      </p:sp>
    </p:spTree>
    <p:extLst>
      <p:ext uri="{BB962C8B-B14F-4D97-AF65-F5344CB8AC3E}">
        <p14:creationId xmlns:p14="http://schemas.microsoft.com/office/powerpoint/2010/main" val="38198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8B5B-D5C3-43AF-832C-A240E56D9FA5}"/>
              </a:ext>
            </a:extLst>
          </p:cNvPr>
          <p:cNvSpPr>
            <a:spLocks noGrp="1"/>
          </p:cNvSpPr>
          <p:nvPr>
            <p:ph type="title"/>
          </p:nvPr>
        </p:nvSpPr>
        <p:spPr/>
        <p:txBody>
          <a:bodyPr/>
          <a:lstStyle/>
          <a:p>
            <a:r>
              <a:rPr lang="en-US" dirty="0"/>
              <a:t>Adjusting Occupant Restraints </a:t>
            </a:r>
          </a:p>
        </p:txBody>
      </p:sp>
      <p:sp>
        <p:nvSpPr>
          <p:cNvPr id="3" name="Content Placeholder 2">
            <a:extLst>
              <a:ext uri="{FF2B5EF4-FFF2-40B4-BE49-F238E27FC236}">
                <a16:creationId xmlns:a16="http://schemas.microsoft.com/office/drawing/2014/main" id="{0297DFDD-B01B-4428-BE20-2E0EAEDA7EC2}"/>
              </a:ext>
            </a:extLst>
          </p:cNvPr>
          <p:cNvSpPr>
            <a:spLocks noGrp="1"/>
          </p:cNvSpPr>
          <p:nvPr>
            <p:ph idx="1"/>
          </p:nvPr>
        </p:nvSpPr>
        <p:spPr/>
        <p:txBody>
          <a:bodyPr>
            <a:normAutofit lnSpcReduction="10000"/>
          </a:bodyPr>
          <a:lstStyle/>
          <a:p>
            <a:r>
              <a:rPr lang="en-US" sz="2800" dirty="0"/>
              <a:t>Check frequently for snug fit </a:t>
            </a:r>
          </a:p>
          <a:p>
            <a:r>
              <a:rPr lang="en-US" sz="2800" dirty="0"/>
              <a:t>Keeping seat back in more</a:t>
            </a:r>
          </a:p>
          <a:p>
            <a:pPr marL="0" indent="0">
              <a:buNone/>
            </a:pPr>
            <a:r>
              <a:rPr lang="en-US" sz="2800" dirty="0"/>
              <a:t>    upright position avoids</a:t>
            </a:r>
          </a:p>
          <a:p>
            <a:pPr marL="0" indent="0">
              <a:buNone/>
            </a:pPr>
            <a:r>
              <a:rPr lang="en-US" sz="2800" dirty="0"/>
              <a:t>    submarine effect in frontal</a:t>
            </a:r>
          </a:p>
          <a:p>
            <a:pPr marL="0" indent="0">
              <a:buNone/>
            </a:pPr>
            <a:r>
              <a:rPr lang="en-US" sz="2800" dirty="0"/>
              <a:t>    crash </a:t>
            </a:r>
          </a:p>
          <a:p>
            <a:r>
              <a:rPr lang="en-US" sz="2800" dirty="0"/>
              <a:t>Expect movement of belted</a:t>
            </a:r>
          </a:p>
          <a:p>
            <a:pPr marL="0" indent="0">
              <a:buNone/>
            </a:pPr>
            <a:r>
              <a:rPr lang="en-US" sz="2800" dirty="0"/>
              <a:t>    occupants in a crash</a:t>
            </a:r>
          </a:p>
          <a:p>
            <a:r>
              <a:rPr lang="en-US" sz="2800" dirty="0"/>
              <a:t>Different types of locking</a:t>
            </a:r>
          </a:p>
          <a:p>
            <a:pPr marL="0" indent="0">
              <a:buNone/>
            </a:pPr>
            <a:r>
              <a:rPr lang="en-US" sz="2800" dirty="0"/>
              <a:t>    devices  </a:t>
            </a:r>
          </a:p>
        </p:txBody>
      </p:sp>
      <p:sp>
        <p:nvSpPr>
          <p:cNvPr id="4" name="Date Placeholder 3">
            <a:extLst>
              <a:ext uri="{FF2B5EF4-FFF2-40B4-BE49-F238E27FC236}">
                <a16:creationId xmlns:a16="http://schemas.microsoft.com/office/drawing/2014/main" id="{D555F30C-EA66-4FA5-85B8-7CC403BC994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10218E18-B184-472B-B24F-890F4C07A7F0}"/>
              </a:ext>
            </a:extLst>
          </p:cNvPr>
          <p:cNvSpPr>
            <a:spLocks noGrp="1"/>
          </p:cNvSpPr>
          <p:nvPr>
            <p:ph type="sldNum" sz="quarter" idx="12"/>
          </p:nvPr>
        </p:nvSpPr>
        <p:spPr/>
        <p:txBody>
          <a:bodyPr/>
          <a:lstStyle/>
          <a:p>
            <a:fld id="{680C5762-CF65-4775-9966-A58D40CC61B9}" type="slidenum">
              <a:rPr lang="en-US" smtClean="0"/>
              <a:t>12</a:t>
            </a:fld>
            <a:endParaRPr lang="en-US"/>
          </a:p>
        </p:txBody>
      </p:sp>
      <p:graphicFrame>
        <p:nvGraphicFramePr>
          <p:cNvPr id="7" name="Object 8" descr="same family unit as previous slide.  caption reads &quot;the front seat occupants must wear teh safety belt even with the air bags&quot;. ">
            <a:extLst>
              <a:ext uri="{FF2B5EF4-FFF2-40B4-BE49-F238E27FC236}">
                <a16:creationId xmlns:a16="http://schemas.microsoft.com/office/drawing/2014/main" id="{DF713D51-8242-4A15-941D-ABE46E086911}"/>
              </a:ext>
            </a:extLst>
          </p:cNvPr>
          <p:cNvGraphicFramePr>
            <a:graphicFrameLocks noChangeAspect="1"/>
          </p:cNvGraphicFramePr>
          <p:nvPr>
            <p:extLst>
              <p:ext uri="{D42A27DB-BD31-4B8C-83A1-F6EECF244321}">
                <p14:modId xmlns:p14="http://schemas.microsoft.com/office/powerpoint/2010/main" val="4260621181"/>
              </p:ext>
            </p:extLst>
          </p:nvPr>
        </p:nvGraphicFramePr>
        <p:xfrm>
          <a:off x="5823388" y="2590800"/>
          <a:ext cx="2863412" cy="3209925"/>
        </p:xfrm>
        <a:graphic>
          <a:graphicData uri="http://schemas.openxmlformats.org/presentationml/2006/ole">
            <mc:AlternateContent xmlns:mc="http://schemas.openxmlformats.org/markup-compatibility/2006">
              <mc:Choice xmlns:v="urn:schemas-microsoft-com:vml" Requires="v">
                <p:oleObj spid="_x0000_s2076" name="Paint Shop Pro Image" r:id="rId3" imgW="2917073" imgH="3268293" progId="PaintShopPro">
                  <p:embed/>
                </p:oleObj>
              </mc:Choice>
              <mc:Fallback>
                <p:oleObj name="Paint Shop Pro Image" r:id="rId3" imgW="2917073" imgH="3268293" progId="PaintShopPro">
                  <p:embed/>
                  <p:pic>
                    <p:nvPicPr>
                      <p:cNvPr id="24584" name="Object 8">
                        <a:extLst>
                          <a:ext uri="{FF2B5EF4-FFF2-40B4-BE49-F238E27FC236}">
                            <a16:creationId xmlns:a16="http://schemas.microsoft.com/office/drawing/2014/main" id="{84565031-ABBB-4EA5-A09F-A22EFD64A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388" y="2590800"/>
                        <a:ext cx="2863412" cy="32099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390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4539-B053-4602-BA05-02F5A741CED2}"/>
              </a:ext>
            </a:extLst>
          </p:cNvPr>
          <p:cNvSpPr>
            <a:spLocks noGrp="1"/>
          </p:cNvSpPr>
          <p:nvPr>
            <p:ph type="title"/>
          </p:nvPr>
        </p:nvSpPr>
        <p:spPr/>
        <p:txBody>
          <a:bodyPr/>
          <a:lstStyle/>
          <a:p>
            <a:r>
              <a:rPr lang="en-US" dirty="0"/>
              <a:t>Supplemental Restraints…Air Bags </a:t>
            </a:r>
          </a:p>
        </p:txBody>
      </p:sp>
      <p:sp>
        <p:nvSpPr>
          <p:cNvPr id="3" name="Content Placeholder 2">
            <a:extLst>
              <a:ext uri="{FF2B5EF4-FFF2-40B4-BE49-F238E27FC236}">
                <a16:creationId xmlns:a16="http://schemas.microsoft.com/office/drawing/2014/main" id="{C064EE8E-4B3F-4480-88DB-77E672DE735A}"/>
              </a:ext>
            </a:extLst>
          </p:cNvPr>
          <p:cNvSpPr>
            <a:spLocks noGrp="1"/>
          </p:cNvSpPr>
          <p:nvPr>
            <p:ph idx="1"/>
          </p:nvPr>
        </p:nvSpPr>
        <p:spPr/>
        <p:txBody>
          <a:bodyPr>
            <a:normAutofit/>
          </a:bodyPr>
          <a:lstStyle/>
          <a:p>
            <a:r>
              <a:rPr lang="en-US" sz="1800" dirty="0"/>
              <a:t>No passenger under 12 years of age in front seat</a:t>
            </a:r>
          </a:p>
          <a:p>
            <a:r>
              <a:rPr lang="en-US" sz="1800" dirty="0"/>
              <a:t>Protects against head and chest injuries</a:t>
            </a:r>
          </a:p>
          <a:p>
            <a:r>
              <a:rPr lang="en-US" sz="1800" dirty="0"/>
              <a:t>Speed of inflation is critical</a:t>
            </a:r>
          </a:p>
          <a:p>
            <a:r>
              <a:rPr lang="en-US" sz="1800" dirty="0"/>
              <a:t>Driver should adjust seat for minimum of 10 inches clearance between chest and steering wheel</a:t>
            </a:r>
          </a:p>
          <a:p>
            <a:pPr marL="0" indent="0">
              <a:buNone/>
            </a:pPr>
            <a:endParaRPr lang="en-US" sz="1800" dirty="0"/>
          </a:p>
          <a:p>
            <a:pPr marL="0" indent="0">
              <a:buNone/>
            </a:pPr>
            <a:r>
              <a:rPr lang="en-US" sz="1800" dirty="0"/>
              <a:t>	</a:t>
            </a:r>
          </a:p>
        </p:txBody>
      </p:sp>
      <p:sp>
        <p:nvSpPr>
          <p:cNvPr id="4" name="Date Placeholder 3">
            <a:extLst>
              <a:ext uri="{FF2B5EF4-FFF2-40B4-BE49-F238E27FC236}">
                <a16:creationId xmlns:a16="http://schemas.microsoft.com/office/drawing/2014/main" id="{A6FEC8A9-E2CF-4D78-94A4-E2CA4EC38254}"/>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8980D3BC-5A26-40A8-BC4D-44162876B857}"/>
              </a:ext>
            </a:extLst>
          </p:cNvPr>
          <p:cNvSpPr>
            <a:spLocks noGrp="1"/>
          </p:cNvSpPr>
          <p:nvPr>
            <p:ph type="sldNum" sz="quarter" idx="12"/>
          </p:nvPr>
        </p:nvSpPr>
        <p:spPr/>
        <p:txBody>
          <a:bodyPr/>
          <a:lstStyle/>
          <a:p>
            <a:fld id="{680C5762-CF65-4775-9966-A58D40CC61B9}" type="slidenum">
              <a:rPr lang="en-US" smtClean="0"/>
              <a:t>13</a:t>
            </a:fld>
            <a:endParaRPr lang="en-US"/>
          </a:p>
        </p:txBody>
      </p:sp>
      <p:graphicFrame>
        <p:nvGraphicFramePr>
          <p:cNvPr id="7" name="Object 4" descr="drawing of driver engaging the air bag arrows showing location of air bag and head restraint. ">
            <a:extLst>
              <a:ext uri="{FF2B5EF4-FFF2-40B4-BE49-F238E27FC236}">
                <a16:creationId xmlns:a16="http://schemas.microsoft.com/office/drawing/2014/main" id="{17892E3E-8840-4082-B7F2-01DD20286766}"/>
              </a:ext>
            </a:extLst>
          </p:cNvPr>
          <p:cNvGraphicFramePr>
            <a:graphicFrameLocks noChangeAspect="1"/>
          </p:cNvGraphicFramePr>
          <p:nvPr>
            <p:extLst>
              <p:ext uri="{D42A27DB-BD31-4B8C-83A1-F6EECF244321}">
                <p14:modId xmlns:p14="http://schemas.microsoft.com/office/powerpoint/2010/main" val="3321861746"/>
              </p:ext>
            </p:extLst>
          </p:nvPr>
        </p:nvGraphicFramePr>
        <p:xfrm>
          <a:off x="1524000" y="3425734"/>
          <a:ext cx="3659819" cy="2975066"/>
        </p:xfrm>
        <a:graphic>
          <a:graphicData uri="http://schemas.openxmlformats.org/presentationml/2006/ole">
            <mc:AlternateContent xmlns:mc="http://schemas.openxmlformats.org/markup-compatibility/2006">
              <mc:Choice xmlns:v="urn:schemas-microsoft-com:vml" Requires="v">
                <p:oleObj spid="_x0000_s3098" name="CorelPhotoPaint.Image.8" r:id="rId3" imgW="6091200" imgH="4203360" progId="CorelPhotoPaint.Image.8">
                  <p:embed/>
                </p:oleObj>
              </mc:Choice>
              <mc:Fallback>
                <p:oleObj name="CorelPhotoPaint.Image.8" r:id="rId3" imgW="6091200" imgH="4203360" progId="CorelPhotoPaint.Image.8">
                  <p:embed/>
                  <p:pic>
                    <p:nvPicPr>
                      <p:cNvPr id="25604" name="Object 4">
                        <a:extLst>
                          <a:ext uri="{FF2B5EF4-FFF2-40B4-BE49-F238E27FC236}">
                            <a16:creationId xmlns:a16="http://schemas.microsoft.com/office/drawing/2014/main" id="{7CCB85F1-3EAB-4C89-A36F-BAAB92D56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528" r="16513"/>
                      <a:stretch>
                        <a:fillRect/>
                      </a:stretch>
                    </p:blipFill>
                    <p:spPr bwMode="auto">
                      <a:xfrm>
                        <a:off x="1524000" y="3425734"/>
                        <a:ext cx="3659819" cy="297506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850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09AD-7E53-4139-A51E-4665EC38EBEC}"/>
              </a:ext>
            </a:extLst>
          </p:cNvPr>
          <p:cNvSpPr>
            <a:spLocks noGrp="1"/>
          </p:cNvSpPr>
          <p:nvPr>
            <p:ph type="title"/>
          </p:nvPr>
        </p:nvSpPr>
        <p:spPr/>
        <p:txBody>
          <a:bodyPr/>
          <a:lstStyle/>
          <a:p>
            <a:r>
              <a:rPr lang="en-US" dirty="0"/>
              <a:t>Crash With v Without Airbags</a:t>
            </a:r>
          </a:p>
        </p:txBody>
      </p:sp>
      <p:sp>
        <p:nvSpPr>
          <p:cNvPr id="4" name="Date Placeholder 3">
            <a:extLst>
              <a:ext uri="{FF2B5EF4-FFF2-40B4-BE49-F238E27FC236}">
                <a16:creationId xmlns:a16="http://schemas.microsoft.com/office/drawing/2014/main" id="{F19783F8-51B8-4FAC-87FC-A36698D921D8}"/>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0FDBC1B9-DA99-4B23-BCC7-C75AE1358EA1}"/>
              </a:ext>
            </a:extLst>
          </p:cNvPr>
          <p:cNvSpPr>
            <a:spLocks noGrp="1"/>
          </p:cNvSpPr>
          <p:nvPr>
            <p:ph type="sldNum" sz="quarter" idx="12"/>
          </p:nvPr>
        </p:nvSpPr>
        <p:spPr/>
        <p:txBody>
          <a:bodyPr/>
          <a:lstStyle/>
          <a:p>
            <a:fld id="{680C5762-CF65-4775-9966-A58D40CC61B9}" type="slidenum">
              <a:rPr lang="en-US" smtClean="0"/>
              <a:t>14</a:t>
            </a:fld>
            <a:endParaRPr lang="en-US"/>
          </a:p>
        </p:txBody>
      </p:sp>
      <p:pic>
        <p:nvPicPr>
          <p:cNvPr id="9" name="Belts&amp;AirBags.mpeg" descr="video showing the impact of driver's head with steering wheel in a crash with our airbags and with air bags ">
            <a:hlinkClick r:id="" action="ppaction://media"/>
            <a:extLst>
              <a:ext uri="{FF2B5EF4-FFF2-40B4-BE49-F238E27FC236}">
                <a16:creationId xmlns:a16="http://schemas.microsoft.com/office/drawing/2014/main" id="{D0260C74-4F8B-419B-9304-B2BBB423B59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600201"/>
            <a:ext cx="8229600" cy="4191000"/>
          </a:xfrm>
        </p:spPr>
      </p:pic>
    </p:spTree>
    <p:extLst>
      <p:ext uri="{BB962C8B-B14F-4D97-AF65-F5344CB8AC3E}">
        <p14:creationId xmlns:p14="http://schemas.microsoft.com/office/powerpoint/2010/main" val="382714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7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3902-4539-4139-A4B7-8057DA2E294E}"/>
              </a:ext>
            </a:extLst>
          </p:cNvPr>
          <p:cNvSpPr>
            <a:spLocks noGrp="1"/>
          </p:cNvSpPr>
          <p:nvPr>
            <p:ph type="title"/>
          </p:nvPr>
        </p:nvSpPr>
        <p:spPr/>
        <p:txBody>
          <a:bodyPr>
            <a:normAutofit/>
          </a:bodyPr>
          <a:lstStyle/>
          <a:p>
            <a:r>
              <a:rPr lang="en-US" sz="2000" dirty="0"/>
              <a:t>Supplemental Restraints…Head Restraints &amp; Side Air Bags</a:t>
            </a:r>
          </a:p>
        </p:txBody>
      </p:sp>
      <p:sp>
        <p:nvSpPr>
          <p:cNvPr id="3" name="Content Placeholder 2">
            <a:extLst>
              <a:ext uri="{FF2B5EF4-FFF2-40B4-BE49-F238E27FC236}">
                <a16:creationId xmlns:a16="http://schemas.microsoft.com/office/drawing/2014/main" id="{024CC7EA-370D-434D-A13F-9347674D6681}"/>
              </a:ext>
            </a:extLst>
          </p:cNvPr>
          <p:cNvSpPr>
            <a:spLocks noGrp="1"/>
          </p:cNvSpPr>
          <p:nvPr>
            <p:ph idx="1"/>
          </p:nvPr>
        </p:nvSpPr>
        <p:spPr/>
        <p:txBody>
          <a:bodyPr>
            <a:normAutofit/>
          </a:bodyPr>
          <a:lstStyle/>
          <a:p>
            <a:r>
              <a:rPr lang="en-US" sz="2400" dirty="0"/>
              <a:t>Head Restraints</a:t>
            </a:r>
          </a:p>
          <a:p>
            <a:pPr lvl="1"/>
            <a:r>
              <a:rPr lang="en-US" sz="2000" dirty="0"/>
              <a:t>Proper adjustment at least to ear level to avoid neck injury</a:t>
            </a:r>
          </a:p>
          <a:p>
            <a:pPr lvl="1"/>
            <a:r>
              <a:rPr lang="en-US" sz="2000" dirty="0"/>
              <a:t>Allows driver to stay in seat position to aid in vehicle control</a:t>
            </a:r>
          </a:p>
          <a:p>
            <a:pPr lvl="1"/>
            <a:r>
              <a:rPr lang="en-US" sz="2000" dirty="0"/>
              <a:t>Some newer vehicles have device to bring headrest in position during crash </a:t>
            </a:r>
          </a:p>
          <a:p>
            <a:r>
              <a:rPr lang="en-US" sz="2400" dirty="0"/>
              <a:t>Air Bags for Side Impact Protection</a:t>
            </a:r>
          </a:p>
          <a:p>
            <a:r>
              <a:rPr lang="en-US" sz="2400" dirty="0"/>
              <a:t>Upper door frame</a:t>
            </a:r>
          </a:p>
          <a:p>
            <a:r>
              <a:rPr lang="en-US" sz="2400" dirty="0"/>
              <a:t>Seat edge/door panel</a:t>
            </a:r>
          </a:p>
          <a:p>
            <a:pPr marL="0" indent="0">
              <a:buNone/>
            </a:pPr>
            <a:r>
              <a:rPr lang="en-US" sz="2400" dirty="0"/>
              <a:t> </a:t>
            </a:r>
          </a:p>
        </p:txBody>
      </p:sp>
      <p:sp>
        <p:nvSpPr>
          <p:cNvPr id="4" name="Date Placeholder 3">
            <a:extLst>
              <a:ext uri="{FF2B5EF4-FFF2-40B4-BE49-F238E27FC236}">
                <a16:creationId xmlns:a16="http://schemas.microsoft.com/office/drawing/2014/main" id="{F5FC09DD-81FA-43A8-A8D4-1F0CE992C127}"/>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E169A423-9B56-451B-9517-6E0D6E6B3BD6}"/>
              </a:ext>
            </a:extLst>
          </p:cNvPr>
          <p:cNvSpPr>
            <a:spLocks noGrp="1"/>
          </p:cNvSpPr>
          <p:nvPr>
            <p:ph type="sldNum" sz="quarter" idx="12"/>
          </p:nvPr>
        </p:nvSpPr>
        <p:spPr/>
        <p:txBody>
          <a:bodyPr/>
          <a:lstStyle/>
          <a:p>
            <a:fld id="{680C5762-CF65-4775-9966-A58D40CC61B9}" type="slidenum">
              <a:rPr lang="en-US" smtClean="0"/>
              <a:t>15</a:t>
            </a:fld>
            <a:endParaRPr lang="en-US"/>
          </a:p>
        </p:txBody>
      </p:sp>
      <p:graphicFrame>
        <p:nvGraphicFramePr>
          <p:cNvPr id="6" name="Object 97" descr="properly adjusted head restraint shows alignment of head restraint with level of occupant's ear.  Improperly adjusted head restraint showing occupant's head lashing backwards. ">
            <a:extLst>
              <a:ext uri="{FF2B5EF4-FFF2-40B4-BE49-F238E27FC236}">
                <a16:creationId xmlns:a16="http://schemas.microsoft.com/office/drawing/2014/main" id="{3D5593AB-A23E-4863-BF25-9CE058F40A6B}"/>
              </a:ext>
            </a:extLst>
          </p:cNvPr>
          <p:cNvGraphicFramePr>
            <a:graphicFrameLocks noChangeAspect="1"/>
          </p:cNvGraphicFramePr>
          <p:nvPr>
            <p:extLst>
              <p:ext uri="{D42A27DB-BD31-4B8C-83A1-F6EECF244321}">
                <p14:modId xmlns:p14="http://schemas.microsoft.com/office/powerpoint/2010/main" val="1152068856"/>
              </p:ext>
            </p:extLst>
          </p:nvPr>
        </p:nvGraphicFramePr>
        <p:xfrm>
          <a:off x="5747292" y="3886200"/>
          <a:ext cx="2939507" cy="1830388"/>
        </p:xfrm>
        <a:graphic>
          <a:graphicData uri="http://schemas.openxmlformats.org/presentationml/2006/ole">
            <mc:AlternateContent xmlns:mc="http://schemas.openxmlformats.org/markup-compatibility/2006">
              <mc:Choice xmlns:v="urn:schemas-microsoft-com:vml" Requires="v">
                <p:oleObj spid="_x0000_s4122" name="Paint Shop Pro Image" r:id="rId3" imgW="3102439" imgH="1551220" progId="PaintShopPro">
                  <p:embed/>
                </p:oleObj>
              </mc:Choice>
              <mc:Fallback>
                <p:oleObj name="Paint Shop Pro Image" r:id="rId3" imgW="3102439" imgH="1551220" progId="PaintShopPro">
                  <p:embed/>
                  <p:pic>
                    <p:nvPicPr>
                      <p:cNvPr id="27745" name="Object 97">
                        <a:extLst>
                          <a:ext uri="{FF2B5EF4-FFF2-40B4-BE49-F238E27FC236}">
                            <a16:creationId xmlns:a16="http://schemas.microsoft.com/office/drawing/2014/main" id="{5474E878-701C-43AF-9AD9-FD071D249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292" y="3886200"/>
                        <a:ext cx="2939507" cy="18303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8880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EAC5-63C7-4941-A184-EC0DA296D95B}"/>
              </a:ext>
            </a:extLst>
          </p:cNvPr>
          <p:cNvSpPr>
            <a:spLocks noGrp="1"/>
          </p:cNvSpPr>
          <p:nvPr>
            <p:ph type="title"/>
          </p:nvPr>
        </p:nvSpPr>
        <p:spPr/>
        <p:txBody>
          <a:bodyPr/>
          <a:lstStyle/>
          <a:p>
            <a:r>
              <a:rPr lang="en-US" dirty="0"/>
              <a:t>Side Impact Protection </a:t>
            </a:r>
          </a:p>
        </p:txBody>
      </p:sp>
      <p:pic>
        <p:nvPicPr>
          <p:cNvPr id="7" name="Side Impact" descr="video showing side impact of vehicle with test dummy and the results of injury to the dummy in vehicle with and without side curtain airbags ">
            <a:hlinkClick r:id="" action="ppaction://media"/>
            <a:extLst>
              <a:ext uri="{FF2B5EF4-FFF2-40B4-BE49-F238E27FC236}">
                <a16:creationId xmlns:a16="http://schemas.microsoft.com/office/drawing/2014/main" id="{886124C5-54E2-4CC8-A6B5-D04812524D6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600201"/>
            <a:ext cx="8229600" cy="4191000"/>
          </a:xfrm>
        </p:spPr>
      </p:pic>
      <p:sp>
        <p:nvSpPr>
          <p:cNvPr id="4" name="Date Placeholder 3">
            <a:extLst>
              <a:ext uri="{FF2B5EF4-FFF2-40B4-BE49-F238E27FC236}">
                <a16:creationId xmlns:a16="http://schemas.microsoft.com/office/drawing/2014/main" id="{951C13A8-4253-444A-AC26-CAFF01F05387}"/>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6F89AA08-836D-4251-8429-BBE51A225BFE}"/>
              </a:ext>
            </a:extLst>
          </p:cNvPr>
          <p:cNvSpPr>
            <a:spLocks noGrp="1"/>
          </p:cNvSpPr>
          <p:nvPr>
            <p:ph type="sldNum" sz="quarter" idx="12"/>
          </p:nvPr>
        </p:nvSpPr>
        <p:spPr/>
        <p:txBody>
          <a:bodyPr/>
          <a:lstStyle/>
          <a:p>
            <a:fld id="{680C5762-CF65-4775-9966-A58D40CC61B9}" type="slidenum">
              <a:rPr lang="en-US" smtClean="0"/>
              <a:t>16</a:t>
            </a:fld>
            <a:endParaRPr lang="en-US"/>
          </a:p>
        </p:txBody>
      </p:sp>
    </p:spTree>
    <p:extLst>
      <p:ext uri="{BB962C8B-B14F-4D97-AF65-F5344CB8AC3E}">
        <p14:creationId xmlns:p14="http://schemas.microsoft.com/office/powerpoint/2010/main" val="155214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3912-DBF4-421C-917D-57F61A18C549}"/>
              </a:ext>
            </a:extLst>
          </p:cNvPr>
          <p:cNvSpPr>
            <a:spLocks noGrp="1"/>
          </p:cNvSpPr>
          <p:nvPr>
            <p:ph type="title"/>
          </p:nvPr>
        </p:nvSpPr>
        <p:spPr/>
        <p:txBody>
          <a:bodyPr/>
          <a:lstStyle/>
          <a:p>
            <a:r>
              <a:rPr lang="en-US" dirty="0"/>
              <a:t>Youth Occupant Protection </a:t>
            </a:r>
          </a:p>
        </p:txBody>
      </p:sp>
      <p:sp>
        <p:nvSpPr>
          <p:cNvPr id="3" name="Content Placeholder 2">
            <a:extLst>
              <a:ext uri="{FF2B5EF4-FFF2-40B4-BE49-F238E27FC236}">
                <a16:creationId xmlns:a16="http://schemas.microsoft.com/office/drawing/2014/main" id="{6F85F410-2635-4D78-A7C1-A8C3ABA70649}"/>
              </a:ext>
            </a:extLst>
          </p:cNvPr>
          <p:cNvSpPr>
            <a:spLocks noGrp="1"/>
          </p:cNvSpPr>
          <p:nvPr>
            <p:ph idx="1"/>
          </p:nvPr>
        </p:nvSpPr>
        <p:spPr/>
        <p:txBody>
          <a:bodyPr/>
          <a:lstStyle/>
          <a:p>
            <a:r>
              <a:rPr lang="en-US" dirty="0"/>
              <a:t>Recommended Belt &amp; Seat Restraint</a:t>
            </a:r>
          </a:p>
          <a:p>
            <a:pPr lvl="1"/>
            <a:r>
              <a:rPr lang="en-US" dirty="0"/>
              <a:t>Safest if seated in back seat</a:t>
            </a:r>
          </a:p>
          <a:p>
            <a:pPr lvl="1"/>
            <a:r>
              <a:rPr lang="en-US" dirty="0"/>
              <a:t>Infant seats/rear facing/birth to 20 lbs. </a:t>
            </a:r>
          </a:p>
          <a:p>
            <a:pPr lvl="1"/>
            <a:r>
              <a:rPr lang="en-US" dirty="0"/>
              <a:t>Child seats up to 40 lbs.</a:t>
            </a:r>
          </a:p>
          <a:p>
            <a:pPr lvl="1"/>
            <a:r>
              <a:rPr lang="en-US" dirty="0"/>
              <a:t>Booster seats up to 60 lbs. </a:t>
            </a:r>
          </a:p>
          <a:p>
            <a:r>
              <a:rPr lang="en-US" dirty="0"/>
              <a:t>Head restraints</a:t>
            </a:r>
          </a:p>
          <a:p>
            <a:pPr lvl="1"/>
            <a:r>
              <a:rPr lang="en-US" dirty="0"/>
              <a:t>Proper adjustment to avoid neck injury</a:t>
            </a:r>
          </a:p>
          <a:p>
            <a:pPr lvl="1"/>
            <a:r>
              <a:rPr lang="en-US" dirty="0"/>
              <a:t>Seat position </a:t>
            </a:r>
          </a:p>
        </p:txBody>
      </p:sp>
      <p:sp>
        <p:nvSpPr>
          <p:cNvPr id="4" name="Date Placeholder 3">
            <a:extLst>
              <a:ext uri="{FF2B5EF4-FFF2-40B4-BE49-F238E27FC236}">
                <a16:creationId xmlns:a16="http://schemas.microsoft.com/office/drawing/2014/main" id="{EC706C6F-3EE8-4AC4-8825-1E04ED72C7C4}"/>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A264EEF6-76D3-4408-B587-9CE67CB99111}"/>
              </a:ext>
            </a:extLst>
          </p:cNvPr>
          <p:cNvSpPr>
            <a:spLocks noGrp="1"/>
          </p:cNvSpPr>
          <p:nvPr>
            <p:ph type="sldNum" sz="quarter" idx="12"/>
          </p:nvPr>
        </p:nvSpPr>
        <p:spPr/>
        <p:txBody>
          <a:bodyPr/>
          <a:lstStyle/>
          <a:p>
            <a:fld id="{680C5762-CF65-4775-9966-A58D40CC61B9}" type="slidenum">
              <a:rPr lang="en-US" smtClean="0"/>
              <a:t>17</a:t>
            </a:fld>
            <a:endParaRPr lang="en-US"/>
          </a:p>
        </p:txBody>
      </p:sp>
    </p:spTree>
    <p:extLst>
      <p:ext uri="{BB962C8B-B14F-4D97-AF65-F5344CB8AC3E}">
        <p14:creationId xmlns:p14="http://schemas.microsoft.com/office/powerpoint/2010/main" val="3078202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FF89-1A6B-48EF-9282-6D04631A1ABC}"/>
              </a:ext>
            </a:extLst>
          </p:cNvPr>
          <p:cNvSpPr>
            <a:spLocks noGrp="1"/>
          </p:cNvSpPr>
          <p:nvPr>
            <p:ph type="title"/>
          </p:nvPr>
        </p:nvSpPr>
        <p:spPr/>
        <p:txBody>
          <a:bodyPr/>
          <a:lstStyle/>
          <a:p>
            <a:r>
              <a:rPr lang="en-US" dirty="0"/>
              <a:t>Occupant Protection System </a:t>
            </a:r>
          </a:p>
        </p:txBody>
      </p:sp>
      <p:sp>
        <p:nvSpPr>
          <p:cNvPr id="3" name="Content Placeholder 2">
            <a:extLst>
              <a:ext uri="{FF2B5EF4-FFF2-40B4-BE49-F238E27FC236}">
                <a16:creationId xmlns:a16="http://schemas.microsoft.com/office/drawing/2014/main" id="{ACA6196C-F66D-4355-8CFA-D48E11C9FA49}"/>
              </a:ext>
            </a:extLst>
          </p:cNvPr>
          <p:cNvSpPr>
            <a:spLocks noGrp="1"/>
          </p:cNvSpPr>
          <p:nvPr>
            <p:ph idx="1"/>
          </p:nvPr>
        </p:nvSpPr>
        <p:spPr/>
        <p:txBody>
          <a:bodyPr>
            <a:normAutofit/>
          </a:bodyPr>
          <a:lstStyle/>
          <a:p>
            <a:pPr marL="0" indent="0">
              <a:buNone/>
            </a:pPr>
            <a:r>
              <a:rPr lang="en-US" sz="1600" dirty="0">
                <a:solidFill>
                  <a:srgbClr val="FF0000"/>
                </a:solidFill>
              </a:rPr>
              <a:t>Adjustable </a:t>
            </a:r>
          </a:p>
          <a:p>
            <a:pPr marL="0" indent="0">
              <a:buNone/>
            </a:pPr>
            <a:r>
              <a:rPr lang="en-US" sz="1600" dirty="0">
                <a:solidFill>
                  <a:srgbClr val="FF0000"/>
                </a:solidFill>
              </a:rPr>
              <a:t>                                                             </a:t>
            </a:r>
          </a:p>
          <a:p>
            <a:pPr marL="0" indent="0">
              <a:buNone/>
            </a:pPr>
            <a:r>
              <a:rPr lang="en-US" sz="1600" dirty="0">
                <a:solidFill>
                  <a:srgbClr val="FF0000"/>
                </a:solidFill>
              </a:rPr>
              <a:t>Shoulder-Belt Mount                   </a:t>
            </a:r>
            <a:r>
              <a:rPr lang="en-US" sz="1600" dirty="0">
                <a:solidFill>
                  <a:srgbClr val="002060"/>
                </a:solidFill>
              </a:rPr>
              <a:t>Head Restraint        </a:t>
            </a:r>
            <a:r>
              <a:rPr lang="en-US" sz="1600" dirty="0">
                <a:solidFill>
                  <a:srgbClr val="FF0000"/>
                </a:solidFill>
              </a:rPr>
              <a:t> Air Bag</a:t>
            </a:r>
          </a:p>
          <a:p>
            <a:pPr marL="0" indent="0">
              <a:buNone/>
            </a:pPr>
            <a:r>
              <a:rPr lang="en-US" sz="1600" dirty="0">
                <a:solidFill>
                  <a:srgbClr val="002060"/>
                </a:solidFill>
              </a:rPr>
              <a:t>                                                                                                                       Gases Vent</a:t>
            </a:r>
          </a:p>
          <a:p>
            <a:pPr marL="0" indent="0">
              <a:buNone/>
            </a:pPr>
            <a:r>
              <a:rPr lang="en-US" sz="1600" dirty="0">
                <a:solidFill>
                  <a:srgbClr val="002060"/>
                </a:solidFill>
              </a:rPr>
              <a:t>                                                                                                                        Opening</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                                                                                                                    </a:t>
            </a:r>
            <a:r>
              <a:rPr lang="en-US" sz="1600" dirty="0">
                <a:solidFill>
                  <a:srgbClr val="FF0000"/>
                </a:solidFill>
              </a:rPr>
              <a:t>Crash Sensors</a:t>
            </a:r>
          </a:p>
        </p:txBody>
      </p:sp>
      <p:sp>
        <p:nvSpPr>
          <p:cNvPr id="4" name="Date Placeholder 3">
            <a:extLst>
              <a:ext uri="{FF2B5EF4-FFF2-40B4-BE49-F238E27FC236}">
                <a16:creationId xmlns:a16="http://schemas.microsoft.com/office/drawing/2014/main" id="{653A188E-CFDA-4AA9-9062-DB12A8C69180}"/>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B801C88C-65BC-431C-9B3A-59AEA37E8685}"/>
              </a:ext>
            </a:extLst>
          </p:cNvPr>
          <p:cNvSpPr>
            <a:spLocks noGrp="1"/>
          </p:cNvSpPr>
          <p:nvPr>
            <p:ph type="sldNum" sz="quarter" idx="12"/>
          </p:nvPr>
        </p:nvSpPr>
        <p:spPr/>
        <p:txBody>
          <a:bodyPr/>
          <a:lstStyle/>
          <a:p>
            <a:fld id="{680C5762-CF65-4775-9966-A58D40CC61B9}" type="slidenum">
              <a:rPr lang="en-US" smtClean="0"/>
              <a:t>18</a:t>
            </a:fld>
            <a:endParaRPr lang="en-US"/>
          </a:p>
        </p:txBody>
      </p:sp>
      <p:graphicFrame>
        <p:nvGraphicFramePr>
          <p:cNvPr id="6" name="Object 3" descr="Picture showing drawing of location of shoulder belt mount, head restraint, air bag, gas vent opening and crash sensor in the vehicle.   ">
            <a:extLst>
              <a:ext uri="{FF2B5EF4-FFF2-40B4-BE49-F238E27FC236}">
                <a16:creationId xmlns:a16="http://schemas.microsoft.com/office/drawing/2014/main" id="{BFD77E4B-B189-4F6C-A38A-5D71605EA72F}"/>
              </a:ext>
            </a:extLst>
          </p:cNvPr>
          <p:cNvGraphicFramePr>
            <a:graphicFrameLocks noChangeAspect="1"/>
          </p:cNvGraphicFramePr>
          <p:nvPr>
            <p:extLst>
              <p:ext uri="{D42A27DB-BD31-4B8C-83A1-F6EECF244321}">
                <p14:modId xmlns:p14="http://schemas.microsoft.com/office/powerpoint/2010/main" val="3710317188"/>
              </p:ext>
            </p:extLst>
          </p:nvPr>
        </p:nvGraphicFramePr>
        <p:xfrm>
          <a:off x="266700" y="2628900"/>
          <a:ext cx="6781800" cy="3122707"/>
        </p:xfrm>
        <a:graphic>
          <a:graphicData uri="http://schemas.openxmlformats.org/presentationml/2006/ole">
            <mc:AlternateContent xmlns:mc="http://schemas.openxmlformats.org/markup-compatibility/2006">
              <mc:Choice xmlns:v="urn:schemas-microsoft-com:vml" Requires="v">
                <p:oleObj spid="_x0000_s5148" name="CorelPhotoPaint.Image.8" r:id="rId3" imgW="6091200" imgH="4203360" progId="CorelPhotoPaint.Image.8">
                  <p:embed/>
                </p:oleObj>
              </mc:Choice>
              <mc:Fallback>
                <p:oleObj name="CorelPhotoPaint.Image.8" r:id="rId3" imgW="6091200" imgH="4203360" progId="CorelPhotoPaint.Image.8">
                  <p:embed/>
                  <p:pic>
                    <p:nvPicPr>
                      <p:cNvPr id="29699" name="Object 3">
                        <a:extLst>
                          <a:ext uri="{FF2B5EF4-FFF2-40B4-BE49-F238E27FC236}">
                            <a16:creationId xmlns:a16="http://schemas.microsoft.com/office/drawing/2014/main" id="{37CD1A53-69D2-4E73-8B6D-26D941785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2628900"/>
                        <a:ext cx="6781800" cy="3122707"/>
                      </a:xfrm>
                      <a:prstGeom prst="rect">
                        <a:avLst/>
                      </a:prstGeom>
                      <a:noFill/>
                      <a:ln>
                        <a:noFill/>
                      </a:ln>
                      <a:effectLst/>
                    </p:spPr>
                  </p:pic>
                </p:oleObj>
              </mc:Fallback>
            </mc:AlternateContent>
          </a:graphicData>
        </a:graphic>
      </p:graphicFrame>
      <p:cxnSp>
        <p:nvCxnSpPr>
          <p:cNvPr id="8" name="Straight Arrow Connector 7">
            <a:extLst>
              <a:ext uri="{FF2B5EF4-FFF2-40B4-BE49-F238E27FC236}">
                <a16:creationId xmlns:a16="http://schemas.microsoft.com/office/drawing/2014/main" id="{9F1DB005-FAAE-445D-B912-A17B2A478F17}"/>
              </a:ext>
              <a:ext uri="{C183D7F6-B498-43B3-948B-1728B52AA6E4}">
                <adec:decorative xmlns:adec="http://schemas.microsoft.com/office/drawing/2017/decorative" val="1"/>
              </a:ext>
            </a:extLst>
          </p:cNvPr>
          <p:cNvCxnSpPr>
            <a:cxnSpLocks/>
          </p:cNvCxnSpPr>
          <p:nvPr/>
        </p:nvCxnSpPr>
        <p:spPr>
          <a:xfrm flipH="1">
            <a:off x="4191000" y="2895600"/>
            <a:ext cx="3048000" cy="609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97D6F3-6120-44E6-BC61-BBC368CE79C4}"/>
              </a:ext>
              <a:ext uri="{C183D7F6-B498-43B3-948B-1728B52AA6E4}">
                <adec:decorative xmlns:adec="http://schemas.microsoft.com/office/drawing/2017/decorative" val="1"/>
              </a:ext>
            </a:extLst>
          </p:cNvPr>
          <p:cNvCxnSpPr>
            <a:cxnSpLocks/>
          </p:cNvCxnSpPr>
          <p:nvPr/>
        </p:nvCxnSpPr>
        <p:spPr>
          <a:xfrm flipH="1">
            <a:off x="1295400" y="2514600"/>
            <a:ext cx="1524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324E581-BDAF-417F-9AFE-D14C1FB068BE}"/>
              </a:ext>
              <a:ext uri="{C183D7F6-B498-43B3-948B-1728B52AA6E4}">
                <adec:decorative xmlns:adec="http://schemas.microsoft.com/office/drawing/2017/decorative" val="1"/>
              </a:ext>
            </a:extLst>
          </p:cNvPr>
          <p:cNvCxnSpPr>
            <a:cxnSpLocks/>
          </p:cNvCxnSpPr>
          <p:nvPr/>
        </p:nvCxnSpPr>
        <p:spPr>
          <a:xfrm flipH="1">
            <a:off x="3429000" y="2447833"/>
            <a:ext cx="304800" cy="295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0FB2E7F-0125-4CD1-B7A3-8428EB5BFA0A}"/>
              </a:ext>
              <a:ext uri="{C183D7F6-B498-43B3-948B-1728B52AA6E4}">
                <adec:decorative xmlns:adec="http://schemas.microsoft.com/office/drawing/2017/decorative" val="1"/>
              </a:ext>
            </a:extLst>
          </p:cNvPr>
          <p:cNvCxnSpPr>
            <a:cxnSpLocks/>
          </p:cNvCxnSpPr>
          <p:nvPr/>
        </p:nvCxnSpPr>
        <p:spPr>
          <a:xfrm flipH="1">
            <a:off x="5181600" y="2447833"/>
            <a:ext cx="533400" cy="447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8DBADC-0DE4-4F2A-BE86-F48134C627E0}"/>
              </a:ext>
              <a:ext uri="{C183D7F6-B498-43B3-948B-1728B52AA6E4}">
                <adec:decorative xmlns:adec="http://schemas.microsoft.com/office/drawing/2017/decorative" val="1"/>
              </a:ext>
            </a:extLst>
          </p:cNvPr>
          <p:cNvCxnSpPr>
            <a:cxnSpLocks/>
          </p:cNvCxnSpPr>
          <p:nvPr/>
        </p:nvCxnSpPr>
        <p:spPr>
          <a:xfrm flipH="1">
            <a:off x="5448300" y="5029200"/>
            <a:ext cx="1714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25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0BC9-1510-4532-A3C3-F36C4B5BF403}"/>
              </a:ext>
            </a:extLst>
          </p:cNvPr>
          <p:cNvSpPr>
            <a:spLocks noGrp="1"/>
          </p:cNvSpPr>
          <p:nvPr>
            <p:ph type="title"/>
          </p:nvPr>
        </p:nvSpPr>
        <p:spPr/>
        <p:txBody>
          <a:bodyPr/>
          <a:lstStyle/>
          <a:p>
            <a:r>
              <a:rPr lang="en-US" dirty="0"/>
              <a:t>Occupant Restraints Protect </a:t>
            </a:r>
          </a:p>
        </p:txBody>
      </p:sp>
      <p:sp>
        <p:nvSpPr>
          <p:cNvPr id="3" name="Content Placeholder 2">
            <a:extLst>
              <a:ext uri="{FF2B5EF4-FFF2-40B4-BE49-F238E27FC236}">
                <a16:creationId xmlns:a16="http://schemas.microsoft.com/office/drawing/2014/main" id="{F3068353-32B0-4959-AB83-6927B52C1DF8}"/>
              </a:ext>
            </a:extLst>
          </p:cNvPr>
          <p:cNvSpPr>
            <a:spLocks noGrp="1"/>
          </p:cNvSpPr>
          <p:nvPr>
            <p:ph idx="1"/>
          </p:nvPr>
        </p:nvSpPr>
        <p:spPr/>
        <p:txBody>
          <a:bodyPr/>
          <a:lstStyle/>
          <a:p>
            <a:r>
              <a:rPr lang="en-US" dirty="0"/>
              <a:t>Against Ejection from Vehicle</a:t>
            </a:r>
          </a:p>
          <a:p>
            <a:r>
              <a:rPr lang="en-US" dirty="0"/>
              <a:t>Against Fire and water Immersion</a:t>
            </a:r>
          </a:p>
          <a:p>
            <a:r>
              <a:rPr lang="en-US" dirty="0"/>
              <a:t>Protects Child from Impact instead of holding child on your lap</a:t>
            </a:r>
          </a:p>
          <a:p>
            <a:r>
              <a:rPr lang="en-US" dirty="0"/>
              <a:t>Protects Occupants at Point of Impact</a:t>
            </a:r>
          </a:p>
        </p:txBody>
      </p:sp>
      <p:sp>
        <p:nvSpPr>
          <p:cNvPr id="4" name="Date Placeholder 3">
            <a:extLst>
              <a:ext uri="{FF2B5EF4-FFF2-40B4-BE49-F238E27FC236}">
                <a16:creationId xmlns:a16="http://schemas.microsoft.com/office/drawing/2014/main" id="{67D60E99-5CDD-4A08-A35F-8549DF2D388D}"/>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9878D1DE-4E76-4C06-9E02-FD174303ABF5}"/>
              </a:ext>
            </a:extLst>
          </p:cNvPr>
          <p:cNvSpPr>
            <a:spLocks noGrp="1"/>
          </p:cNvSpPr>
          <p:nvPr>
            <p:ph type="sldNum" sz="quarter" idx="12"/>
          </p:nvPr>
        </p:nvSpPr>
        <p:spPr/>
        <p:txBody>
          <a:bodyPr/>
          <a:lstStyle/>
          <a:p>
            <a:fld id="{680C5762-CF65-4775-9966-A58D40CC61B9}" type="slidenum">
              <a:rPr lang="en-US" smtClean="0"/>
              <a:t>19</a:t>
            </a:fld>
            <a:endParaRPr lang="en-US"/>
          </a:p>
        </p:txBody>
      </p:sp>
    </p:spTree>
    <p:extLst>
      <p:ext uri="{BB962C8B-B14F-4D97-AF65-F5344CB8AC3E}">
        <p14:creationId xmlns:p14="http://schemas.microsoft.com/office/powerpoint/2010/main" val="356613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Developing Driver Responsibilities &amp; Reducing Risk Involvement </a:t>
            </a:r>
          </a:p>
        </p:txBody>
      </p:sp>
      <p:sp>
        <p:nvSpPr>
          <p:cNvPr id="3" name="Content Placeholder 2"/>
          <p:cNvSpPr>
            <a:spLocks noGrp="1"/>
          </p:cNvSpPr>
          <p:nvPr>
            <p:ph idx="1"/>
          </p:nvPr>
        </p:nvSpPr>
        <p:spPr/>
        <p:txBody>
          <a:bodyPr>
            <a:normAutofit fontScale="92500"/>
          </a:bodyPr>
          <a:lstStyle/>
          <a:p>
            <a:r>
              <a:rPr lang="en-US" dirty="0"/>
              <a:t>Topic 1 Using Occupant Restraints Effectively</a:t>
            </a:r>
          </a:p>
          <a:p>
            <a:r>
              <a:rPr lang="en-US" dirty="0"/>
              <a:t>Topic 2 Understanding Vehicle Traction Loss Concepts</a:t>
            </a:r>
          </a:p>
          <a:p>
            <a:r>
              <a:rPr lang="en-US" dirty="0"/>
              <a:t>Topic 3 Recognizing Vehicle Traction Loss</a:t>
            </a:r>
          </a:p>
          <a:p>
            <a:r>
              <a:rPr lang="en-US" dirty="0"/>
              <a:t>Topic 4 Responding to Vehicle Traction Losses</a:t>
            </a:r>
          </a:p>
          <a:p>
            <a:r>
              <a:rPr lang="en-US" dirty="0"/>
              <a:t>Topic 5 Traction Loss Technology</a:t>
            </a:r>
          </a:p>
          <a:p>
            <a:r>
              <a:rPr lang="en-US" dirty="0"/>
              <a:t>Topic 6 Responding to Vehicle Malfunction </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12/13/2018</a:t>
            </a:fld>
            <a:endParaRPr lang="en-US"/>
          </a:p>
        </p:txBody>
      </p:sp>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D8A8-5A23-4F86-AB46-F8C44F8AC43E}"/>
              </a:ext>
            </a:extLst>
          </p:cNvPr>
          <p:cNvSpPr>
            <a:spLocks noGrp="1"/>
          </p:cNvSpPr>
          <p:nvPr>
            <p:ph type="title"/>
          </p:nvPr>
        </p:nvSpPr>
        <p:spPr/>
        <p:txBody>
          <a:bodyPr/>
          <a:lstStyle/>
          <a:p>
            <a:r>
              <a:rPr lang="en-US" dirty="0"/>
              <a:t>Movement of Belted occupant</a:t>
            </a:r>
          </a:p>
        </p:txBody>
      </p:sp>
      <p:sp>
        <p:nvSpPr>
          <p:cNvPr id="3" name="Content Placeholder 2">
            <a:extLst>
              <a:ext uri="{FF2B5EF4-FFF2-40B4-BE49-F238E27FC236}">
                <a16:creationId xmlns:a16="http://schemas.microsoft.com/office/drawing/2014/main" id="{9CEE8B2F-EEAA-4F3E-B56A-82AC2DC51599}"/>
              </a:ext>
            </a:extLst>
          </p:cNvPr>
          <p:cNvSpPr>
            <a:spLocks noGrp="1"/>
          </p:cNvSpPr>
          <p:nvPr>
            <p:ph idx="1"/>
          </p:nvPr>
        </p:nvSpPr>
        <p:spPr/>
        <p:txBody>
          <a:bodyPr/>
          <a:lstStyle/>
          <a:p>
            <a:r>
              <a:rPr lang="en-US" dirty="0"/>
              <a:t>Head = 1.9 feet</a:t>
            </a:r>
          </a:p>
          <a:p>
            <a:r>
              <a:rPr lang="en-US" dirty="0"/>
              <a:t>Chest = 1.3 feet</a:t>
            </a:r>
          </a:p>
          <a:p>
            <a:r>
              <a:rPr lang="en-US" dirty="0"/>
              <a:t>Pelvis = 1.2 feet </a:t>
            </a:r>
          </a:p>
        </p:txBody>
      </p:sp>
      <p:sp>
        <p:nvSpPr>
          <p:cNvPr id="4" name="Date Placeholder 3">
            <a:extLst>
              <a:ext uri="{FF2B5EF4-FFF2-40B4-BE49-F238E27FC236}">
                <a16:creationId xmlns:a16="http://schemas.microsoft.com/office/drawing/2014/main" id="{BF5F685D-9943-4419-A5EF-09398D5436F0}"/>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67B2C658-67CE-43EF-A0A3-8E13E60B2DE0}"/>
              </a:ext>
            </a:extLst>
          </p:cNvPr>
          <p:cNvSpPr>
            <a:spLocks noGrp="1"/>
          </p:cNvSpPr>
          <p:nvPr>
            <p:ph type="sldNum" sz="quarter" idx="12"/>
          </p:nvPr>
        </p:nvSpPr>
        <p:spPr/>
        <p:txBody>
          <a:bodyPr/>
          <a:lstStyle/>
          <a:p>
            <a:fld id="{680C5762-CF65-4775-9966-A58D40CC61B9}" type="slidenum">
              <a:rPr lang="en-US" smtClean="0"/>
              <a:t>20</a:t>
            </a:fld>
            <a:endParaRPr lang="en-US"/>
          </a:p>
        </p:txBody>
      </p:sp>
      <p:graphicFrame>
        <p:nvGraphicFramePr>
          <p:cNvPr id="6" name="Object 5" descr="shows occupant being restrained by seat belt lap belt combination ">
            <a:extLst>
              <a:ext uri="{FF2B5EF4-FFF2-40B4-BE49-F238E27FC236}">
                <a16:creationId xmlns:a16="http://schemas.microsoft.com/office/drawing/2014/main" id="{B9E1EAC6-0472-4F98-9A07-82C7D90ADF36}"/>
              </a:ext>
            </a:extLst>
          </p:cNvPr>
          <p:cNvGraphicFramePr>
            <a:graphicFrameLocks noChangeAspect="1"/>
          </p:cNvGraphicFramePr>
          <p:nvPr>
            <p:extLst>
              <p:ext uri="{D42A27DB-BD31-4B8C-83A1-F6EECF244321}">
                <p14:modId xmlns:p14="http://schemas.microsoft.com/office/powerpoint/2010/main" val="2783009250"/>
              </p:ext>
            </p:extLst>
          </p:nvPr>
        </p:nvGraphicFramePr>
        <p:xfrm>
          <a:off x="4061102" y="2667000"/>
          <a:ext cx="4625698" cy="3190875"/>
        </p:xfrm>
        <a:graphic>
          <a:graphicData uri="http://schemas.openxmlformats.org/presentationml/2006/ole">
            <mc:AlternateContent xmlns:mc="http://schemas.openxmlformats.org/markup-compatibility/2006">
              <mc:Choice xmlns:v="urn:schemas-microsoft-com:vml" Requires="v">
                <p:oleObj spid="_x0000_s6168" name="CorelPhotoPaint.Image.8" r:id="rId3" imgW="6091200" imgH="4203360" progId="CorelPhotoPaint.Image.8">
                  <p:embed/>
                </p:oleObj>
              </mc:Choice>
              <mc:Fallback>
                <p:oleObj name="CorelPhotoPaint.Image.8" r:id="rId3" imgW="6091200" imgH="4203360" progId="CorelPhotoPaint.Image.8">
                  <p:embed/>
                  <p:pic>
                    <p:nvPicPr>
                      <p:cNvPr id="31749" name="Object 5">
                        <a:extLst>
                          <a:ext uri="{FF2B5EF4-FFF2-40B4-BE49-F238E27FC236}">
                            <a16:creationId xmlns:a16="http://schemas.microsoft.com/office/drawing/2014/main" id="{61250813-6A38-4658-9738-A3E387685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1102" y="2667000"/>
                        <a:ext cx="4625698" cy="31908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60616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916BF-A95E-431C-99CE-626496F8EFF4}"/>
              </a:ext>
            </a:extLst>
          </p:cNvPr>
          <p:cNvSpPr>
            <a:spLocks noGrp="1"/>
          </p:cNvSpPr>
          <p:nvPr>
            <p:ph type="title"/>
          </p:nvPr>
        </p:nvSpPr>
        <p:spPr/>
        <p:txBody>
          <a:bodyPr/>
          <a:lstStyle/>
          <a:p>
            <a:r>
              <a:rPr lang="en-US" dirty="0"/>
              <a:t>Belt-Locking System </a:t>
            </a:r>
          </a:p>
        </p:txBody>
      </p:sp>
      <p:sp>
        <p:nvSpPr>
          <p:cNvPr id="3" name="Content Placeholder 2">
            <a:extLst>
              <a:ext uri="{FF2B5EF4-FFF2-40B4-BE49-F238E27FC236}">
                <a16:creationId xmlns:a16="http://schemas.microsoft.com/office/drawing/2014/main" id="{1322B8D2-D61A-4608-829A-1233C2BF8B8E}"/>
              </a:ext>
            </a:extLst>
          </p:cNvPr>
          <p:cNvSpPr>
            <a:spLocks noGrp="1"/>
          </p:cNvSpPr>
          <p:nvPr>
            <p:ph idx="1"/>
          </p:nvPr>
        </p:nvSpPr>
        <p:spPr/>
        <p:txBody>
          <a:bodyPr>
            <a:normAutofit lnSpcReduction="10000"/>
          </a:bodyPr>
          <a:lstStyle/>
          <a:p>
            <a:pPr marL="0" indent="0" algn="ctr">
              <a:buNone/>
            </a:pPr>
            <a:r>
              <a:rPr lang="en-US" sz="2400" dirty="0">
                <a:solidFill>
                  <a:srgbClr val="FF0000"/>
                </a:solidFill>
              </a:rPr>
              <a:t>Sudden Car Movement </a:t>
            </a:r>
          </a:p>
          <a:p>
            <a:pPr marL="0" indent="0">
              <a:buNone/>
            </a:pPr>
            <a:r>
              <a:rPr lang="en-US" sz="2400" dirty="0">
                <a:solidFill>
                  <a:srgbClr val="002060"/>
                </a:solidFill>
              </a:rPr>
              <a:t>Normal Conditions 			Emergency Conditions</a:t>
            </a:r>
          </a:p>
          <a:p>
            <a:pPr marL="0" indent="0">
              <a:buNone/>
            </a:pPr>
            <a:endParaRPr lang="en-US" sz="2400" dirty="0">
              <a:solidFill>
                <a:srgbClr val="002060"/>
              </a:solidFill>
            </a:endParaRPr>
          </a:p>
          <a:p>
            <a:pPr marL="0" indent="0">
              <a:buNone/>
            </a:pPr>
            <a:r>
              <a:rPr lang="en-US" sz="1800" dirty="0">
                <a:solidFill>
                  <a:srgbClr val="002060"/>
                </a:solidFill>
              </a:rPr>
              <a:t>Seat Belt                                                               Seat Belt</a:t>
            </a:r>
          </a:p>
          <a:p>
            <a:pPr marL="0" indent="0">
              <a:buNone/>
            </a:pPr>
            <a:r>
              <a:rPr lang="en-US" sz="1800" dirty="0">
                <a:solidFill>
                  <a:srgbClr val="002060"/>
                </a:solidFill>
              </a:rPr>
              <a:t>                               Bar                                                           </a:t>
            </a:r>
            <a:r>
              <a:rPr lang="en-US" sz="1800" dirty="0" err="1">
                <a:solidFill>
                  <a:srgbClr val="002060"/>
                </a:solidFill>
              </a:rPr>
              <a:t>Bar</a:t>
            </a:r>
            <a:endParaRPr lang="en-US" sz="1800" dirty="0">
              <a:solidFill>
                <a:srgbClr val="002060"/>
              </a:solidFill>
            </a:endParaRPr>
          </a:p>
          <a:p>
            <a:pPr marL="0" indent="0">
              <a:buNone/>
            </a:pPr>
            <a:endParaRPr lang="en-US" sz="1800" dirty="0">
              <a:solidFill>
                <a:srgbClr val="002060"/>
              </a:solidFill>
            </a:endParaRPr>
          </a:p>
          <a:p>
            <a:pPr marL="0" indent="0">
              <a:buNone/>
            </a:pPr>
            <a:endParaRPr lang="en-US" sz="1800" dirty="0">
              <a:solidFill>
                <a:srgbClr val="002060"/>
              </a:solidFill>
            </a:endParaRPr>
          </a:p>
          <a:p>
            <a:pPr marL="0" indent="0">
              <a:buNone/>
            </a:pPr>
            <a:endParaRPr lang="en-US" sz="1800" dirty="0">
              <a:solidFill>
                <a:srgbClr val="002060"/>
              </a:solidFill>
            </a:endParaRPr>
          </a:p>
          <a:p>
            <a:pPr marL="0" indent="0">
              <a:buNone/>
            </a:pPr>
            <a:endParaRPr lang="en-US" sz="1800" dirty="0">
              <a:solidFill>
                <a:srgbClr val="002060"/>
              </a:solidFill>
            </a:endParaRPr>
          </a:p>
          <a:p>
            <a:pPr marL="0" indent="0">
              <a:buNone/>
            </a:pPr>
            <a:r>
              <a:rPr lang="en-US" sz="1800" dirty="0">
                <a:solidFill>
                  <a:srgbClr val="002060"/>
                </a:solidFill>
              </a:rPr>
              <a:t>                                  Pendulum                                             </a:t>
            </a:r>
            <a:r>
              <a:rPr lang="en-US" sz="1800" dirty="0" err="1">
                <a:solidFill>
                  <a:srgbClr val="002060"/>
                </a:solidFill>
              </a:rPr>
              <a:t>Pendulum</a:t>
            </a:r>
            <a:endParaRPr lang="en-US" sz="1800" dirty="0">
              <a:solidFill>
                <a:srgbClr val="002060"/>
              </a:solidFill>
            </a:endParaRPr>
          </a:p>
          <a:p>
            <a:pPr marL="0" indent="0">
              <a:buNone/>
            </a:pPr>
            <a:endParaRPr lang="en-US" sz="1800" dirty="0">
              <a:solidFill>
                <a:srgbClr val="002060"/>
              </a:solidFill>
            </a:endParaRPr>
          </a:p>
          <a:p>
            <a:pPr marL="0" indent="0">
              <a:buNone/>
            </a:pPr>
            <a:endParaRPr lang="en-US" sz="1800" dirty="0">
              <a:solidFill>
                <a:srgbClr val="002060"/>
              </a:solidFill>
            </a:endParaRPr>
          </a:p>
          <a:p>
            <a:pPr marL="0" indent="0">
              <a:buNone/>
            </a:pPr>
            <a:r>
              <a:rPr lang="en-US" sz="1800" dirty="0">
                <a:solidFill>
                  <a:srgbClr val="002060"/>
                </a:solidFill>
              </a:rPr>
              <a:t>Ratchet Mechanism                             Ratchet Mechanism </a:t>
            </a:r>
          </a:p>
        </p:txBody>
      </p:sp>
      <p:sp>
        <p:nvSpPr>
          <p:cNvPr id="4" name="Date Placeholder 3">
            <a:extLst>
              <a:ext uri="{FF2B5EF4-FFF2-40B4-BE49-F238E27FC236}">
                <a16:creationId xmlns:a16="http://schemas.microsoft.com/office/drawing/2014/main" id="{54871309-2805-4FDF-9DA6-AE5D040421B0}"/>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A4E85A84-2071-441B-B3C5-FCE9837A1E8C}"/>
              </a:ext>
            </a:extLst>
          </p:cNvPr>
          <p:cNvSpPr>
            <a:spLocks noGrp="1"/>
          </p:cNvSpPr>
          <p:nvPr>
            <p:ph type="sldNum" sz="quarter" idx="12"/>
          </p:nvPr>
        </p:nvSpPr>
        <p:spPr/>
        <p:txBody>
          <a:bodyPr/>
          <a:lstStyle/>
          <a:p>
            <a:fld id="{680C5762-CF65-4775-9966-A58D40CC61B9}" type="slidenum">
              <a:rPr lang="en-US" smtClean="0"/>
              <a:t>21</a:t>
            </a:fld>
            <a:endParaRPr lang="en-US"/>
          </a:p>
        </p:txBody>
      </p:sp>
      <p:cxnSp>
        <p:nvCxnSpPr>
          <p:cNvPr id="7" name="Straight Arrow Connector 6">
            <a:extLst>
              <a:ext uri="{FF2B5EF4-FFF2-40B4-BE49-F238E27FC236}">
                <a16:creationId xmlns:a16="http://schemas.microsoft.com/office/drawing/2014/main" id="{1A12DCB5-D65E-492F-B4E7-102864DB684B}"/>
              </a:ext>
              <a:ext uri="{C183D7F6-B498-43B3-948B-1728B52AA6E4}">
                <adec:decorative xmlns:adec="http://schemas.microsoft.com/office/drawing/2017/decorative" val="1"/>
              </a:ext>
            </a:extLst>
          </p:cNvPr>
          <p:cNvCxnSpPr>
            <a:cxnSpLocks/>
          </p:cNvCxnSpPr>
          <p:nvPr/>
        </p:nvCxnSpPr>
        <p:spPr>
          <a:xfrm>
            <a:off x="6172200" y="1828800"/>
            <a:ext cx="2286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4" descr="The action of the seatbelt rachet movement between normal and emergency conditions with bar locking ratchet when the pendulum tilts during emergency conditions.  ">
            <a:extLst>
              <a:ext uri="{FF2B5EF4-FFF2-40B4-BE49-F238E27FC236}">
                <a16:creationId xmlns:a16="http://schemas.microsoft.com/office/drawing/2014/main" id="{6298FC88-0684-4DFA-B54A-D00173C5F54E}"/>
              </a:ext>
            </a:extLst>
          </p:cNvPr>
          <p:cNvGraphicFramePr>
            <a:graphicFrameLocks noChangeAspect="1"/>
          </p:cNvGraphicFramePr>
          <p:nvPr>
            <p:extLst>
              <p:ext uri="{D42A27DB-BD31-4B8C-83A1-F6EECF244321}">
                <p14:modId xmlns:p14="http://schemas.microsoft.com/office/powerpoint/2010/main" val="3965783726"/>
              </p:ext>
            </p:extLst>
          </p:nvPr>
        </p:nvGraphicFramePr>
        <p:xfrm>
          <a:off x="457200" y="2590801"/>
          <a:ext cx="7889875" cy="2819396"/>
        </p:xfrm>
        <a:graphic>
          <a:graphicData uri="http://schemas.openxmlformats.org/presentationml/2006/ole">
            <mc:AlternateContent xmlns:mc="http://schemas.openxmlformats.org/markup-compatibility/2006">
              <mc:Choice xmlns:v="urn:schemas-microsoft-com:vml" Requires="v">
                <p:oleObj spid="_x0000_s7193" name="CorelPhotoPaint.Image.8" r:id="rId3" imgW="5518080" imgH="2075040" progId="CorelPhotoPaint.Image.8">
                  <p:embed/>
                </p:oleObj>
              </mc:Choice>
              <mc:Fallback>
                <p:oleObj name="CorelPhotoPaint.Image.8" r:id="rId3" imgW="5518080" imgH="2075040" progId="CorelPhotoPaint.Image.8">
                  <p:embed/>
                  <p:pic>
                    <p:nvPicPr>
                      <p:cNvPr id="32772" name="Object 4">
                        <a:extLst>
                          <a:ext uri="{FF2B5EF4-FFF2-40B4-BE49-F238E27FC236}">
                            <a16:creationId xmlns:a16="http://schemas.microsoft.com/office/drawing/2014/main" id="{14207E53-B95B-4EF6-AE02-1155FB7A0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1"/>
                        <a:ext cx="7889875" cy="2819396"/>
                      </a:xfrm>
                      <a:prstGeom prst="rect">
                        <a:avLst/>
                      </a:prstGeom>
                      <a:noFill/>
                      <a:ln>
                        <a:noFill/>
                      </a:ln>
                      <a:effectLst/>
                    </p:spPr>
                  </p:pic>
                </p:oleObj>
              </mc:Fallback>
            </mc:AlternateContent>
          </a:graphicData>
        </a:graphic>
      </p:graphicFrame>
      <p:sp>
        <p:nvSpPr>
          <p:cNvPr id="13" name="Rectangle 12">
            <a:extLst>
              <a:ext uri="{FF2B5EF4-FFF2-40B4-BE49-F238E27FC236}">
                <a16:creationId xmlns:a16="http://schemas.microsoft.com/office/drawing/2014/main" id="{AE8B37D3-F55F-4E4B-ACD5-5E89551D0E99}"/>
              </a:ext>
            </a:extLst>
          </p:cNvPr>
          <p:cNvSpPr/>
          <p:nvPr/>
        </p:nvSpPr>
        <p:spPr>
          <a:xfrm>
            <a:off x="340895" y="2895600"/>
            <a:ext cx="1335505" cy="338554"/>
          </a:xfrm>
          <a:prstGeom prst="rect">
            <a:avLst/>
          </a:prstGeom>
        </p:spPr>
        <p:txBody>
          <a:bodyPr wrap="square">
            <a:spAutoFit/>
          </a:bodyPr>
          <a:lstStyle/>
          <a:p>
            <a:pPr eaLnBrk="0" hangingPunct="0">
              <a:spcBef>
                <a:spcPct val="50000"/>
              </a:spcBef>
            </a:pPr>
            <a:r>
              <a:rPr lang="en-US" altLang="en-US" sz="1600" b="1" dirty="0">
                <a:latin typeface="Arial" panose="020B0604020202020204" pitchFamily="34" charset="0"/>
              </a:rPr>
              <a:t>Seat Belt</a:t>
            </a:r>
          </a:p>
        </p:txBody>
      </p:sp>
      <p:sp>
        <p:nvSpPr>
          <p:cNvPr id="14" name="Rectangle 13">
            <a:extLst>
              <a:ext uri="{FF2B5EF4-FFF2-40B4-BE49-F238E27FC236}">
                <a16:creationId xmlns:a16="http://schemas.microsoft.com/office/drawing/2014/main" id="{B9918797-B917-499E-8172-EF8DD3333B25}"/>
              </a:ext>
            </a:extLst>
          </p:cNvPr>
          <p:cNvSpPr/>
          <p:nvPr/>
        </p:nvSpPr>
        <p:spPr>
          <a:xfrm>
            <a:off x="4038600" y="2971799"/>
            <a:ext cx="1524000" cy="338554"/>
          </a:xfrm>
          <a:prstGeom prst="rect">
            <a:avLst/>
          </a:prstGeom>
        </p:spPr>
        <p:txBody>
          <a:bodyPr wrap="square">
            <a:spAutoFit/>
          </a:bodyPr>
          <a:lstStyle/>
          <a:p>
            <a:pPr eaLnBrk="0" hangingPunct="0">
              <a:spcBef>
                <a:spcPct val="50000"/>
              </a:spcBef>
            </a:pPr>
            <a:r>
              <a:rPr lang="en-US" altLang="en-US" sz="1600" b="1" dirty="0">
                <a:latin typeface="Arial" panose="020B0604020202020204" pitchFamily="34" charset="0"/>
              </a:rPr>
              <a:t>Seat Belt</a:t>
            </a:r>
          </a:p>
        </p:txBody>
      </p:sp>
      <p:sp>
        <p:nvSpPr>
          <p:cNvPr id="15" name="Text Box 11">
            <a:extLst>
              <a:ext uri="{FF2B5EF4-FFF2-40B4-BE49-F238E27FC236}">
                <a16:creationId xmlns:a16="http://schemas.microsoft.com/office/drawing/2014/main" id="{44885E0E-6EAC-45CA-8657-AE1E952CA8B5}"/>
              </a:ext>
            </a:extLst>
          </p:cNvPr>
          <p:cNvSpPr txBox="1">
            <a:spLocks noChangeArrowheads="1"/>
          </p:cNvSpPr>
          <p:nvPr/>
        </p:nvSpPr>
        <p:spPr bwMode="auto">
          <a:xfrm rot="10800000" flipV="1">
            <a:off x="1981200" y="2971799"/>
            <a:ext cx="990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1600" b="1" dirty="0">
                <a:latin typeface="Arial" panose="020B0604020202020204" pitchFamily="34" charset="0"/>
              </a:rPr>
              <a:t>Bar</a:t>
            </a:r>
          </a:p>
        </p:txBody>
      </p:sp>
      <p:sp>
        <p:nvSpPr>
          <p:cNvPr id="16" name="Text Box 11">
            <a:extLst>
              <a:ext uri="{FF2B5EF4-FFF2-40B4-BE49-F238E27FC236}">
                <a16:creationId xmlns:a16="http://schemas.microsoft.com/office/drawing/2014/main" id="{CFD56397-57FF-4DA6-A4CD-49A13CB1AB0F}"/>
              </a:ext>
            </a:extLst>
          </p:cNvPr>
          <p:cNvSpPr txBox="1">
            <a:spLocks noChangeArrowheads="1"/>
          </p:cNvSpPr>
          <p:nvPr/>
        </p:nvSpPr>
        <p:spPr bwMode="auto">
          <a:xfrm>
            <a:off x="6069012" y="3081755"/>
            <a:ext cx="865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1600" b="1" dirty="0">
                <a:latin typeface="Arial" panose="020B0604020202020204" pitchFamily="34" charset="0"/>
              </a:rPr>
              <a:t>Bar</a:t>
            </a:r>
          </a:p>
        </p:txBody>
      </p:sp>
      <p:sp>
        <p:nvSpPr>
          <p:cNvPr id="19" name="Rectangle 18">
            <a:extLst>
              <a:ext uri="{FF2B5EF4-FFF2-40B4-BE49-F238E27FC236}">
                <a16:creationId xmlns:a16="http://schemas.microsoft.com/office/drawing/2014/main" id="{3963A3A9-B296-46CE-9DB8-18F12D4301CF}"/>
              </a:ext>
            </a:extLst>
          </p:cNvPr>
          <p:cNvSpPr/>
          <p:nvPr/>
        </p:nvSpPr>
        <p:spPr>
          <a:xfrm rot="10800000" flipV="1">
            <a:off x="2770188" y="4907953"/>
            <a:ext cx="1497012" cy="369332"/>
          </a:xfrm>
          <a:prstGeom prst="rect">
            <a:avLst/>
          </a:prstGeom>
        </p:spPr>
        <p:txBody>
          <a:bodyPr wrap="square">
            <a:spAutoFit/>
          </a:bodyPr>
          <a:lstStyle/>
          <a:p>
            <a:pPr lvl="0" eaLnBrk="0" fontAlgn="base" hangingPunct="0">
              <a:spcBef>
                <a:spcPct val="50000"/>
              </a:spcBef>
              <a:spcAft>
                <a:spcPct val="0"/>
              </a:spcAft>
            </a:pPr>
            <a:r>
              <a:rPr lang="en-US" altLang="en-US" b="1" dirty="0">
                <a:solidFill>
                  <a:srgbClr val="000000"/>
                </a:solidFill>
                <a:latin typeface="Arial" panose="020B0604020202020204" pitchFamily="34" charset="0"/>
              </a:rPr>
              <a:t>Pendulum</a:t>
            </a:r>
          </a:p>
        </p:txBody>
      </p:sp>
      <p:sp>
        <p:nvSpPr>
          <p:cNvPr id="20" name="Rectangle 19">
            <a:extLst>
              <a:ext uri="{FF2B5EF4-FFF2-40B4-BE49-F238E27FC236}">
                <a16:creationId xmlns:a16="http://schemas.microsoft.com/office/drawing/2014/main" id="{596BCE6B-219B-44FF-87B3-2DC584509DC8}"/>
              </a:ext>
            </a:extLst>
          </p:cNvPr>
          <p:cNvSpPr/>
          <p:nvPr/>
        </p:nvSpPr>
        <p:spPr>
          <a:xfrm flipH="1">
            <a:off x="6934200" y="4907953"/>
            <a:ext cx="1418054" cy="369332"/>
          </a:xfrm>
          <a:prstGeom prst="rect">
            <a:avLst/>
          </a:prstGeom>
        </p:spPr>
        <p:txBody>
          <a:bodyPr wrap="square">
            <a:spAutoFit/>
          </a:bodyPr>
          <a:lstStyle/>
          <a:p>
            <a:pPr lvl="0" eaLnBrk="0" fontAlgn="base" hangingPunct="0">
              <a:spcBef>
                <a:spcPct val="50000"/>
              </a:spcBef>
              <a:spcAft>
                <a:spcPct val="0"/>
              </a:spcAft>
            </a:pPr>
            <a:r>
              <a:rPr lang="en-US" altLang="en-US" b="1" dirty="0">
                <a:solidFill>
                  <a:srgbClr val="000000"/>
                </a:solidFill>
                <a:latin typeface="Arial" panose="020B0604020202020204" pitchFamily="34" charset="0"/>
              </a:rPr>
              <a:t>Pendulum</a:t>
            </a:r>
          </a:p>
        </p:txBody>
      </p:sp>
    </p:spTree>
    <p:extLst>
      <p:ext uri="{BB962C8B-B14F-4D97-AF65-F5344CB8AC3E}">
        <p14:creationId xmlns:p14="http://schemas.microsoft.com/office/powerpoint/2010/main" val="7719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9C34-50EB-410A-A766-87CF08F54C27}"/>
              </a:ext>
            </a:extLst>
          </p:cNvPr>
          <p:cNvSpPr>
            <a:spLocks noGrp="1"/>
          </p:cNvSpPr>
          <p:nvPr>
            <p:ph type="title"/>
          </p:nvPr>
        </p:nvSpPr>
        <p:spPr/>
        <p:txBody>
          <a:bodyPr/>
          <a:lstStyle/>
          <a:p>
            <a:r>
              <a:rPr lang="en-US" dirty="0"/>
              <a:t>Adjusting Belts for Proper Fit</a:t>
            </a:r>
          </a:p>
        </p:txBody>
      </p:sp>
      <p:sp>
        <p:nvSpPr>
          <p:cNvPr id="3" name="Content Placeholder 2">
            <a:extLst>
              <a:ext uri="{FF2B5EF4-FFF2-40B4-BE49-F238E27FC236}">
                <a16:creationId xmlns:a16="http://schemas.microsoft.com/office/drawing/2014/main" id="{6C407716-1F51-47BD-930C-23EB4AE85254}"/>
              </a:ext>
            </a:extLst>
          </p:cNvPr>
          <p:cNvSpPr>
            <a:spLocks noGrp="1"/>
          </p:cNvSpPr>
          <p:nvPr>
            <p:ph idx="1"/>
          </p:nvPr>
        </p:nvSpPr>
        <p:spPr/>
        <p:txBody>
          <a:bodyPr/>
          <a:lstStyle/>
          <a:p>
            <a:r>
              <a:rPr lang="en-US" dirty="0"/>
              <a:t>Lap Belt</a:t>
            </a:r>
          </a:p>
          <a:p>
            <a:pPr lvl="1"/>
            <a:r>
              <a:rPr lang="en-US" dirty="0"/>
              <a:t>Low across hips</a:t>
            </a:r>
          </a:p>
          <a:p>
            <a:pPr lvl="1"/>
            <a:r>
              <a:rPr lang="en-US" dirty="0"/>
              <a:t>Snug across hips</a:t>
            </a:r>
          </a:p>
          <a:p>
            <a:pPr lvl="1"/>
            <a:r>
              <a:rPr lang="en-US" dirty="0"/>
              <a:t>Avoids internal injuries</a:t>
            </a:r>
          </a:p>
          <a:p>
            <a:r>
              <a:rPr lang="en-US" dirty="0"/>
              <a:t>Shoulder Belt</a:t>
            </a:r>
          </a:p>
          <a:p>
            <a:pPr lvl="1"/>
            <a:r>
              <a:rPr lang="en-US" dirty="0"/>
              <a:t>Over collar bone and chest</a:t>
            </a:r>
          </a:p>
          <a:p>
            <a:pPr lvl="1"/>
            <a:r>
              <a:rPr lang="en-US" dirty="0"/>
              <a:t>Avoids shoulder dislocation</a:t>
            </a:r>
          </a:p>
          <a:p>
            <a:pPr lvl="1"/>
            <a:r>
              <a:rPr lang="en-US" dirty="0"/>
              <a:t>Avoids rib cage damage </a:t>
            </a:r>
          </a:p>
        </p:txBody>
      </p:sp>
      <p:sp>
        <p:nvSpPr>
          <p:cNvPr id="4" name="Date Placeholder 3">
            <a:extLst>
              <a:ext uri="{FF2B5EF4-FFF2-40B4-BE49-F238E27FC236}">
                <a16:creationId xmlns:a16="http://schemas.microsoft.com/office/drawing/2014/main" id="{F0345BC3-26F8-4689-895C-37F3BCAEE530}"/>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09A59570-0172-46C5-BEDE-66AD0F2603EA}"/>
              </a:ext>
            </a:extLst>
          </p:cNvPr>
          <p:cNvSpPr>
            <a:spLocks noGrp="1"/>
          </p:cNvSpPr>
          <p:nvPr>
            <p:ph type="sldNum" sz="quarter" idx="12"/>
          </p:nvPr>
        </p:nvSpPr>
        <p:spPr/>
        <p:txBody>
          <a:bodyPr/>
          <a:lstStyle/>
          <a:p>
            <a:fld id="{680C5762-CF65-4775-9966-A58D40CC61B9}" type="slidenum">
              <a:rPr lang="en-US" smtClean="0"/>
              <a:t>22</a:t>
            </a:fld>
            <a:endParaRPr lang="en-US"/>
          </a:p>
        </p:txBody>
      </p:sp>
    </p:spTree>
    <p:extLst>
      <p:ext uri="{BB962C8B-B14F-4D97-AF65-F5344CB8AC3E}">
        <p14:creationId xmlns:p14="http://schemas.microsoft.com/office/powerpoint/2010/main" val="175916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77F0-A35A-4AE6-8995-648175A64FB2}"/>
              </a:ext>
            </a:extLst>
          </p:cNvPr>
          <p:cNvSpPr>
            <a:spLocks noGrp="1"/>
          </p:cNvSpPr>
          <p:nvPr>
            <p:ph type="title"/>
          </p:nvPr>
        </p:nvSpPr>
        <p:spPr/>
        <p:txBody>
          <a:bodyPr/>
          <a:lstStyle/>
          <a:p>
            <a:r>
              <a:rPr lang="en-US" dirty="0"/>
              <a:t>Seat Belt Video Clip </a:t>
            </a:r>
          </a:p>
        </p:txBody>
      </p:sp>
      <p:pic>
        <p:nvPicPr>
          <p:cNvPr id="6" name="Heaven can Wait Video" descr="short video showing 4 passengers in a vehicle that hits a tree.  of the 4 passengers 3 were not wearing a seat belt and the video shows a depiction of their spirit leaving their bodies as they expire.  The 4th passenger is wearing a seat belt and his spirit cannot escape his body thus returning.  Caption reads heaven can wait, wear your safety belt.  ">
            <a:hlinkClick r:id="" action="ppaction://media"/>
            <a:extLst>
              <a:ext uri="{FF2B5EF4-FFF2-40B4-BE49-F238E27FC236}">
                <a16:creationId xmlns:a16="http://schemas.microsoft.com/office/drawing/2014/main" id="{2B9118EF-D0CA-4D94-85B8-9878A714F1B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600201"/>
            <a:ext cx="8229600" cy="4191000"/>
          </a:xfrm>
        </p:spPr>
      </p:pic>
      <p:sp>
        <p:nvSpPr>
          <p:cNvPr id="4" name="Date Placeholder 3">
            <a:extLst>
              <a:ext uri="{FF2B5EF4-FFF2-40B4-BE49-F238E27FC236}">
                <a16:creationId xmlns:a16="http://schemas.microsoft.com/office/drawing/2014/main" id="{91334FB3-E7BC-4B27-9FDB-45071E119028}"/>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411145B4-4F2E-47BE-BA85-1186F21D5111}"/>
              </a:ext>
            </a:extLst>
          </p:cNvPr>
          <p:cNvSpPr>
            <a:spLocks noGrp="1"/>
          </p:cNvSpPr>
          <p:nvPr>
            <p:ph type="sldNum" sz="quarter" idx="12"/>
          </p:nvPr>
        </p:nvSpPr>
        <p:spPr/>
        <p:txBody>
          <a:bodyPr/>
          <a:lstStyle/>
          <a:p>
            <a:fld id="{680C5762-CF65-4775-9966-A58D40CC61B9}" type="slidenum">
              <a:rPr lang="en-US" smtClean="0"/>
              <a:t>23</a:t>
            </a:fld>
            <a:endParaRPr lang="en-US"/>
          </a:p>
        </p:txBody>
      </p:sp>
    </p:spTree>
    <p:extLst>
      <p:ext uri="{BB962C8B-B14F-4D97-AF65-F5344CB8AC3E}">
        <p14:creationId xmlns:p14="http://schemas.microsoft.com/office/powerpoint/2010/main" val="307728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9369-5245-4EE9-B169-27DCE5171695}"/>
              </a:ext>
            </a:extLst>
          </p:cNvPr>
          <p:cNvSpPr>
            <a:spLocks noGrp="1"/>
          </p:cNvSpPr>
          <p:nvPr>
            <p:ph type="title"/>
          </p:nvPr>
        </p:nvSpPr>
        <p:spPr/>
        <p:txBody>
          <a:bodyPr>
            <a:normAutofit/>
          </a:bodyPr>
          <a:lstStyle/>
          <a:p>
            <a:r>
              <a:rPr lang="en-US" dirty="0"/>
              <a:t>Reducing Crash Risk and Consequences </a:t>
            </a:r>
          </a:p>
        </p:txBody>
      </p:sp>
      <p:sp>
        <p:nvSpPr>
          <p:cNvPr id="3" name="Content Placeholder 2">
            <a:extLst>
              <a:ext uri="{FF2B5EF4-FFF2-40B4-BE49-F238E27FC236}">
                <a16:creationId xmlns:a16="http://schemas.microsoft.com/office/drawing/2014/main" id="{E8F34B8D-515B-43B8-A0AC-C13F3B46E439}"/>
              </a:ext>
            </a:extLst>
          </p:cNvPr>
          <p:cNvSpPr>
            <a:spLocks noGrp="1"/>
          </p:cNvSpPr>
          <p:nvPr>
            <p:ph idx="1"/>
          </p:nvPr>
        </p:nvSpPr>
        <p:spPr/>
        <p:txBody>
          <a:bodyPr>
            <a:normAutofit/>
          </a:bodyPr>
          <a:lstStyle/>
          <a:p>
            <a:r>
              <a:rPr lang="en-US" sz="2000" dirty="0"/>
              <a:t>Avoid Head-On Collisions</a:t>
            </a:r>
          </a:p>
          <a:p>
            <a:r>
              <a:rPr lang="en-US" sz="2000" dirty="0"/>
              <a:t>Drive off road rather than skid off road</a:t>
            </a:r>
          </a:p>
          <a:p>
            <a:r>
              <a:rPr lang="en-US" sz="2000" dirty="0"/>
              <a:t>Hit something soft rather than something hard</a:t>
            </a:r>
          </a:p>
          <a:p>
            <a:r>
              <a:rPr lang="en-US" sz="2000" dirty="0"/>
              <a:t>Hit something going your way rather than something stationary</a:t>
            </a:r>
          </a:p>
          <a:p>
            <a:r>
              <a:rPr lang="en-US" sz="2000" dirty="0"/>
              <a:t>Hit stationary objects with glancing blow</a:t>
            </a:r>
          </a:p>
          <a:p>
            <a:r>
              <a:rPr lang="en-US" sz="2000" dirty="0"/>
              <a:t>Hit stationary objects rather than an approaching object</a:t>
            </a:r>
          </a:p>
          <a:p>
            <a:r>
              <a:rPr lang="en-US" sz="2000" dirty="0"/>
              <a:t>Steer to avoid oncoming traffic</a:t>
            </a:r>
          </a:p>
          <a:p>
            <a:pPr marL="0" indent="0">
              <a:buNone/>
            </a:pPr>
            <a:r>
              <a:rPr lang="en-US" sz="2000" dirty="0"/>
              <a:t> </a:t>
            </a:r>
          </a:p>
        </p:txBody>
      </p:sp>
      <p:sp>
        <p:nvSpPr>
          <p:cNvPr id="4" name="Date Placeholder 3">
            <a:extLst>
              <a:ext uri="{FF2B5EF4-FFF2-40B4-BE49-F238E27FC236}">
                <a16:creationId xmlns:a16="http://schemas.microsoft.com/office/drawing/2014/main" id="{D726E352-FB6D-47FA-B5C5-A967B359377E}"/>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6DF2EF82-D3B3-422A-95C2-FF09C41B596A}"/>
              </a:ext>
            </a:extLst>
          </p:cNvPr>
          <p:cNvSpPr>
            <a:spLocks noGrp="1"/>
          </p:cNvSpPr>
          <p:nvPr>
            <p:ph type="sldNum" sz="quarter" idx="12"/>
          </p:nvPr>
        </p:nvSpPr>
        <p:spPr/>
        <p:txBody>
          <a:bodyPr/>
          <a:lstStyle/>
          <a:p>
            <a:fld id="{680C5762-CF65-4775-9966-A58D40CC61B9}" type="slidenum">
              <a:rPr lang="en-US" smtClean="0"/>
              <a:t>24</a:t>
            </a:fld>
            <a:endParaRPr lang="en-US"/>
          </a:p>
        </p:txBody>
      </p:sp>
      <p:sp>
        <p:nvSpPr>
          <p:cNvPr id="6" name="Line 8" descr="side road marker for west bound traffic ">
            <a:extLst>
              <a:ext uri="{FF2B5EF4-FFF2-40B4-BE49-F238E27FC236}">
                <a16:creationId xmlns:a16="http://schemas.microsoft.com/office/drawing/2014/main" id="{8799B396-80D1-48AD-8D3E-1B6F37BEF053}"/>
              </a:ext>
            </a:extLst>
          </p:cNvPr>
          <p:cNvSpPr>
            <a:spLocks noChangeShapeType="1"/>
          </p:cNvSpPr>
          <p:nvPr/>
        </p:nvSpPr>
        <p:spPr bwMode="auto">
          <a:xfrm>
            <a:off x="0" y="4343400"/>
            <a:ext cx="91440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 name="Picture 14" descr="position of east bound vehicle in west bound lane beginning to pass the truck  ">
            <a:extLst>
              <a:ext uri="{FF2B5EF4-FFF2-40B4-BE49-F238E27FC236}">
                <a16:creationId xmlns:a16="http://schemas.microsoft.com/office/drawing/2014/main" id="{84B6D5FE-2EC3-470B-90C2-C0D2EE7F2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71" y="4433889"/>
            <a:ext cx="9112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 descr="yellow center line for east and west bound traffic ">
            <a:extLst>
              <a:ext uri="{FF2B5EF4-FFF2-40B4-BE49-F238E27FC236}">
                <a16:creationId xmlns:a16="http://schemas.microsoft.com/office/drawing/2014/main" id="{8A2E3B8A-B0DE-4355-865E-8EFAB2F1AF81}"/>
              </a:ext>
            </a:extLst>
          </p:cNvPr>
          <p:cNvSpPr>
            <a:spLocks noChangeShapeType="1"/>
          </p:cNvSpPr>
          <p:nvPr/>
        </p:nvSpPr>
        <p:spPr bwMode="auto">
          <a:xfrm>
            <a:off x="-62885" y="5029200"/>
            <a:ext cx="9144000" cy="0"/>
          </a:xfrm>
          <a:prstGeom prst="line">
            <a:avLst/>
          </a:prstGeom>
          <a:noFill/>
          <a:ln w="57150">
            <a:solidFill>
              <a:srgbClr val="FF99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13" descr="starting point of east bound vehicle before starting to pass the truck ">
            <a:extLst>
              <a:ext uri="{FF2B5EF4-FFF2-40B4-BE49-F238E27FC236}">
                <a16:creationId xmlns:a16="http://schemas.microsoft.com/office/drawing/2014/main" id="{F4150C58-9F9B-44B5-888E-CC23811FB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168793"/>
            <a:ext cx="9207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12" descr="the truck in the east bound lane being passed ">
            <a:extLst>
              <a:ext uri="{FF2B5EF4-FFF2-40B4-BE49-F238E27FC236}">
                <a16:creationId xmlns:a16="http://schemas.microsoft.com/office/drawing/2014/main" id="{3A2E8A9E-AD83-48FA-AA1D-AB6213F1951B}"/>
              </a:ext>
            </a:extLst>
          </p:cNvPr>
          <p:cNvGraphicFramePr>
            <a:graphicFrameLocks noChangeAspect="1"/>
          </p:cNvGraphicFramePr>
          <p:nvPr>
            <p:extLst>
              <p:ext uri="{D42A27DB-BD31-4B8C-83A1-F6EECF244321}">
                <p14:modId xmlns:p14="http://schemas.microsoft.com/office/powerpoint/2010/main" val="54088381"/>
              </p:ext>
            </p:extLst>
          </p:nvPr>
        </p:nvGraphicFramePr>
        <p:xfrm>
          <a:off x="1993883" y="5091068"/>
          <a:ext cx="1981200" cy="609600"/>
        </p:xfrm>
        <a:graphic>
          <a:graphicData uri="http://schemas.openxmlformats.org/presentationml/2006/ole">
            <mc:AlternateContent xmlns:mc="http://schemas.openxmlformats.org/markup-compatibility/2006">
              <mc:Choice xmlns:v="urn:schemas-microsoft-com:vml" Requires="v">
                <p:oleObj spid="_x0000_s8212" name="Paint Shop Pro Image" r:id="rId5" imgW="1882927" imgH="575610" progId="PaintShopPro">
                  <p:embed/>
                </p:oleObj>
              </mc:Choice>
              <mc:Fallback>
                <p:oleObj name="Paint Shop Pro Image" r:id="rId5" imgW="1882927" imgH="575610" progId="PaintShopPro">
                  <p:embed/>
                  <p:pic>
                    <p:nvPicPr>
                      <p:cNvPr id="27655" name="Object 12">
                        <a:extLst>
                          <a:ext uri="{FF2B5EF4-FFF2-40B4-BE49-F238E27FC236}">
                            <a16:creationId xmlns:a16="http://schemas.microsoft.com/office/drawing/2014/main" id="{139D17B3-8E1F-4E27-B454-53632AD6D5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3883" y="5091068"/>
                        <a:ext cx="1981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Line 9" descr="right side marker for east bound traffic ">
            <a:extLst>
              <a:ext uri="{FF2B5EF4-FFF2-40B4-BE49-F238E27FC236}">
                <a16:creationId xmlns:a16="http://schemas.microsoft.com/office/drawing/2014/main" id="{86524F90-FA38-47B4-BDE9-6ADEF56F34DA}"/>
              </a:ext>
            </a:extLst>
          </p:cNvPr>
          <p:cNvSpPr>
            <a:spLocks noChangeShapeType="1"/>
          </p:cNvSpPr>
          <p:nvPr/>
        </p:nvSpPr>
        <p:spPr bwMode="auto">
          <a:xfrm>
            <a:off x="-62885" y="5791200"/>
            <a:ext cx="91440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 name="Picture 16" descr="west bound vehicle in west bound lane ">
            <a:extLst>
              <a:ext uri="{FF2B5EF4-FFF2-40B4-BE49-F238E27FC236}">
                <a16:creationId xmlns:a16="http://schemas.microsoft.com/office/drawing/2014/main" id="{21F31D46-1751-462D-8E89-BE81CC2421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471988"/>
            <a:ext cx="908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descr="arrow showing direction of lane change for starting point of east bound vehicle ">
            <a:extLst>
              <a:ext uri="{FF2B5EF4-FFF2-40B4-BE49-F238E27FC236}">
                <a16:creationId xmlns:a16="http://schemas.microsoft.com/office/drawing/2014/main" id="{1C056D3D-B471-41D3-A478-791BB964935B}"/>
              </a:ext>
            </a:extLst>
          </p:cNvPr>
          <p:cNvCxnSpPr>
            <a:cxnSpLocks/>
            <a:stCxn id="9" idx="0"/>
          </p:cNvCxnSpPr>
          <p:nvPr/>
        </p:nvCxnSpPr>
        <p:spPr>
          <a:xfrm flipV="1">
            <a:off x="612775" y="4878643"/>
            <a:ext cx="1152508" cy="2901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772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2F3E-614C-4FB7-B9A7-F53D86FD16D0}"/>
              </a:ext>
            </a:extLst>
          </p:cNvPr>
          <p:cNvSpPr>
            <a:spLocks noGrp="1"/>
          </p:cNvSpPr>
          <p:nvPr>
            <p:ph type="title"/>
          </p:nvPr>
        </p:nvSpPr>
        <p:spPr/>
        <p:txBody>
          <a:bodyPr/>
          <a:lstStyle/>
          <a:p>
            <a:r>
              <a:rPr lang="en-US" dirty="0"/>
              <a:t>Notice Unusual Roadway Conditions </a:t>
            </a:r>
          </a:p>
        </p:txBody>
      </p:sp>
      <p:sp>
        <p:nvSpPr>
          <p:cNvPr id="3" name="Content Placeholder 2">
            <a:extLst>
              <a:ext uri="{FF2B5EF4-FFF2-40B4-BE49-F238E27FC236}">
                <a16:creationId xmlns:a16="http://schemas.microsoft.com/office/drawing/2014/main" id="{0AE27FD1-F2F3-4B28-BD0B-58D354E5C8E2}"/>
              </a:ext>
            </a:extLst>
          </p:cNvPr>
          <p:cNvSpPr>
            <a:spLocks noGrp="1"/>
          </p:cNvSpPr>
          <p:nvPr>
            <p:ph idx="1"/>
          </p:nvPr>
        </p:nvSpPr>
        <p:spPr/>
        <p:txBody>
          <a:bodyPr>
            <a:normAutofit lnSpcReduction="10000"/>
          </a:bodyPr>
          <a:lstStyle/>
          <a:p>
            <a:r>
              <a:rPr lang="en-US" dirty="0"/>
              <a:t>Roadway changes due to ice, snow, or frost</a:t>
            </a:r>
          </a:p>
          <a:p>
            <a:r>
              <a:rPr lang="en-US" dirty="0"/>
              <a:t>Wet surfaces, particularly first 15 minutes of rain after long dry periods when drops of oil and rubber particles have collected on roadways</a:t>
            </a:r>
          </a:p>
          <a:p>
            <a:r>
              <a:rPr lang="en-US" dirty="0"/>
              <a:t>Hard rain or water standing on road</a:t>
            </a:r>
          </a:p>
          <a:p>
            <a:r>
              <a:rPr lang="en-US" dirty="0"/>
              <a:t>Mud near farm entrances, construction sites, and truck crossings </a:t>
            </a:r>
          </a:p>
        </p:txBody>
      </p:sp>
      <p:sp>
        <p:nvSpPr>
          <p:cNvPr id="4" name="Date Placeholder 3">
            <a:extLst>
              <a:ext uri="{FF2B5EF4-FFF2-40B4-BE49-F238E27FC236}">
                <a16:creationId xmlns:a16="http://schemas.microsoft.com/office/drawing/2014/main" id="{61EEAE37-CBA2-413E-99A6-1C11E44747B8}"/>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8AC1074B-2F63-4F88-AC0D-B2F9BCA7A208}"/>
              </a:ext>
            </a:extLst>
          </p:cNvPr>
          <p:cNvSpPr>
            <a:spLocks noGrp="1"/>
          </p:cNvSpPr>
          <p:nvPr>
            <p:ph type="sldNum" sz="quarter" idx="12"/>
          </p:nvPr>
        </p:nvSpPr>
        <p:spPr/>
        <p:txBody>
          <a:bodyPr/>
          <a:lstStyle/>
          <a:p>
            <a:fld id="{680C5762-CF65-4775-9966-A58D40CC61B9}" type="slidenum">
              <a:rPr lang="en-US" smtClean="0"/>
              <a:t>25</a:t>
            </a:fld>
            <a:endParaRPr lang="en-US"/>
          </a:p>
        </p:txBody>
      </p:sp>
    </p:spTree>
    <p:extLst>
      <p:ext uri="{BB962C8B-B14F-4D97-AF65-F5344CB8AC3E}">
        <p14:creationId xmlns:p14="http://schemas.microsoft.com/office/powerpoint/2010/main" val="4170533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F74E-DE48-424A-9A3A-53E5CA10A566}"/>
              </a:ext>
            </a:extLst>
          </p:cNvPr>
          <p:cNvSpPr>
            <a:spLocks noGrp="1"/>
          </p:cNvSpPr>
          <p:nvPr>
            <p:ph type="title"/>
          </p:nvPr>
        </p:nvSpPr>
        <p:spPr/>
        <p:txBody>
          <a:bodyPr/>
          <a:lstStyle/>
          <a:p>
            <a:r>
              <a:rPr lang="en-US" dirty="0"/>
              <a:t>Notice Unusual Roadway Conditions</a:t>
            </a:r>
          </a:p>
        </p:txBody>
      </p:sp>
      <p:sp>
        <p:nvSpPr>
          <p:cNvPr id="3" name="Content Placeholder 2">
            <a:extLst>
              <a:ext uri="{FF2B5EF4-FFF2-40B4-BE49-F238E27FC236}">
                <a16:creationId xmlns:a16="http://schemas.microsoft.com/office/drawing/2014/main" id="{DA62B1FB-CA93-4604-A944-9A54366A6F18}"/>
              </a:ext>
            </a:extLst>
          </p:cNvPr>
          <p:cNvSpPr>
            <a:spLocks noGrp="1"/>
          </p:cNvSpPr>
          <p:nvPr>
            <p:ph idx="1"/>
          </p:nvPr>
        </p:nvSpPr>
        <p:spPr/>
        <p:txBody>
          <a:bodyPr/>
          <a:lstStyle/>
          <a:p>
            <a:r>
              <a:rPr lang="en-US" dirty="0"/>
              <a:t>Wet leaves</a:t>
            </a:r>
          </a:p>
          <a:p>
            <a:r>
              <a:rPr lang="en-US" dirty="0"/>
              <a:t>Broken or uneven road surface</a:t>
            </a:r>
          </a:p>
          <a:p>
            <a:r>
              <a:rPr lang="en-US" dirty="0"/>
              <a:t>Sand or gravel frequently found on curves in rural areas</a:t>
            </a:r>
          </a:p>
          <a:p>
            <a:r>
              <a:rPr lang="en-US" dirty="0"/>
              <a:t>Look for flat curve, banked the wrong way, or loss of traction which can occur on dry </a:t>
            </a:r>
            <a:r>
              <a:rPr lang="en-US" dirty="0" err="1"/>
              <a:t>sruface</a:t>
            </a:r>
            <a:r>
              <a:rPr lang="en-US" dirty="0"/>
              <a:t> but more likely when slippery </a:t>
            </a:r>
          </a:p>
        </p:txBody>
      </p:sp>
      <p:sp>
        <p:nvSpPr>
          <p:cNvPr id="4" name="Date Placeholder 3">
            <a:extLst>
              <a:ext uri="{FF2B5EF4-FFF2-40B4-BE49-F238E27FC236}">
                <a16:creationId xmlns:a16="http://schemas.microsoft.com/office/drawing/2014/main" id="{33CF6FBC-87DD-4FC9-B58A-EE3F7E23EDCE}"/>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94C9DCCC-5C93-4C92-9E30-378C7DB1EF44}"/>
              </a:ext>
            </a:extLst>
          </p:cNvPr>
          <p:cNvSpPr>
            <a:spLocks noGrp="1"/>
          </p:cNvSpPr>
          <p:nvPr>
            <p:ph type="sldNum" sz="quarter" idx="12"/>
          </p:nvPr>
        </p:nvSpPr>
        <p:spPr/>
        <p:txBody>
          <a:bodyPr/>
          <a:lstStyle/>
          <a:p>
            <a:fld id="{680C5762-CF65-4775-9966-A58D40CC61B9}" type="slidenum">
              <a:rPr lang="en-US" smtClean="0"/>
              <a:t>26</a:t>
            </a:fld>
            <a:endParaRPr lang="en-US"/>
          </a:p>
        </p:txBody>
      </p:sp>
    </p:spTree>
    <p:extLst>
      <p:ext uri="{BB962C8B-B14F-4D97-AF65-F5344CB8AC3E}">
        <p14:creationId xmlns:p14="http://schemas.microsoft.com/office/powerpoint/2010/main" val="192946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D5CD-5554-44BC-93AE-50F0EA427AF9}"/>
              </a:ext>
            </a:extLst>
          </p:cNvPr>
          <p:cNvSpPr>
            <a:spLocks noGrp="1"/>
          </p:cNvSpPr>
          <p:nvPr>
            <p:ph type="title"/>
          </p:nvPr>
        </p:nvSpPr>
        <p:spPr/>
        <p:txBody>
          <a:bodyPr/>
          <a:lstStyle/>
          <a:p>
            <a:r>
              <a:rPr lang="en-US" dirty="0"/>
              <a:t>Modern Automotive Technology </a:t>
            </a:r>
          </a:p>
        </p:txBody>
      </p:sp>
      <p:sp>
        <p:nvSpPr>
          <p:cNvPr id="3" name="Content Placeholder 2">
            <a:extLst>
              <a:ext uri="{FF2B5EF4-FFF2-40B4-BE49-F238E27FC236}">
                <a16:creationId xmlns:a16="http://schemas.microsoft.com/office/drawing/2014/main" id="{C1B397AB-2DF8-47F0-A4DE-EF3B9275A93D}"/>
              </a:ext>
            </a:extLst>
          </p:cNvPr>
          <p:cNvSpPr>
            <a:spLocks noGrp="1"/>
          </p:cNvSpPr>
          <p:nvPr>
            <p:ph idx="1"/>
          </p:nvPr>
        </p:nvSpPr>
        <p:spPr/>
        <p:txBody>
          <a:bodyPr>
            <a:normAutofit fontScale="85000" lnSpcReduction="20000"/>
          </a:bodyPr>
          <a:lstStyle/>
          <a:p>
            <a:r>
              <a:rPr lang="en-US" dirty="0"/>
              <a:t>Anti-Lock Brakes</a:t>
            </a:r>
          </a:p>
          <a:p>
            <a:r>
              <a:rPr lang="en-US" dirty="0"/>
              <a:t>Traction Control Devices</a:t>
            </a:r>
          </a:p>
          <a:p>
            <a:r>
              <a:rPr lang="en-US" dirty="0"/>
              <a:t>Electronic Handling &amp; Stability Programs</a:t>
            </a:r>
          </a:p>
          <a:p>
            <a:r>
              <a:rPr lang="en-US" dirty="0"/>
              <a:t>Suspension Control Devices</a:t>
            </a:r>
          </a:p>
          <a:p>
            <a:r>
              <a:rPr lang="en-US" dirty="0"/>
              <a:t>Electro-Hydraulic Brakes</a:t>
            </a:r>
          </a:p>
          <a:p>
            <a:r>
              <a:rPr lang="en-US" dirty="0"/>
              <a:t>Electronic Steering Assist</a:t>
            </a:r>
          </a:p>
          <a:p>
            <a:r>
              <a:rPr lang="en-US" dirty="0"/>
              <a:t>Tire Technology</a:t>
            </a:r>
          </a:p>
          <a:p>
            <a:r>
              <a:rPr lang="en-US" dirty="0"/>
              <a:t>Crumple Zone</a:t>
            </a:r>
          </a:p>
          <a:p>
            <a:r>
              <a:rPr lang="en-US" dirty="0"/>
              <a:t>Forward Collision Warning (FCW)</a:t>
            </a:r>
          </a:p>
          <a:p>
            <a:r>
              <a:rPr lang="en-US" dirty="0"/>
              <a:t>Lane Departure Warnings (LDW)</a:t>
            </a:r>
          </a:p>
        </p:txBody>
      </p:sp>
      <p:sp>
        <p:nvSpPr>
          <p:cNvPr id="4" name="Date Placeholder 3">
            <a:extLst>
              <a:ext uri="{FF2B5EF4-FFF2-40B4-BE49-F238E27FC236}">
                <a16:creationId xmlns:a16="http://schemas.microsoft.com/office/drawing/2014/main" id="{7B1750CF-692B-4D5F-8645-7C5B31591C71}"/>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5781D317-7FC7-446F-8633-6BB87A392582}"/>
              </a:ext>
            </a:extLst>
          </p:cNvPr>
          <p:cNvSpPr>
            <a:spLocks noGrp="1"/>
          </p:cNvSpPr>
          <p:nvPr>
            <p:ph type="sldNum" sz="quarter" idx="12"/>
          </p:nvPr>
        </p:nvSpPr>
        <p:spPr/>
        <p:txBody>
          <a:bodyPr/>
          <a:lstStyle/>
          <a:p>
            <a:fld id="{680C5762-CF65-4775-9966-A58D40CC61B9}" type="slidenum">
              <a:rPr lang="en-US" smtClean="0"/>
              <a:t>27</a:t>
            </a:fld>
            <a:endParaRPr lang="en-US"/>
          </a:p>
        </p:txBody>
      </p:sp>
    </p:spTree>
    <p:extLst>
      <p:ext uri="{BB962C8B-B14F-4D97-AF65-F5344CB8AC3E}">
        <p14:creationId xmlns:p14="http://schemas.microsoft.com/office/powerpoint/2010/main" val="2520569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4110-56AA-4200-A427-C490F8EEDE92}"/>
              </a:ext>
            </a:extLst>
          </p:cNvPr>
          <p:cNvSpPr>
            <a:spLocks noGrp="1"/>
          </p:cNvSpPr>
          <p:nvPr>
            <p:ph type="title"/>
          </p:nvPr>
        </p:nvSpPr>
        <p:spPr/>
        <p:txBody>
          <a:bodyPr/>
          <a:lstStyle/>
          <a:p>
            <a:r>
              <a:rPr lang="en-US" dirty="0"/>
              <a:t>Modern Automotive Technology continued </a:t>
            </a:r>
          </a:p>
        </p:txBody>
      </p:sp>
      <p:sp>
        <p:nvSpPr>
          <p:cNvPr id="3" name="Content Placeholder 2">
            <a:extLst>
              <a:ext uri="{FF2B5EF4-FFF2-40B4-BE49-F238E27FC236}">
                <a16:creationId xmlns:a16="http://schemas.microsoft.com/office/drawing/2014/main" id="{17A55FB8-143C-4614-B1E4-B199806294A5}"/>
              </a:ext>
            </a:extLst>
          </p:cNvPr>
          <p:cNvSpPr>
            <a:spLocks noGrp="1"/>
          </p:cNvSpPr>
          <p:nvPr>
            <p:ph idx="1"/>
          </p:nvPr>
        </p:nvSpPr>
        <p:spPr/>
        <p:txBody>
          <a:bodyPr/>
          <a:lstStyle/>
          <a:p>
            <a:r>
              <a:rPr lang="en-US" dirty="0"/>
              <a:t>Lane Assist</a:t>
            </a:r>
          </a:p>
          <a:p>
            <a:r>
              <a:rPr lang="en-US" dirty="0"/>
              <a:t>Blind Spot Warnings (BSW)</a:t>
            </a:r>
          </a:p>
          <a:p>
            <a:r>
              <a:rPr lang="en-US" dirty="0"/>
              <a:t>Back Up Cameras </a:t>
            </a:r>
          </a:p>
          <a:p>
            <a:r>
              <a:rPr lang="en-US" dirty="0"/>
              <a:t>Self Parallel Parking</a:t>
            </a:r>
          </a:p>
          <a:p>
            <a:r>
              <a:rPr lang="en-US" dirty="0"/>
              <a:t>Automatic Emergency Braking (AEB)</a:t>
            </a:r>
          </a:p>
          <a:p>
            <a:r>
              <a:rPr lang="en-US" dirty="0"/>
              <a:t>Adaptive Cruise Control (ACC)</a:t>
            </a:r>
          </a:p>
          <a:p>
            <a:r>
              <a:rPr lang="en-US" dirty="0"/>
              <a:t> Lane Keep Assist (LKA)</a:t>
            </a:r>
          </a:p>
          <a:p>
            <a:endParaRPr lang="en-US" dirty="0"/>
          </a:p>
        </p:txBody>
      </p:sp>
      <p:sp>
        <p:nvSpPr>
          <p:cNvPr id="4" name="Date Placeholder 3">
            <a:extLst>
              <a:ext uri="{FF2B5EF4-FFF2-40B4-BE49-F238E27FC236}">
                <a16:creationId xmlns:a16="http://schemas.microsoft.com/office/drawing/2014/main" id="{F5B94D85-D2CB-4972-9741-8EE19C4B836A}"/>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79FF492E-B878-439E-9E21-5A13A20F9DA5}"/>
              </a:ext>
            </a:extLst>
          </p:cNvPr>
          <p:cNvSpPr>
            <a:spLocks noGrp="1"/>
          </p:cNvSpPr>
          <p:nvPr>
            <p:ph type="sldNum" sz="quarter" idx="12"/>
          </p:nvPr>
        </p:nvSpPr>
        <p:spPr/>
        <p:txBody>
          <a:bodyPr/>
          <a:lstStyle/>
          <a:p>
            <a:fld id="{680C5762-CF65-4775-9966-A58D40CC61B9}" type="slidenum">
              <a:rPr lang="en-US" smtClean="0"/>
              <a:t>28</a:t>
            </a:fld>
            <a:endParaRPr lang="en-US"/>
          </a:p>
        </p:txBody>
      </p:sp>
    </p:spTree>
    <p:extLst>
      <p:ext uri="{BB962C8B-B14F-4D97-AF65-F5344CB8AC3E}">
        <p14:creationId xmlns:p14="http://schemas.microsoft.com/office/powerpoint/2010/main" val="1202557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F015-F65B-4C25-B02F-21E8189344FB}"/>
              </a:ext>
            </a:extLst>
          </p:cNvPr>
          <p:cNvSpPr>
            <a:spLocks noGrp="1"/>
          </p:cNvSpPr>
          <p:nvPr>
            <p:ph type="title"/>
          </p:nvPr>
        </p:nvSpPr>
        <p:spPr/>
        <p:txBody>
          <a:bodyPr/>
          <a:lstStyle/>
          <a:p>
            <a:r>
              <a:rPr lang="en-US" dirty="0"/>
              <a:t>ABS Advantages</a:t>
            </a:r>
          </a:p>
        </p:txBody>
      </p:sp>
      <p:sp>
        <p:nvSpPr>
          <p:cNvPr id="3" name="Content Placeholder 2">
            <a:extLst>
              <a:ext uri="{FF2B5EF4-FFF2-40B4-BE49-F238E27FC236}">
                <a16:creationId xmlns:a16="http://schemas.microsoft.com/office/drawing/2014/main" id="{B5480984-1402-4B25-BE03-B213EFCF3796}"/>
              </a:ext>
            </a:extLst>
          </p:cNvPr>
          <p:cNvSpPr>
            <a:spLocks noGrp="1"/>
          </p:cNvSpPr>
          <p:nvPr>
            <p:ph idx="1"/>
          </p:nvPr>
        </p:nvSpPr>
        <p:spPr/>
        <p:txBody>
          <a:bodyPr/>
          <a:lstStyle/>
          <a:p>
            <a:r>
              <a:rPr lang="en-US" dirty="0"/>
              <a:t>Enhanced Braking Action </a:t>
            </a:r>
          </a:p>
          <a:p>
            <a:r>
              <a:rPr lang="en-US" dirty="0"/>
              <a:t>Vehicle Steering Ability</a:t>
            </a:r>
          </a:p>
          <a:p>
            <a:r>
              <a:rPr lang="en-US" dirty="0"/>
              <a:t>Vehicle Stability</a:t>
            </a:r>
          </a:p>
          <a:p>
            <a:r>
              <a:rPr lang="en-US" dirty="0"/>
              <a:t>Stopping Distance on Wet Surfaces</a:t>
            </a:r>
          </a:p>
        </p:txBody>
      </p:sp>
      <p:sp>
        <p:nvSpPr>
          <p:cNvPr id="4" name="Date Placeholder 3">
            <a:extLst>
              <a:ext uri="{FF2B5EF4-FFF2-40B4-BE49-F238E27FC236}">
                <a16:creationId xmlns:a16="http://schemas.microsoft.com/office/drawing/2014/main" id="{DC185454-956E-4D46-A215-1C9EB6120E50}"/>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0715AAB2-5F2E-458B-BFDF-659476CEA674}"/>
              </a:ext>
            </a:extLst>
          </p:cNvPr>
          <p:cNvSpPr>
            <a:spLocks noGrp="1"/>
          </p:cNvSpPr>
          <p:nvPr>
            <p:ph type="sldNum" sz="quarter" idx="12"/>
          </p:nvPr>
        </p:nvSpPr>
        <p:spPr/>
        <p:txBody>
          <a:bodyPr/>
          <a:lstStyle/>
          <a:p>
            <a:fld id="{680C5762-CF65-4775-9966-A58D40CC61B9}" type="slidenum">
              <a:rPr lang="en-US" smtClean="0"/>
              <a:t>29</a:t>
            </a:fld>
            <a:endParaRPr lang="en-US"/>
          </a:p>
        </p:txBody>
      </p:sp>
    </p:spTree>
    <p:extLst>
      <p:ext uri="{BB962C8B-B14F-4D97-AF65-F5344CB8AC3E}">
        <p14:creationId xmlns:p14="http://schemas.microsoft.com/office/powerpoint/2010/main" val="390639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02E7-6228-4E81-AD8A-226150B9FBF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DED8399-B710-4EC8-97E6-3D2839A62487}"/>
              </a:ext>
            </a:extLst>
          </p:cNvPr>
          <p:cNvSpPr>
            <a:spLocks noGrp="1"/>
          </p:cNvSpPr>
          <p:nvPr>
            <p:ph idx="1"/>
          </p:nvPr>
        </p:nvSpPr>
        <p:spPr/>
        <p:txBody>
          <a:bodyPr/>
          <a:lstStyle/>
          <a:p>
            <a:r>
              <a:rPr lang="en-US" dirty="0"/>
              <a:t>Session Assessment Seven…</a:t>
            </a:r>
          </a:p>
          <a:p>
            <a:r>
              <a:rPr lang="en-US" dirty="0"/>
              <a:t>Last session</a:t>
            </a:r>
          </a:p>
          <a:p>
            <a:pPr lvl="1"/>
            <a:r>
              <a:rPr lang="en-US" dirty="0"/>
              <a:t>Dealing with distractions, unusual driving situations</a:t>
            </a:r>
          </a:p>
          <a:p>
            <a:r>
              <a:rPr lang="en-US" dirty="0"/>
              <a:t>In-Car assessments continuing</a:t>
            </a:r>
          </a:p>
          <a:p>
            <a:r>
              <a:rPr lang="en-US" dirty="0"/>
              <a:t>This session</a:t>
            </a:r>
          </a:p>
          <a:p>
            <a:pPr lvl="1"/>
            <a:r>
              <a:rPr lang="en-US" dirty="0"/>
              <a:t>Reducing risk situations</a:t>
            </a:r>
          </a:p>
          <a:p>
            <a:pPr lvl="1"/>
            <a:r>
              <a:rPr lang="en-US" dirty="0"/>
              <a:t>Restraints, traction loss, off-road recovery </a:t>
            </a:r>
          </a:p>
        </p:txBody>
      </p:sp>
      <p:sp>
        <p:nvSpPr>
          <p:cNvPr id="4" name="Date Placeholder 3">
            <a:extLst>
              <a:ext uri="{FF2B5EF4-FFF2-40B4-BE49-F238E27FC236}">
                <a16:creationId xmlns:a16="http://schemas.microsoft.com/office/drawing/2014/main" id="{ACD5BA0F-30D9-4A53-8223-7776D1EEF68F}"/>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D0E51492-540D-4F8C-A297-6CCCFB2D0892}"/>
              </a:ext>
            </a:extLst>
          </p:cNvPr>
          <p:cNvSpPr>
            <a:spLocks noGrp="1"/>
          </p:cNvSpPr>
          <p:nvPr>
            <p:ph type="sldNum" sz="quarter" idx="12"/>
          </p:nvPr>
        </p:nvSpPr>
        <p:spPr/>
        <p:txBody>
          <a:bodyPr/>
          <a:lstStyle/>
          <a:p>
            <a:fld id="{680C5762-CF65-4775-9966-A58D40CC61B9}" type="slidenum">
              <a:rPr lang="en-US" smtClean="0"/>
              <a:t>3</a:t>
            </a:fld>
            <a:endParaRPr lang="en-US"/>
          </a:p>
        </p:txBody>
      </p:sp>
    </p:spTree>
    <p:extLst>
      <p:ext uri="{BB962C8B-B14F-4D97-AF65-F5344CB8AC3E}">
        <p14:creationId xmlns:p14="http://schemas.microsoft.com/office/powerpoint/2010/main" val="121561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5AB5-9F53-4F94-8147-0265EA106A40}"/>
              </a:ext>
            </a:extLst>
          </p:cNvPr>
          <p:cNvSpPr>
            <a:spLocks noGrp="1"/>
          </p:cNvSpPr>
          <p:nvPr>
            <p:ph type="title"/>
          </p:nvPr>
        </p:nvSpPr>
        <p:spPr/>
        <p:txBody>
          <a:bodyPr/>
          <a:lstStyle/>
          <a:p>
            <a:r>
              <a:rPr lang="en-US" dirty="0"/>
              <a:t>With ABS….Do</a:t>
            </a:r>
          </a:p>
        </p:txBody>
      </p:sp>
      <p:sp>
        <p:nvSpPr>
          <p:cNvPr id="3" name="Content Placeholder 2">
            <a:extLst>
              <a:ext uri="{FF2B5EF4-FFF2-40B4-BE49-F238E27FC236}">
                <a16:creationId xmlns:a16="http://schemas.microsoft.com/office/drawing/2014/main" id="{84DE5F5D-3821-4952-9DBB-62BB4F06AB14}"/>
              </a:ext>
            </a:extLst>
          </p:cNvPr>
          <p:cNvSpPr>
            <a:spLocks noGrp="1"/>
          </p:cNvSpPr>
          <p:nvPr>
            <p:ph idx="1"/>
          </p:nvPr>
        </p:nvSpPr>
        <p:spPr/>
        <p:txBody>
          <a:bodyPr/>
          <a:lstStyle/>
          <a:p>
            <a:r>
              <a:rPr lang="en-US" dirty="0"/>
              <a:t>Add to your following distance in bad weather</a:t>
            </a:r>
          </a:p>
          <a:p>
            <a:r>
              <a:rPr lang="en-US" dirty="0"/>
              <a:t>Practice use of ABS</a:t>
            </a:r>
          </a:p>
          <a:p>
            <a:r>
              <a:rPr lang="en-US" dirty="0"/>
              <a:t>Keep your foot firmly on the brake pedal</a:t>
            </a:r>
          </a:p>
          <a:p>
            <a:r>
              <a:rPr lang="en-US" dirty="0"/>
              <a:t>Check owner’s manual for special concerns </a:t>
            </a:r>
          </a:p>
          <a:p>
            <a:endParaRPr lang="en-US" dirty="0"/>
          </a:p>
        </p:txBody>
      </p:sp>
      <p:sp>
        <p:nvSpPr>
          <p:cNvPr id="4" name="Date Placeholder 3">
            <a:extLst>
              <a:ext uri="{FF2B5EF4-FFF2-40B4-BE49-F238E27FC236}">
                <a16:creationId xmlns:a16="http://schemas.microsoft.com/office/drawing/2014/main" id="{88358551-8474-4275-8FF2-FA743E9D8A4B}"/>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7A8B1175-A66B-4AEF-B134-51BF71C0D6C2}"/>
              </a:ext>
            </a:extLst>
          </p:cNvPr>
          <p:cNvSpPr>
            <a:spLocks noGrp="1"/>
          </p:cNvSpPr>
          <p:nvPr>
            <p:ph type="sldNum" sz="quarter" idx="12"/>
          </p:nvPr>
        </p:nvSpPr>
        <p:spPr/>
        <p:txBody>
          <a:bodyPr/>
          <a:lstStyle/>
          <a:p>
            <a:fld id="{680C5762-CF65-4775-9966-A58D40CC61B9}" type="slidenum">
              <a:rPr lang="en-US" smtClean="0"/>
              <a:t>30</a:t>
            </a:fld>
            <a:endParaRPr lang="en-US"/>
          </a:p>
        </p:txBody>
      </p:sp>
    </p:spTree>
    <p:extLst>
      <p:ext uri="{BB962C8B-B14F-4D97-AF65-F5344CB8AC3E}">
        <p14:creationId xmlns:p14="http://schemas.microsoft.com/office/powerpoint/2010/main" val="3884446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1898-5A18-4710-B7E6-09FB1591CDC6}"/>
              </a:ext>
            </a:extLst>
          </p:cNvPr>
          <p:cNvSpPr>
            <a:spLocks noGrp="1"/>
          </p:cNvSpPr>
          <p:nvPr>
            <p:ph type="title"/>
          </p:nvPr>
        </p:nvSpPr>
        <p:spPr/>
        <p:txBody>
          <a:bodyPr/>
          <a:lstStyle/>
          <a:p>
            <a:r>
              <a:rPr lang="en-US" dirty="0"/>
              <a:t>With ABS…. Do Not </a:t>
            </a:r>
          </a:p>
        </p:txBody>
      </p:sp>
      <p:sp>
        <p:nvSpPr>
          <p:cNvPr id="3" name="Content Placeholder 2">
            <a:extLst>
              <a:ext uri="{FF2B5EF4-FFF2-40B4-BE49-F238E27FC236}">
                <a16:creationId xmlns:a16="http://schemas.microsoft.com/office/drawing/2014/main" id="{29E67B15-1CF3-4999-ABAD-954D00725DA7}"/>
              </a:ext>
            </a:extLst>
          </p:cNvPr>
          <p:cNvSpPr>
            <a:spLocks noGrp="1"/>
          </p:cNvSpPr>
          <p:nvPr>
            <p:ph idx="1"/>
          </p:nvPr>
        </p:nvSpPr>
        <p:spPr/>
        <p:txBody>
          <a:bodyPr/>
          <a:lstStyle/>
          <a:p>
            <a:r>
              <a:rPr lang="en-US" dirty="0"/>
              <a:t>Drive more aggressively</a:t>
            </a:r>
          </a:p>
          <a:p>
            <a:r>
              <a:rPr lang="en-US" dirty="0"/>
              <a:t>Pump the Brakes</a:t>
            </a:r>
          </a:p>
          <a:p>
            <a:r>
              <a:rPr lang="en-US" dirty="0"/>
              <a:t>Steer Too Much</a:t>
            </a:r>
          </a:p>
          <a:p>
            <a:r>
              <a:rPr lang="en-US" dirty="0"/>
              <a:t>Be Alarmed by ABS Noise or Vibration </a:t>
            </a:r>
          </a:p>
        </p:txBody>
      </p:sp>
      <p:sp>
        <p:nvSpPr>
          <p:cNvPr id="4" name="Date Placeholder 3">
            <a:extLst>
              <a:ext uri="{FF2B5EF4-FFF2-40B4-BE49-F238E27FC236}">
                <a16:creationId xmlns:a16="http://schemas.microsoft.com/office/drawing/2014/main" id="{B8657228-9A2D-4EDB-9E5E-98140DAE3A1F}"/>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C496301C-5B99-441E-B762-1EDBE1FB26BF}"/>
              </a:ext>
            </a:extLst>
          </p:cNvPr>
          <p:cNvSpPr>
            <a:spLocks noGrp="1"/>
          </p:cNvSpPr>
          <p:nvPr>
            <p:ph type="sldNum" sz="quarter" idx="12"/>
          </p:nvPr>
        </p:nvSpPr>
        <p:spPr/>
        <p:txBody>
          <a:bodyPr/>
          <a:lstStyle/>
          <a:p>
            <a:fld id="{680C5762-CF65-4775-9966-A58D40CC61B9}" type="slidenum">
              <a:rPr lang="en-US" smtClean="0"/>
              <a:t>31</a:t>
            </a:fld>
            <a:endParaRPr lang="en-US"/>
          </a:p>
        </p:txBody>
      </p:sp>
    </p:spTree>
    <p:extLst>
      <p:ext uri="{BB962C8B-B14F-4D97-AF65-F5344CB8AC3E}">
        <p14:creationId xmlns:p14="http://schemas.microsoft.com/office/powerpoint/2010/main" val="2741474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164C-7B13-4652-B414-C3B0A983A54F}"/>
              </a:ext>
            </a:extLst>
          </p:cNvPr>
          <p:cNvSpPr>
            <a:spLocks noGrp="1"/>
          </p:cNvSpPr>
          <p:nvPr>
            <p:ph type="title"/>
          </p:nvPr>
        </p:nvSpPr>
        <p:spPr/>
        <p:txBody>
          <a:bodyPr/>
          <a:lstStyle/>
          <a:p>
            <a:r>
              <a:rPr lang="en-US" dirty="0"/>
              <a:t>Causes of Loss Traction </a:t>
            </a:r>
          </a:p>
        </p:txBody>
      </p:sp>
      <p:sp>
        <p:nvSpPr>
          <p:cNvPr id="3" name="Content Placeholder 2">
            <a:extLst>
              <a:ext uri="{FF2B5EF4-FFF2-40B4-BE49-F238E27FC236}">
                <a16:creationId xmlns:a16="http://schemas.microsoft.com/office/drawing/2014/main" id="{723D9071-878B-4205-A5C4-EB6F57FC3B7C}"/>
              </a:ext>
            </a:extLst>
          </p:cNvPr>
          <p:cNvSpPr>
            <a:spLocks noGrp="1"/>
          </p:cNvSpPr>
          <p:nvPr>
            <p:ph idx="1"/>
          </p:nvPr>
        </p:nvSpPr>
        <p:spPr/>
        <p:txBody>
          <a:bodyPr>
            <a:normAutofit fontScale="92500" lnSpcReduction="10000"/>
          </a:bodyPr>
          <a:lstStyle/>
          <a:p>
            <a:r>
              <a:rPr lang="en-US" dirty="0"/>
              <a:t>Vehicle Conditions</a:t>
            </a:r>
          </a:p>
          <a:p>
            <a:pPr lvl="1"/>
            <a:r>
              <a:rPr lang="en-US" dirty="0"/>
              <a:t>Brakes unevenly adjusted</a:t>
            </a:r>
          </a:p>
          <a:p>
            <a:pPr lvl="2"/>
            <a:r>
              <a:rPr lang="en-US" dirty="0"/>
              <a:t>Brakes pulling in one direction or the other can cause a skid, as can wheels out of alignment when brakes are applied</a:t>
            </a:r>
          </a:p>
          <a:p>
            <a:pPr lvl="1"/>
            <a:r>
              <a:rPr lang="en-US" dirty="0"/>
              <a:t>Tires with worn tread</a:t>
            </a:r>
          </a:p>
          <a:p>
            <a:pPr lvl="2"/>
            <a:r>
              <a:rPr lang="en-US" dirty="0"/>
              <a:t>Front and rear pairs not matched to size</a:t>
            </a:r>
          </a:p>
          <a:p>
            <a:pPr lvl="2"/>
            <a:r>
              <a:rPr lang="en-US" dirty="0"/>
              <a:t>Front and rear tread depth or type </a:t>
            </a:r>
          </a:p>
          <a:p>
            <a:pPr lvl="1"/>
            <a:r>
              <a:rPr lang="en-US" dirty="0"/>
              <a:t>Different pressure on opposite sides have effect similar to uneven brake adjustment since one tire will drag more than the others </a:t>
            </a:r>
          </a:p>
        </p:txBody>
      </p:sp>
      <p:sp>
        <p:nvSpPr>
          <p:cNvPr id="4" name="Date Placeholder 3">
            <a:extLst>
              <a:ext uri="{FF2B5EF4-FFF2-40B4-BE49-F238E27FC236}">
                <a16:creationId xmlns:a16="http://schemas.microsoft.com/office/drawing/2014/main" id="{22673D57-99D4-4EF9-A546-930C3CC6D27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F7CC0AF6-701B-424D-8757-140B21528445}"/>
              </a:ext>
            </a:extLst>
          </p:cNvPr>
          <p:cNvSpPr>
            <a:spLocks noGrp="1"/>
          </p:cNvSpPr>
          <p:nvPr>
            <p:ph type="sldNum" sz="quarter" idx="12"/>
          </p:nvPr>
        </p:nvSpPr>
        <p:spPr/>
        <p:txBody>
          <a:bodyPr/>
          <a:lstStyle/>
          <a:p>
            <a:fld id="{680C5762-CF65-4775-9966-A58D40CC61B9}" type="slidenum">
              <a:rPr lang="en-US" smtClean="0"/>
              <a:t>32</a:t>
            </a:fld>
            <a:endParaRPr lang="en-US"/>
          </a:p>
        </p:txBody>
      </p:sp>
    </p:spTree>
    <p:extLst>
      <p:ext uri="{BB962C8B-B14F-4D97-AF65-F5344CB8AC3E}">
        <p14:creationId xmlns:p14="http://schemas.microsoft.com/office/powerpoint/2010/main" val="319598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423C-EC54-4838-9CD8-3E0DEB4F7E2C}"/>
              </a:ext>
            </a:extLst>
          </p:cNvPr>
          <p:cNvSpPr>
            <a:spLocks noGrp="1"/>
          </p:cNvSpPr>
          <p:nvPr>
            <p:ph type="title"/>
          </p:nvPr>
        </p:nvSpPr>
        <p:spPr/>
        <p:txBody>
          <a:bodyPr/>
          <a:lstStyle/>
          <a:p>
            <a:r>
              <a:rPr lang="en-US" dirty="0"/>
              <a:t>Causes of Loss Traction </a:t>
            </a:r>
          </a:p>
        </p:txBody>
      </p:sp>
      <p:sp>
        <p:nvSpPr>
          <p:cNvPr id="3" name="Content Placeholder 2">
            <a:extLst>
              <a:ext uri="{FF2B5EF4-FFF2-40B4-BE49-F238E27FC236}">
                <a16:creationId xmlns:a16="http://schemas.microsoft.com/office/drawing/2014/main" id="{8948CF95-7F98-4C26-94A0-63CD1A0BCF8F}"/>
              </a:ext>
            </a:extLst>
          </p:cNvPr>
          <p:cNvSpPr>
            <a:spLocks noGrp="1"/>
          </p:cNvSpPr>
          <p:nvPr>
            <p:ph idx="1"/>
          </p:nvPr>
        </p:nvSpPr>
        <p:spPr/>
        <p:txBody>
          <a:bodyPr>
            <a:normAutofit fontScale="77500" lnSpcReduction="20000"/>
          </a:bodyPr>
          <a:lstStyle/>
          <a:p>
            <a:pPr marL="0" indent="0">
              <a:buNone/>
            </a:pPr>
            <a:r>
              <a:rPr lang="en-US" dirty="0"/>
              <a:t>Driver Actions</a:t>
            </a:r>
          </a:p>
          <a:p>
            <a:r>
              <a:rPr lang="en-US" dirty="0"/>
              <a:t>Sudden steering action on a slippery surface</a:t>
            </a:r>
          </a:p>
          <a:p>
            <a:r>
              <a:rPr lang="en-US" dirty="0"/>
              <a:t>Abrupt or sudden changes in vehicle speed</a:t>
            </a:r>
          </a:p>
          <a:p>
            <a:r>
              <a:rPr lang="en-US" dirty="0"/>
              <a:t>Panic stop or applying brakes too hard on hill, curves or slippery surfaces</a:t>
            </a:r>
          </a:p>
          <a:p>
            <a:r>
              <a:rPr lang="en-US" dirty="0"/>
              <a:t>Sudden engagement of clutch on slippery surface</a:t>
            </a:r>
          </a:p>
          <a:p>
            <a:r>
              <a:rPr lang="en-US" dirty="0"/>
              <a:t>Most driver-induced skids are caused by:</a:t>
            </a:r>
          </a:p>
          <a:p>
            <a:pPr lvl="1"/>
            <a:r>
              <a:rPr lang="en-US" dirty="0"/>
              <a:t>Excessive speed</a:t>
            </a:r>
          </a:p>
          <a:p>
            <a:pPr lvl="1"/>
            <a:r>
              <a:rPr lang="en-US" dirty="0"/>
              <a:t>Coupled with excessive steering input</a:t>
            </a:r>
          </a:p>
          <a:p>
            <a:pPr lvl="1"/>
            <a:r>
              <a:rPr lang="en-US" dirty="0"/>
              <a:t>Or improper braking when turning</a:t>
            </a:r>
          </a:p>
          <a:p>
            <a:pPr lvl="1"/>
            <a:r>
              <a:rPr lang="en-US" dirty="0"/>
              <a:t>Same actions as normal speed on ice/snow or on roadways covered by sand, gravel, or water </a:t>
            </a:r>
          </a:p>
        </p:txBody>
      </p:sp>
      <p:sp>
        <p:nvSpPr>
          <p:cNvPr id="4" name="Date Placeholder 3">
            <a:extLst>
              <a:ext uri="{FF2B5EF4-FFF2-40B4-BE49-F238E27FC236}">
                <a16:creationId xmlns:a16="http://schemas.microsoft.com/office/drawing/2014/main" id="{DBBD10F2-172A-4506-B68E-A7C6BE3BAA0C}"/>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7D3D6ED6-015B-4A21-9CFF-A6B1BA3FDEE9}"/>
              </a:ext>
            </a:extLst>
          </p:cNvPr>
          <p:cNvSpPr>
            <a:spLocks noGrp="1"/>
          </p:cNvSpPr>
          <p:nvPr>
            <p:ph type="sldNum" sz="quarter" idx="12"/>
          </p:nvPr>
        </p:nvSpPr>
        <p:spPr/>
        <p:txBody>
          <a:bodyPr/>
          <a:lstStyle/>
          <a:p>
            <a:fld id="{680C5762-CF65-4775-9966-A58D40CC61B9}" type="slidenum">
              <a:rPr lang="en-US" smtClean="0"/>
              <a:t>33</a:t>
            </a:fld>
            <a:endParaRPr lang="en-US"/>
          </a:p>
        </p:txBody>
      </p:sp>
    </p:spTree>
    <p:extLst>
      <p:ext uri="{BB962C8B-B14F-4D97-AF65-F5344CB8AC3E}">
        <p14:creationId xmlns:p14="http://schemas.microsoft.com/office/powerpoint/2010/main" val="1314480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EC2F-9B52-4872-B06D-D2200A36B4C5}"/>
              </a:ext>
            </a:extLst>
          </p:cNvPr>
          <p:cNvSpPr>
            <a:spLocks noGrp="1"/>
          </p:cNvSpPr>
          <p:nvPr>
            <p:ph type="title"/>
          </p:nvPr>
        </p:nvSpPr>
        <p:spPr/>
        <p:txBody>
          <a:bodyPr/>
          <a:lstStyle/>
          <a:p>
            <a:r>
              <a:rPr lang="en-US" dirty="0"/>
              <a:t>Traction Loss Considerations </a:t>
            </a:r>
          </a:p>
        </p:txBody>
      </p:sp>
      <p:sp>
        <p:nvSpPr>
          <p:cNvPr id="3" name="Content Placeholder 2">
            <a:extLst>
              <a:ext uri="{FF2B5EF4-FFF2-40B4-BE49-F238E27FC236}">
                <a16:creationId xmlns:a16="http://schemas.microsoft.com/office/drawing/2014/main" id="{3A56F4E6-852F-4358-8BE7-8DDC942C363F}"/>
              </a:ext>
            </a:extLst>
          </p:cNvPr>
          <p:cNvSpPr>
            <a:spLocks noGrp="1"/>
          </p:cNvSpPr>
          <p:nvPr>
            <p:ph idx="1"/>
          </p:nvPr>
        </p:nvSpPr>
        <p:spPr/>
        <p:txBody>
          <a:bodyPr/>
          <a:lstStyle/>
          <a:p>
            <a:r>
              <a:rPr lang="en-US" dirty="0"/>
              <a:t>Sudden shift of vehicle causes traction loss</a:t>
            </a:r>
          </a:p>
          <a:p>
            <a:pPr lvl="1"/>
            <a:r>
              <a:rPr lang="en-US" dirty="0"/>
              <a:t>To the Left, Right, Forward or Backward</a:t>
            </a:r>
          </a:p>
          <a:p>
            <a:r>
              <a:rPr lang="en-US" dirty="0"/>
              <a:t>Simultaneous steering, braking and/or acceleration creates sudden shifts in vehicle balance</a:t>
            </a:r>
          </a:p>
          <a:p>
            <a:r>
              <a:rPr lang="en-US" dirty="0"/>
              <a:t>Traction loss compounds crash consequences </a:t>
            </a:r>
          </a:p>
        </p:txBody>
      </p:sp>
      <p:sp>
        <p:nvSpPr>
          <p:cNvPr id="4" name="Date Placeholder 3">
            <a:extLst>
              <a:ext uri="{FF2B5EF4-FFF2-40B4-BE49-F238E27FC236}">
                <a16:creationId xmlns:a16="http://schemas.microsoft.com/office/drawing/2014/main" id="{1FFD7515-55BC-406D-AFFB-E8CCC097BCF1}"/>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4E4888C2-5151-48CC-A017-9156E31293A6}"/>
              </a:ext>
            </a:extLst>
          </p:cNvPr>
          <p:cNvSpPr>
            <a:spLocks noGrp="1"/>
          </p:cNvSpPr>
          <p:nvPr>
            <p:ph type="sldNum" sz="quarter" idx="12"/>
          </p:nvPr>
        </p:nvSpPr>
        <p:spPr/>
        <p:txBody>
          <a:bodyPr/>
          <a:lstStyle/>
          <a:p>
            <a:fld id="{680C5762-CF65-4775-9966-A58D40CC61B9}" type="slidenum">
              <a:rPr lang="en-US" smtClean="0"/>
              <a:t>34</a:t>
            </a:fld>
            <a:endParaRPr lang="en-US"/>
          </a:p>
        </p:txBody>
      </p:sp>
    </p:spTree>
    <p:extLst>
      <p:ext uri="{BB962C8B-B14F-4D97-AF65-F5344CB8AC3E}">
        <p14:creationId xmlns:p14="http://schemas.microsoft.com/office/powerpoint/2010/main" val="715671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0CCF-62F1-435A-8146-8E4DE827C967}"/>
              </a:ext>
            </a:extLst>
          </p:cNvPr>
          <p:cNvSpPr>
            <a:spLocks noGrp="1"/>
          </p:cNvSpPr>
          <p:nvPr>
            <p:ph type="title"/>
          </p:nvPr>
        </p:nvSpPr>
        <p:spPr/>
        <p:txBody>
          <a:bodyPr/>
          <a:lstStyle/>
          <a:p>
            <a:r>
              <a:rPr lang="en-US" dirty="0"/>
              <a:t>Traction Loss Considerations </a:t>
            </a:r>
          </a:p>
        </p:txBody>
      </p:sp>
      <p:sp>
        <p:nvSpPr>
          <p:cNvPr id="3" name="Content Placeholder 2">
            <a:extLst>
              <a:ext uri="{FF2B5EF4-FFF2-40B4-BE49-F238E27FC236}">
                <a16:creationId xmlns:a16="http://schemas.microsoft.com/office/drawing/2014/main" id="{52B570A2-C693-4D7D-AFC5-20118D8FBC4E}"/>
              </a:ext>
            </a:extLst>
          </p:cNvPr>
          <p:cNvSpPr>
            <a:spLocks noGrp="1"/>
          </p:cNvSpPr>
          <p:nvPr>
            <p:ph idx="1"/>
          </p:nvPr>
        </p:nvSpPr>
        <p:spPr/>
        <p:txBody>
          <a:bodyPr/>
          <a:lstStyle/>
          <a:p>
            <a:r>
              <a:rPr lang="en-US" sz="2400" dirty="0"/>
              <a:t>When Brakes are Applied… Too hard or Too Quickly</a:t>
            </a:r>
          </a:p>
          <a:p>
            <a:pPr lvl="1"/>
            <a:r>
              <a:rPr lang="en-US" sz="2000" dirty="0"/>
              <a:t>Weight Moves to Front of the Car</a:t>
            </a:r>
          </a:p>
          <a:p>
            <a:pPr lvl="1"/>
            <a:r>
              <a:rPr lang="en-US" sz="2000" dirty="0"/>
              <a:t>Weight Movement or Brake Force Causes</a:t>
            </a:r>
          </a:p>
          <a:p>
            <a:pPr lvl="2"/>
            <a:r>
              <a:rPr lang="en-US" sz="1800" dirty="0"/>
              <a:t>Noticeable drop of the hood</a:t>
            </a:r>
          </a:p>
          <a:p>
            <a:pPr lvl="2"/>
            <a:r>
              <a:rPr lang="en-US" sz="1800" dirty="0"/>
              <a:t>Noticeable rise of the rear deck</a:t>
            </a:r>
          </a:p>
          <a:p>
            <a:pPr lvl="2"/>
            <a:r>
              <a:rPr lang="en-US" sz="1800" dirty="0"/>
              <a:t>Forward movement of driver and passengers</a:t>
            </a:r>
          </a:p>
          <a:p>
            <a:pPr marL="914400" lvl="2" indent="0">
              <a:buNone/>
            </a:pPr>
            <a:r>
              <a:rPr lang="en-US" sz="1800" dirty="0"/>
              <a:t> </a:t>
            </a:r>
          </a:p>
        </p:txBody>
      </p:sp>
      <p:sp>
        <p:nvSpPr>
          <p:cNvPr id="4" name="Date Placeholder 3">
            <a:extLst>
              <a:ext uri="{FF2B5EF4-FFF2-40B4-BE49-F238E27FC236}">
                <a16:creationId xmlns:a16="http://schemas.microsoft.com/office/drawing/2014/main" id="{28A28120-BC52-499D-A5CF-D046042AA56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210A4D58-3150-4639-BAB5-BB645D319E19}"/>
              </a:ext>
            </a:extLst>
          </p:cNvPr>
          <p:cNvSpPr>
            <a:spLocks noGrp="1"/>
          </p:cNvSpPr>
          <p:nvPr>
            <p:ph type="sldNum" sz="quarter" idx="12"/>
          </p:nvPr>
        </p:nvSpPr>
        <p:spPr/>
        <p:txBody>
          <a:bodyPr/>
          <a:lstStyle/>
          <a:p>
            <a:fld id="{680C5762-CF65-4775-9966-A58D40CC61B9}" type="slidenum">
              <a:rPr lang="en-US" smtClean="0"/>
              <a:t>35</a:t>
            </a:fld>
            <a:endParaRPr lang="en-US"/>
          </a:p>
        </p:txBody>
      </p:sp>
      <p:grpSp>
        <p:nvGrpSpPr>
          <p:cNvPr id="6" name="Group 37" descr="picture showing a car lurching forward with the nose of the vehicle dropping and the rear end raising as the brakes are applied too hard ">
            <a:extLst>
              <a:ext uri="{FF2B5EF4-FFF2-40B4-BE49-F238E27FC236}">
                <a16:creationId xmlns:a16="http://schemas.microsoft.com/office/drawing/2014/main" id="{53CDB057-0266-4236-8EEF-E000965C780C}"/>
              </a:ext>
            </a:extLst>
          </p:cNvPr>
          <p:cNvGrpSpPr>
            <a:grpSpLocks/>
          </p:cNvGrpSpPr>
          <p:nvPr/>
        </p:nvGrpSpPr>
        <p:grpSpPr bwMode="auto">
          <a:xfrm>
            <a:off x="685800" y="3868360"/>
            <a:ext cx="7772400" cy="1785938"/>
            <a:chOff x="576" y="2667"/>
            <a:chExt cx="4896" cy="1125"/>
          </a:xfrm>
        </p:grpSpPr>
        <p:pic>
          <p:nvPicPr>
            <p:cNvPr id="7" name="Picture 31" descr="picture of car lurching forward with the nose moving down and the rear end lifting as the brakes are applied too hard.  ">
              <a:extLst>
                <a:ext uri="{FF2B5EF4-FFF2-40B4-BE49-F238E27FC236}">
                  <a16:creationId xmlns:a16="http://schemas.microsoft.com/office/drawing/2014/main" id="{9397E915-149E-4C76-8FF9-991586976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 y="2667"/>
              <a:ext cx="234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1">
              <a:extLst>
                <a:ext uri="{FF2B5EF4-FFF2-40B4-BE49-F238E27FC236}">
                  <a16:creationId xmlns:a16="http://schemas.microsoft.com/office/drawing/2014/main" id="{37AC1120-8F6E-4CA6-A66D-0B72D1857D5C}"/>
                </a:ext>
              </a:extLst>
            </p:cNvPr>
            <p:cNvSpPr>
              <a:spLocks noChangeShapeType="1"/>
            </p:cNvSpPr>
            <p:nvPr/>
          </p:nvSpPr>
          <p:spPr bwMode="auto">
            <a:xfrm>
              <a:off x="2448" y="3611"/>
              <a:ext cx="2064" cy="0"/>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22">
              <a:extLst>
                <a:ext uri="{FF2B5EF4-FFF2-40B4-BE49-F238E27FC236}">
                  <a16:creationId xmlns:a16="http://schemas.microsoft.com/office/drawing/2014/main" id="{3B9BC321-C9A2-4E87-BACB-FC42C4813E51}"/>
                </a:ext>
              </a:extLst>
            </p:cNvPr>
            <p:cNvSpPr>
              <a:spLocks noChangeArrowheads="1"/>
            </p:cNvSpPr>
            <p:nvPr/>
          </p:nvSpPr>
          <p:spPr bwMode="auto">
            <a:xfrm>
              <a:off x="3216" y="3131"/>
              <a:ext cx="96" cy="96"/>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eaLnBrk="1" hangingPunct="1">
                <a:spcBef>
                  <a:spcPct val="0"/>
                </a:spcBef>
                <a:buFontTx/>
                <a:buNone/>
              </a:pPr>
              <a:endParaRPr lang="en-US" altLang="en-US" sz="2400" b="0">
                <a:solidFill>
                  <a:schemeClr val="tx1"/>
                </a:solidFill>
                <a:latin typeface="Times New Roman" panose="02020603050405020304" pitchFamily="18" charset="0"/>
              </a:endParaRPr>
            </a:p>
          </p:txBody>
        </p:sp>
        <p:sp>
          <p:nvSpPr>
            <p:cNvPr id="10" name="Text Box 23">
              <a:extLst>
                <a:ext uri="{FF2B5EF4-FFF2-40B4-BE49-F238E27FC236}">
                  <a16:creationId xmlns:a16="http://schemas.microsoft.com/office/drawing/2014/main" id="{FE2A3CCF-F2F7-4AAC-8A4B-E22901DB0372}"/>
                </a:ext>
              </a:extLst>
            </p:cNvPr>
            <p:cNvSpPr txBox="1">
              <a:spLocks noChangeArrowheads="1"/>
            </p:cNvSpPr>
            <p:nvPr/>
          </p:nvSpPr>
          <p:spPr bwMode="auto">
            <a:xfrm>
              <a:off x="2736" y="3600"/>
              <a:ext cx="14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a:spcBef>
                  <a:spcPct val="50000"/>
                </a:spcBef>
                <a:buFontTx/>
                <a:buNone/>
              </a:pPr>
              <a:r>
                <a:rPr lang="en-US" altLang="en-US" sz="1400">
                  <a:solidFill>
                    <a:srgbClr val="000099"/>
                  </a:solidFill>
                  <a:latin typeface="Arial" panose="020B0604020202020204" pitchFamily="34" charset="0"/>
                </a:rPr>
                <a:t>Direction of Travel</a:t>
              </a:r>
            </a:p>
          </p:txBody>
        </p:sp>
        <p:sp>
          <p:nvSpPr>
            <p:cNvPr id="11" name="Text Box 24">
              <a:extLst>
                <a:ext uri="{FF2B5EF4-FFF2-40B4-BE49-F238E27FC236}">
                  <a16:creationId xmlns:a16="http://schemas.microsoft.com/office/drawing/2014/main" id="{D22B15AF-E53B-47D1-AAFB-3A5DF20284CB}"/>
                </a:ext>
              </a:extLst>
            </p:cNvPr>
            <p:cNvSpPr txBox="1">
              <a:spLocks noChangeArrowheads="1"/>
            </p:cNvSpPr>
            <p:nvPr/>
          </p:nvSpPr>
          <p:spPr bwMode="auto">
            <a:xfrm>
              <a:off x="3792" y="2880"/>
              <a:ext cx="16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a:spcBef>
                  <a:spcPct val="50000"/>
                </a:spcBef>
                <a:buFontTx/>
                <a:buNone/>
              </a:pPr>
              <a:r>
                <a:rPr lang="en-US" altLang="en-US" sz="1400">
                  <a:solidFill>
                    <a:schemeClr val="tx1"/>
                  </a:solidFill>
                  <a:latin typeface="Arial" panose="020B0604020202020204" pitchFamily="34" charset="0"/>
                </a:rPr>
                <a:t>Hard/Quick Braking Force or Weight Movement </a:t>
              </a:r>
            </a:p>
          </p:txBody>
        </p:sp>
        <p:sp>
          <p:nvSpPr>
            <p:cNvPr id="12" name="Text Box 25">
              <a:extLst>
                <a:ext uri="{FF2B5EF4-FFF2-40B4-BE49-F238E27FC236}">
                  <a16:creationId xmlns:a16="http://schemas.microsoft.com/office/drawing/2014/main" id="{C25D53DB-D6E9-476E-AEC5-D8FC87125CA3}"/>
                </a:ext>
              </a:extLst>
            </p:cNvPr>
            <p:cNvSpPr txBox="1">
              <a:spLocks noChangeArrowheads="1"/>
            </p:cNvSpPr>
            <p:nvPr/>
          </p:nvSpPr>
          <p:spPr bwMode="auto">
            <a:xfrm>
              <a:off x="576" y="2928"/>
              <a:ext cx="14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a:spcBef>
                  <a:spcPct val="50000"/>
                </a:spcBef>
                <a:buFontTx/>
                <a:buNone/>
              </a:pPr>
              <a:r>
                <a:rPr lang="en-US" altLang="en-US" sz="1400">
                  <a:solidFill>
                    <a:schemeClr val="tx1"/>
                  </a:solidFill>
                  <a:latin typeface="Arial" panose="020B0604020202020204" pitchFamily="34" charset="0"/>
                </a:rPr>
                <a:t>Vehicle Movements</a:t>
              </a:r>
            </a:p>
          </p:txBody>
        </p:sp>
        <p:sp>
          <p:nvSpPr>
            <p:cNvPr id="13" name="Line 32">
              <a:extLst>
                <a:ext uri="{FF2B5EF4-FFF2-40B4-BE49-F238E27FC236}">
                  <a16:creationId xmlns:a16="http://schemas.microsoft.com/office/drawing/2014/main" id="{4C1F2644-9CB4-4ADE-9E23-6CE028DFAE67}"/>
                </a:ext>
              </a:extLst>
            </p:cNvPr>
            <p:cNvSpPr>
              <a:spLocks noChangeShapeType="1"/>
            </p:cNvSpPr>
            <p:nvPr/>
          </p:nvSpPr>
          <p:spPr bwMode="auto">
            <a:xfrm>
              <a:off x="3360" y="3168"/>
              <a:ext cx="1248" cy="192"/>
            </a:xfrm>
            <a:prstGeom prst="line">
              <a:avLst/>
            </a:prstGeom>
            <a:noFill/>
            <a:ln w="5715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33">
              <a:extLst>
                <a:ext uri="{FF2B5EF4-FFF2-40B4-BE49-F238E27FC236}">
                  <a16:creationId xmlns:a16="http://schemas.microsoft.com/office/drawing/2014/main" id="{318B6416-53CE-469B-AD9E-FE6F5D0BE204}"/>
                </a:ext>
              </a:extLst>
            </p:cNvPr>
            <p:cNvSpPr>
              <a:spLocks noChangeShapeType="1"/>
            </p:cNvSpPr>
            <p:nvPr/>
          </p:nvSpPr>
          <p:spPr bwMode="auto">
            <a:xfrm flipV="1">
              <a:off x="1632" y="2747"/>
              <a:ext cx="336" cy="528"/>
            </a:xfrm>
            <a:prstGeom prst="line">
              <a:avLst/>
            </a:prstGeom>
            <a:noFill/>
            <a:ln w="5715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34">
              <a:extLst>
                <a:ext uri="{FF2B5EF4-FFF2-40B4-BE49-F238E27FC236}">
                  <a16:creationId xmlns:a16="http://schemas.microsoft.com/office/drawing/2014/main" id="{0D9633F3-91E7-4D02-9506-2CFA84F06889}"/>
                </a:ext>
              </a:extLst>
            </p:cNvPr>
            <p:cNvSpPr>
              <a:spLocks noChangeShapeType="1"/>
            </p:cNvSpPr>
            <p:nvPr/>
          </p:nvSpPr>
          <p:spPr bwMode="auto">
            <a:xfrm>
              <a:off x="3696" y="3035"/>
              <a:ext cx="336" cy="432"/>
            </a:xfrm>
            <a:prstGeom prst="line">
              <a:avLst/>
            </a:prstGeom>
            <a:noFill/>
            <a:ln w="5715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852021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951A-60AE-47DD-8C9D-235FDD6AE144}"/>
              </a:ext>
            </a:extLst>
          </p:cNvPr>
          <p:cNvSpPr>
            <a:spLocks noGrp="1"/>
          </p:cNvSpPr>
          <p:nvPr>
            <p:ph type="title"/>
          </p:nvPr>
        </p:nvSpPr>
        <p:spPr/>
        <p:txBody>
          <a:bodyPr/>
          <a:lstStyle/>
          <a:p>
            <a:r>
              <a:rPr lang="en-US" dirty="0"/>
              <a:t>Traction Loss Consideration </a:t>
            </a:r>
          </a:p>
        </p:txBody>
      </p:sp>
      <p:sp>
        <p:nvSpPr>
          <p:cNvPr id="3" name="Content Placeholder 2">
            <a:extLst>
              <a:ext uri="{FF2B5EF4-FFF2-40B4-BE49-F238E27FC236}">
                <a16:creationId xmlns:a16="http://schemas.microsoft.com/office/drawing/2014/main" id="{F889F02D-57A5-43D2-B4F7-7A5050000180}"/>
              </a:ext>
            </a:extLst>
          </p:cNvPr>
          <p:cNvSpPr>
            <a:spLocks noGrp="1"/>
          </p:cNvSpPr>
          <p:nvPr>
            <p:ph idx="1"/>
          </p:nvPr>
        </p:nvSpPr>
        <p:spPr/>
        <p:txBody>
          <a:bodyPr/>
          <a:lstStyle/>
          <a:p>
            <a:r>
              <a:rPr lang="en-US" sz="2400" dirty="0"/>
              <a:t>When Acceleration is Applied Too Hard or Quickly</a:t>
            </a:r>
          </a:p>
          <a:p>
            <a:pPr lvl="1"/>
            <a:r>
              <a:rPr lang="en-US" sz="2000" dirty="0"/>
              <a:t>Weight Moves to the Rear of the Car</a:t>
            </a:r>
          </a:p>
          <a:p>
            <a:pPr lvl="1"/>
            <a:r>
              <a:rPr lang="en-US" sz="2000" dirty="0"/>
              <a:t>Weight Movement or Acceleration Force Causes</a:t>
            </a:r>
          </a:p>
          <a:p>
            <a:pPr lvl="2"/>
            <a:r>
              <a:rPr lang="en-US" sz="1800" dirty="0"/>
              <a:t>Noticeable rise of the hood</a:t>
            </a:r>
          </a:p>
          <a:p>
            <a:pPr lvl="2"/>
            <a:r>
              <a:rPr lang="en-US" sz="1800" dirty="0"/>
              <a:t>Noticeable drop of the rear deck</a:t>
            </a:r>
          </a:p>
          <a:p>
            <a:pPr lvl="2"/>
            <a:r>
              <a:rPr lang="en-US" sz="1800" dirty="0"/>
              <a:t>Rearward movement of driver and passengers </a:t>
            </a:r>
          </a:p>
          <a:p>
            <a:pPr marL="914400" lvl="2" indent="0">
              <a:buNone/>
            </a:pPr>
            <a:endParaRPr lang="en-US" sz="1800" dirty="0"/>
          </a:p>
        </p:txBody>
      </p:sp>
      <p:sp>
        <p:nvSpPr>
          <p:cNvPr id="4" name="Date Placeholder 3">
            <a:extLst>
              <a:ext uri="{FF2B5EF4-FFF2-40B4-BE49-F238E27FC236}">
                <a16:creationId xmlns:a16="http://schemas.microsoft.com/office/drawing/2014/main" id="{69EE4472-5F75-40A1-8508-1C4DD45628B7}"/>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4C410066-A91F-4410-B103-023F61B7DDB1}"/>
              </a:ext>
            </a:extLst>
          </p:cNvPr>
          <p:cNvSpPr>
            <a:spLocks noGrp="1"/>
          </p:cNvSpPr>
          <p:nvPr>
            <p:ph type="sldNum" sz="quarter" idx="12"/>
          </p:nvPr>
        </p:nvSpPr>
        <p:spPr/>
        <p:txBody>
          <a:bodyPr/>
          <a:lstStyle/>
          <a:p>
            <a:fld id="{680C5762-CF65-4775-9966-A58D40CC61B9}" type="slidenum">
              <a:rPr lang="en-US" smtClean="0"/>
              <a:t>36</a:t>
            </a:fld>
            <a:endParaRPr lang="en-US"/>
          </a:p>
        </p:txBody>
      </p:sp>
      <p:grpSp>
        <p:nvGrpSpPr>
          <p:cNvPr id="6" name="Group 41" descr="picture shows a car lurching backward as the driver accelerates hard">
            <a:extLst>
              <a:ext uri="{FF2B5EF4-FFF2-40B4-BE49-F238E27FC236}">
                <a16:creationId xmlns:a16="http://schemas.microsoft.com/office/drawing/2014/main" id="{8A434272-BA89-45D9-B074-7240B616C1ED}"/>
              </a:ext>
            </a:extLst>
          </p:cNvPr>
          <p:cNvGrpSpPr>
            <a:grpSpLocks/>
          </p:cNvGrpSpPr>
          <p:nvPr/>
        </p:nvGrpSpPr>
        <p:grpSpPr bwMode="auto">
          <a:xfrm>
            <a:off x="342900" y="3863181"/>
            <a:ext cx="8458200" cy="1658938"/>
            <a:chOff x="192" y="2747"/>
            <a:chExt cx="5328" cy="1045"/>
          </a:xfrm>
        </p:grpSpPr>
        <p:sp>
          <p:nvSpPr>
            <p:cNvPr id="7" name="Line 5">
              <a:extLst>
                <a:ext uri="{FF2B5EF4-FFF2-40B4-BE49-F238E27FC236}">
                  <a16:creationId xmlns:a16="http://schemas.microsoft.com/office/drawing/2014/main" id="{562633D2-21CE-4ECE-BC95-0499C60255D7}"/>
                </a:ext>
              </a:extLst>
            </p:cNvPr>
            <p:cNvSpPr>
              <a:spLocks noChangeShapeType="1"/>
            </p:cNvSpPr>
            <p:nvPr/>
          </p:nvSpPr>
          <p:spPr bwMode="auto">
            <a:xfrm flipH="1" flipV="1">
              <a:off x="3840" y="2908"/>
              <a:ext cx="288" cy="539"/>
            </a:xfrm>
            <a:prstGeom prst="line">
              <a:avLst/>
            </a:prstGeom>
            <a:noFill/>
            <a:ln w="5715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21">
              <a:extLst>
                <a:ext uri="{FF2B5EF4-FFF2-40B4-BE49-F238E27FC236}">
                  <a16:creationId xmlns:a16="http://schemas.microsoft.com/office/drawing/2014/main" id="{E17A1979-928C-426C-877D-87395B1112BF}"/>
                </a:ext>
              </a:extLst>
            </p:cNvPr>
            <p:cNvSpPr>
              <a:spLocks noChangeShapeType="1"/>
            </p:cNvSpPr>
            <p:nvPr/>
          </p:nvSpPr>
          <p:spPr bwMode="auto">
            <a:xfrm>
              <a:off x="2736" y="3580"/>
              <a:ext cx="1776" cy="0"/>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23">
              <a:extLst>
                <a:ext uri="{FF2B5EF4-FFF2-40B4-BE49-F238E27FC236}">
                  <a16:creationId xmlns:a16="http://schemas.microsoft.com/office/drawing/2014/main" id="{37E96F6E-C4B4-4965-87E2-A58F1E231A2A}"/>
                </a:ext>
              </a:extLst>
            </p:cNvPr>
            <p:cNvSpPr>
              <a:spLocks noChangeArrowheads="1"/>
            </p:cNvSpPr>
            <p:nvPr/>
          </p:nvSpPr>
          <p:spPr bwMode="auto">
            <a:xfrm>
              <a:off x="3456" y="3100"/>
              <a:ext cx="96" cy="96"/>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eaLnBrk="1" hangingPunct="1">
                <a:spcBef>
                  <a:spcPct val="0"/>
                </a:spcBef>
                <a:buFontTx/>
                <a:buNone/>
              </a:pPr>
              <a:endParaRPr lang="en-US" altLang="en-US" sz="2400" b="0">
                <a:solidFill>
                  <a:schemeClr val="tx1"/>
                </a:solidFill>
                <a:latin typeface="Times New Roman" panose="02020603050405020304" pitchFamily="18" charset="0"/>
              </a:endParaRPr>
            </a:p>
          </p:txBody>
        </p:sp>
        <p:sp>
          <p:nvSpPr>
            <p:cNvPr id="10" name="Text Box 25">
              <a:extLst>
                <a:ext uri="{FF2B5EF4-FFF2-40B4-BE49-F238E27FC236}">
                  <a16:creationId xmlns:a16="http://schemas.microsoft.com/office/drawing/2014/main" id="{CDED820B-4CD0-45A1-BCF8-0331F7822172}"/>
                </a:ext>
              </a:extLst>
            </p:cNvPr>
            <p:cNvSpPr txBox="1">
              <a:spLocks noChangeArrowheads="1"/>
            </p:cNvSpPr>
            <p:nvPr/>
          </p:nvSpPr>
          <p:spPr bwMode="auto">
            <a:xfrm>
              <a:off x="2976" y="3580"/>
              <a:ext cx="14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a:spcBef>
                  <a:spcPct val="50000"/>
                </a:spcBef>
                <a:buFontTx/>
                <a:buNone/>
              </a:pPr>
              <a:r>
                <a:rPr lang="en-US" altLang="en-US" sz="1600">
                  <a:solidFill>
                    <a:srgbClr val="000099"/>
                  </a:solidFill>
                  <a:latin typeface="Arial" panose="020B0604020202020204" pitchFamily="34" charset="0"/>
                </a:rPr>
                <a:t>Direction of Travel</a:t>
              </a:r>
              <a:endParaRPr lang="en-US" altLang="en-US" sz="1800">
                <a:solidFill>
                  <a:schemeClr val="tx1"/>
                </a:solidFill>
                <a:latin typeface="Arial" panose="020B0604020202020204" pitchFamily="34" charset="0"/>
              </a:endParaRPr>
            </a:p>
          </p:txBody>
        </p:sp>
        <p:pic>
          <p:nvPicPr>
            <p:cNvPr id="11" name="Picture 32" descr="Picture shows a car lurching backwards with the back end dropping and the front end lifting as the driver accelerates too hard. ">
              <a:extLst>
                <a:ext uri="{FF2B5EF4-FFF2-40B4-BE49-F238E27FC236}">
                  <a16:creationId xmlns:a16="http://schemas.microsoft.com/office/drawing/2014/main" id="{C13836EE-6869-45A9-B8B2-4FF927DB9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 y="2747"/>
              <a:ext cx="2340"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35">
              <a:extLst>
                <a:ext uri="{FF2B5EF4-FFF2-40B4-BE49-F238E27FC236}">
                  <a16:creationId xmlns:a16="http://schemas.microsoft.com/office/drawing/2014/main" id="{B846A4E4-CBA4-4896-88FB-8E0BAD0F090B}"/>
                </a:ext>
              </a:extLst>
            </p:cNvPr>
            <p:cNvSpPr>
              <a:spLocks noChangeShapeType="1"/>
            </p:cNvSpPr>
            <p:nvPr/>
          </p:nvSpPr>
          <p:spPr bwMode="auto">
            <a:xfrm flipH="1">
              <a:off x="2016" y="3159"/>
              <a:ext cx="1488" cy="153"/>
            </a:xfrm>
            <a:prstGeom prst="line">
              <a:avLst/>
            </a:prstGeom>
            <a:noFill/>
            <a:ln w="38100">
              <a:solidFill>
                <a:srgbClr val="FFFF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36">
              <a:extLst>
                <a:ext uri="{FF2B5EF4-FFF2-40B4-BE49-F238E27FC236}">
                  <a16:creationId xmlns:a16="http://schemas.microsoft.com/office/drawing/2014/main" id="{242F4819-B91F-4D51-90D0-750EE16DCBC3}"/>
                </a:ext>
              </a:extLst>
            </p:cNvPr>
            <p:cNvSpPr>
              <a:spLocks noChangeShapeType="1"/>
            </p:cNvSpPr>
            <p:nvPr/>
          </p:nvSpPr>
          <p:spPr bwMode="auto">
            <a:xfrm flipH="1">
              <a:off x="1824" y="2871"/>
              <a:ext cx="384" cy="624"/>
            </a:xfrm>
            <a:prstGeom prst="line">
              <a:avLst/>
            </a:prstGeom>
            <a:noFill/>
            <a:ln w="5715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37">
              <a:extLst>
                <a:ext uri="{FF2B5EF4-FFF2-40B4-BE49-F238E27FC236}">
                  <a16:creationId xmlns:a16="http://schemas.microsoft.com/office/drawing/2014/main" id="{CDE92703-32A5-4F4E-BCA6-EB8CFC2E8C23}"/>
                </a:ext>
              </a:extLst>
            </p:cNvPr>
            <p:cNvSpPr>
              <a:spLocks noChangeShapeType="1"/>
            </p:cNvSpPr>
            <p:nvPr/>
          </p:nvSpPr>
          <p:spPr bwMode="auto">
            <a:xfrm flipH="1">
              <a:off x="1392" y="3312"/>
              <a:ext cx="576" cy="96"/>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38">
              <a:extLst>
                <a:ext uri="{FF2B5EF4-FFF2-40B4-BE49-F238E27FC236}">
                  <a16:creationId xmlns:a16="http://schemas.microsoft.com/office/drawing/2014/main" id="{EEA6E78B-C50A-4AE3-98A0-F0B1D1EA5E5C}"/>
                </a:ext>
              </a:extLst>
            </p:cNvPr>
            <p:cNvSpPr txBox="1">
              <a:spLocks noChangeArrowheads="1"/>
            </p:cNvSpPr>
            <p:nvPr/>
          </p:nvSpPr>
          <p:spPr bwMode="auto">
            <a:xfrm>
              <a:off x="4032" y="2956"/>
              <a:ext cx="14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a:spcBef>
                  <a:spcPct val="50000"/>
                </a:spcBef>
                <a:buFontTx/>
                <a:buNone/>
              </a:pPr>
              <a:r>
                <a:rPr lang="en-US" altLang="en-US" sz="1400">
                  <a:solidFill>
                    <a:schemeClr val="tx1"/>
                  </a:solidFill>
                  <a:latin typeface="Arial" panose="020B0604020202020204" pitchFamily="34" charset="0"/>
                </a:rPr>
                <a:t>Vehicle Movements</a:t>
              </a:r>
            </a:p>
          </p:txBody>
        </p:sp>
        <p:sp>
          <p:nvSpPr>
            <p:cNvPr id="16" name="Text Box 39">
              <a:extLst>
                <a:ext uri="{FF2B5EF4-FFF2-40B4-BE49-F238E27FC236}">
                  <a16:creationId xmlns:a16="http://schemas.microsoft.com/office/drawing/2014/main" id="{17A32D22-C589-4A34-A05D-E47488960D5B}"/>
                </a:ext>
              </a:extLst>
            </p:cNvPr>
            <p:cNvSpPr txBox="1">
              <a:spLocks noChangeArrowheads="1"/>
            </p:cNvSpPr>
            <p:nvPr/>
          </p:nvSpPr>
          <p:spPr bwMode="auto">
            <a:xfrm>
              <a:off x="192" y="2860"/>
              <a:ext cx="187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a:spcBef>
                  <a:spcPct val="50000"/>
                </a:spcBef>
                <a:buFontTx/>
                <a:buNone/>
              </a:pPr>
              <a:r>
                <a:rPr lang="en-US" altLang="en-US" sz="1400">
                  <a:solidFill>
                    <a:schemeClr val="tx1"/>
                  </a:solidFill>
                  <a:latin typeface="Arial" panose="020B0604020202020204" pitchFamily="34" charset="0"/>
                </a:rPr>
                <a:t>Hard/Quick Acceleration Force or Weight Movement</a:t>
              </a:r>
              <a:endParaRPr lang="en-US" altLang="en-US" sz="1400" b="0">
                <a:solidFill>
                  <a:schemeClr val="tx1"/>
                </a:solidFill>
                <a:latin typeface="Arial" panose="020B0604020202020204" pitchFamily="34" charset="0"/>
              </a:endParaRPr>
            </a:p>
          </p:txBody>
        </p:sp>
      </p:grpSp>
    </p:spTree>
    <p:extLst>
      <p:ext uri="{BB962C8B-B14F-4D97-AF65-F5344CB8AC3E}">
        <p14:creationId xmlns:p14="http://schemas.microsoft.com/office/powerpoint/2010/main" val="2014890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CE72-5C98-4A1D-8B13-14183788D2F6}"/>
              </a:ext>
            </a:extLst>
          </p:cNvPr>
          <p:cNvSpPr>
            <a:spLocks noGrp="1"/>
          </p:cNvSpPr>
          <p:nvPr>
            <p:ph type="title"/>
          </p:nvPr>
        </p:nvSpPr>
        <p:spPr/>
        <p:txBody>
          <a:bodyPr/>
          <a:lstStyle/>
          <a:p>
            <a:r>
              <a:rPr lang="en-US" dirty="0"/>
              <a:t>Traction Loss Consideration </a:t>
            </a:r>
          </a:p>
        </p:txBody>
      </p:sp>
      <p:sp>
        <p:nvSpPr>
          <p:cNvPr id="3" name="Content Placeholder 2">
            <a:extLst>
              <a:ext uri="{FF2B5EF4-FFF2-40B4-BE49-F238E27FC236}">
                <a16:creationId xmlns:a16="http://schemas.microsoft.com/office/drawing/2014/main" id="{067E4025-FFEE-49E9-B5F6-756BAE536DD0}"/>
              </a:ext>
            </a:extLst>
          </p:cNvPr>
          <p:cNvSpPr>
            <a:spLocks noGrp="1"/>
          </p:cNvSpPr>
          <p:nvPr>
            <p:ph idx="1"/>
          </p:nvPr>
        </p:nvSpPr>
        <p:spPr>
          <a:xfrm>
            <a:off x="457200" y="1606664"/>
            <a:ext cx="8229600" cy="4525963"/>
          </a:xfrm>
        </p:spPr>
        <p:txBody>
          <a:bodyPr/>
          <a:lstStyle/>
          <a:p>
            <a:pPr marL="0" indent="0">
              <a:buNone/>
            </a:pPr>
            <a:r>
              <a:rPr lang="en-US" sz="2800" dirty="0"/>
              <a:t>When Steering is Applied Too Hard or Quickly</a:t>
            </a:r>
          </a:p>
          <a:p>
            <a:pPr lvl="1"/>
            <a:r>
              <a:rPr lang="en-US" sz="2400" dirty="0"/>
              <a:t>Weight Moves to the Opposite Corner of the Car</a:t>
            </a:r>
          </a:p>
          <a:p>
            <a:pPr lvl="1"/>
            <a:r>
              <a:rPr lang="en-US" sz="2400" dirty="0"/>
              <a:t>Weight Movement causes as</a:t>
            </a:r>
          </a:p>
          <a:p>
            <a:pPr lvl="2"/>
            <a:r>
              <a:rPr lang="en-US" sz="1800" dirty="0"/>
              <a:t>Noticeable drop and tilt of the hood</a:t>
            </a:r>
          </a:p>
          <a:p>
            <a:pPr lvl="2"/>
            <a:r>
              <a:rPr lang="en-US" sz="1800" dirty="0"/>
              <a:t>Noticeable rise and tilt of the rear deck</a:t>
            </a:r>
          </a:p>
          <a:p>
            <a:pPr lvl="2"/>
            <a:r>
              <a:rPr lang="en-US" sz="1800" dirty="0"/>
              <a:t>Driver and passenger movement to the car’s corner</a:t>
            </a:r>
          </a:p>
          <a:p>
            <a:pPr marL="914400" lvl="2" indent="0">
              <a:buNone/>
            </a:pPr>
            <a:r>
              <a:rPr lang="en-US" sz="1800" dirty="0"/>
              <a:t> </a:t>
            </a:r>
          </a:p>
        </p:txBody>
      </p:sp>
      <p:sp>
        <p:nvSpPr>
          <p:cNvPr id="4" name="Date Placeholder 3">
            <a:extLst>
              <a:ext uri="{FF2B5EF4-FFF2-40B4-BE49-F238E27FC236}">
                <a16:creationId xmlns:a16="http://schemas.microsoft.com/office/drawing/2014/main" id="{238351AD-79A8-4EDF-B5E6-E13B562F2ED5}"/>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3B27821E-AE48-4321-AE1C-B4CC19AFA838}"/>
              </a:ext>
            </a:extLst>
          </p:cNvPr>
          <p:cNvSpPr>
            <a:spLocks noGrp="1"/>
          </p:cNvSpPr>
          <p:nvPr>
            <p:ph type="sldNum" sz="quarter" idx="12"/>
          </p:nvPr>
        </p:nvSpPr>
        <p:spPr/>
        <p:txBody>
          <a:bodyPr/>
          <a:lstStyle/>
          <a:p>
            <a:fld id="{680C5762-CF65-4775-9966-A58D40CC61B9}" type="slidenum">
              <a:rPr lang="en-US" smtClean="0"/>
              <a:t>37</a:t>
            </a:fld>
            <a:endParaRPr lang="en-US"/>
          </a:p>
        </p:txBody>
      </p:sp>
      <p:pic>
        <p:nvPicPr>
          <p:cNvPr id="6" name="Picture 65" descr="picture showing a car leaning sharply to the right as it takes a left turn too quickly">
            <a:extLst>
              <a:ext uri="{FF2B5EF4-FFF2-40B4-BE49-F238E27FC236}">
                <a16:creationId xmlns:a16="http://schemas.microsoft.com/office/drawing/2014/main" id="{6C313F77-8CCF-4502-8388-39B9920F05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5" y="4038600"/>
            <a:ext cx="24193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63" descr="line showing the direction of the car body lean ">
            <a:extLst>
              <a:ext uri="{FF2B5EF4-FFF2-40B4-BE49-F238E27FC236}">
                <a16:creationId xmlns:a16="http://schemas.microsoft.com/office/drawing/2014/main" id="{FAC38F33-572B-486D-ADA9-7EFC8D5C9BBF}"/>
              </a:ext>
            </a:extLst>
          </p:cNvPr>
          <p:cNvSpPr>
            <a:spLocks noChangeShapeType="1"/>
          </p:cNvSpPr>
          <p:nvPr/>
        </p:nvSpPr>
        <p:spPr bwMode="auto">
          <a:xfrm flipH="1">
            <a:off x="533400" y="4755357"/>
            <a:ext cx="1219200" cy="990600"/>
          </a:xfrm>
          <a:prstGeom prst="line">
            <a:avLst/>
          </a:prstGeom>
          <a:noFill/>
          <a:ln w="57150">
            <a:solidFill>
              <a:srgbClr val="0000FF"/>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62" descr="arrow showing how the front left side of the car lifts as the car goes into the left turn too quickly ">
            <a:extLst>
              <a:ext uri="{FF2B5EF4-FFF2-40B4-BE49-F238E27FC236}">
                <a16:creationId xmlns:a16="http://schemas.microsoft.com/office/drawing/2014/main" id="{FA256C00-3216-48B7-B1DA-1D9DC2207399}"/>
              </a:ext>
            </a:extLst>
          </p:cNvPr>
          <p:cNvSpPr>
            <a:spLocks noChangeShapeType="1"/>
          </p:cNvSpPr>
          <p:nvPr/>
        </p:nvSpPr>
        <p:spPr bwMode="auto">
          <a:xfrm flipH="1" flipV="1">
            <a:off x="1600200" y="4374357"/>
            <a:ext cx="152400" cy="381000"/>
          </a:xfrm>
          <a:prstGeom prst="line">
            <a:avLst/>
          </a:prstGeom>
          <a:noFill/>
          <a:ln w="57150" cap="sq">
            <a:solidFill>
              <a:srgbClr val="0000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9" descr="arrow shows how the right front of the car drops as the car enters the left turn too quickly ">
            <a:extLst>
              <a:ext uri="{FF2B5EF4-FFF2-40B4-BE49-F238E27FC236}">
                <a16:creationId xmlns:a16="http://schemas.microsoft.com/office/drawing/2014/main" id="{0D56A792-7D71-4A5F-BD1D-6763155C6E5A}"/>
              </a:ext>
            </a:extLst>
          </p:cNvPr>
          <p:cNvSpPr>
            <a:spLocks noChangeShapeType="1"/>
          </p:cNvSpPr>
          <p:nvPr/>
        </p:nvSpPr>
        <p:spPr bwMode="auto">
          <a:xfrm>
            <a:off x="685800" y="5089379"/>
            <a:ext cx="0" cy="457200"/>
          </a:xfrm>
          <a:prstGeom prst="line">
            <a:avLst/>
          </a:prstGeom>
          <a:noFill/>
          <a:ln w="57150" cap="sq">
            <a:solidFill>
              <a:srgbClr val="0000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35" descr="arrow shows direction of travel from left to right ">
            <a:extLst>
              <a:ext uri="{FF2B5EF4-FFF2-40B4-BE49-F238E27FC236}">
                <a16:creationId xmlns:a16="http://schemas.microsoft.com/office/drawing/2014/main" id="{5F919524-6495-42A9-A593-7E3B449FF7CA}"/>
              </a:ext>
            </a:extLst>
          </p:cNvPr>
          <p:cNvSpPr>
            <a:spLocks noChangeShapeType="1"/>
          </p:cNvSpPr>
          <p:nvPr/>
        </p:nvSpPr>
        <p:spPr bwMode="auto">
          <a:xfrm>
            <a:off x="1028700" y="5470379"/>
            <a:ext cx="1143000" cy="76200"/>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31" descr="arrow shows direction of travel from left to right ">
            <a:extLst>
              <a:ext uri="{FF2B5EF4-FFF2-40B4-BE49-F238E27FC236}">
                <a16:creationId xmlns:a16="http://schemas.microsoft.com/office/drawing/2014/main" id="{7A9E42BD-1385-4173-A98C-BB9FC206B454}"/>
              </a:ext>
            </a:extLst>
          </p:cNvPr>
          <p:cNvSpPr>
            <a:spLocks noChangeShapeType="1"/>
          </p:cNvSpPr>
          <p:nvPr/>
        </p:nvSpPr>
        <p:spPr bwMode="auto">
          <a:xfrm>
            <a:off x="2362200" y="5470379"/>
            <a:ext cx="1295400" cy="0"/>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 name="Picture 11" descr="A close up of a logo&#10;&#10;Description automatically generated">
            <a:extLst>
              <a:ext uri="{FF2B5EF4-FFF2-40B4-BE49-F238E27FC236}">
                <a16:creationId xmlns:a16="http://schemas.microsoft.com/office/drawing/2014/main" id="{AC56167E-0176-43FC-B6DA-15665DC6ADAC}"/>
              </a:ext>
            </a:extLst>
          </p:cNvPr>
          <p:cNvPicPr>
            <a:picLocks noChangeAspect="1"/>
          </p:cNvPicPr>
          <p:nvPr/>
        </p:nvPicPr>
        <p:blipFill>
          <a:blip r:embed="rId4"/>
          <a:stretch>
            <a:fillRect/>
          </a:stretch>
        </p:blipFill>
        <p:spPr>
          <a:xfrm>
            <a:off x="916781" y="5832360"/>
            <a:ext cx="1366838" cy="365126"/>
          </a:xfrm>
          <a:prstGeom prst="rect">
            <a:avLst/>
          </a:prstGeom>
        </p:spPr>
      </p:pic>
      <p:pic>
        <p:nvPicPr>
          <p:cNvPr id="13" name="Picture 12" descr="A picture containing object, indoor&#10;&#10;Description automatically generated">
            <a:extLst>
              <a:ext uri="{FF2B5EF4-FFF2-40B4-BE49-F238E27FC236}">
                <a16:creationId xmlns:a16="http://schemas.microsoft.com/office/drawing/2014/main" id="{F283276A-46FD-447F-8E70-2C4BFBFCC73D}"/>
              </a:ext>
            </a:extLst>
          </p:cNvPr>
          <p:cNvPicPr>
            <a:picLocks noChangeAspect="1"/>
          </p:cNvPicPr>
          <p:nvPr/>
        </p:nvPicPr>
        <p:blipFill>
          <a:blip r:embed="rId5"/>
          <a:stretch>
            <a:fillRect/>
          </a:stretch>
        </p:blipFill>
        <p:spPr>
          <a:xfrm>
            <a:off x="2496335" y="5590746"/>
            <a:ext cx="1595922" cy="365119"/>
          </a:xfrm>
          <a:prstGeom prst="rect">
            <a:avLst/>
          </a:prstGeom>
        </p:spPr>
      </p:pic>
      <p:pic>
        <p:nvPicPr>
          <p:cNvPr id="14" name="Picture 13" descr="A close up of a logo&#10;&#10;Description automatically generated">
            <a:extLst>
              <a:ext uri="{FF2B5EF4-FFF2-40B4-BE49-F238E27FC236}">
                <a16:creationId xmlns:a16="http://schemas.microsoft.com/office/drawing/2014/main" id="{66AEE06C-D61A-4DB0-91FA-85D00D9E040A}"/>
              </a:ext>
            </a:extLst>
          </p:cNvPr>
          <p:cNvPicPr>
            <a:picLocks noChangeAspect="1"/>
          </p:cNvPicPr>
          <p:nvPr/>
        </p:nvPicPr>
        <p:blipFill>
          <a:blip r:embed="rId6"/>
          <a:stretch>
            <a:fillRect/>
          </a:stretch>
        </p:blipFill>
        <p:spPr>
          <a:xfrm>
            <a:off x="2819400" y="4677971"/>
            <a:ext cx="2129323" cy="488150"/>
          </a:xfrm>
          <a:prstGeom prst="rect">
            <a:avLst/>
          </a:prstGeom>
        </p:spPr>
      </p:pic>
      <p:graphicFrame>
        <p:nvGraphicFramePr>
          <p:cNvPr id="15" name="Object 54" descr="picture showing nose of car dipping and rear of car raising as brakes are applied too hard ">
            <a:extLst>
              <a:ext uri="{FF2B5EF4-FFF2-40B4-BE49-F238E27FC236}">
                <a16:creationId xmlns:a16="http://schemas.microsoft.com/office/drawing/2014/main" id="{954142C5-C55A-4C55-8D3E-791ACD634975}"/>
              </a:ext>
            </a:extLst>
          </p:cNvPr>
          <p:cNvGraphicFramePr>
            <a:graphicFrameLocks noChangeAspect="1"/>
          </p:cNvGraphicFramePr>
          <p:nvPr>
            <p:extLst>
              <p:ext uri="{D42A27DB-BD31-4B8C-83A1-F6EECF244321}">
                <p14:modId xmlns:p14="http://schemas.microsoft.com/office/powerpoint/2010/main" val="710151541"/>
              </p:ext>
            </p:extLst>
          </p:nvPr>
        </p:nvGraphicFramePr>
        <p:xfrm>
          <a:off x="5410200" y="4538479"/>
          <a:ext cx="3111500" cy="1181100"/>
        </p:xfrm>
        <a:graphic>
          <a:graphicData uri="http://schemas.openxmlformats.org/presentationml/2006/ole">
            <mc:AlternateContent xmlns:mc="http://schemas.openxmlformats.org/markup-compatibility/2006">
              <mc:Choice xmlns:v="urn:schemas-microsoft-com:vml" Requires="v">
                <p:oleObj spid="_x0000_s9232" name="Paint Shop Pro Image" r:id="rId7" imgW="3112195" imgH="1180808" progId="PaintShopPro">
                  <p:embed/>
                </p:oleObj>
              </mc:Choice>
              <mc:Fallback>
                <p:oleObj name="Paint Shop Pro Image" r:id="rId7" imgW="3112195" imgH="1180808" progId="PaintShopPro">
                  <p:embed/>
                  <p:pic>
                    <p:nvPicPr>
                      <p:cNvPr id="41996" name="Object 54">
                        <a:extLst>
                          <a:ext uri="{FF2B5EF4-FFF2-40B4-BE49-F238E27FC236}">
                            <a16:creationId xmlns:a16="http://schemas.microsoft.com/office/drawing/2014/main" id="{694DFCD5-8523-45C9-9722-D64DDD54A3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4538479"/>
                        <a:ext cx="31115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 name="Picture 15" descr="A picture containing object&#10;&#10;Description automatically generated">
            <a:extLst>
              <a:ext uri="{FF2B5EF4-FFF2-40B4-BE49-F238E27FC236}">
                <a16:creationId xmlns:a16="http://schemas.microsoft.com/office/drawing/2014/main" id="{A29C5CC7-B368-451D-B6FD-8CF1F20ADB96}"/>
              </a:ext>
            </a:extLst>
          </p:cNvPr>
          <p:cNvPicPr>
            <a:picLocks noChangeAspect="1"/>
          </p:cNvPicPr>
          <p:nvPr/>
        </p:nvPicPr>
        <p:blipFill>
          <a:blip r:embed="rId9"/>
          <a:stretch>
            <a:fillRect/>
          </a:stretch>
        </p:blipFill>
        <p:spPr>
          <a:xfrm>
            <a:off x="6172200" y="4145584"/>
            <a:ext cx="2261812" cy="426757"/>
          </a:xfrm>
          <a:prstGeom prst="rect">
            <a:avLst/>
          </a:prstGeom>
        </p:spPr>
      </p:pic>
      <p:sp>
        <p:nvSpPr>
          <p:cNvPr id="17" name="Line 55" descr="arrow showing vehicle movement of rear of car lifting as a result of steering to hard ">
            <a:extLst>
              <a:ext uri="{FF2B5EF4-FFF2-40B4-BE49-F238E27FC236}">
                <a16:creationId xmlns:a16="http://schemas.microsoft.com/office/drawing/2014/main" id="{06B3B325-B54E-4939-8775-9D88C533AD1C}"/>
              </a:ext>
            </a:extLst>
          </p:cNvPr>
          <p:cNvSpPr>
            <a:spLocks noChangeShapeType="1"/>
          </p:cNvSpPr>
          <p:nvPr/>
        </p:nvSpPr>
        <p:spPr bwMode="auto">
          <a:xfrm flipV="1">
            <a:off x="7139609" y="4374357"/>
            <a:ext cx="0" cy="762000"/>
          </a:xfrm>
          <a:prstGeom prst="line">
            <a:avLst/>
          </a:prstGeom>
          <a:noFill/>
          <a:ln w="57150" cap="sq">
            <a:solidFill>
              <a:srgbClr val="FF99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53" descr="arrow showing direction of rear of car dropping as steering is applied too quickly ">
            <a:extLst>
              <a:ext uri="{FF2B5EF4-FFF2-40B4-BE49-F238E27FC236}">
                <a16:creationId xmlns:a16="http://schemas.microsoft.com/office/drawing/2014/main" id="{7F1AA7BA-584F-4ABF-A051-4CDA9EBC42E2}"/>
              </a:ext>
            </a:extLst>
          </p:cNvPr>
          <p:cNvSpPr>
            <a:spLocks noChangeShapeType="1"/>
          </p:cNvSpPr>
          <p:nvPr/>
        </p:nvSpPr>
        <p:spPr bwMode="auto">
          <a:xfrm>
            <a:off x="8610600" y="4860779"/>
            <a:ext cx="0" cy="457200"/>
          </a:xfrm>
          <a:prstGeom prst="line">
            <a:avLst/>
          </a:prstGeom>
          <a:noFill/>
          <a:ln w="57150" cap="sq">
            <a:solidFill>
              <a:srgbClr val="FF99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56" descr="arrow shows lift and inward roll of front end of car as steering is applied to hard and too quickly ">
            <a:extLst>
              <a:ext uri="{FF2B5EF4-FFF2-40B4-BE49-F238E27FC236}">
                <a16:creationId xmlns:a16="http://schemas.microsoft.com/office/drawing/2014/main" id="{A236C95C-6CD2-4F45-A542-2C9023B06B59}"/>
              </a:ext>
            </a:extLst>
          </p:cNvPr>
          <p:cNvSpPr>
            <a:spLocks noChangeShapeType="1"/>
          </p:cNvSpPr>
          <p:nvPr/>
        </p:nvSpPr>
        <p:spPr bwMode="auto">
          <a:xfrm flipV="1">
            <a:off x="5410200" y="4860779"/>
            <a:ext cx="76200" cy="381000"/>
          </a:xfrm>
          <a:prstGeom prst="line">
            <a:avLst/>
          </a:prstGeom>
          <a:noFill/>
          <a:ln w="57150" cap="sq">
            <a:solidFill>
              <a:srgbClr val="FF99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31568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348D-BE9C-40AF-A44F-1E5555C76CE7}"/>
              </a:ext>
            </a:extLst>
          </p:cNvPr>
          <p:cNvSpPr>
            <a:spLocks noGrp="1"/>
          </p:cNvSpPr>
          <p:nvPr>
            <p:ph type="title"/>
          </p:nvPr>
        </p:nvSpPr>
        <p:spPr>
          <a:xfrm>
            <a:off x="457200" y="304800"/>
            <a:ext cx="8229600" cy="1143000"/>
          </a:xfrm>
        </p:spPr>
        <p:txBody>
          <a:bodyPr/>
          <a:lstStyle/>
          <a:p>
            <a:r>
              <a:rPr lang="en-US"/>
              <a:t>Traction Loss to Front Tires</a:t>
            </a:r>
            <a:endParaRPr lang="en-US" dirty="0"/>
          </a:p>
        </p:txBody>
      </p:sp>
      <p:sp>
        <p:nvSpPr>
          <p:cNvPr id="3" name="Content Placeholder 2">
            <a:extLst>
              <a:ext uri="{FF2B5EF4-FFF2-40B4-BE49-F238E27FC236}">
                <a16:creationId xmlns:a16="http://schemas.microsoft.com/office/drawing/2014/main" id="{4186896C-4D4C-406B-9D79-69AB74D5C9E8}"/>
              </a:ext>
            </a:extLst>
          </p:cNvPr>
          <p:cNvSpPr>
            <a:spLocks noGrp="1"/>
          </p:cNvSpPr>
          <p:nvPr>
            <p:ph idx="1"/>
          </p:nvPr>
        </p:nvSpPr>
        <p:spPr>
          <a:xfrm>
            <a:off x="457200" y="1600200"/>
            <a:ext cx="8229600" cy="4525963"/>
          </a:xfrm>
        </p:spPr>
        <p:txBody>
          <a:bodyPr>
            <a:normAutofit/>
          </a:bodyPr>
          <a:lstStyle/>
          <a:p>
            <a:r>
              <a:rPr lang="en-US" sz="2400" dirty="0"/>
              <a:t>A Vehicle Keeps Moving straight Ahead Despite Steering Efforts Means Traction is Lost</a:t>
            </a:r>
          </a:p>
          <a:p>
            <a:r>
              <a:rPr lang="en-US" sz="2400" dirty="0"/>
              <a:t>Technical Term is “Understeer”</a:t>
            </a:r>
          </a:p>
          <a:p>
            <a:r>
              <a:rPr lang="en-US" sz="2400" dirty="0"/>
              <a:t>Driver Must Visually Identify Unusual Movement</a:t>
            </a:r>
          </a:p>
          <a:p>
            <a:r>
              <a:rPr lang="en-US" sz="2400" dirty="0"/>
              <a:t>Vehicle Weight Tends to Push Front Wheels Straight Ahead Regardless of Steering Input </a:t>
            </a:r>
          </a:p>
        </p:txBody>
      </p:sp>
      <p:sp>
        <p:nvSpPr>
          <p:cNvPr id="4" name="Date Placeholder 3">
            <a:extLst>
              <a:ext uri="{FF2B5EF4-FFF2-40B4-BE49-F238E27FC236}">
                <a16:creationId xmlns:a16="http://schemas.microsoft.com/office/drawing/2014/main" id="{9455F676-CA0C-486E-9B5E-1D5367A902EC}"/>
              </a:ext>
            </a:extLst>
          </p:cNvPr>
          <p:cNvSpPr>
            <a:spLocks noGrp="1"/>
          </p:cNvSpPr>
          <p:nvPr>
            <p:ph type="dt" sz="half" idx="10"/>
          </p:nvPr>
        </p:nvSpPr>
        <p:spPr>
          <a:xfrm>
            <a:off x="457200" y="6356350"/>
            <a:ext cx="2133600" cy="365125"/>
          </a:xfrm>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5321B516-C423-4316-A111-5145836898C5}"/>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38</a:t>
            </a:fld>
            <a:endParaRPr lang="en-US"/>
          </a:p>
        </p:txBody>
      </p:sp>
      <p:pic>
        <p:nvPicPr>
          <p:cNvPr id="6" name="Picture 19" descr="picture of vehicle ">
            <a:extLst>
              <a:ext uri="{FF2B5EF4-FFF2-40B4-BE49-F238E27FC236}">
                <a16:creationId xmlns:a16="http://schemas.microsoft.com/office/drawing/2014/main" id="{0B5FD8CD-0B33-4D54-8E3D-FFE45983F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39" y="4648200"/>
            <a:ext cx="24003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13" descr="arrow showing visual track to intended path of travel ">
            <a:extLst>
              <a:ext uri="{FF2B5EF4-FFF2-40B4-BE49-F238E27FC236}">
                <a16:creationId xmlns:a16="http://schemas.microsoft.com/office/drawing/2014/main" id="{7E40F33C-8319-4BA9-B90B-EB6866C6F942}"/>
              </a:ext>
            </a:extLst>
          </p:cNvPr>
          <p:cNvSpPr>
            <a:spLocks noChangeShapeType="1"/>
          </p:cNvSpPr>
          <p:nvPr/>
        </p:nvSpPr>
        <p:spPr bwMode="auto">
          <a:xfrm>
            <a:off x="1981200" y="4876800"/>
            <a:ext cx="5410200" cy="381000"/>
          </a:xfrm>
          <a:prstGeom prst="line">
            <a:avLst/>
          </a:prstGeom>
          <a:noFill/>
          <a:ln w="57150">
            <a:solidFill>
              <a:srgbClr val="FF0000"/>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6" descr="A close up of a logo&#10;&#10;Description automatically generated">
            <a:extLst>
              <a:ext uri="{FF2B5EF4-FFF2-40B4-BE49-F238E27FC236}">
                <a16:creationId xmlns:a16="http://schemas.microsoft.com/office/drawing/2014/main" id="{394DF94E-3770-4533-9E98-9C18F1A40AD4}"/>
              </a:ext>
            </a:extLst>
          </p:cNvPr>
          <p:cNvPicPr>
            <a:picLocks noChangeAspect="1"/>
          </p:cNvPicPr>
          <p:nvPr/>
        </p:nvPicPr>
        <p:blipFill>
          <a:blip r:embed="rId3"/>
          <a:stretch>
            <a:fillRect/>
          </a:stretch>
        </p:blipFill>
        <p:spPr>
          <a:xfrm>
            <a:off x="4129757" y="4687807"/>
            <a:ext cx="3261643" cy="377985"/>
          </a:xfrm>
          <a:prstGeom prst="rect">
            <a:avLst/>
          </a:prstGeom>
        </p:spPr>
      </p:pic>
      <p:sp>
        <p:nvSpPr>
          <p:cNvPr id="22" name="Line 20" descr="arrow showing actual path of travel of right side of car leading away from the intended path of travel ">
            <a:extLst>
              <a:ext uri="{FF2B5EF4-FFF2-40B4-BE49-F238E27FC236}">
                <a16:creationId xmlns:a16="http://schemas.microsoft.com/office/drawing/2014/main" id="{F1AC2876-9321-4B82-99E1-3D0FF3FEB561}"/>
              </a:ext>
            </a:extLst>
          </p:cNvPr>
          <p:cNvSpPr>
            <a:spLocks noChangeShapeType="1"/>
          </p:cNvSpPr>
          <p:nvPr/>
        </p:nvSpPr>
        <p:spPr bwMode="auto">
          <a:xfrm>
            <a:off x="1295400" y="5936457"/>
            <a:ext cx="914400" cy="609600"/>
          </a:xfrm>
          <a:prstGeom prst="line">
            <a:avLst/>
          </a:prstGeom>
          <a:noFill/>
          <a:ln w="57150">
            <a:solidFill>
              <a:srgbClr val="0000FF"/>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1" descr="arrow showing left side of car and the actual path of travel moving away form the intended path of travel  ">
            <a:extLst>
              <a:ext uri="{FF2B5EF4-FFF2-40B4-BE49-F238E27FC236}">
                <a16:creationId xmlns:a16="http://schemas.microsoft.com/office/drawing/2014/main" id="{C26387DA-FCA4-4E24-86E2-F4ECF91DDB65}"/>
              </a:ext>
            </a:extLst>
          </p:cNvPr>
          <p:cNvSpPr>
            <a:spLocks noChangeShapeType="1"/>
          </p:cNvSpPr>
          <p:nvPr/>
        </p:nvSpPr>
        <p:spPr bwMode="auto">
          <a:xfrm>
            <a:off x="2622877" y="5848675"/>
            <a:ext cx="1219200" cy="762000"/>
          </a:xfrm>
          <a:prstGeom prst="line">
            <a:avLst/>
          </a:prstGeom>
          <a:noFill/>
          <a:ln w="57150">
            <a:solidFill>
              <a:srgbClr val="0000FF"/>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 descr="arrow showing intended path of travel of the right side of the car">
            <a:extLst>
              <a:ext uri="{FF2B5EF4-FFF2-40B4-BE49-F238E27FC236}">
                <a16:creationId xmlns:a16="http://schemas.microsoft.com/office/drawing/2014/main" id="{18486CEC-917B-41CB-8661-897DFF04A171}"/>
              </a:ext>
            </a:extLst>
          </p:cNvPr>
          <p:cNvSpPr>
            <a:spLocks noChangeShapeType="1"/>
          </p:cNvSpPr>
          <p:nvPr/>
        </p:nvSpPr>
        <p:spPr bwMode="auto">
          <a:xfrm>
            <a:off x="1295400" y="5905500"/>
            <a:ext cx="3200400" cy="381000"/>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6" descr="arrow showing intended path of travel for the left side of the car ">
            <a:extLst>
              <a:ext uri="{FF2B5EF4-FFF2-40B4-BE49-F238E27FC236}">
                <a16:creationId xmlns:a16="http://schemas.microsoft.com/office/drawing/2014/main" id="{36151A27-AC3E-4D2C-A01E-6DB7E77E1C63}"/>
              </a:ext>
            </a:extLst>
          </p:cNvPr>
          <p:cNvSpPr>
            <a:spLocks noChangeShapeType="1"/>
          </p:cNvSpPr>
          <p:nvPr/>
        </p:nvSpPr>
        <p:spPr bwMode="auto">
          <a:xfrm>
            <a:off x="2819400" y="5715000"/>
            <a:ext cx="3462663" cy="449263"/>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 name="Picture 7" descr="A picture containing object, device&#10;&#10;Description automatically generated">
            <a:extLst>
              <a:ext uri="{FF2B5EF4-FFF2-40B4-BE49-F238E27FC236}">
                <a16:creationId xmlns:a16="http://schemas.microsoft.com/office/drawing/2014/main" id="{93427003-830C-463E-9787-47885745B708}"/>
              </a:ext>
            </a:extLst>
          </p:cNvPr>
          <p:cNvPicPr>
            <a:picLocks noChangeAspect="1"/>
          </p:cNvPicPr>
          <p:nvPr/>
        </p:nvPicPr>
        <p:blipFill>
          <a:blip r:embed="rId4"/>
          <a:stretch>
            <a:fillRect/>
          </a:stretch>
        </p:blipFill>
        <p:spPr>
          <a:xfrm>
            <a:off x="4379916" y="6205378"/>
            <a:ext cx="2054530" cy="377985"/>
          </a:xfrm>
          <a:prstGeom prst="rect">
            <a:avLst/>
          </a:prstGeom>
        </p:spPr>
      </p:pic>
      <p:pic>
        <p:nvPicPr>
          <p:cNvPr id="9" name="Picture 8" descr="A picture containing clipart&#10;&#10;Description automatically generated with low confidence">
            <a:extLst>
              <a:ext uri="{FF2B5EF4-FFF2-40B4-BE49-F238E27FC236}">
                <a16:creationId xmlns:a16="http://schemas.microsoft.com/office/drawing/2014/main" id="{94733B01-8FC4-4BEC-8986-F52DF7453742}"/>
              </a:ext>
            </a:extLst>
          </p:cNvPr>
          <p:cNvPicPr>
            <a:picLocks noChangeAspect="1"/>
          </p:cNvPicPr>
          <p:nvPr/>
        </p:nvPicPr>
        <p:blipFill>
          <a:blip r:embed="rId5"/>
          <a:stretch>
            <a:fillRect/>
          </a:stretch>
        </p:blipFill>
        <p:spPr>
          <a:xfrm>
            <a:off x="1849664" y="6504883"/>
            <a:ext cx="1999661" cy="408467"/>
          </a:xfrm>
          <a:prstGeom prst="rect">
            <a:avLst/>
          </a:prstGeom>
        </p:spPr>
      </p:pic>
    </p:spTree>
    <p:extLst>
      <p:ext uri="{BB962C8B-B14F-4D97-AF65-F5344CB8AC3E}">
        <p14:creationId xmlns:p14="http://schemas.microsoft.com/office/powerpoint/2010/main" val="2473602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F461-8385-4949-B380-FAD9D27407FF}"/>
              </a:ext>
            </a:extLst>
          </p:cNvPr>
          <p:cNvSpPr>
            <a:spLocks noGrp="1"/>
          </p:cNvSpPr>
          <p:nvPr>
            <p:ph type="title"/>
          </p:nvPr>
        </p:nvSpPr>
        <p:spPr/>
        <p:txBody>
          <a:bodyPr/>
          <a:lstStyle/>
          <a:p>
            <a:r>
              <a:rPr lang="en-US" dirty="0"/>
              <a:t>Front Traction Loss Correction </a:t>
            </a:r>
          </a:p>
        </p:txBody>
      </p:sp>
      <p:sp>
        <p:nvSpPr>
          <p:cNvPr id="3" name="Content Placeholder 2">
            <a:extLst>
              <a:ext uri="{FF2B5EF4-FFF2-40B4-BE49-F238E27FC236}">
                <a16:creationId xmlns:a16="http://schemas.microsoft.com/office/drawing/2014/main" id="{5200F049-709C-4BFA-A3B3-F0F30316AB5E}"/>
              </a:ext>
            </a:extLst>
          </p:cNvPr>
          <p:cNvSpPr>
            <a:spLocks noGrp="1"/>
          </p:cNvSpPr>
          <p:nvPr>
            <p:ph idx="1"/>
          </p:nvPr>
        </p:nvSpPr>
        <p:spPr>
          <a:xfrm>
            <a:off x="340516" y="1555811"/>
            <a:ext cx="8229600" cy="4525963"/>
          </a:xfrm>
        </p:spPr>
        <p:txBody>
          <a:bodyPr>
            <a:normAutofit/>
          </a:bodyPr>
          <a:lstStyle/>
          <a:p>
            <a:r>
              <a:rPr lang="en-US" sz="2000" dirty="0"/>
              <a:t>Direct Vision to Targeted Path of Travel</a:t>
            </a:r>
          </a:p>
          <a:p>
            <a:r>
              <a:rPr lang="en-US" sz="2000" dirty="0"/>
              <a:t>Activate ABS, if equipped</a:t>
            </a:r>
          </a:p>
          <a:p>
            <a:pPr lvl="1"/>
            <a:r>
              <a:rPr lang="en-US" sz="1800" dirty="0"/>
              <a:t>Ease off Conventional Brake System</a:t>
            </a:r>
          </a:p>
          <a:p>
            <a:pPr lvl="1"/>
            <a:r>
              <a:rPr lang="en-US" sz="1800" dirty="0"/>
              <a:t>Reestablish Rolling Traction </a:t>
            </a:r>
          </a:p>
          <a:p>
            <a:r>
              <a:rPr lang="en-US" sz="2000" dirty="0"/>
              <a:t>Ease of Steering Input</a:t>
            </a:r>
          </a:p>
          <a:p>
            <a:pPr lvl="1"/>
            <a:r>
              <a:rPr lang="en-US" sz="1800" dirty="0"/>
              <a:t>Quick Steering Creates More Traction Loss</a:t>
            </a:r>
          </a:p>
          <a:p>
            <a:pPr lvl="1"/>
            <a:r>
              <a:rPr lang="en-US" sz="1800" dirty="0"/>
              <a:t>Allows Tire tread to Point toward Path of Travel</a:t>
            </a:r>
          </a:p>
          <a:p>
            <a:r>
              <a:rPr lang="en-US" sz="2000" dirty="0"/>
              <a:t>If Not Equipped with ABS, Jab/Stab Brake to Move Weight Forward (ABS performs this function automatically)</a:t>
            </a:r>
          </a:p>
        </p:txBody>
      </p:sp>
      <p:sp>
        <p:nvSpPr>
          <p:cNvPr id="4" name="Date Placeholder 3">
            <a:extLst>
              <a:ext uri="{FF2B5EF4-FFF2-40B4-BE49-F238E27FC236}">
                <a16:creationId xmlns:a16="http://schemas.microsoft.com/office/drawing/2014/main" id="{C0354BBF-1FD0-4729-980A-D973B5CEFAD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996A2DF0-F500-4E03-91F1-CD4375DF6243}"/>
              </a:ext>
            </a:extLst>
          </p:cNvPr>
          <p:cNvSpPr>
            <a:spLocks noGrp="1"/>
          </p:cNvSpPr>
          <p:nvPr>
            <p:ph type="sldNum" sz="quarter" idx="12"/>
          </p:nvPr>
        </p:nvSpPr>
        <p:spPr/>
        <p:txBody>
          <a:bodyPr/>
          <a:lstStyle/>
          <a:p>
            <a:fld id="{680C5762-CF65-4775-9966-A58D40CC61B9}" type="slidenum">
              <a:rPr lang="en-US" smtClean="0"/>
              <a:t>39</a:t>
            </a:fld>
            <a:endParaRPr lang="en-US"/>
          </a:p>
        </p:txBody>
      </p:sp>
      <p:pic>
        <p:nvPicPr>
          <p:cNvPr id="6" name="Picture 14" descr="Car">
            <a:extLst>
              <a:ext uri="{FF2B5EF4-FFF2-40B4-BE49-F238E27FC236}">
                <a16:creationId xmlns:a16="http://schemas.microsoft.com/office/drawing/2014/main" id="{F847D9AA-DB4A-4266-8ED4-A647BB2ED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6" y="4963926"/>
            <a:ext cx="2250283"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8" descr="Arrow showing targeted path of travel ">
            <a:extLst>
              <a:ext uri="{FF2B5EF4-FFF2-40B4-BE49-F238E27FC236}">
                <a16:creationId xmlns:a16="http://schemas.microsoft.com/office/drawing/2014/main" id="{6EBF4440-CB10-42EC-9F17-F307BF268A29}"/>
              </a:ext>
            </a:extLst>
          </p:cNvPr>
          <p:cNvSpPr>
            <a:spLocks noChangeShapeType="1"/>
          </p:cNvSpPr>
          <p:nvPr/>
        </p:nvSpPr>
        <p:spPr bwMode="auto">
          <a:xfrm>
            <a:off x="1676400" y="5181600"/>
            <a:ext cx="2286000" cy="152400"/>
          </a:xfrm>
          <a:prstGeom prst="line">
            <a:avLst/>
          </a:prstGeom>
          <a:noFill/>
          <a:ln w="57150">
            <a:solidFill>
              <a:srgbClr val="FF0000"/>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5" descr="Arrow showing eyes looking towards path of travel ">
            <a:extLst>
              <a:ext uri="{FF2B5EF4-FFF2-40B4-BE49-F238E27FC236}">
                <a16:creationId xmlns:a16="http://schemas.microsoft.com/office/drawing/2014/main" id="{5AE6C7B9-15B1-4E58-90F6-2F18B075D4DE}"/>
              </a:ext>
            </a:extLst>
          </p:cNvPr>
          <p:cNvSpPr>
            <a:spLocks noChangeShapeType="1"/>
          </p:cNvSpPr>
          <p:nvPr/>
        </p:nvSpPr>
        <p:spPr bwMode="auto">
          <a:xfrm>
            <a:off x="1676400" y="5224108"/>
            <a:ext cx="1295400" cy="1524000"/>
          </a:xfrm>
          <a:prstGeom prst="line">
            <a:avLst/>
          </a:prstGeom>
          <a:noFill/>
          <a:ln w="5715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20" descr="arrow showing the driver needs to focus attention from path of travel to targeted path of travel ">
            <a:extLst>
              <a:ext uri="{FF2B5EF4-FFF2-40B4-BE49-F238E27FC236}">
                <a16:creationId xmlns:a16="http://schemas.microsoft.com/office/drawing/2014/main" id="{550DC6D0-7583-4AD0-A8D6-22519D901098}"/>
              </a:ext>
            </a:extLst>
          </p:cNvPr>
          <p:cNvSpPr>
            <a:spLocks noChangeShapeType="1"/>
          </p:cNvSpPr>
          <p:nvPr/>
        </p:nvSpPr>
        <p:spPr bwMode="auto">
          <a:xfrm flipV="1">
            <a:off x="2851951" y="5399442"/>
            <a:ext cx="685800" cy="990600"/>
          </a:xfrm>
          <a:prstGeom prst="line">
            <a:avLst/>
          </a:prstGeom>
          <a:noFill/>
          <a:ln w="38100" cap="sq">
            <a:solidFill>
              <a:srgbClr val="0000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descr="A picture containing object&#10;&#10;Description automatically generated">
            <a:extLst>
              <a:ext uri="{FF2B5EF4-FFF2-40B4-BE49-F238E27FC236}">
                <a16:creationId xmlns:a16="http://schemas.microsoft.com/office/drawing/2014/main" id="{A956DD45-19FA-48F4-8AEA-B074F817E468}"/>
              </a:ext>
            </a:extLst>
          </p:cNvPr>
          <p:cNvPicPr>
            <a:picLocks noChangeAspect="1"/>
          </p:cNvPicPr>
          <p:nvPr/>
        </p:nvPicPr>
        <p:blipFill>
          <a:blip r:embed="rId3"/>
          <a:stretch>
            <a:fillRect/>
          </a:stretch>
        </p:blipFill>
        <p:spPr>
          <a:xfrm>
            <a:off x="2981010" y="6025989"/>
            <a:ext cx="2889754" cy="493819"/>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0D31C60B-C0A4-4C4F-901C-E652ACAB5A9E}"/>
              </a:ext>
            </a:extLst>
          </p:cNvPr>
          <p:cNvPicPr>
            <a:picLocks noChangeAspect="1"/>
          </p:cNvPicPr>
          <p:nvPr/>
        </p:nvPicPr>
        <p:blipFill>
          <a:blip r:embed="rId4"/>
          <a:stretch>
            <a:fillRect/>
          </a:stretch>
        </p:blipFill>
        <p:spPr>
          <a:xfrm>
            <a:off x="1984907" y="4849257"/>
            <a:ext cx="2322777" cy="426757"/>
          </a:xfrm>
          <a:prstGeom prst="rect">
            <a:avLst/>
          </a:prstGeom>
        </p:spPr>
      </p:pic>
    </p:spTree>
    <p:extLst>
      <p:ext uri="{BB962C8B-B14F-4D97-AF65-F5344CB8AC3E}">
        <p14:creationId xmlns:p14="http://schemas.microsoft.com/office/powerpoint/2010/main" val="375504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8110-C4A8-4B38-BBCB-0A9E87DFF028}"/>
              </a:ext>
            </a:extLst>
          </p:cNvPr>
          <p:cNvSpPr>
            <a:spLocks noGrp="1"/>
          </p:cNvSpPr>
          <p:nvPr>
            <p:ph type="title"/>
          </p:nvPr>
        </p:nvSpPr>
        <p:spPr/>
        <p:txBody>
          <a:bodyPr/>
          <a:lstStyle/>
          <a:p>
            <a:r>
              <a:rPr lang="en-US" dirty="0"/>
              <a:t>Session Assessment Seven…</a:t>
            </a:r>
          </a:p>
        </p:txBody>
      </p:sp>
      <p:sp>
        <p:nvSpPr>
          <p:cNvPr id="3" name="Content Placeholder 2">
            <a:extLst>
              <a:ext uri="{FF2B5EF4-FFF2-40B4-BE49-F238E27FC236}">
                <a16:creationId xmlns:a16="http://schemas.microsoft.com/office/drawing/2014/main" id="{BCAA75B3-DFC0-4D16-A129-DF9567EF3C7F}"/>
              </a:ext>
            </a:extLst>
          </p:cNvPr>
          <p:cNvSpPr>
            <a:spLocks noGrp="1"/>
          </p:cNvSpPr>
          <p:nvPr>
            <p:ph idx="1"/>
          </p:nvPr>
        </p:nvSpPr>
        <p:spPr/>
        <p:txBody>
          <a:bodyPr>
            <a:normAutofit fontScale="77500" lnSpcReduction="20000"/>
          </a:bodyPr>
          <a:lstStyle/>
          <a:p>
            <a:r>
              <a:rPr lang="en-US" dirty="0"/>
              <a:t>Prove that a 16 oz. beer @ 4.5 %, a jigger (1.5 oz. ) of whiskey @ 80 proof, and a 4 oz. wine @12% do not have the same amount of alcohol content…</a:t>
            </a:r>
          </a:p>
          <a:p>
            <a:r>
              <a:rPr lang="en-US" dirty="0"/>
              <a:t>How is the best way to avoid a DUI violation in the Commonwealth?</a:t>
            </a:r>
          </a:p>
          <a:p>
            <a:r>
              <a:rPr lang="en-US" dirty="0"/>
              <a:t>How does food help slow down Blood Alcohol Concentration?</a:t>
            </a:r>
          </a:p>
          <a:p>
            <a:r>
              <a:rPr lang="en-US" dirty="0"/>
              <a:t>Name four ways that alcohol affects the body…</a:t>
            </a:r>
          </a:p>
          <a:p>
            <a:r>
              <a:rPr lang="en-US" dirty="0"/>
              <a:t>Do all persons remove alcohol at the rate of 1 drink per hour.  Explain why…</a:t>
            </a:r>
          </a:p>
          <a:p>
            <a:r>
              <a:rPr lang="en-US" dirty="0"/>
              <a:t>List four ways that alcohol impairs vision…</a:t>
            </a:r>
          </a:p>
          <a:p>
            <a:r>
              <a:rPr lang="en-US" dirty="0"/>
              <a:t>List four ways that night time changes your driving ability…  </a:t>
            </a:r>
          </a:p>
          <a:p>
            <a:endParaRPr lang="en-US" dirty="0"/>
          </a:p>
        </p:txBody>
      </p:sp>
      <p:sp>
        <p:nvSpPr>
          <p:cNvPr id="4" name="Date Placeholder 3">
            <a:extLst>
              <a:ext uri="{FF2B5EF4-FFF2-40B4-BE49-F238E27FC236}">
                <a16:creationId xmlns:a16="http://schemas.microsoft.com/office/drawing/2014/main" id="{ED57698B-E271-4362-95FB-CA0347664B35}"/>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68C30AB3-F691-4DC0-80D7-17EB92F0392B}"/>
              </a:ext>
            </a:extLst>
          </p:cNvPr>
          <p:cNvSpPr>
            <a:spLocks noGrp="1"/>
          </p:cNvSpPr>
          <p:nvPr>
            <p:ph type="sldNum" sz="quarter" idx="12"/>
          </p:nvPr>
        </p:nvSpPr>
        <p:spPr/>
        <p:txBody>
          <a:bodyPr/>
          <a:lstStyle/>
          <a:p>
            <a:fld id="{680C5762-CF65-4775-9966-A58D40CC61B9}" type="slidenum">
              <a:rPr lang="en-US" smtClean="0"/>
              <a:t>4</a:t>
            </a:fld>
            <a:endParaRPr lang="en-US"/>
          </a:p>
        </p:txBody>
      </p:sp>
    </p:spTree>
    <p:extLst>
      <p:ext uri="{BB962C8B-B14F-4D97-AF65-F5344CB8AC3E}">
        <p14:creationId xmlns:p14="http://schemas.microsoft.com/office/powerpoint/2010/main" val="383162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F46D-C062-4019-8B7B-47432DE7F2C8}"/>
              </a:ext>
            </a:extLst>
          </p:cNvPr>
          <p:cNvSpPr>
            <a:spLocks noGrp="1"/>
          </p:cNvSpPr>
          <p:nvPr>
            <p:ph type="title"/>
          </p:nvPr>
        </p:nvSpPr>
        <p:spPr/>
        <p:txBody>
          <a:bodyPr/>
          <a:lstStyle/>
          <a:p>
            <a:r>
              <a:rPr lang="en-US" dirty="0"/>
              <a:t>Traction Loss to Rear Tires</a:t>
            </a:r>
          </a:p>
        </p:txBody>
      </p:sp>
      <p:sp>
        <p:nvSpPr>
          <p:cNvPr id="3" name="Content Placeholder 2">
            <a:extLst>
              <a:ext uri="{FF2B5EF4-FFF2-40B4-BE49-F238E27FC236}">
                <a16:creationId xmlns:a16="http://schemas.microsoft.com/office/drawing/2014/main" id="{00CA8002-DA1D-4223-A56B-130845EF8B06}"/>
              </a:ext>
            </a:extLst>
          </p:cNvPr>
          <p:cNvSpPr>
            <a:spLocks noGrp="1"/>
          </p:cNvSpPr>
          <p:nvPr>
            <p:ph idx="1"/>
          </p:nvPr>
        </p:nvSpPr>
        <p:spPr/>
        <p:txBody>
          <a:bodyPr>
            <a:normAutofit/>
          </a:bodyPr>
          <a:lstStyle/>
          <a:p>
            <a:r>
              <a:rPr lang="en-US" sz="2400" dirty="0"/>
              <a:t>Identified visually as front of vehicle moves left to right of travel path without steering input in that direction</a:t>
            </a:r>
          </a:p>
          <a:p>
            <a:r>
              <a:rPr lang="en-US" sz="2400" dirty="0"/>
              <a:t>Technical term is “Oversteering”</a:t>
            </a:r>
          </a:p>
          <a:p>
            <a:r>
              <a:rPr lang="en-US" sz="2400" dirty="0"/>
              <a:t>Reduced Traction Rear Tires Assume Steering Position </a:t>
            </a:r>
          </a:p>
          <a:p>
            <a:r>
              <a:rPr lang="en-US" sz="2400" dirty="0"/>
              <a:t>Vehicle Weight Tends to Push Rear Wheels Left or Right Without Steering Input  </a:t>
            </a:r>
          </a:p>
        </p:txBody>
      </p:sp>
      <p:sp>
        <p:nvSpPr>
          <p:cNvPr id="4" name="Date Placeholder 3">
            <a:extLst>
              <a:ext uri="{FF2B5EF4-FFF2-40B4-BE49-F238E27FC236}">
                <a16:creationId xmlns:a16="http://schemas.microsoft.com/office/drawing/2014/main" id="{F9F633F3-3348-4FBA-8371-46E32D9F84CB}"/>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4DF24054-00EE-44DE-B6E5-C23E50D37CBA}"/>
              </a:ext>
            </a:extLst>
          </p:cNvPr>
          <p:cNvSpPr>
            <a:spLocks noGrp="1"/>
          </p:cNvSpPr>
          <p:nvPr>
            <p:ph type="sldNum" sz="quarter" idx="12"/>
          </p:nvPr>
        </p:nvSpPr>
        <p:spPr/>
        <p:txBody>
          <a:bodyPr/>
          <a:lstStyle/>
          <a:p>
            <a:fld id="{680C5762-CF65-4775-9966-A58D40CC61B9}" type="slidenum">
              <a:rPr lang="en-US" smtClean="0"/>
              <a:t>40</a:t>
            </a:fld>
            <a:endParaRPr lang="en-US"/>
          </a:p>
        </p:txBody>
      </p:sp>
      <p:graphicFrame>
        <p:nvGraphicFramePr>
          <p:cNvPr id="6" name="Object 21" descr="car">
            <a:extLst>
              <a:ext uri="{FF2B5EF4-FFF2-40B4-BE49-F238E27FC236}">
                <a16:creationId xmlns:a16="http://schemas.microsoft.com/office/drawing/2014/main" id="{C7C4032E-2FCD-4959-AAF7-21976FCF1A7B}"/>
              </a:ext>
            </a:extLst>
          </p:cNvPr>
          <p:cNvGraphicFramePr>
            <a:graphicFrameLocks noChangeAspect="1"/>
          </p:cNvGraphicFramePr>
          <p:nvPr>
            <p:extLst>
              <p:ext uri="{D42A27DB-BD31-4B8C-83A1-F6EECF244321}">
                <p14:modId xmlns:p14="http://schemas.microsoft.com/office/powerpoint/2010/main" val="4151242496"/>
              </p:ext>
            </p:extLst>
          </p:nvPr>
        </p:nvGraphicFramePr>
        <p:xfrm>
          <a:off x="4876800" y="4191000"/>
          <a:ext cx="3111500" cy="1181100"/>
        </p:xfrm>
        <a:graphic>
          <a:graphicData uri="http://schemas.openxmlformats.org/presentationml/2006/ole">
            <mc:AlternateContent xmlns:mc="http://schemas.openxmlformats.org/markup-compatibility/2006">
              <mc:Choice xmlns:v="urn:schemas-microsoft-com:vml" Requires="v">
                <p:oleObj spid="_x0000_s10253" name="Paint Shop Pro Image" r:id="rId3" imgW="3112195" imgH="1180808" progId="PaintShopPro">
                  <p:embed/>
                </p:oleObj>
              </mc:Choice>
              <mc:Fallback>
                <p:oleObj name="Paint Shop Pro Image" r:id="rId3" imgW="3112195" imgH="1180808" progId="PaintShopPro">
                  <p:embed/>
                  <p:pic>
                    <p:nvPicPr>
                      <p:cNvPr id="45064" name="Object 21">
                        <a:extLst>
                          <a:ext uri="{FF2B5EF4-FFF2-40B4-BE49-F238E27FC236}">
                            <a16:creationId xmlns:a16="http://schemas.microsoft.com/office/drawing/2014/main" id="{39B293F5-480F-4999-95F7-D5B61D3C2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91000"/>
                        <a:ext cx="31115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descr="A close up of a logo&#10;&#10;Description automatically generated">
            <a:extLst>
              <a:ext uri="{FF2B5EF4-FFF2-40B4-BE49-F238E27FC236}">
                <a16:creationId xmlns:a16="http://schemas.microsoft.com/office/drawing/2014/main" id="{A546EA80-AD0E-4C95-B26F-8AF45F537671}"/>
              </a:ext>
            </a:extLst>
          </p:cNvPr>
          <p:cNvPicPr>
            <a:picLocks noChangeAspect="1"/>
          </p:cNvPicPr>
          <p:nvPr/>
        </p:nvPicPr>
        <p:blipFill>
          <a:blip r:embed="rId5"/>
          <a:stretch>
            <a:fillRect/>
          </a:stretch>
        </p:blipFill>
        <p:spPr>
          <a:xfrm>
            <a:off x="1752600" y="4216153"/>
            <a:ext cx="3261643" cy="377985"/>
          </a:xfrm>
          <a:prstGeom prst="rect">
            <a:avLst/>
          </a:prstGeom>
        </p:spPr>
      </p:pic>
      <p:sp>
        <p:nvSpPr>
          <p:cNvPr id="8" name="Line 10" descr="arrow showing visual path of travel ">
            <a:extLst>
              <a:ext uri="{FF2B5EF4-FFF2-40B4-BE49-F238E27FC236}">
                <a16:creationId xmlns:a16="http://schemas.microsoft.com/office/drawing/2014/main" id="{2FF4B8FC-56F0-4FA8-9BD7-2FA4555475FF}"/>
              </a:ext>
            </a:extLst>
          </p:cNvPr>
          <p:cNvSpPr>
            <a:spLocks noChangeShapeType="1"/>
          </p:cNvSpPr>
          <p:nvPr/>
        </p:nvSpPr>
        <p:spPr bwMode="auto">
          <a:xfrm flipH="1" flipV="1">
            <a:off x="457200" y="4556362"/>
            <a:ext cx="5486400" cy="12623"/>
          </a:xfrm>
          <a:prstGeom prst="line">
            <a:avLst/>
          </a:prstGeom>
          <a:noFill/>
          <a:ln w="38100">
            <a:solidFill>
              <a:srgbClr val="FF0000"/>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8" descr="A close up of a logo&#10;&#10;Description automatically generated">
            <a:extLst>
              <a:ext uri="{FF2B5EF4-FFF2-40B4-BE49-F238E27FC236}">
                <a16:creationId xmlns:a16="http://schemas.microsoft.com/office/drawing/2014/main" id="{4529A127-3A15-47A8-B72A-609D7ABC92CA}"/>
              </a:ext>
            </a:extLst>
          </p:cNvPr>
          <p:cNvPicPr>
            <a:picLocks noChangeAspect="1"/>
          </p:cNvPicPr>
          <p:nvPr/>
        </p:nvPicPr>
        <p:blipFill>
          <a:blip r:embed="rId6"/>
          <a:stretch>
            <a:fillRect/>
          </a:stretch>
        </p:blipFill>
        <p:spPr>
          <a:xfrm>
            <a:off x="1514836" y="4556362"/>
            <a:ext cx="3499407" cy="377986"/>
          </a:xfrm>
          <a:prstGeom prst="rect">
            <a:avLst/>
          </a:prstGeom>
        </p:spPr>
      </p:pic>
      <p:sp>
        <p:nvSpPr>
          <p:cNvPr id="10" name="Line 24" descr="arrow showing actual path of travel for right front of car ">
            <a:extLst>
              <a:ext uri="{FF2B5EF4-FFF2-40B4-BE49-F238E27FC236}">
                <a16:creationId xmlns:a16="http://schemas.microsoft.com/office/drawing/2014/main" id="{658D72FD-532E-4E5E-98C0-3DC6C67E3FF0}"/>
              </a:ext>
            </a:extLst>
          </p:cNvPr>
          <p:cNvSpPr>
            <a:spLocks noChangeShapeType="1"/>
          </p:cNvSpPr>
          <p:nvPr/>
        </p:nvSpPr>
        <p:spPr bwMode="auto">
          <a:xfrm flipH="1" flipV="1">
            <a:off x="3009901" y="4902535"/>
            <a:ext cx="2514600" cy="228600"/>
          </a:xfrm>
          <a:prstGeom prst="line">
            <a:avLst/>
          </a:prstGeom>
          <a:noFill/>
          <a:ln w="381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23" descr="arrow showing actual path of travel for left front of car">
            <a:extLst>
              <a:ext uri="{FF2B5EF4-FFF2-40B4-BE49-F238E27FC236}">
                <a16:creationId xmlns:a16="http://schemas.microsoft.com/office/drawing/2014/main" id="{014BC7E4-CC30-41AB-8EE2-E05717424820}"/>
              </a:ext>
            </a:extLst>
          </p:cNvPr>
          <p:cNvSpPr>
            <a:spLocks noChangeShapeType="1"/>
          </p:cNvSpPr>
          <p:nvPr/>
        </p:nvSpPr>
        <p:spPr bwMode="auto">
          <a:xfrm flipH="1" flipV="1">
            <a:off x="3314700" y="5091925"/>
            <a:ext cx="2514600" cy="228600"/>
          </a:xfrm>
          <a:prstGeom prst="line">
            <a:avLst/>
          </a:prstGeom>
          <a:noFill/>
          <a:ln w="381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6" descr="arrow showing intended path of travel of right of car ">
            <a:extLst>
              <a:ext uri="{FF2B5EF4-FFF2-40B4-BE49-F238E27FC236}">
                <a16:creationId xmlns:a16="http://schemas.microsoft.com/office/drawing/2014/main" id="{F373E23C-E2C9-458F-A3C2-21858EBCC99D}"/>
              </a:ext>
            </a:extLst>
          </p:cNvPr>
          <p:cNvSpPr>
            <a:spLocks noChangeShapeType="1"/>
          </p:cNvSpPr>
          <p:nvPr/>
        </p:nvSpPr>
        <p:spPr bwMode="auto">
          <a:xfrm flipH="1" flipV="1">
            <a:off x="457200" y="5320525"/>
            <a:ext cx="5486400" cy="35299"/>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6" descr="arrow showing intended path of travel for front left side of car ">
            <a:extLst>
              <a:ext uri="{FF2B5EF4-FFF2-40B4-BE49-F238E27FC236}">
                <a16:creationId xmlns:a16="http://schemas.microsoft.com/office/drawing/2014/main" id="{AC4721A8-03D8-4671-A96D-EEBFBEDEF3DD}"/>
              </a:ext>
            </a:extLst>
          </p:cNvPr>
          <p:cNvSpPr>
            <a:spLocks noChangeShapeType="1"/>
          </p:cNvSpPr>
          <p:nvPr/>
        </p:nvSpPr>
        <p:spPr bwMode="auto">
          <a:xfrm flipH="1">
            <a:off x="457200" y="5420714"/>
            <a:ext cx="4839810" cy="103785"/>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3" descr="A picture containing object, device&#10;&#10;Description automatically generated">
            <a:extLst>
              <a:ext uri="{FF2B5EF4-FFF2-40B4-BE49-F238E27FC236}">
                <a16:creationId xmlns:a16="http://schemas.microsoft.com/office/drawing/2014/main" id="{79531B39-CFB0-4664-99A5-C1E7E1D1F193}"/>
              </a:ext>
            </a:extLst>
          </p:cNvPr>
          <p:cNvPicPr>
            <a:picLocks noChangeAspect="1"/>
          </p:cNvPicPr>
          <p:nvPr/>
        </p:nvPicPr>
        <p:blipFill>
          <a:blip r:embed="rId7"/>
          <a:stretch>
            <a:fillRect/>
          </a:stretch>
        </p:blipFill>
        <p:spPr>
          <a:xfrm>
            <a:off x="877623" y="5508224"/>
            <a:ext cx="2322777" cy="426757"/>
          </a:xfrm>
          <a:prstGeom prst="rect">
            <a:avLst/>
          </a:prstGeom>
        </p:spPr>
      </p:pic>
      <p:sp>
        <p:nvSpPr>
          <p:cNvPr id="15" name="Line 25" descr="arrow showing left and right movement of front of car related to rear tire movement ">
            <a:extLst>
              <a:ext uri="{FF2B5EF4-FFF2-40B4-BE49-F238E27FC236}">
                <a16:creationId xmlns:a16="http://schemas.microsoft.com/office/drawing/2014/main" id="{9536A85B-7032-4E5C-A5F4-BDCE39411093}"/>
              </a:ext>
            </a:extLst>
          </p:cNvPr>
          <p:cNvSpPr>
            <a:spLocks noChangeShapeType="1"/>
          </p:cNvSpPr>
          <p:nvPr/>
        </p:nvSpPr>
        <p:spPr bwMode="auto">
          <a:xfrm flipV="1">
            <a:off x="5571416" y="5269746"/>
            <a:ext cx="2743200" cy="304800"/>
          </a:xfrm>
          <a:prstGeom prst="line">
            <a:avLst/>
          </a:prstGeom>
          <a:noFill/>
          <a:ln w="381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 name="Picture 15" descr="A close up of a logo&#10;&#10;Description automatically generated">
            <a:extLst>
              <a:ext uri="{FF2B5EF4-FFF2-40B4-BE49-F238E27FC236}">
                <a16:creationId xmlns:a16="http://schemas.microsoft.com/office/drawing/2014/main" id="{F9834136-0ED8-4E86-811B-9724CC97439A}"/>
              </a:ext>
            </a:extLst>
          </p:cNvPr>
          <p:cNvPicPr>
            <a:picLocks noChangeAspect="1"/>
          </p:cNvPicPr>
          <p:nvPr/>
        </p:nvPicPr>
        <p:blipFill>
          <a:blip r:embed="rId8"/>
          <a:stretch>
            <a:fillRect/>
          </a:stretch>
        </p:blipFill>
        <p:spPr>
          <a:xfrm>
            <a:off x="5297010" y="5533966"/>
            <a:ext cx="3392780" cy="426757"/>
          </a:xfrm>
          <a:prstGeom prst="rect">
            <a:avLst/>
          </a:prstGeom>
        </p:spPr>
      </p:pic>
    </p:spTree>
    <p:extLst>
      <p:ext uri="{BB962C8B-B14F-4D97-AF65-F5344CB8AC3E}">
        <p14:creationId xmlns:p14="http://schemas.microsoft.com/office/powerpoint/2010/main" val="1143730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92C6-65CF-45AE-99F3-6EBFEED8852D}"/>
              </a:ext>
            </a:extLst>
          </p:cNvPr>
          <p:cNvSpPr>
            <a:spLocks noGrp="1"/>
          </p:cNvSpPr>
          <p:nvPr>
            <p:ph type="title"/>
          </p:nvPr>
        </p:nvSpPr>
        <p:spPr/>
        <p:txBody>
          <a:bodyPr/>
          <a:lstStyle/>
          <a:p>
            <a:r>
              <a:rPr lang="en-US" dirty="0"/>
              <a:t>Rear Traction Loss Correction </a:t>
            </a:r>
          </a:p>
        </p:txBody>
      </p:sp>
      <p:sp>
        <p:nvSpPr>
          <p:cNvPr id="3" name="Content Placeholder 2">
            <a:extLst>
              <a:ext uri="{FF2B5EF4-FFF2-40B4-BE49-F238E27FC236}">
                <a16:creationId xmlns:a16="http://schemas.microsoft.com/office/drawing/2014/main" id="{6B031C8C-D817-4A89-A73D-6F7B745C30C9}"/>
              </a:ext>
            </a:extLst>
          </p:cNvPr>
          <p:cNvSpPr>
            <a:spLocks noGrp="1"/>
          </p:cNvSpPr>
          <p:nvPr>
            <p:ph idx="1"/>
          </p:nvPr>
        </p:nvSpPr>
        <p:spPr/>
        <p:txBody>
          <a:bodyPr>
            <a:normAutofit fontScale="92500" lnSpcReduction="10000"/>
          </a:bodyPr>
          <a:lstStyle/>
          <a:p>
            <a:r>
              <a:rPr lang="en-US" sz="2000" dirty="0"/>
              <a:t>Direct Vision to Targeted Path of Travel</a:t>
            </a:r>
          </a:p>
          <a:p>
            <a:r>
              <a:rPr lang="en-US" sz="2000" dirty="0"/>
              <a:t>Activate Traction Control System if Equipped:</a:t>
            </a:r>
          </a:p>
          <a:p>
            <a:pPr lvl="1"/>
            <a:r>
              <a:rPr lang="en-US" sz="1600" dirty="0"/>
              <a:t>Ease off brake or accelerator if not equipped</a:t>
            </a:r>
          </a:p>
          <a:p>
            <a:pPr lvl="1"/>
            <a:r>
              <a:rPr lang="en-US" sz="1600" dirty="0"/>
              <a:t>Reestablish Rolling Traction</a:t>
            </a:r>
          </a:p>
          <a:p>
            <a:pPr lvl="1"/>
            <a:endParaRPr lang="en-US" sz="1600" dirty="0"/>
          </a:p>
          <a:p>
            <a:pPr lvl="1"/>
            <a:endParaRPr lang="en-US" sz="1600" dirty="0">
              <a:solidFill>
                <a:srgbClr val="FF0000"/>
              </a:solidFill>
            </a:endParaRPr>
          </a:p>
          <a:p>
            <a:pPr lvl="1"/>
            <a:endParaRPr lang="en-US" sz="1600" dirty="0"/>
          </a:p>
          <a:p>
            <a:pPr lvl="1"/>
            <a:endParaRPr lang="en-US" sz="1600" dirty="0"/>
          </a:p>
          <a:p>
            <a:pPr lvl="1"/>
            <a:endParaRPr lang="en-US" sz="1600" dirty="0"/>
          </a:p>
          <a:p>
            <a:pPr marL="457200" lvl="1" indent="0">
              <a:buNone/>
            </a:pPr>
            <a:endParaRPr lang="en-US" sz="1600" dirty="0"/>
          </a:p>
          <a:p>
            <a:r>
              <a:rPr lang="en-US" sz="2000" dirty="0"/>
              <a:t>Steer towards Targeted Path of Travel</a:t>
            </a:r>
          </a:p>
          <a:p>
            <a:r>
              <a:rPr lang="en-US" sz="2000" dirty="0"/>
              <a:t>Adjust Steering Input as Needed to Maintain Targeted Path of Travel to Open Space Area</a:t>
            </a:r>
          </a:p>
          <a:p>
            <a:r>
              <a:rPr lang="en-US" sz="2000" dirty="0"/>
              <a:t>Light Progressive Acceleration (2 mph is the goal) will Move Weight to rear, (Traction Control System will adjust the speed of brakes automatically while activated)</a:t>
            </a:r>
          </a:p>
        </p:txBody>
      </p:sp>
      <p:sp>
        <p:nvSpPr>
          <p:cNvPr id="4" name="Date Placeholder 3">
            <a:extLst>
              <a:ext uri="{FF2B5EF4-FFF2-40B4-BE49-F238E27FC236}">
                <a16:creationId xmlns:a16="http://schemas.microsoft.com/office/drawing/2014/main" id="{0FF6F460-24F7-40AB-93CD-52F48D11309F}"/>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CD547538-D00C-4C07-BF87-F2F70D6356D9}"/>
              </a:ext>
            </a:extLst>
          </p:cNvPr>
          <p:cNvSpPr>
            <a:spLocks noGrp="1"/>
          </p:cNvSpPr>
          <p:nvPr>
            <p:ph type="sldNum" sz="quarter" idx="12"/>
          </p:nvPr>
        </p:nvSpPr>
        <p:spPr/>
        <p:txBody>
          <a:bodyPr/>
          <a:lstStyle/>
          <a:p>
            <a:fld id="{680C5762-CF65-4775-9966-A58D40CC61B9}" type="slidenum">
              <a:rPr lang="en-US" smtClean="0"/>
              <a:t>41</a:t>
            </a:fld>
            <a:endParaRPr lang="en-US"/>
          </a:p>
        </p:txBody>
      </p:sp>
      <p:graphicFrame>
        <p:nvGraphicFramePr>
          <p:cNvPr id="6" name="Object 13" descr="car">
            <a:extLst>
              <a:ext uri="{FF2B5EF4-FFF2-40B4-BE49-F238E27FC236}">
                <a16:creationId xmlns:a16="http://schemas.microsoft.com/office/drawing/2014/main" id="{02B411BA-8B95-4687-9B25-657DC24AD2D4}"/>
              </a:ext>
            </a:extLst>
          </p:cNvPr>
          <p:cNvGraphicFramePr>
            <a:graphicFrameLocks noChangeAspect="1"/>
          </p:cNvGraphicFramePr>
          <p:nvPr>
            <p:extLst>
              <p:ext uri="{D42A27DB-BD31-4B8C-83A1-F6EECF244321}">
                <p14:modId xmlns:p14="http://schemas.microsoft.com/office/powerpoint/2010/main" val="1362969536"/>
              </p:ext>
            </p:extLst>
          </p:nvPr>
        </p:nvGraphicFramePr>
        <p:xfrm>
          <a:off x="5943600" y="2969419"/>
          <a:ext cx="2418562" cy="919162"/>
        </p:xfrm>
        <a:graphic>
          <a:graphicData uri="http://schemas.openxmlformats.org/presentationml/2006/ole">
            <mc:AlternateContent xmlns:mc="http://schemas.openxmlformats.org/markup-compatibility/2006">
              <mc:Choice xmlns:v="urn:schemas-microsoft-com:vml" Requires="v">
                <p:oleObj spid="_x0000_s11276" name="Paint Shop Pro Image" r:id="rId3" imgW="3112195" imgH="1180808" progId="PaintShopPro">
                  <p:embed/>
                </p:oleObj>
              </mc:Choice>
              <mc:Fallback>
                <p:oleObj name="Paint Shop Pro Image" r:id="rId3" imgW="3112195" imgH="1180808" progId="PaintShopPro">
                  <p:embed/>
                  <p:pic>
                    <p:nvPicPr>
                      <p:cNvPr id="46085" name="Object 13">
                        <a:extLst>
                          <a:ext uri="{FF2B5EF4-FFF2-40B4-BE49-F238E27FC236}">
                            <a16:creationId xmlns:a16="http://schemas.microsoft.com/office/drawing/2014/main" id="{C8C67431-7FC7-48F4-B14F-B12026BF0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969419"/>
                        <a:ext cx="2418562" cy="919162"/>
                      </a:xfrm>
                      <a:prstGeom prst="rect">
                        <a:avLst/>
                      </a:prstGeom>
                      <a:noFill/>
                      <a:ln>
                        <a:noFill/>
                      </a:ln>
                      <a:effectLst/>
                    </p:spPr>
                  </p:pic>
                </p:oleObj>
              </mc:Fallback>
            </mc:AlternateContent>
          </a:graphicData>
        </a:graphic>
      </p:graphicFrame>
      <p:sp>
        <p:nvSpPr>
          <p:cNvPr id="7" name="Line 16" descr="arrow showing off target path of travel too high from the on target path ">
            <a:extLst>
              <a:ext uri="{FF2B5EF4-FFF2-40B4-BE49-F238E27FC236}">
                <a16:creationId xmlns:a16="http://schemas.microsoft.com/office/drawing/2014/main" id="{9CB7C59C-1564-4F3F-8123-657AAFBAEFD0}"/>
              </a:ext>
            </a:extLst>
          </p:cNvPr>
          <p:cNvSpPr>
            <a:spLocks noChangeShapeType="1"/>
          </p:cNvSpPr>
          <p:nvPr/>
        </p:nvSpPr>
        <p:spPr bwMode="auto">
          <a:xfrm flipH="1" flipV="1">
            <a:off x="2133600" y="3048000"/>
            <a:ext cx="4648200" cy="228600"/>
          </a:xfrm>
          <a:prstGeom prst="line">
            <a:avLst/>
          </a:prstGeom>
          <a:noFill/>
          <a:ln w="381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4" descr="arrow showing off target path of travel too low from teh on target path ">
            <a:extLst>
              <a:ext uri="{FF2B5EF4-FFF2-40B4-BE49-F238E27FC236}">
                <a16:creationId xmlns:a16="http://schemas.microsoft.com/office/drawing/2014/main" id="{7FF892A6-E6DC-4424-995C-FBFD303834A1}"/>
              </a:ext>
            </a:extLst>
          </p:cNvPr>
          <p:cNvSpPr>
            <a:spLocks noChangeShapeType="1"/>
          </p:cNvSpPr>
          <p:nvPr/>
        </p:nvSpPr>
        <p:spPr bwMode="auto">
          <a:xfrm flipH="1">
            <a:off x="1828800" y="3314700"/>
            <a:ext cx="4953000" cy="228600"/>
          </a:xfrm>
          <a:prstGeom prst="line">
            <a:avLst/>
          </a:prstGeom>
          <a:noFill/>
          <a:ln w="381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5" descr="arrow showing on target path of travel ">
            <a:extLst>
              <a:ext uri="{FF2B5EF4-FFF2-40B4-BE49-F238E27FC236}">
                <a16:creationId xmlns:a16="http://schemas.microsoft.com/office/drawing/2014/main" id="{664DEDDF-7435-4D47-95D7-36A6E219F744}"/>
              </a:ext>
            </a:extLst>
          </p:cNvPr>
          <p:cNvSpPr>
            <a:spLocks noChangeShapeType="1"/>
          </p:cNvSpPr>
          <p:nvPr/>
        </p:nvSpPr>
        <p:spPr bwMode="auto">
          <a:xfrm flipH="1" flipV="1">
            <a:off x="457200" y="3296945"/>
            <a:ext cx="6248400" cy="0"/>
          </a:xfrm>
          <a:prstGeom prst="line">
            <a:avLst/>
          </a:prstGeom>
          <a:noFill/>
          <a:ln w="57150">
            <a:solidFill>
              <a:srgbClr val="FF0000"/>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descr="A close up of a logo&#10;&#10;Description automatically generated">
            <a:extLst>
              <a:ext uri="{FF2B5EF4-FFF2-40B4-BE49-F238E27FC236}">
                <a16:creationId xmlns:a16="http://schemas.microsoft.com/office/drawing/2014/main" id="{6393A1A3-ECF6-44AA-9C90-DB9BBBEB9B0E}"/>
              </a:ext>
            </a:extLst>
          </p:cNvPr>
          <p:cNvPicPr>
            <a:picLocks noChangeAspect="1"/>
          </p:cNvPicPr>
          <p:nvPr/>
        </p:nvPicPr>
        <p:blipFill>
          <a:blip r:embed="rId5"/>
          <a:stretch>
            <a:fillRect/>
          </a:stretch>
        </p:blipFill>
        <p:spPr>
          <a:xfrm>
            <a:off x="256576" y="2973307"/>
            <a:ext cx="1597290" cy="377985"/>
          </a:xfrm>
          <a:prstGeom prst="rect">
            <a:avLst/>
          </a:prstGeom>
        </p:spPr>
      </p:pic>
      <p:pic>
        <p:nvPicPr>
          <p:cNvPr id="11" name="Picture 10" descr="A close up of a logo&#10;&#10;Description automatically generated">
            <a:extLst>
              <a:ext uri="{FF2B5EF4-FFF2-40B4-BE49-F238E27FC236}">
                <a16:creationId xmlns:a16="http://schemas.microsoft.com/office/drawing/2014/main" id="{AB93D106-E60C-43E8-BD3B-645BF606E84A}"/>
              </a:ext>
            </a:extLst>
          </p:cNvPr>
          <p:cNvPicPr>
            <a:picLocks noChangeAspect="1"/>
          </p:cNvPicPr>
          <p:nvPr/>
        </p:nvPicPr>
        <p:blipFill>
          <a:blip r:embed="rId6"/>
          <a:stretch>
            <a:fillRect/>
          </a:stretch>
        </p:blipFill>
        <p:spPr>
          <a:xfrm>
            <a:off x="3886200" y="2849919"/>
            <a:ext cx="1597290" cy="377985"/>
          </a:xfrm>
          <a:prstGeom prst="rect">
            <a:avLst/>
          </a:prstGeom>
        </p:spPr>
      </p:pic>
      <p:pic>
        <p:nvPicPr>
          <p:cNvPr id="12" name="Picture 11" descr="A close up of a logo&#10;&#10;Description automatically generated">
            <a:extLst>
              <a:ext uri="{FF2B5EF4-FFF2-40B4-BE49-F238E27FC236}">
                <a16:creationId xmlns:a16="http://schemas.microsoft.com/office/drawing/2014/main" id="{C48C5636-6653-4A90-B74B-CDC46D2C2C2B}"/>
              </a:ext>
            </a:extLst>
          </p:cNvPr>
          <p:cNvPicPr>
            <a:picLocks noChangeAspect="1"/>
          </p:cNvPicPr>
          <p:nvPr/>
        </p:nvPicPr>
        <p:blipFill>
          <a:blip r:embed="rId6"/>
          <a:stretch>
            <a:fillRect/>
          </a:stretch>
        </p:blipFill>
        <p:spPr>
          <a:xfrm>
            <a:off x="3886200" y="3449346"/>
            <a:ext cx="1597290" cy="377985"/>
          </a:xfrm>
          <a:prstGeom prst="rect">
            <a:avLst/>
          </a:prstGeom>
        </p:spPr>
      </p:pic>
    </p:spTree>
    <p:extLst>
      <p:ext uri="{BB962C8B-B14F-4D97-AF65-F5344CB8AC3E}">
        <p14:creationId xmlns:p14="http://schemas.microsoft.com/office/powerpoint/2010/main" val="292138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B06F-F4C8-4DC9-97A7-E7D1765EAE42}"/>
              </a:ext>
            </a:extLst>
          </p:cNvPr>
          <p:cNvSpPr>
            <a:spLocks noGrp="1"/>
          </p:cNvSpPr>
          <p:nvPr>
            <p:ph type="title"/>
          </p:nvPr>
        </p:nvSpPr>
        <p:spPr/>
        <p:txBody>
          <a:bodyPr/>
          <a:lstStyle/>
          <a:p>
            <a:r>
              <a:rPr lang="en-US" dirty="0"/>
              <a:t>Critical Traction Needs </a:t>
            </a:r>
          </a:p>
        </p:txBody>
      </p:sp>
      <p:sp>
        <p:nvSpPr>
          <p:cNvPr id="3" name="Content Placeholder 2">
            <a:extLst>
              <a:ext uri="{FF2B5EF4-FFF2-40B4-BE49-F238E27FC236}">
                <a16:creationId xmlns:a16="http://schemas.microsoft.com/office/drawing/2014/main" id="{94132937-325A-4FE5-936B-D9C80024911F}"/>
              </a:ext>
            </a:extLst>
          </p:cNvPr>
          <p:cNvSpPr>
            <a:spLocks noGrp="1"/>
          </p:cNvSpPr>
          <p:nvPr>
            <p:ph idx="1"/>
          </p:nvPr>
        </p:nvSpPr>
        <p:spPr/>
        <p:txBody>
          <a:bodyPr>
            <a:normAutofit/>
          </a:bodyPr>
          <a:lstStyle/>
          <a:p>
            <a:r>
              <a:rPr lang="en-US" sz="2800" dirty="0"/>
              <a:t>Road Surface</a:t>
            </a:r>
          </a:p>
          <a:p>
            <a:r>
              <a:rPr lang="en-US" sz="2800" dirty="0"/>
              <a:t>Weather Conditions</a:t>
            </a:r>
          </a:p>
          <a:p>
            <a:r>
              <a:rPr lang="en-US" sz="2800" dirty="0"/>
              <a:t>Tires</a:t>
            </a:r>
          </a:p>
          <a:p>
            <a:r>
              <a:rPr lang="en-US" sz="2800" dirty="0"/>
              <a:t>Braking Techniques</a:t>
            </a:r>
          </a:p>
          <a:p>
            <a:r>
              <a:rPr lang="en-US" sz="2800" dirty="0"/>
              <a:t>Speed</a:t>
            </a:r>
          </a:p>
          <a:p>
            <a:r>
              <a:rPr lang="en-US" sz="2800" dirty="0"/>
              <a:t>Technology</a:t>
            </a:r>
          </a:p>
        </p:txBody>
      </p:sp>
      <p:sp>
        <p:nvSpPr>
          <p:cNvPr id="4" name="Date Placeholder 3">
            <a:extLst>
              <a:ext uri="{FF2B5EF4-FFF2-40B4-BE49-F238E27FC236}">
                <a16:creationId xmlns:a16="http://schemas.microsoft.com/office/drawing/2014/main" id="{0844A983-D2EC-42BD-A034-AD1D759D5ECA}"/>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33A6F963-99B2-48A0-BC69-742FA6BB3F2A}"/>
              </a:ext>
            </a:extLst>
          </p:cNvPr>
          <p:cNvSpPr>
            <a:spLocks noGrp="1"/>
          </p:cNvSpPr>
          <p:nvPr>
            <p:ph type="sldNum" sz="quarter" idx="12"/>
          </p:nvPr>
        </p:nvSpPr>
        <p:spPr/>
        <p:txBody>
          <a:bodyPr/>
          <a:lstStyle/>
          <a:p>
            <a:fld id="{680C5762-CF65-4775-9966-A58D40CC61B9}" type="slidenum">
              <a:rPr lang="en-US" smtClean="0"/>
              <a:t>42</a:t>
            </a:fld>
            <a:endParaRPr lang="en-US"/>
          </a:p>
        </p:txBody>
      </p:sp>
      <p:pic>
        <p:nvPicPr>
          <p:cNvPr id="6" name="Picture 5" descr="picture of car body roll to the right as it goes through a left turn too fast ">
            <a:extLst>
              <a:ext uri="{FF2B5EF4-FFF2-40B4-BE49-F238E27FC236}">
                <a16:creationId xmlns:a16="http://schemas.microsoft.com/office/drawing/2014/main" id="{BCF49A6A-FD51-40E3-8BF8-867FBE1C78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476652"/>
            <a:ext cx="21336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icture showing how the advantages of a car equipped with ESP to one without ESP during understeering.  The car without ESP cannot maintain its intended path of travel ">
            <a:extLst>
              <a:ext uri="{FF2B5EF4-FFF2-40B4-BE49-F238E27FC236}">
                <a16:creationId xmlns:a16="http://schemas.microsoft.com/office/drawing/2014/main" id="{8F7332C4-2334-4845-9186-AE0ADFCB1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1677987"/>
            <a:ext cx="23050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device&#10;&#10;Description automatically generated">
            <a:extLst>
              <a:ext uri="{FF2B5EF4-FFF2-40B4-BE49-F238E27FC236}">
                <a16:creationId xmlns:a16="http://schemas.microsoft.com/office/drawing/2014/main" id="{E5C4320D-0FB8-4F99-9F4C-86B349F1E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705287"/>
            <a:ext cx="23923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344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46A7-D034-41B2-B234-8A64FF27BB5D}"/>
              </a:ext>
            </a:extLst>
          </p:cNvPr>
          <p:cNvSpPr>
            <a:spLocks noGrp="1"/>
          </p:cNvSpPr>
          <p:nvPr>
            <p:ph type="title"/>
          </p:nvPr>
        </p:nvSpPr>
        <p:spPr/>
        <p:txBody>
          <a:bodyPr/>
          <a:lstStyle/>
          <a:p>
            <a:r>
              <a:rPr lang="en-US" dirty="0"/>
              <a:t>Off-Road Recovery</a:t>
            </a:r>
          </a:p>
        </p:txBody>
      </p:sp>
      <p:sp>
        <p:nvSpPr>
          <p:cNvPr id="3" name="Content Placeholder 2">
            <a:extLst>
              <a:ext uri="{FF2B5EF4-FFF2-40B4-BE49-F238E27FC236}">
                <a16:creationId xmlns:a16="http://schemas.microsoft.com/office/drawing/2014/main" id="{713EF836-32BA-4DDA-A4EC-C0E1AA1F02A5}"/>
              </a:ext>
            </a:extLst>
          </p:cNvPr>
          <p:cNvSpPr>
            <a:spLocks noGrp="1"/>
          </p:cNvSpPr>
          <p:nvPr>
            <p:ph idx="1"/>
          </p:nvPr>
        </p:nvSpPr>
        <p:spPr/>
        <p:txBody>
          <a:bodyPr>
            <a:normAutofit/>
          </a:bodyPr>
          <a:lstStyle/>
          <a:p>
            <a:r>
              <a:rPr lang="en-US" sz="2000" dirty="0"/>
              <a:t>Do not panic and steer too much</a:t>
            </a:r>
          </a:p>
          <a:p>
            <a:r>
              <a:rPr lang="en-US" sz="2000" dirty="0"/>
              <a:t>Ease off accelerator and activate ABS</a:t>
            </a:r>
          </a:p>
          <a:p>
            <a:r>
              <a:rPr lang="en-US" sz="2000" dirty="0"/>
              <a:t>Align edge line of roadway to middle of car</a:t>
            </a:r>
          </a:p>
          <a:p>
            <a:r>
              <a:rPr lang="en-US" sz="2000" dirty="0"/>
              <a:t>Check traffic to front and rear</a:t>
            </a:r>
          </a:p>
          <a:p>
            <a:r>
              <a:rPr lang="en-US" sz="2000" dirty="0"/>
              <a:t>If traffic is clear, return to roadway with </a:t>
            </a:r>
          </a:p>
          <a:p>
            <a:pPr marL="0" indent="0">
              <a:buNone/>
            </a:pPr>
            <a:r>
              <a:rPr lang="en-US" sz="2000" dirty="0"/>
              <a:t>     one wheel at a time to prevent crossing roadway</a:t>
            </a:r>
          </a:p>
          <a:p>
            <a:r>
              <a:rPr lang="en-US" sz="2000" dirty="0"/>
              <a:t>Limit steering input to less than ½ turn of wheel</a:t>
            </a:r>
          </a:p>
          <a:p>
            <a:r>
              <a:rPr lang="en-US" sz="2000" dirty="0"/>
              <a:t>Use less input when the edge of road is high</a:t>
            </a:r>
          </a:p>
          <a:p>
            <a:r>
              <a:rPr lang="en-US" sz="2000" dirty="0"/>
              <a:t>Target center of lane to avoid crossing over other lanes </a:t>
            </a:r>
          </a:p>
        </p:txBody>
      </p:sp>
      <p:sp>
        <p:nvSpPr>
          <p:cNvPr id="4" name="Date Placeholder 3">
            <a:extLst>
              <a:ext uri="{FF2B5EF4-FFF2-40B4-BE49-F238E27FC236}">
                <a16:creationId xmlns:a16="http://schemas.microsoft.com/office/drawing/2014/main" id="{66A2D539-CFF0-4AB0-B9D0-55CD7989D4F5}"/>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AFD6F93E-93ED-4A94-BCCC-76EA1ED7AA3C}"/>
              </a:ext>
            </a:extLst>
          </p:cNvPr>
          <p:cNvSpPr>
            <a:spLocks noGrp="1"/>
          </p:cNvSpPr>
          <p:nvPr>
            <p:ph type="sldNum" sz="quarter" idx="12"/>
          </p:nvPr>
        </p:nvSpPr>
        <p:spPr/>
        <p:txBody>
          <a:bodyPr/>
          <a:lstStyle/>
          <a:p>
            <a:fld id="{680C5762-CF65-4775-9966-A58D40CC61B9}" type="slidenum">
              <a:rPr lang="en-US" smtClean="0"/>
              <a:t>43</a:t>
            </a:fld>
            <a:endParaRPr lang="en-US"/>
          </a:p>
        </p:txBody>
      </p:sp>
      <p:graphicFrame>
        <p:nvGraphicFramePr>
          <p:cNvPr id="6" name="Object 49" descr="picture shows car recovering after edging off the road by executing all points explained ">
            <a:extLst>
              <a:ext uri="{FF2B5EF4-FFF2-40B4-BE49-F238E27FC236}">
                <a16:creationId xmlns:a16="http://schemas.microsoft.com/office/drawing/2014/main" id="{3F05A757-60D2-429D-8772-AF501B9E128D}"/>
              </a:ext>
            </a:extLst>
          </p:cNvPr>
          <p:cNvGraphicFramePr>
            <a:graphicFrameLocks noChangeAspect="1"/>
          </p:cNvGraphicFramePr>
          <p:nvPr>
            <p:extLst>
              <p:ext uri="{D42A27DB-BD31-4B8C-83A1-F6EECF244321}">
                <p14:modId xmlns:p14="http://schemas.microsoft.com/office/powerpoint/2010/main" val="351926875"/>
              </p:ext>
            </p:extLst>
          </p:nvPr>
        </p:nvGraphicFramePr>
        <p:xfrm>
          <a:off x="6477000" y="1524000"/>
          <a:ext cx="2008187" cy="2590800"/>
        </p:xfrm>
        <a:graphic>
          <a:graphicData uri="http://schemas.openxmlformats.org/presentationml/2006/ole">
            <mc:AlternateContent xmlns:mc="http://schemas.openxmlformats.org/markup-compatibility/2006">
              <mc:Choice xmlns:v="urn:schemas-microsoft-com:vml" Requires="v">
                <p:oleObj spid="_x0000_s12296" name="Paint Shop Pro Image" r:id="rId3" imgW="1697561" imgH="2185366" progId="PaintShopPro">
                  <p:embed/>
                </p:oleObj>
              </mc:Choice>
              <mc:Fallback>
                <p:oleObj name="Paint Shop Pro Image" r:id="rId3" imgW="1697561" imgH="2185366" progId="PaintShopPro">
                  <p:embed/>
                  <p:pic>
                    <p:nvPicPr>
                      <p:cNvPr id="48132" name="Object 49">
                        <a:extLst>
                          <a:ext uri="{FF2B5EF4-FFF2-40B4-BE49-F238E27FC236}">
                            <a16:creationId xmlns:a16="http://schemas.microsoft.com/office/drawing/2014/main" id="{57B714F5-82D4-4246-85C2-789071748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524000"/>
                        <a:ext cx="20081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08789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1674-F67C-45B4-8C95-30527E7CF4CE}"/>
              </a:ext>
            </a:extLst>
          </p:cNvPr>
          <p:cNvSpPr>
            <a:spLocks noGrp="1"/>
          </p:cNvSpPr>
          <p:nvPr>
            <p:ph type="title"/>
          </p:nvPr>
        </p:nvSpPr>
        <p:spPr/>
        <p:txBody>
          <a:bodyPr/>
          <a:lstStyle/>
          <a:p>
            <a:r>
              <a:rPr lang="en-US" dirty="0"/>
              <a:t>Common Vehicle Failures</a:t>
            </a:r>
          </a:p>
        </p:txBody>
      </p:sp>
      <p:sp>
        <p:nvSpPr>
          <p:cNvPr id="3" name="Content Placeholder 2">
            <a:extLst>
              <a:ext uri="{FF2B5EF4-FFF2-40B4-BE49-F238E27FC236}">
                <a16:creationId xmlns:a16="http://schemas.microsoft.com/office/drawing/2014/main" id="{485772A9-7BA8-4A4A-9D19-AA2D10671D98}"/>
              </a:ext>
            </a:extLst>
          </p:cNvPr>
          <p:cNvSpPr>
            <a:spLocks noGrp="1"/>
          </p:cNvSpPr>
          <p:nvPr>
            <p:ph idx="1"/>
          </p:nvPr>
        </p:nvSpPr>
        <p:spPr/>
        <p:txBody>
          <a:bodyPr/>
          <a:lstStyle/>
          <a:p>
            <a:r>
              <a:rPr lang="en-US" dirty="0"/>
              <a:t>Tire Blowout</a:t>
            </a:r>
          </a:p>
          <a:p>
            <a:r>
              <a:rPr lang="en-US" dirty="0"/>
              <a:t>Accelerator Failure</a:t>
            </a:r>
          </a:p>
          <a:p>
            <a:r>
              <a:rPr lang="en-US" dirty="0"/>
              <a:t>Engine Failure</a:t>
            </a:r>
          </a:p>
          <a:p>
            <a:r>
              <a:rPr lang="en-US" dirty="0"/>
              <a:t>Hood Flies Up</a:t>
            </a:r>
          </a:p>
          <a:p>
            <a:r>
              <a:rPr lang="en-US" dirty="0"/>
              <a:t>Steering Failure</a:t>
            </a:r>
          </a:p>
          <a:p>
            <a:r>
              <a:rPr lang="en-US" dirty="0"/>
              <a:t>Car Catches Fire  </a:t>
            </a:r>
          </a:p>
        </p:txBody>
      </p:sp>
      <p:sp>
        <p:nvSpPr>
          <p:cNvPr id="4" name="Date Placeholder 3">
            <a:extLst>
              <a:ext uri="{FF2B5EF4-FFF2-40B4-BE49-F238E27FC236}">
                <a16:creationId xmlns:a16="http://schemas.microsoft.com/office/drawing/2014/main" id="{B56B7D23-38E4-4B08-B821-5A000D5302BE}"/>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CDBF6623-0751-4D8E-8AD9-55D6CD84B239}"/>
              </a:ext>
            </a:extLst>
          </p:cNvPr>
          <p:cNvSpPr>
            <a:spLocks noGrp="1"/>
          </p:cNvSpPr>
          <p:nvPr>
            <p:ph type="sldNum" sz="quarter" idx="12"/>
          </p:nvPr>
        </p:nvSpPr>
        <p:spPr/>
        <p:txBody>
          <a:bodyPr/>
          <a:lstStyle/>
          <a:p>
            <a:fld id="{680C5762-CF65-4775-9966-A58D40CC61B9}" type="slidenum">
              <a:rPr lang="en-US" smtClean="0"/>
              <a:t>44</a:t>
            </a:fld>
            <a:endParaRPr lang="en-US"/>
          </a:p>
        </p:txBody>
      </p:sp>
    </p:spTree>
    <p:extLst>
      <p:ext uri="{BB962C8B-B14F-4D97-AF65-F5344CB8AC3E}">
        <p14:creationId xmlns:p14="http://schemas.microsoft.com/office/powerpoint/2010/main" val="2592209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BC96-6C28-415B-BCF3-6861E3E49284}"/>
              </a:ext>
            </a:extLst>
          </p:cNvPr>
          <p:cNvSpPr>
            <a:spLocks noGrp="1"/>
          </p:cNvSpPr>
          <p:nvPr>
            <p:ph type="title"/>
          </p:nvPr>
        </p:nvSpPr>
        <p:spPr/>
        <p:txBody>
          <a:bodyPr/>
          <a:lstStyle/>
          <a:p>
            <a:r>
              <a:rPr lang="en-US" dirty="0"/>
              <a:t>Vehicle Performance </a:t>
            </a:r>
          </a:p>
        </p:txBody>
      </p:sp>
      <p:sp>
        <p:nvSpPr>
          <p:cNvPr id="3" name="Content Placeholder 2">
            <a:extLst>
              <a:ext uri="{FF2B5EF4-FFF2-40B4-BE49-F238E27FC236}">
                <a16:creationId xmlns:a16="http://schemas.microsoft.com/office/drawing/2014/main" id="{42A19925-BC26-4365-B8C3-685F757B985B}"/>
              </a:ext>
            </a:extLst>
          </p:cNvPr>
          <p:cNvSpPr>
            <a:spLocks noGrp="1"/>
          </p:cNvSpPr>
          <p:nvPr>
            <p:ph idx="1"/>
          </p:nvPr>
        </p:nvSpPr>
        <p:spPr>
          <a:xfrm>
            <a:off x="411963" y="1600200"/>
            <a:ext cx="8229600" cy="4525963"/>
          </a:xfrm>
        </p:spPr>
        <p:txBody>
          <a:bodyPr/>
          <a:lstStyle/>
          <a:p>
            <a:r>
              <a:rPr lang="en-US" dirty="0"/>
              <a:t>Trucks</a:t>
            </a:r>
          </a:p>
          <a:p>
            <a:r>
              <a:rPr lang="en-US" dirty="0"/>
              <a:t>Trains</a:t>
            </a:r>
          </a:p>
          <a:p>
            <a:r>
              <a:rPr lang="en-US" dirty="0"/>
              <a:t>Sport Utility Vehicles (SUV)</a:t>
            </a:r>
          </a:p>
          <a:p>
            <a:r>
              <a:rPr lang="en-US" dirty="0"/>
              <a:t>Recreational Vehicles (RV)</a:t>
            </a:r>
          </a:p>
          <a:p>
            <a:r>
              <a:rPr lang="en-US" dirty="0"/>
              <a:t>Motorcycles </a:t>
            </a:r>
          </a:p>
        </p:txBody>
      </p:sp>
      <p:sp>
        <p:nvSpPr>
          <p:cNvPr id="4" name="Date Placeholder 3">
            <a:extLst>
              <a:ext uri="{FF2B5EF4-FFF2-40B4-BE49-F238E27FC236}">
                <a16:creationId xmlns:a16="http://schemas.microsoft.com/office/drawing/2014/main" id="{FC5E0E73-ADB1-485D-A9B6-9244D88A97FE}"/>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78869583-2927-4BFA-8ACD-67912E395987}"/>
              </a:ext>
            </a:extLst>
          </p:cNvPr>
          <p:cNvSpPr>
            <a:spLocks noGrp="1"/>
          </p:cNvSpPr>
          <p:nvPr>
            <p:ph type="sldNum" sz="quarter" idx="12"/>
          </p:nvPr>
        </p:nvSpPr>
        <p:spPr/>
        <p:txBody>
          <a:bodyPr/>
          <a:lstStyle/>
          <a:p>
            <a:fld id="{680C5762-CF65-4775-9966-A58D40CC61B9}" type="slidenum">
              <a:rPr lang="en-US" smtClean="0"/>
              <a:t>45</a:t>
            </a:fld>
            <a:endParaRPr lang="en-US"/>
          </a:p>
        </p:txBody>
      </p:sp>
      <p:pic>
        <p:nvPicPr>
          <p:cNvPr id="6" name="Picture 5" descr="tractor trailer truck ">
            <a:extLst>
              <a:ext uri="{FF2B5EF4-FFF2-40B4-BE49-F238E27FC236}">
                <a16:creationId xmlns:a16="http://schemas.microsoft.com/office/drawing/2014/main" id="{B36EB867-D3EF-496F-9076-2FF493152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608870"/>
            <a:ext cx="2743200" cy="12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rain ">
            <a:extLst>
              <a:ext uri="{FF2B5EF4-FFF2-40B4-BE49-F238E27FC236}">
                <a16:creationId xmlns:a16="http://schemas.microsoft.com/office/drawing/2014/main" id="{58A20A34-A690-4242-9506-0ED955251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425" y="1600200"/>
            <a:ext cx="35083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Sport Utility Vehicle ">
            <a:extLst>
              <a:ext uri="{FF2B5EF4-FFF2-40B4-BE49-F238E27FC236}">
                <a16:creationId xmlns:a16="http://schemas.microsoft.com/office/drawing/2014/main" id="{41E0FC8F-CD1A-434E-A4C6-E94D9FE3F3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548062"/>
            <a:ext cx="21336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motorcycle ">
            <a:extLst>
              <a:ext uri="{FF2B5EF4-FFF2-40B4-BE49-F238E27FC236}">
                <a16:creationId xmlns:a16="http://schemas.microsoft.com/office/drawing/2014/main" id="{2BF808C8-6C77-48DF-9780-92E4BC102C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2818" y="4425095"/>
            <a:ext cx="22098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530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0E43-B25B-4C67-80AC-8D9DE8E2190C}"/>
              </a:ext>
            </a:extLst>
          </p:cNvPr>
          <p:cNvSpPr>
            <a:spLocks noGrp="1"/>
          </p:cNvSpPr>
          <p:nvPr>
            <p:ph type="title"/>
          </p:nvPr>
        </p:nvSpPr>
        <p:spPr/>
        <p:txBody>
          <a:bodyPr/>
          <a:lstStyle/>
          <a:p>
            <a:r>
              <a:rPr lang="en-US" dirty="0"/>
              <a:t>Vehicle Performance </a:t>
            </a:r>
          </a:p>
        </p:txBody>
      </p:sp>
      <p:sp>
        <p:nvSpPr>
          <p:cNvPr id="3" name="Content Placeholder 2">
            <a:extLst>
              <a:ext uri="{FF2B5EF4-FFF2-40B4-BE49-F238E27FC236}">
                <a16:creationId xmlns:a16="http://schemas.microsoft.com/office/drawing/2014/main" id="{893589F3-073F-43E6-9AF2-090F0B06F57B}"/>
              </a:ext>
            </a:extLst>
          </p:cNvPr>
          <p:cNvSpPr>
            <a:spLocks noGrp="1"/>
          </p:cNvSpPr>
          <p:nvPr>
            <p:ph idx="1"/>
          </p:nvPr>
        </p:nvSpPr>
        <p:spPr>
          <a:xfrm>
            <a:off x="533400" y="1639093"/>
            <a:ext cx="8229600" cy="4525963"/>
          </a:xfrm>
        </p:spPr>
        <p:txBody>
          <a:bodyPr/>
          <a:lstStyle/>
          <a:p>
            <a:r>
              <a:rPr lang="en-US" dirty="0"/>
              <a:t>Bicycles, Mopeds, scooters</a:t>
            </a:r>
          </a:p>
          <a:p>
            <a:r>
              <a:rPr lang="en-US" dirty="0"/>
              <a:t>Construction Vehicles</a:t>
            </a:r>
          </a:p>
          <a:p>
            <a:r>
              <a:rPr lang="en-US" dirty="0"/>
              <a:t>Oversize Vehicles </a:t>
            </a:r>
          </a:p>
          <a:p>
            <a:r>
              <a:rPr lang="en-US" dirty="0"/>
              <a:t>Farm Machinery</a:t>
            </a:r>
          </a:p>
          <a:p>
            <a:r>
              <a:rPr lang="en-US" dirty="0"/>
              <a:t>Horse-drawn vehicles </a:t>
            </a:r>
          </a:p>
        </p:txBody>
      </p:sp>
      <p:sp>
        <p:nvSpPr>
          <p:cNvPr id="4" name="Date Placeholder 3">
            <a:extLst>
              <a:ext uri="{FF2B5EF4-FFF2-40B4-BE49-F238E27FC236}">
                <a16:creationId xmlns:a16="http://schemas.microsoft.com/office/drawing/2014/main" id="{0406B0CD-E82B-491F-AB32-8080F42961F2}"/>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536437C4-9175-4C16-99BD-90FE6A369BE8}"/>
              </a:ext>
            </a:extLst>
          </p:cNvPr>
          <p:cNvSpPr>
            <a:spLocks noGrp="1"/>
          </p:cNvSpPr>
          <p:nvPr>
            <p:ph type="sldNum" sz="quarter" idx="12"/>
          </p:nvPr>
        </p:nvSpPr>
        <p:spPr/>
        <p:txBody>
          <a:bodyPr/>
          <a:lstStyle/>
          <a:p>
            <a:fld id="{680C5762-CF65-4775-9966-A58D40CC61B9}" type="slidenum">
              <a:rPr lang="en-US" smtClean="0"/>
              <a:t>46</a:t>
            </a:fld>
            <a:endParaRPr lang="en-US"/>
          </a:p>
        </p:txBody>
      </p:sp>
      <p:graphicFrame>
        <p:nvGraphicFramePr>
          <p:cNvPr id="6" name="Object 7" descr="oversized tractor trailer with the truck pulling dual or two trailers ">
            <a:extLst>
              <a:ext uri="{FF2B5EF4-FFF2-40B4-BE49-F238E27FC236}">
                <a16:creationId xmlns:a16="http://schemas.microsoft.com/office/drawing/2014/main" id="{ED20C7D3-D3D2-4E22-9D83-5F20B6F9CA7A}"/>
              </a:ext>
            </a:extLst>
          </p:cNvPr>
          <p:cNvGraphicFramePr>
            <a:graphicFrameLocks noChangeAspect="1"/>
          </p:cNvGraphicFramePr>
          <p:nvPr>
            <p:extLst>
              <p:ext uri="{D42A27DB-BD31-4B8C-83A1-F6EECF244321}">
                <p14:modId xmlns:p14="http://schemas.microsoft.com/office/powerpoint/2010/main" val="3029145831"/>
              </p:ext>
            </p:extLst>
          </p:nvPr>
        </p:nvGraphicFramePr>
        <p:xfrm>
          <a:off x="5334000" y="3505200"/>
          <a:ext cx="3141663" cy="2301875"/>
        </p:xfrm>
        <a:graphic>
          <a:graphicData uri="http://schemas.openxmlformats.org/presentationml/2006/ole">
            <mc:AlternateContent xmlns:mc="http://schemas.openxmlformats.org/markup-compatibility/2006">
              <mc:Choice xmlns:v="urn:schemas-microsoft-com:vml" Requires="v">
                <p:oleObj spid="_x0000_s13324" name="Paint Shop Pro Image" r:id="rId3" imgW="3141463" imgH="2302439" progId="PaintShopPro">
                  <p:embed/>
                </p:oleObj>
              </mc:Choice>
              <mc:Fallback>
                <p:oleObj name="Paint Shop Pro Image" r:id="rId3" imgW="3141463" imgH="2302439" progId="PaintShopPro">
                  <p:embed/>
                  <p:pic>
                    <p:nvPicPr>
                      <p:cNvPr id="52229" name="Object 7">
                        <a:extLst>
                          <a:ext uri="{FF2B5EF4-FFF2-40B4-BE49-F238E27FC236}">
                            <a16:creationId xmlns:a16="http://schemas.microsoft.com/office/drawing/2014/main" id="{3BB13B8A-17A2-4B46-B4A8-7DE3A1ACB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505200"/>
                        <a:ext cx="3141663"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descr="bicycle ">
            <a:extLst>
              <a:ext uri="{FF2B5EF4-FFF2-40B4-BE49-F238E27FC236}">
                <a16:creationId xmlns:a16="http://schemas.microsoft.com/office/drawing/2014/main" id="{83AD5677-2FF2-46CE-89F3-E2006AF53D9A}"/>
              </a:ext>
            </a:extLst>
          </p:cNvPr>
          <p:cNvGraphicFramePr>
            <a:graphicFrameLocks noChangeAspect="1"/>
          </p:cNvGraphicFramePr>
          <p:nvPr>
            <p:extLst>
              <p:ext uri="{D42A27DB-BD31-4B8C-83A1-F6EECF244321}">
                <p14:modId xmlns:p14="http://schemas.microsoft.com/office/powerpoint/2010/main" val="824938134"/>
              </p:ext>
            </p:extLst>
          </p:nvPr>
        </p:nvGraphicFramePr>
        <p:xfrm>
          <a:off x="6248400" y="1916016"/>
          <a:ext cx="2133600" cy="1260475"/>
        </p:xfrm>
        <a:graphic>
          <a:graphicData uri="http://schemas.openxmlformats.org/presentationml/2006/ole">
            <mc:AlternateContent xmlns:mc="http://schemas.openxmlformats.org/markup-compatibility/2006">
              <mc:Choice xmlns:v="urn:schemas-microsoft-com:vml" Requires="v">
                <p:oleObj spid="_x0000_s13325" name="Paint Shop Pro Image" r:id="rId5" imgW="3200000" imgH="1892683" progId="PaintShopPro">
                  <p:embed/>
                </p:oleObj>
              </mc:Choice>
              <mc:Fallback>
                <p:oleObj name="Paint Shop Pro Image" r:id="rId5" imgW="3200000" imgH="1892683" progId="PaintShopPro">
                  <p:embed/>
                  <p:pic>
                    <p:nvPicPr>
                      <p:cNvPr id="52228" name="Object 5">
                        <a:extLst>
                          <a:ext uri="{FF2B5EF4-FFF2-40B4-BE49-F238E27FC236}">
                            <a16:creationId xmlns:a16="http://schemas.microsoft.com/office/drawing/2014/main" id="{458CCBA6-1FF0-46CA-94C3-02CE4C5DA0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916016"/>
                        <a:ext cx="21336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8" descr="Farm tractor ">
            <a:extLst>
              <a:ext uri="{FF2B5EF4-FFF2-40B4-BE49-F238E27FC236}">
                <a16:creationId xmlns:a16="http://schemas.microsoft.com/office/drawing/2014/main" id="{83B9D5C1-9B58-4469-B2EC-A6634B4D64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500" y="4918692"/>
            <a:ext cx="1752600" cy="16478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117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50110-A8C3-4F98-B1D7-FCD35FE17011}"/>
              </a:ext>
            </a:extLst>
          </p:cNvPr>
          <p:cNvSpPr>
            <a:spLocks noGrp="1"/>
          </p:cNvSpPr>
          <p:nvPr>
            <p:ph type="title"/>
          </p:nvPr>
        </p:nvSpPr>
        <p:spPr/>
        <p:txBody>
          <a:bodyPr/>
          <a:lstStyle/>
          <a:p>
            <a:r>
              <a:rPr lang="en-US" dirty="0"/>
              <a:t>Dashboard Warning Symbols </a:t>
            </a:r>
          </a:p>
        </p:txBody>
      </p:sp>
      <p:sp>
        <p:nvSpPr>
          <p:cNvPr id="3" name="Content Placeholder 2">
            <a:extLst>
              <a:ext uri="{FF2B5EF4-FFF2-40B4-BE49-F238E27FC236}">
                <a16:creationId xmlns:a16="http://schemas.microsoft.com/office/drawing/2014/main" id="{A5C46387-6E3E-4B2D-89E3-F8BB3D96908A}"/>
              </a:ext>
            </a:extLst>
          </p:cNvPr>
          <p:cNvSpPr>
            <a:spLocks noGrp="1"/>
          </p:cNvSpPr>
          <p:nvPr>
            <p:ph idx="1"/>
          </p:nvPr>
        </p:nvSpPr>
        <p:spPr/>
        <p:txBody>
          <a:bodyPr>
            <a:normAutofit/>
          </a:bodyPr>
          <a:lstStyle/>
          <a:p>
            <a:r>
              <a:rPr lang="en-US" sz="2800" dirty="0"/>
              <a:t>Temperature light or gauges</a:t>
            </a:r>
          </a:p>
          <a:p>
            <a:pPr marL="0" indent="0">
              <a:buNone/>
            </a:pPr>
            <a:endParaRPr lang="en-US" sz="2800" dirty="0"/>
          </a:p>
          <a:p>
            <a:r>
              <a:rPr lang="en-US" sz="2800" dirty="0"/>
              <a:t>Oil pressure light or gauges</a:t>
            </a:r>
          </a:p>
          <a:p>
            <a:pPr marL="0" indent="0">
              <a:buNone/>
            </a:pPr>
            <a:endParaRPr lang="en-US" sz="2800" dirty="0"/>
          </a:p>
          <a:p>
            <a:r>
              <a:rPr lang="en-US" sz="2800" dirty="0"/>
              <a:t>Alternator/generator lights or gauge</a:t>
            </a:r>
          </a:p>
          <a:p>
            <a:pPr marL="0" indent="0">
              <a:buNone/>
            </a:pPr>
            <a:endParaRPr lang="en-US" sz="2800" dirty="0"/>
          </a:p>
          <a:p>
            <a:r>
              <a:rPr lang="en-US" sz="2800" dirty="0"/>
              <a:t>Brake system light </a:t>
            </a:r>
          </a:p>
        </p:txBody>
      </p:sp>
      <p:sp>
        <p:nvSpPr>
          <p:cNvPr id="4" name="Date Placeholder 3">
            <a:extLst>
              <a:ext uri="{FF2B5EF4-FFF2-40B4-BE49-F238E27FC236}">
                <a16:creationId xmlns:a16="http://schemas.microsoft.com/office/drawing/2014/main" id="{10EA4579-AAA9-41CB-A8A9-C9EE7FB7FC8D}"/>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65109625-1557-44C4-B042-9928ED9D2D1C}"/>
              </a:ext>
            </a:extLst>
          </p:cNvPr>
          <p:cNvSpPr>
            <a:spLocks noGrp="1"/>
          </p:cNvSpPr>
          <p:nvPr>
            <p:ph type="sldNum" sz="quarter" idx="12"/>
          </p:nvPr>
        </p:nvSpPr>
        <p:spPr/>
        <p:txBody>
          <a:bodyPr/>
          <a:lstStyle/>
          <a:p>
            <a:fld id="{680C5762-CF65-4775-9966-A58D40CC61B9}" type="slidenum">
              <a:rPr lang="en-US" smtClean="0"/>
              <a:t>47</a:t>
            </a:fld>
            <a:endParaRPr lang="en-US"/>
          </a:p>
        </p:txBody>
      </p:sp>
      <p:graphicFrame>
        <p:nvGraphicFramePr>
          <p:cNvPr id="6" name="Object 4" descr="international temperature gauge showing thermostat in water ">
            <a:extLst>
              <a:ext uri="{FF2B5EF4-FFF2-40B4-BE49-F238E27FC236}">
                <a16:creationId xmlns:a16="http://schemas.microsoft.com/office/drawing/2014/main" id="{B1456EF2-2ED2-453A-91B4-4635C867C943}"/>
              </a:ext>
            </a:extLst>
          </p:cNvPr>
          <p:cNvGraphicFramePr>
            <a:graphicFrameLocks noChangeAspect="1"/>
          </p:cNvGraphicFramePr>
          <p:nvPr>
            <p:extLst>
              <p:ext uri="{D42A27DB-BD31-4B8C-83A1-F6EECF244321}">
                <p14:modId xmlns:p14="http://schemas.microsoft.com/office/powerpoint/2010/main" val="2307803794"/>
              </p:ext>
            </p:extLst>
          </p:nvPr>
        </p:nvGraphicFramePr>
        <p:xfrm>
          <a:off x="5562600" y="1677987"/>
          <a:ext cx="990600" cy="903288"/>
        </p:xfrm>
        <a:graphic>
          <a:graphicData uri="http://schemas.openxmlformats.org/presentationml/2006/ole">
            <mc:AlternateContent xmlns:mc="http://schemas.openxmlformats.org/markup-compatibility/2006">
              <mc:Choice xmlns:v="urn:schemas-microsoft-com:vml" Requires="v">
                <p:oleObj spid="_x0000_s14358" name="CorelPhotoPaint.Image.8" r:id="rId3" imgW="542499" imgH="493568" progId="CorelPhotoPaint.Image.8">
                  <p:embed/>
                </p:oleObj>
              </mc:Choice>
              <mc:Fallback>
                <p:oleObj name="CorelPhotoPaint.Image.8" r:id="rId3" imgW="542499" imgH="493568" progId="CorelPhotoPaint.Image.8">
                  <p:embed/>
                  <p:pic>
                    <p:nvPicPr>
                      <p:cNvPr id="53252" name="Object 4">
                        <a:extLst>
                          <a:ext uri="{FF2B5EF4-FFF2-40B4-BE49-F238E27FC236}">
                            <a16:creationId xmlns:a16="http://schemas.microsoft.com/office/drawing/2014/main" id="{2A920758-50C7-4D99-8759-FBA8972F5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77987"/>
                        <a:ext cx="990600" cy="903288"/>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7" descr="oil pressure gauge showing low oil pressure and displaying the word oil">
            <a:extLst>
              <a:ext uri="{FF2B5EF4-FFF2-40B4-BE49-F238E27FC236}">
                <a16:creationId xmlns:a16="http://schemas.microsoft.com/office/drawing/2014/main" id="{3BD2CFEB-333B-4632-AA5C-D54FAC827C5C}"/>
              </a:ext>
            </a:extLst>
          </p:cNvPr>
          <p:cNvGraphicFramePr>
            <a:graphicFrameLocks noChangeAspect="1"/>
          </p:cNvGraphicFramePr>
          <p:nvPr>
            <p:extLst>
              <p:ext uri="{D42A27DB-BD31-4B8C-83A1-F6EECF244321}">
                <p14:modId xmlns:p14="http://schemas.microsoft.com/office/powerpoint/2010/main" val="3826996295"/>
              </p:ext>
            </p:extLst>
          </p:nvPr>
        </p:nvGraphicFramePr>
        <p:xfrm>
          <a:off x="6705600" y="3126581"/>
          <a:ext cx="815975" cy="1473200"/>
        </p:xfrm>
        <a:graphic>
          <a:graphicData uri="http://schemas.openxmlformats.org/presentationml/2006/ole">
            <mc:AlternateContent xmlns:mc="http://schemas.openxmlformats.org/markup-compatibility/2006">
              <mc:Choice xmlns:v="urn:schemas-microsoft-com:vml" Requires="v">
                <p:oleObj spid="_x0000_s14359" name="Paint Shop Pro Image" r:id="rId5" imgW="1746341" imgH="3151220" progId="PaintShopPro">
                  <p:embed/>
                </p:oleObj>
              </mc:Choice>
              <mc:Fallback>
                <p:oleObj name="Paint Shop Pro Image" r:id="rId5" imgW="1746341" imgH="3151220" progId="PaintShopPro">
                  <p:embed/>
                  <p:pic>
                    <p:nvPicPr>
                      <p:cNvPr id="53254" name="Object 7">
                        <a:extLst>
                          <a:ext uri="{FF2B5EF4-FFF2-40B4-BE49-F238E27FC236}">
                            <a16:creationId xmlns:a16="http://schemas.microsoft.com/office/drawing/2014/main" id="{D4E62068-1DBB-460F-B9DC-6614D7039E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126581"/>
                        <a:ext cx="815975"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9" descr="temperature gauge showing engine temperature range between 32 degrees and 250 degrees indicating the engine is over heating by displaying the word hot ">
            <a:extLst>
              <a:ext uri="{FF2B5EF4-FFF2-40B4-BE49-F238E27FC236}">
                <a16:creationId xmlns:a16="http://schemas.microsoft.com/office/drawing/2014/main" id="{746ADC9F-D025-4777-9B1A-2DB431BA3AE6}"/>
              </a:ext>
            </a:extLst>
          </p:cNvPr>
          <p:cNvGraphicFramePr>
            <a:graphicFrameLocks noChangeAspect="1"/>
          </p:cNvGraphicFramePr>
          <p:nvPr>
            <p:extLst>
              <p:ext uri="{D42A27DB-BD31-4B8C-83A1-F6EECF244321}">
                <p14:modId xmlns:p14="http://schemas.microsoft.com/office/powerpoint/2010/main" val="3877795552"/>
              </p:ext>
            </p:extLst>
          </p:nvPr>
        </p:nvGraphicFramePr>
        <p:xfrm>
          <a:off x="7548625" y="1558575"/>
          <a:ext cx="1168400" cy="1676400"/>
        </p:xfrm>
        <a:graphic>
          <a:graphicData uri="http://schemas.openxmlformats.org/presentationml/2006/ole">
            <mc:AlternateContent xmlns:mc="http://schemas.openxmlformats.org/markup-compatibility/2006">
              <mc:Choice xmlns:v="urn:schemas-microsoft-com:vml" Requires="v">
                <p:oleObj spid="_x0000_s14360" name="Paint Shop Pro Image" r:id="rId7" imgW="2624390" imgH="3765854" progId="PaintShopPro">
                  <p:embed/>
                </p:oleObj>
              </mc:Choice>
              <mc:Fallback>
                <p:oleObj name="Paint Shop Pro Image" r:id="rId7" imgW="2624390" imgH="3765854" progId="PaintShopPro">
                  <p:embed/>
                  <p:pic>
                    <p:nvPicPr>
                      <p:cNvPr id="53256" name="Object 9">
                        <a:extLst>
                          <a:ext uri="{FF2B5EF4-FFF2-40B4-BE49-F238E27FC236}">
                            <a16:creationId xmlns:a16="http://schemas.microsoft.com/office/drawing/2014/main" id="{CA4A6621-D1A2-4830-BE5C-987B5345C8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8625" y="1558575"/>
                        <a:ext cx="1168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descr="alternator gauge showing low current and displaying the abbreviation for the word alternator as Alt. ">
            <a:extLst>
              <a:ext uri="{FF2B5EF4-FFF2-40B4-BE49-F238E27FC236}">
                <a16:creationId xmlns:a16="http://schemas.microsoft.com/office/drawing/2014/main" id="{99F94B2C-13A7-4A86-89B7-4FD4650816E4}"/>
              </a:ext>
            </a:extLst>
          </p:cNvPr>
          <p:cNvGraphicFramePr>
            <a:graphicFrameLocks noChangeAspect="1"/>
          </p:cNvGraphicFramePr>
          <p:nvPr>
            <p:extLst>
              <p:ext uri="{D42A27DB-BD31-4B8C-83A1-F6EECF244321}">
                <p14:modId xmlns:p14="http://schemas.microsoft.com/office/powerpoint/2010/main" val="1731026906"/>
              </p:ext>
            </p:extLst>
          </p:nvPr>
        </p:nvGraphicFramePr>
        <p:xfrm>
          <a:off x="7673975" y="3806650"/>
          <a:ext cx="1063625" cy="1978025"/>
        </p:xfrm>
        <a:graphic>
          <a:graphicData uri="http://schemas.openxmlformats.org/presentationml/2006/ole">
            <mc:AlternateContent xmlns:mc="http://schemas.openxmlformats.org/markup-compatibility/2006">
              <mc:Choice xmlns:v="urn:schemas-microsoft-com:vml" Requires="v">
                <p:oleObj spid="_x0000_s14361" name="Paint Shop Pro Image" r:id="rId9" imgW="2068293" imgH="3843902" progId="PaintShopPro">
                  <p:embed/>
                </p:oleObj>
              </mc:Choice>
              <mc:Fallback>
                <p:oleObj name="Paint Shop Pro Image" r:id="rId9" imgW="2068293" imgH="3843902" progId="PaintShopPro">
                  <p:embed/>
                  <p:pic>
                    <p:nvPicPr>
                      <p:cNvPr id="53255" name="Object 8">
                        <a:extLst>
                          <a:ext uri="{FF2B5EF4-FFF2-40B4-BE49-F238E27FC236}">
                            <a16:creationId xmlns:a16="http://schemas.microsoft.com/office/drawing/2014/main" id="{2A0F1A8B-698E-4BF0-AD83-AC59A7E962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3975" y="3806650"/>
                        <a:ext cx="1063625"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6" descr="the letter P and an Exclamation point indicating a problem with the brake system ">
            <a:extLst>
              <a:ext uri="{FF2B5EF4-FFF2-40B4-BE49-F238E27FC236}">
                <a16:creationId xmlns:a16="http://schemas.microsoft.com/office/drawing/2014/main" id="{7BE8F169-C72F-4899-8397-1359E5431029}"/>
              </a:ext>
            </a:extLst>
          </p:cNvPr>
          <p:cNvGraphicFramePr>
            <a:graphicFrameLocks noChangeAspect="1"/>
          </p:cNvGraphicFramePr>
          <p:nvPr>
            <p:extLst>
              <p:ext uri="{D42A27DB-BD31-4B8C-83A1-F6EECF244321}">
                <p14:modId xmlns:p14="http://schemas.microsoft.com/office/powerpoint/2010/main" val="2316711095"/>
              </p:ext>
            </p:extLst>
          </p:nvPr>
        </p:nvGraphicFramePr>
        <p:xfrm>
          <a:off x="4589385" y="4573587"/>
          <a:ext cx="952500" cy="1368425"/>
        </p:xfrm>
        <a:graphic>
          <a:graphicData uri="http://schemas.openxmlformats.org/presentationml/2006/ole">
            <mc:AlternateContent xmlns:mc="http://schemas.openxmlformats.org/markup-compatibility/2006">
              <mc:Choice xmlns:v="urn:schemas-microsoft-com:vml" Requires="v">
                <p:oleObj spid="_x0000_s14362" name="Paint Shop Pro Image" r:id="rId11" imgW="2478049" imgH="3551220" progId="PaintShopPro">
                  <p:embed/>
                </p:oleObj>
              </mc:Choice>
              <mc:Fallback>
                <p:oleObj name="Paint Shop Pro Image" r:id="rId11" imgW="2478049" imgH="3551220" progId="PaintShopPro">
                  <p:embed/>
                  <p:pic>
                    <p:nvPicPr>
                      <p:cNvPr id="53253" name="Object 6">
                        <a:extLst>
                          <a:ext uri="{FF2B5EF4-FFF2-40B4-BE49-F238E27FC236}">
                            <a16:creationId xmlns:a16="http://schemas.microsoft.com/office/drawing/2014/main" id="{6AC010C9-7863-4A43-A380-CB89AE101D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9385" y="4573587"/>
                        <a:ext cx="9525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92903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8B2C-1783-4087-93D2-39D93852EE4A}"/>
              </a:ext>
            </a:extLst>
          </p:cNvPr>
          <p:cNvSpPr>
            <a:spLocks noGrp="1"/>
          </p:cNvSpPr>
          <p:nvPr>
            <p:ph type="title"/>
          </p:nvPr>
        </p:nvSpPr>
        <p:spPr/>
        <p:txBody>
          <a:bodyPr/>
          <a:lstStyle/>
          <a:p>
            <a:r>
              <a:rPr lang="en-US" dirty="0"/>
              <a:t>Dashboard Warning Symbols </a:t>
            </a:r>
          </a:p>
        </p:txBody>
      </p:sp>
      <p:sp>
        <p:nvSpPr>
          <p:cNvPr id="3" name="Content Placeholder 2">
            <a:extLst>
              <a:ext uri="{FF2B5EF4-FFF2-40B4-BE49-F238E27FC236}">
                <a16:creationId xmlns:a16="http://schemas.microsoft.com/office/drawing/2014/main" id="{B840BD6E-6DA6-4F1C-890F-8389AD3CFC81}"/>
              </a:ext>
            </a:extLst>
          </p:cNvPr>
          <p:cNvSpPr>
            <a:spLocks noGrp="1"/>
          </p:cNvSpPr>
          <p:nvPr>
            <p:ph idx="1"/>
          </p:nvPr>
        </p:nvSpPr>
        <p:spPr>
          <a:xfrm>
            <a:off x="457200" y="1629052"/>
            <a:ext cx="8229600" cy="4525963"/>
          </a:xfrm>
        </p:spPr>
        <p:txBody>
          <a:bodyPr/>
          <a:lstStyle/>
          <a:p>
            <a:r>
              <a:rPr lang="en-US" dirty="0"/>
              <a:t>ABS light</a:t>
            </a:r>
          </a:p>
          <a:p>
            <a:r>
              <a:rPr lang="en-US" dirty="0"/>
              <a:t>Air Bag light </a:t>
            </a:r>
          </a:p>
          <a:p>
            <a:r>
              <a:rPr lang="en-US" dirty="0"/>
              <a:t>“Service Engine” soon light</a:t>
            </a:r>
          </a:p>
          <a:p>
            <a:r>
              <a:rPr lang="en-US" dirty="0"/>
              <a:t>Door Ajar light</a:t>
            </a:r>
          </a:p>
          <a:p>
            <a:r>
              <a:rPr lang="en-US" dirty="0"/>
              <a:t>Low Fuel light </a:t>
            </a:r>
          </a:p>
        </p:txBody>
      </p:sp>
      <p:sp>
        <p:nvSpPr>
          <p:cNvPr id="4" name="Date Placeholder 3">
            <a:extLst>
              <a:ext uri="{FF2B5EF4-FFF2-40B4-BE49-F238E27FC236}">
                <a16:creationId xmlns:a16="http://schemas.microsoft.com/office/drawing/2014/main" id="{1FF60D2D-C18D-4F7F-8474-D75DF9CB4B72}"/>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2C61E8D0-F0E6-4C53-A65A-A5D708C986CE}"/>
              </a:ext>
            </a:extLst>
          </p:cNvPr>
          <p:cNvSpPr>
            <a:spLocks noGrp="1"/>
          </p:cNvSpPr>
          <p:nvPr>
            <p:ph type="sldNum" sz="quarter" idx="12"/>
          </p:nvPr>
        </p:nvSpPr>
        <p:spPr/>
        <p:txBody>
          <a:bodyPr/>
          <a:lstStyle/>
          <a:p>
            <a:fld id="{680C5762-CF65-4775-9966-A58D40CC61B9}" type="slidenum">
              <a:rPr lang="en-US" smtClean="0"/>
              <a:t>48</a:t>
            </a:fld>
            <a:endParaRPr lang="en-US"/>
          </a:p>
        </p:txBody>
      </p:sp>
      <p:graphicFrame>
        <p:nvGraphicFramePr>
          <p:cNvPr id="6" name="Object 4" descr="Anti Lock Brake System warning light showing ABS ">
            <a:extLst>
              <a:ext uri="{FF2B5EF4-FFF2-40B4-BE49-F238E27FC236}">
                <a16:creationId xmlns:a16="http://schemas.microsoft.com/office/drawing/2014/main" id="{51B43FEB-4379-4257-BBD0-E44929E6303A}"/>
              </a:ext>
            </a:extLst>
          </p:cNvPr>
          <p:cNvGraphicFramePr>
            <a:graphicFrameLocks noChangeAspect="1"/>
          </p:cNvGraphicFramePr>
          <p:nvPr>
            <p:extLst>
              <p:ext uri="{D42A27DB-BD31-4B8C-83A1-F6EECF244321}">
                <p14:modId xmlns:p14="http://schemas.microsoft.com/office/powerpoint/2010/main" val="3317292610"/>
              </p:ext>
            </p:extLst>
          </p:nvPr>
        </p:nvGraphicFramePr>
        <p:xfrm>
          <a:off x="3657600" y="1600200"/>
          <a:ext cx="1066800" cy="860425"/>
        </p:xfrm>
        <a:graphic>
          <a:graphicData uri="http://schemas.openxmlformats.org/presentationml/2006/ole">
            <mc:AlternateContent xmlns:mc="http://schemas.openxmlformats.org/markup-compatibility/2006">
              <mc:Choice xmlns:v="urn:schemas-microsoft-com:vml" Requires="v">
                <p:oleObj spid="_x0000_s15380" name="CorelPhotoPaint.Image.8" r:id="rId3" imgW="585019" imgH="472321" progId="CorelPhotoPaint.Image.8">
                  <p:embed/>
                </p:oleObj>
              </mc:Choice>
              <mc:Fallback>
                <p:oleObj name="CorelPhotoPaint.Image.8" r:id="rId3" imgW="585019" imgH="472321" progId="CorelPhotoPaint.Image.8">
                  <p:embed/>
                  <p:pic>
                    <p:nvPicPr>
                      <p:cNvPr id="54276" name="Object 4">
                        <a:extLst>
                          <a:ext uri="{FF2B5EF4-FFF2-40B4-BE49-F238E27FC236}">
                            <a16:creationId xmlns:a16="http://schemas.microsoft.com/office/drawing/2014/main" id="{2EFB411F-27E1-48D5-8E18-35DF47737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00200"/>
                        <a:ext cx="1066800" cy="8604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descr="air bag warning light showing a person sitting wearing a seatbelt shoulder harness and an inflated air bag">
            <a:extLst>
              <a:ext uri="{FF2B5EF4-FFF2-40B4-BE49-F238E27FC236}">
                <a16:creationId xmlns:a16="http://schemas.microsoft.com/office/drawing/2014/main" id="{2B09793F-B365-4F80-B6B4-29D6F0F9D2B7}"/>
              </a:ext>
            </a:extLst>
          </p:cNvPr>
          <p:cNvGraphicFramePr>
            <a:graphicFrameLocks noChangeAspect="1"/>
          </p:cNvGraphicFramePr>
          <p:nvPr>
            <p:extLst>
              <p:ext uri="{D42A27DB-BD31-4B8C-83A1-F6EECF244321}">
                <p14:modId xmlns:p14="http://schemas.microsoft.com/office/powerpoint/2010/main" val="1286217344"/>
              </p:ext>
            </p:extLst>
          </p:nvPr>
        </p:nvGraphicFramePr>
        <p:xfrm>
          <a:off x="6019800" y="2057400"/>
          <a:ext cx="914400" cy="863600"/>
        </p:xfrm>
        <a:graphic>
          <a:graphicData uri="http://schemas.openxmlformats.org/presentationml/2006/ole">
            <mc:AlternateContent xmlns:mc="http://schemas.openxmlformats.org/markup-compatibility/2006">
              <mc:Choice xmlns:v="urn:schemas-microsoft-com:vml" Requires="v">
                <p:oleObj spid="_x0000_s15381" name="CorelPhotoPaint.Image.8" r:id="rId5" imgW="569881" imgH="539269" progId="CorelPhotoPaint.Image.8">
                  <p:embed/>
                </p:oleObj>
              </mc:Choice>
              <mc:Fallback>
                <p:oleObj name="CorelPhotoPaint.Image.8" r:id="rId5" imgW="569881" imgH="539269" progId="CorelPhotoPaint.Image.8">
                  <p:embed/>
                  <p:pic>
                    <p:nvPicPr>
                      <p:cNvPr id="54277" name="Object 5">
                        <a:extLst>
                          <a:ext uri="{FF2B5EF4-FFF2-40B4-BE49-F238E27FC236}">
                            <a16:creationId xmlns:a16="http://schemas.microsoft.com/office/drawing/2014/main" id="{14691314-A579-439C-8DB2-1C2EB6186C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057400"/>
                        <a:ext cx="914400" cy="863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descr="low fuel light showing a picture of a fuel pump ">
            <a:extLst>
              <a:ext uri="{FF2B5EF4-FFF2-40B4-BE49-F238E27FC236}">
                <a16:creationId xmlns:a16="http://schemas.microsoft.com/office/drawing/2014/main" id="{4DDB14AF-A064-482A-9D4E-F2227EB457B4}"/>
              </a:ext>
            </a:extLst>
          </p:cNvPr>
          <p:cNvGraphicFramePr>
            <a:graphicFrameLocks noChangeAspect="1"/>
          </p:cNvGraphicFramePr>
          <p:nvPr>
            <p:extLst>
              <p:ext uri="{D42A27DB-BD31-4B8C-83A1-F6EECF244321}">
                <p14:modId xmlns:p14="http://schemas.microsoft.com/office/powerpoint/2010/main" val="604548114"/>
              </p:ext>
            </p:extLst>
          </p:nvPr>
        </p:nvGraphicFramePr>
        <p:xfrm>
          <a:off x="3654425" y="4388498"/>
          <a:ext cx="917575" cy="1066800"/>
        </p:xfrm>
        <a:graphic>
          <a:graphicData uri="http://schemas.openxmlformats.org/presentationml/2006/ole">
            <mc:AlternateContent xmlns:mc="http://schemas.openxmlformats.org/markup-compatibility/2006">
              <mc:Choice xmlns:v="urn:schemas-microsoft-com:vml" Requires="v">
                <p:oleObj spid="_x0000_s15382" name="CorelPhotoPaint.Image.8" r:id="rId7" imgW="508672" imgH="591113" progId="CorelPhotoPaint.Image.8">
                  <p:embed/>
                </p:oleObj>
              </mc:Choice>
              <mc:Fallback>
                <p:oleObj name="CorelPhotoPaint.Image.8" r:id="rId7" imgW="508672" imgH="591113" progId="CorelPhotoPaint.Image.8">
                  <p:embed/>
                  <p:pic>
                    <p:nvPicPr>
                      <p:cNvPr id="54278" name="Object 6">
                        <a:extLst>
                          <a:ext uri="{FF2B5EF4-FFF2-40B4-BE49-F238E27FC236}">
                            <a16:creationId xmlns:a16="http://schemas.microsoft.com/office/drawing/2014/main" id="{459BFE61-7C54-43EA-BCBD-EBD2A9BA43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4425" y="4388498"/>
                        <a:ext cx="917575" cy="1066800"/>
                      </a:xfrm>
                      <a:prstGeom prst="rect">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 name="Picture 12" descr="the words service engine soon indicating that engine service should be performed in the near future ">
            <a:extLst>
              <a:ext uri="{FF2B5EF4-FFF2-40B4-BE49-F238E27FC236}">
                <a16:creationId xmlns:a16="http://schemas.microsoft.com/office/drawing/2014/main" id="{5A8E5CFC-4473-4A62-B2DE-7549616BF662}"/>
              </a:ext>
            </a:extLst>
          </p:cNvPr>
          <p:cNvPicPr>
            <a:picLocks noChangeAspect="1"/>
          </p:cNvPicPr>
          <p:nvPr/>
        </p:nvPicPr>
        <p:blipFill>
          <a:blip r:embed="rId9"/>
          <a:stretch>
            <a:fillRect/>
          </a:stretch>
        </p:blipFill>
        <p:spPr>
          <a:xfrm>
            <a:off x="6348646" y="3120080"/>
            <a:ext cx="685800" cy="387519"/>
          </a:xfrm>
          <a:prstGeom prst="rect">
            <a:avLst/>
          </a:prstGeom>
        </p:spPr>
      </p:pic>
      <p:pic>
        <p:nvPicPr>
          <p:cNvPr id="14" name="Picture 13">
            <a:extLst>
              <a:ext uri="{FF2B5EF4-FFF2-40B4-BE49-F238E27FC236}">
                <a16:creationId xmlns:a16="http://schemas.microsoft.com/office/drawing/2014/main" id="{1626348C-F4C0-4CDF-856F-D40FCED6E1A4}"/>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386746" y="3269661"/>
            <a:ext cx="609600" cy="387519"/>
          </a:xfrm>
          <a:prstGeom prst="rect">
            <a:avLst/>
          </a:prstGeom>
        </p:spPr>
      </p:pic>
      <p:pic>
        <p:nvPicPr>
          <p:cNvPr id="15" name="Picture 14">
            <a:extLst>
              <a:ext uri="{FF2B5EF4-FFF2-40B4-BE49-F238E27FC236}">
                <a16:creationId xmlns:a16="http://schemas.microsoft.com/office/drawing/2014/main" id="{104B03D9-A809-4701-BEEF-E6287EEC8483}"/>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362699" y="3446335"/>
            <a:ext cx="609601" cy="328579"/>
          </a:xfrm>
          <a:prstGeom prst="rect">
            <a:avLst/>
          </a:prstGeom>
        </p:spPr>
      </p:pic>
      <p:sp>
        <p:nvSpPr>
          <p:cNvPr id="17" name="Rectangle 16">
            <a:extLst>
              <a:ext uri="{FF2B5EF4-FFF2-40B4-BE49-F238E27FC236}">
                <a16:creationId xmlns:a16="http://schemas.microsoft.com/office/drawing/2014/main" id="{444BD2B1-AE93-48B9-BF2A-429438AB2A07}"/>
              </a:ext>
              <a:ext uri="{C183D7F6-B498-43B3-948B-1728B52AA6E4}">
                <adec:decorative xmlns:adec="http://schemas.microsoft.com/office/drawing/2017/decorative" val="1"/>
              </a:ext>
            </a:extLst>
          </p:cNvPr>
          <p:cNvSpPr/>
          <p:nvPr/>
        </p:nvSpPr>
        <p:spPr>
          <a:xfrm>
            <a:off x="6348646" y="3157901"/>
            <a:ext cx="685800" cy="5480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lose up of a sign&#10;&#10;Description automatically generated">
            <a:extLst>
              <a:ext uri="{FF2B5EF4-FFF2-40B4-BE49-F238E27FC236}">
                <a16:creationId xmlns:a16="http://schemas.microsoft.com/office/drawing/2014/main" id="{CE3E8B19-3CBB-4840-A854-FB99D04544A5}"/>
              </a:ext>
            </a:extLst>
          </p:cNvPr>
          <p:cNvPicPr>
            <a:picLocks noChangeAspect="1"/>
          </p:cNvPicPr>
          <p:nvPr/>
        </p:nvPicPr>
        <p:blipFill>
          <a:blip r:embed="rId12"/>
          <a:stretch>
            <a:fillRect/>
          </a:stretch>
        </p:blipFill>
        <p:spPr>
          <a:xfrm>
            <a:off x="4113212" y="3422039"/>
            <a:ext cx="685800" cy="364481"/>
          </a:xfrm>
          <a:prstGeom prst="rect">
            <a:avLst/>
          </a:prstGeom>
        </p:spPr>
      </p:pic>
      <p:pic>
        <p:nvPicPr>
          <p:cNvPr id="19" name="Picture 18" descr="A picture containing clipart&#10;&#10;Description automatically generated with low confidence">
            <a:extLst>
              <a:ext uri="{FF2B5EF4-FFF2-40B4-BE49-F238E27FC236}">
                <a16:creationId xmlns:a16="http://schemas.microsoft.com/office/drawing/2014/main" id="{611752D4-4FA4-4FCC-916C-DB7466791FC1}"/>
              </a:ext>
            </a:extLst>
          </p:cNvPr>
          <p:cNvPicPr>
            <a:picLocks noChangeAspect="1"/>
          </p:cNvPicPr>
          <p:nvPr/>
        </p:nvPicPr>
        <p:blipFill>
          <a:blip r:embed="rId13"/>
          <a:stretch>
            <a:fillRect/>
          </a:stretch>
        </p:blipFill>
        <p:spPr>
          <a:xfrm>
            <a:off x="4131788" y="3588473"/>
            <a:ext cx="648648" cy="367890"/>
          </a:xfrm>
          <a:prstGeom prst="rect">
            <a:avLst/>
          </a:prstGeom>
        </p:spPr>
      </p:pic>
      <p:sp>
        <p:nvSpPr>
          <p:cNvPr id="20" name="Rectangle 19">
            <a:extLst>
              <a:ext uri="{FF2B5EF4-FFF2-40B4-BE49-F238E27FC236}">
                <a16:creationId xmlns:a16="http://schemas.microsoft.com/office/drawing/2014/main" id="{5FC13471-1D4E-4011-9F79-34AD2A0DADAA}"/>
              </a:ext>
              <a:ext uri="{C183D7F6-B498-43B3-948B-1728B52AA6E4}">
                <adec:decorative xmlns:adec="http://schemas.microsoft.com/office/drawing/2017/decorative" val="1"/>
              </a:ext>
            </a:extLst>
          </p:cNvPr>
          <p:cNvSpPr/>
          <p:nvPr/>
        </p:nvSpPr>
        <p:spPr>
          <a:xfrm>
            <a:off x="4113212" y="3446335"/>
            <a:ext cx="667224" cy="387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840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DC83-F796-4704-BC21-CD99755DD023}"/>
              </a:ext>
            </a:extLst>
          </p:cNvPr>
          <p:cNvSpPr>
            <a:spLocks noGrp="1"/>
          </p:cNvSpPr>
          <p:nvPr>
            <p:ph type="title"/>
          </p:nvPr>
        </p:nvSpPr>
        <p:spPr/>
        <p:txBody>
          <a:bodyPr/>
          <a:lstStyle/>
          <a:p>
            <a:r>
              <a:rPr lang="en-US" dirty="0"/>
              <a:t>Vehicle Systems</a:t>
            </a:r>
          </a:p>
        </p:txBody>
      </p:sp>
      <p:sp>
        <p:nvSpPr>
          <p:cNvPr id="3" name="Content Placeholder 2">
            <a:extLst>
              <a:ext uri="{FF2B5EF4-FFF2-40B4-BE49-F238E27FC236}">
                <a16:creationId xmlns:a16="http://schemas.microsoft.com/office/drawing/2014/main" id="{0249A3AD-3BAA-4A19-8D59-A3153E37D12A}"/>
              </a:ext>
            </a:extLst>
          </p:cNvPr>
          <p:cNvSpPr>
            <a:spLocks noGrp="1"/>
          </p:cNvSpPr>
          <p:nvPr>
            <p:ph idx="1"/>
          </p:nvPr>
        </p:nvSpPr>
        <p:spPr/>
        <p:txBody>
          <a:bodyPr/>
          <a:lstStyle/>
          <a:p>
            <a:r>
              <a:rPr lang="en-US" dirty="0"/>
              <a:t>Steering and Suspension System</a:t>
            </a:r>
          </a:p>
          <a:p>
            <a:endParaRPr lang="en-US" dirty="0"/>
          </a:p>
          <a:p>
            <a:endParaRPr lang="en-US" dirty="0"/>
          </a:p>
          <a:p>
            <a:r>
              <a:rPr lang="en-US" dirty="0"/>
              <a:t>Tire and Traction Control </a:t>
            </a:r>
          </a:p>
        </p:txBody>
      </p:sp>
      <p:sp>
        <p:nvSpPr>
          <p:cNvPr id="4" name="Date Placeholder 3">
            <a:extLst>
              <a:ext uri="{FF2B5EF4-FFF2-40B4-BE49-F238E27FC236}">
                <a16:creationId xmlns:a16="http://schemas.microsoft.com/office/drawing/2014/main" id="{1E9752B7-FC48-46F8-A839-AF97B5BCFD9A}"/>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89176835-CE6C-48F3-8490-EC2E76B0616F}"/>
              </a:ext>
            </a:extLst>
          </p:cNvPr>
          <p:cNvSpPr>
            <a:spLocks noGrp="1"/>
          </p:cNvSpPr>
          <p:nvPr>
            <p:ph type="sldNum" sz="quarter" idx="12"/>
          </p:nvPr>
        </p:nvSpPr>
        <p:spPr/>
        <p:txBody>
          <a:bodyPr/>
          <a:lstStyle/>
          <a:p>
            <a:fld id="{680C5762-CF65-4775-9966-A58D40CC61B9}" type="slidenum">
              <a:rPr lang="en-US" smtClean="0"/>
              <a:t>49</a:t>
            </a:fld>
            <a:endParaRPr lang="en-US"/>
          </a:p>
        </p:txBody>
      </p:sp>
      <p:pic>
        <p:nvPicPr>
          <p:cNvPr id="6" name="Picture 6" descr="a picture of a steering wheel and instrument cluster illustrating that the steering wheel controls steering and suspension ">
            <a:extLst>
              <a:ext uri="{FF2B5EF4-FFF2-40B4-BE49-F238E27FC236}">
                <a16:creationId xmlns:a16="http://schemas.microsoft.com/office/drawing/2014/main" id="{8EC4B7B3-A361-4FDA-9B69-C279187D6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09800"/>
            <a:ext cx="203517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7" descr="illustration showing a pair of tires indicating that tires have an impact on traction control ">
            <a:extLst>
              <a:ext uri="{FF2B5EF4-FFF2-40B4-BE49-F238E27FC236}">
                <a16:creationId xmlns:a16="http://schemas.microsoft.com/office/drawing/2014/main" id="{F4961A8F-32E3-4794-B0E1-F8E0B3984C1D}"/>
              </a:ext>
            </a:extLst>
          </p:cNvPr>
          <p:cNvGraphicFramePr>
            <a:graphicFrameLocks noChangeAspect="1"/>
          </p:cNvGraphicFramePr>
          <p:nvPr>
            <p:extLst>
              <p:ext uri="{D42A27DB-BD31-4B8C-83A1-F6EECF244321}">
                <p14:modId xmlns:p14="http://schemas.microsoft.com/office/powerpoint/2010/main" val="641948469"/>
              </p:ext>
            </p:extLst>
          </p:nvPr>
        </p:nvGraphicFramePr>
        <p:xfrm>
          <a:off x="1295400" y="4276648"/>
          <a:ext cx="4013200" cy="1628775"/>
        </p:xfrm>
        <a:graphic>
          <a:graphicData uri="http://schemas.openxmlformats.org/presentationml/2006/ole">
            <mc:AlternateContent xmlns:mc="http://schemas.openxmlformats.org/markup-compatibility/2006">
              <mc:Choice xmlns:v="urn:schemas-microsoft-com:vml" Requires="v">
                <p:oleObj spid="_x0000_s16390" name="Paint Shop Pro Image" r:id="rId4" imgW="3151220" imgH="1278395" progId="PaintShopPro">
                  <p:embed/>
                </p:oleObj>
              </mc:Choice>
              <mc:Fallback>
                <p:oleObj name="Paint Shop Pro Image" r:id="rId4" imgW="3151220" imgH="1278395" progId="PaintShopPro">
                  <p:embed/>
                  <p:pic>
                    <p:nvPicPr>
                      <p:cNvPr id="55301" name="Object 7">
                        <a:extLst>
                          <a:ext uri="{FF2B5EF4-FFF2-40B4-BE49-F238E27FC236}">
                            <a16:creationId xmlns:a16="http://schemas.microsoft.com/office/drawing/2014/main" id="{6C8BA99D-CBF2-4E2B-A24A-DC4D680E8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276648"/>
                        <a:ext cx="40132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633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1B95-24A0-4C05-B6C9-BF31C9BC62D5}"/>
              </a:ext>
            </a:extLst>
          </p:cNvPr>
          <p:cNvSpPr>
            <a:spLocks noGrp="1"/>
          </p:cNvSpPr>
          <p:nvPr>
            <p:ph type="title"/>
          </p:nvPr>
        </p:nvSpPr>
        <p:spPr/>
        <p:txBody>
          <a:bodyPr/>
          <a:lstStyle/>
          <a:p>
            <a:r>
              <a:rPr lang="en-US" dirty="0"/>
              <a:t>Session Assessment Seven…</a:t>
            </a:r>
          </a:p>
        </p:txBody>
      </p:sp>
      <p:sp>
        <p:nvSpPr>
          <p:cNvPr id="3" name="Content Placeholder 2">
            <a:extLst>
              <a:ext uri="{FF2B5EF4-FFF2-40B4-BE49-F238E27FC236}">
                <a16:creationId xmlns:a16="http://schemas.microsoft.com/office/drawing/2014/main" id="{C3F124D2-4A03-4FD2-ABE4-51C4FC04BEEA}"/>
              </a:ext>
            </a:extLst>
          </p:cNvPr>
          <p:cNvSpPr>
            <a:spLocks noGrp="1"/>
          </p:cNvSpPr>
          <p:nvPr>
            <p:ph idx="1"/>
          </p:nvPr>
        </p:nvSpPr>
        <p:spPr/>
        <p:txBody>
          <a:bodyPr/>
          <a:lstStyle/>
          <a:p>
            <a:r>
              <a:rPr lang="en-US" dirty="0"/>
              <a:t>Define Fatigue in relation to driving…</a:t>
            </a:r>
          </a:p>
          <a:p>
            <a:r>
              <a:rPr lang="en-US" dirty="0"/>
              <a:t>How can a driver delay fatigue symptoms?</a:t>
            </a:r>
          </a:p>
          <a:p>
            <a:r>
              <a:rPr lang="en-US" dirty="0"/>
              <a:t>List three types of aggressive driving…</a:t>
            </a:r>
          </a:p>
          <a:p>
            <a:r>
              <a:rPr lang="en-US" dirty="0"/>
              <a:t>List four ways to control visual limitations in fog…</a:t>
            </a:r>
          </a:p>
          <a:p>
            <a:r>
              <a:rPr lang="en-US" dirty="0"/>
              <a:t>List four concerns at low Water crossings…</a:t>
            </a:r>
          </a:p>
        </p:txBody>
      </p:sp>
      <p:sp>
        <p:nvSpPr>
          <p:cNvPr id="4" name="Date Placeholder 3">
            <a:extLst>
              <a:ext uri="{FF2B5EF4-FFF2-40B4-BE49-F238E27FC236}">
                <a16:creationId xmlns:a16="http://schemas.microsoft.com/office/drawing/2014/main" id="{644FA5FD-33DD-4633-B19E-BB6E93078434}"/>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B64B6EA1-7F2E-4D69-9858-6CD763AA2163}"/>
              </a:ext>
            </a:extLst>
          </p:cNvPr>
          <p:cNvSpPr>
            <a:spLocks noGrp="1"/>
          </p:cNvSpPr>
          <p:nvPr>
            <p:ph type="sldNum" sz="quarter" idx="12"/>
          </p:nvPr>
        </p:nvSpPr>
        <p:spPr/>
        <p:txBody>
          <a:bodyPr/>
          <a:lstStyle/>
          <a:p>
            <a:fld id="{680C5762-CF65-4775-9966-A58D40CC61B9}" type="slidenum">
              <a:rPr lang="en-US" smtClean="0"/>
              <a:t>5</a:t>
            </a:fld>
            <a:endParaRPr lang="en-US"/>
          </a:p>
        </p:txBody>
      </p:sp>
    </p:spTree>
    <p:extLst>
      <p:ext uri="{BB962C8B-B14F-4D97-AF65-F5344CB8AC3E}">
        <p14:creationId xmlns:p14="http://schemas.microsoft.com/office/powerpoint/2010/main" val="1077734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C32F-EA5F-414E-8D31-180CEE87DF00}"/>
              </a:ext>
            </a:extLst>
          </p:cNvPr>
          <p:cNvSpPr>
            <a:spLocks noGrp="1"/>
          </p:cNvSpPr>
          <p:nvPr>
            <p:ph type="title"/>
          </p:nvPr>
        </p:nvSpPr>
        <p:spPr/>
        <p:txBody>
          <a:bodyPr/>
          <a:lstStyle/>
          <a:p>
            <a:r>
              <a:rPr lang="en-US" dirty="0"/>
              <a:t>Vehicle Systems </a:t>
            </a:r>
          </a:p>
        </p:txBody>
      </p:sp>
      <p:sp>
        <p:nvSpPr>
          <p:cNvPr id="3" name="Content Placeholder 2">
            <a:extLst>
              <a:ext uri="{FF2B5EF4-FFF2-40B4-BE49-F238E27FC236}">
                <a16:creationId xmlns:a16="http://schemas.microsoft.com/office/drawing/2014/main" id="{EC9DD361-4E39-4B39-8579-65CB366A669E}"/>
              </a:ext>
            </a:extLst>
          </p:cNvPr>
          <p:cNvSpPr>
            <a:spLocks noGrp="1"/>
          </p:cNvSpPr>
          <p:nvPr>
            <p:ph idx="1"/>
          </p:nvPr>
        </p:nvSpPr>
        <p:spPr>
          <a:xfrm>
            <a:off x="470517" y="1570592"/>
            <a:ext cx="8229600" cy="4525963"/>
          </a:xfrm>
        </p:spPr>
        <p:txBody>
          <a:bodyPr>
            <a:normAutofit fontScale="92500" lnSpcReduction="10000"/>
          </a:bodyPr>
          <a:lstStyle/>
          <a:p>
            <a:r>
              <a:rPr lang="en-US" dirty="0"/>
              <a:t>Fuel System</a:t>
            </a:r>
          </a:p>
          <a:p>
            <a:pPr lvl="1"/>
            <a:r>
              <a:rPr lang="en-US" dirty="0"/>
              <a:t>Carburetor </a:t>
            </a:r>
          </a:p>
          <a:p>
            <a:pPr lvl="1"/>
            <a:r>
              <a:rPr lang="en-US" dirty="0"/>
              <a:t>Fuel Injection</a:t>
            </a:r>
          </a:p>
          <a:p>
            <a:pPr lvl="1"/>
            <a:r>
              <a:rPr lang="en-US" dirty="0"/>
              <a:t>Fuel Pressure System </a:t>
            </a:r>
          </a:p>
          <a:p>
            <a:r>
              <a:rPr lang="en-US" dirty="0"/>
              <a:t>Electrical System</a:t>
            </a:r>
          </a:p>
          <a:p>
            <a:pPr lvl="1"/>
            <a:r>
              <a:rPr lang="en-US" dirty="0"/>
              <a:t>Battery</a:t>
            </a:r>
          </a:p>
          <a:p>
            <a:pPr lvl="1"/>
            <a:r>
              <a:rPr lang="en-US" dirty="0"/>
              <a:t>Alternator/Generator</a:t>
            </a:r>
          </a:p>
          <a:p>
            <a:pPr lvl="1"/>
            <a:r>
              <a:rPr lang="en-US" dirty="0"/>
              <a:t>Ignition switch</a:t>
            </a:r>
          </a:p>
          <a:p>
            <a:pPr lvl="1"/>
            <a:r>
              <a:rPr lang="en-US" dirty="0"/>
              <a:t>Spark Plugs</a:t>
            </a:r>
          </a:p>
          <a:p>
            <a:pPr lvl="1"/>
            <a:r>
              <a:rPr lang="en-US" dirty="0"/>
              <a:t>Distributor/Electronics </a:t>
            </a:r>
          </a:p>
        </p:txBody>
      </p:sp>
      <p:sp>
        <p:nvSpPr>
          <p:cNvPr id="4" name="Date Placeholder 3">
            <a:extLst>
              <a:ext uri="{FF2B5EF4-FFF2-40B4-BE49-F238E27FC236}">
                <a16:creationId xmlns:a16="http://schemas.microsoft.com/office/drawing/2014/main" id="{1A6B85CA-710A-41A5-B97F-D99665E6631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54665AD5-9DFA-4C7F-9FF8-7FBCF6E7CCAC}"/>
              </a:ext>
            </a:extLst>
          </p:cNvPr>
          <p:cNvSpPr>
            <a:spLocks noGrp="1"/>
          </p:cNvSpPr>
          <p:nvPr>
            <p:ph type="sldNum" sz="quarter" idx="12"/>
          </p:nvPr>
        </p:nvSpPr>
        <p:spPr/>
        <p:txBody>
          <a:bodyPr/>
          <a:lstStyle/>
          <a:p>
            <a:fld id="{680C5762-CF65-4775-9966-A58D40CC61B9}" type="slidenum">
              <a:rPr lang="en-US" smtClean="0"/>
              <a:t>50</a:t>
            </a:fld>
            <a:endParaRPr lang="en-US"/>
          </a:p>
        </p:txBody>
      </p:sp>
      <p:pic>
        <p:nvPicPr>
          <p:cNvPr id="6" name="Picture 5" descr="picture of a spark plug which is part of the electrical system ">
            <a:extLst>
              <a:ext uri="{FF2B5EF4-FFF2-40B4-BE49-F238E27FC236}">
                <a16:creationId xmlns:a16="http://schemas.microsoft.com/office/drawing/2014/main" id="{03358257-91E1-4AFB-8333-837170BCB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94427"/>
            <a:ext cx="69215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picture of fuel pumps ">
            <a:extLst>
              <a:ext uri="{FF2B5EF4-FFF2-40B4-BE49-F238E27FC236}">
                <a16:creationId xmlns:a16="http://schemas.microsoft.com/office/drawing/2014/main" id="{7C2D2448-53DE-4259-83B7-4FEE49A3A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768" y="1600200"/>
            <a:ext cx="141446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picture of car battery ">
            <a:extLst>
              <a:ext uri="{FF2B5EF4-FFF2-40B4-BE49-F238E27FC236}">
                <a16:creationId xmlns:a16="http://schemas.microsoft.com/office/drawing/2014/main" id="{7313A06C-E929-4992-BC75-6AB7C7B65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732382"/>
            <a:ext cx="16954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256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8C80-CD29-4308-8375-432AC62E1802}"/>
              </a:ext>
            </a:extLst>
          </p:cNvPr>
          <p:cNvSpPr>
            <a:spLocks noGrp="1"/>
          </p:cNvSpPr>
          <p:nvPr>
            <p:ph type="title"/>
          </p:nvPr>
        </p:nvSpPr>
        <p:spPr/>
        <p:txBody>
          <a:bodyPr/>
          <a:lstStyle/>
          <a:p>
            <a:r>
              <a:rPr lang="en-US" dirty="0"/>
              <a:t>Conventional Brake System</a:t>
            </a:r>
          </a:p>
        </p:txBody>
      </p:sp>
      <p:sp>
        <p:nvSpPr>
          <p:cNvPr id="3" name="Content Placeholder 2">
            <a:extLst>
              <a:ext uri="{FF2B5EF4-FFF2-40B4-BE49-F238E27FC236}">
                <a16:creationId xmlns:a16="http://schemas.microsoft.com/office/drawing/2014/main" id="{45922FE6-661C-4645-837D-DED9A990EAF1}"/>
              </a:ext>
            </a:extLst>
          </p:cNvPr>
          <p:cNvSpPr>
            <a:spLocks noGrp="1"/>
          </p:cNvSpPr>
          <p:nvPr>
            <p:ph idx="1"/>
          </p:nvPr>
        </p:nvSpPr>
        <p:spPr/>
        <p:txBody>
          <a:bodyPr/>
          <a:lstStyle/>
          <a:p>
            <a:r>
              <a:rPr lang="en-US" dirty="0"/>
              <a:t>Service brake (Foot pedal)</a:t>
            </a:r>
          </a:p>
          <a:p>
            <a:pPr lvl="1"/>
            <a:r>
              <a:rPr lang="en-US" dirty="0"/>
              <a:t>Hydraulic system</a:t>
            </a:r>
          </a:p>
          <a:p>
            <a:r>
              <a:rPr lang="en-US" dirty="0"/>
              <a:t>Parking brake</a:t>
            </a:r>
          </a:p>
          <a:p>
            <a:pPr lvl="1"/>
            <a:r>
              <a:rPr lang="en-US" dirty="0"/>
              <a:t>Mechanical system </a:t>
            </a:r>
          </a:p>
          <a:p>
            <a:r>
              <a:rPr lang="en-US" dirty="0"/>
              <a:t>Disc brakes</a:t>
            </a:r>
          </a:p>
          <a:p>
            <a:r>
              <a:rPr lang="en-US" dirty="0"/>
              <a:t>Disc and Drum combination</a:t>
            </a:r>
          </a:p>
          <a:p>
            <a:r>
              <a:rPr lang="en-US" dirty="0"/>
              <a:t>Air brakes </a:t>
            </a:r>
          </a:p>
        </p:txBody>
      </p:sp>
      <p:sp>
        <p:nvSpPr>
          <p:cNvPr id="4" name="Date Placeholder 3">
            <a:extLst>
              <a:ext uri="{FF2B5EF4-FFF2-40B4-BE49-F238E27FC236}">
                <a16:creationId xmlns:a16="http://schemas.microsoft.com/office/drawing/2014/main" id="{754AE051-29BE-4377-A14A-278A9E2BC84D}"/>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B136BE3C-40E9-48F2-BA5E-5DD3DA73CD57}"/>
              </a:ext>
            </a:extLst>
          </p:cNvPr>
          <p:cNvSpPr>
            <a:spLocks noGrp="1"/>
          </p:cNvSpPr>
          <p:nvPr>
            <p:ph type="sldNum" sz="quarter" idx="12"/>
          </p:nvPr>
        </p:nvSpPr>
        <p:spPr/>
        <p:txBody>
          <a:bodyPr/>
          <a:lstStyle/>
          <a:p>
            <a:fld id="{680C5762-CF65-4775-9966-A58D40CC61B9}" type="slidenum">
              <a:rPr lang="en-US" smtClean="0"/>
              <a:t>51</a:t>
            </a:fld>
            <a:endParaRPr lang="en-US"/>
          </a:p>
        </p:txBody>
      </p:sp>
      <p:graphicFrame>
        <p:nvGraphicFramePr>
          <p:cNvPr id="6" name="Object 5" descr="picture of 4 wheels and the connection between the brake pedal and the 4 wheels to control the brakes ">
            <a:extLst>
              <a:ext uri="{FF2B5EF4-FFF2-40B4-BE49-F238E27FC236}">
                <a16:creationId xmlns:a16="http://schemas.microsoft.com/office/drawing/2014/main" id="{C84233A9-0DBB-4A3B-AC77-E9DBD90DE4B6}"/>
              </a:ext>
            </a:extLst>
          </p:cNvPr>
          <p:cNvGraphicFramePr>
            <a:graphicFrameLocks noChangeAspect="1"/>
          </p:cNvGraphicFramePr>
          <p:nvPr>
            <p:extLst>
              <p:ext uri="{D42A27DB-BD31-4B8C-83A1-F6EECF244321}">
                <p14:modId xmlns:p14="http://schemas.microsoft.com/office/powerpoint/2010/main" val="3276572015"/>
              </p:ext>
            </p:extLst>
          </p:nvPr>
        </p:nvGraphicFramePr>
        <p:xfrm>
          <a:off x="5886450" y="1677987"/>
          <a:ext cx="2800350" cy="3733800"/>
        </p:xfrm>
        <a:graphic>
          <a:graphicData uri="http://schemas.openxmlformats.org/presentationml/2006/ole">
            <mc:AlternateContent xmlns:mc="http://schemas.openxmlformats.org/markup-compatibility/2006">
              <mc:Choice xmlns:v="urn:schemas-microsoft-com:vml" Requires="v">
                <p:oleObj spid="_x0000_s17412" name="Paint Shop Pro Image" r:id="rId3" imgW="2165854" imgH="2887805" progId="PaintShopPro">
                  <p:embed/>
                </p:oleObj>
              </mc:Choice>
              <mc:Fallback>
                <p:oleObj name="Paint Shop Pro Image" r:id="rId3" imgW="2165854" imgH="2887805" progId="PaintShopPro">
                  <p:embed/>
                  <p:pic>
                    <p:nvPicPr>
                      <p:cNvPr id="57348" name="Object 5">
                        <a:extLst>
                          <a:ext uri="{FF2B5EF4-FFF2-40B4-BE49-F238E27FC236}">
                            <a16:creationId xmlns:a16="http://schemas.microsoft.com/office/drawing/2014/main" id="{1CC12E59-8735-4222-9102-3E6E39042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450" y="1677987"/>
                        <a:ext cx="2800350" cy="3733800"/>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612A6B1C-2ACA-47C2-9BC2-15ED4808E69E}"/>
              </a:ext>
            </a:extLst>
          </p:cNvPr>
          <p:cNvSpPr/>
          <p:nvPr/>
        </p:nvSpPr>
        <p:spPr>
          <a:xfrm>
            <a:off x="6144365" y="3105834"/>
            <a:ext cx="1143000" cy="646331"/>
          </a:xfrm>
          <a:prstGeom prst="rect">
            <a:avLst/>
          </a:prstGeom>
        </p:spPr>
        <p:txBody>
          <a:bodyPr wrap="square">
            <a:spAutoFit/>
          </a:bodyPr>
          <a:lstStyle/>
          <a:p>
            <a:pPr>
              <a:spcBef>
                <a:spcPct val="0"/>
              </a:spcBef>
            </a:pPr>
            <a:r>
              <a:rPr lang="en-US" altLang="en-US" dirty="0">
                <a:solidFill>
                  <a:srgbClr val="FF3300"/>
                </a:solidFill>
                <a:latin typeface="Arial" panose="020B0604020202020204" pitchFamily="34" charset="0"/>
              </a:rPr>
              <a:t>Hydraulic </a:t>
            </a:r>
          </a:p>
          <a:p>
            <a:pPr>
              <a:spcBef>
                <a:spcPct val="0"/>
              </a:spcBef>
            </a:pPr>
            <a:r>
              <a:rPr lang="en-US" altLang="en-US" dirty="0">
                <a:solidFill>
                  <a:srgbClr val="FF3300"/>
                </a:solidFill>
                <a:latin typeface="Arial" panose="020B0604020202020204" pitchFamily="34" charset="0"/>
              </a:rPr>
              <a:t>4 wheels</a:t>
            </a:r>
          </a:p>
        </p:txBody>
      </p:sp>
      <p:pic>
        <p:nvPicPr>
          <p:cNvPr id="8" name="Picture 7" descr="A picture containing object&#10;&#10;Description automatically generated with low confidence">
            <a:extLst>
              <a:ext uri="{FF2B5EF4-FFF2-40B4-BE49-F238E27FC236}">
                <a16:creationId xmlns:a16="http://schemas.microsoft.com/office/drawing/2014/main" id="{8FB59708-3D98-40DE-B6DE-516F28EFB00B}"/>
              </a:ext>
            </a:extLst>
          </p:cNvPr>
          <p:cNvPicPr>
            <a:picLocks noChangeAspect="1"/>
          </p:cNvPicPr>
          <p:nvPr/>
        </p:nvPicPr>
        <p:blipFill>
          <a:blip r:embed="rId5"/>
          <a:stretch>
            <a:fillRect/>
          </a:stretch>
        </p:blipFill>
        <p:spPr>
          <a:xfrm>
            <a:off x="7386834" y="3598270"/>
            <a:ext cx="995166" cy="646331"/>
          </a:xfrm>
          <a:prstGeom prst="rect">
            <a:avLst/>
          </a:prstGeom>
        </p:spPr>
      </p:pic>
    </p:spTree>
    <p:extLst>
      <p:ext uri="{BB962C8B-B14F-4D97-AF65-F5344CB8AC3E}">
        <p14:creationId xmlns:p14="http://schemas.microsoft.com/office/powerpoint/2010/main" val="1525435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the (the topic of the presentation)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52</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12/13/2018</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spTree>
    <p:extLst>
      <p:ext uri="{BB962C8B-B14F-4D97-AF65-F5344CB8AC3E}">
        <p14:creationId xmlns:p14="http://schemas.microsoft.com/office/powerpoint/2010/main" val="228321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7F9E-24F9-4B91-8751-B94727636D8B}"/>
              </a:ext>
            </a:extLst>
          </p:cNvPr>
          <p:cNvSpPr>
            <a:spLocks noGrp="1"/>
          </p:cNvSpPr>
          <p:nvPr>
            <p:ph type="title"/>
          </p:nvPr>
        </p:nvSpPr>
        <p:spPr/>
        <p:txBody>
          <a:bodyPr/>
          <a:lstStyle/>
          <a:p>
            <a:r>
              <a:rPr lang="en-US" dirty="0"/>
              <a:t>Assessment Seven Answers…</a:t>
            </a:r>
          </a:p>
        </p:txBody>
      </p:sp>
      <p:sp>
        <p:nvSpPr>
          <p:cNvPr id="3" name="Content Placeholder 2">
            <a:extLst>
              <a:ext uri="{FF2B5EF4-FFF2-40B4-BE49-F238E27FC236}">
                <a16:creationId xmlns:a16="http://schemas.microsoft.com/office/drawing/2014/main" id="{B79DDB9B-605A-4337-8728-D83E86C95BA6}"/>
              </a:ext>
            </a:extLst>
          </p:cNvPr>
          <p:cNvSpPr>
            <a:spLocks noGrp="1"/>
          </p:cNvSpPr>
          <p:nvPr>
            <p:ph idx="1"/>
          </p:nvPr>
        </p:nvSpPr>
        <p:spPr/>
        <p:txBody>
          <a:bodyPr>
            <a:normAutofit fontScale="70000" lnSpcReduction="20000"/>
          </a:bodyPr>
          <a:lstStyle/>
          <a:p>
            <a:r>
              <a:rPr lang="en-US" dirty="0">
                <a:solidFill>
                  <a:srgbClr val="FF0000"/>
                </a:solidFill>
              </a:rPr>
              <a:t>Prove that a 16 oz. beer @ 4.5 %, a jigger (1.5 oz. ) of whiskey @ 80 proof, and a 4 oz. wine @12% do not have the same amount of alcohol content…</a:t>
            </a:r>
          </a:p>
          <a:p>
            <a:pPr lvl="1"/>
            <a:r>
              <a:rPr lang="en-US" dirty="0">
                <a:solidFill>
                  <a:srgbClr val="002060"/>
                </a:solidFill>
              </a:rPr>
              <a:t>Beer is 16 X .045 = .72 oz; Whiskey is 1.5 X .40 = .60 oz; and Wine is 4 X .12 = .48 oz. </a:t>
            </a:r>
          </a:p>
          <a:p>
            <a:r>
              <a:rPr lang="en-US" dirty="0">
                <a:solidFill>
                  <a:srgbClr val="FF0000"/>
                </a:solidFill>
              </a:rPr>
              <a:t>How is the best way to avoid a DUI violation in the Commonwealth?</a:t>
            </a:r>
          </a:p>
          <a:p>
            <a:pPr lvl="1"/>
            <a:r>
              <a:rPr lang="en-US" dirty="0">
                <a:solidFill>
                  <a:srgbClr val="002060"/>
                </a:solidFill>
              </a:rPr>
              <a:t>Do not use alcohol or other drugs while operating a motor vehicle. </a:t>
            </a:r>
          </a:p>
          <a:p>
            <a:r>
              <a:rPr lang="en-US" dirty="0">
                <a:solidFill>
                  <a:srgbClr val="FF0000"/>
                </a:solidFill>
              </a:rPr>
              <a:t>How does food help slow down Blood Alcohol Concentration?</a:t>
            </a:r>
          </a:p>
          <a:p>
            <a:pPr lvl="1"/>
            <a:r>
              <a:rPr lang="en-US" dirty="0">
                <a:solidFill>
                  <a:srgbClr val="002060"/>
                </a:solidFill>
              </a:rPr>
              <a:t>The food slows down the action of the stomach for digestion, closes the pyloric valve for periods of time; therefore slowing down the time it takes to get into the duodenum or small intestine. </a:t>
            </a:r>
          </a:p>
          <a:p>
            <a:endParaRPr lang="en-US" dirty="0"/>
          </a:p>
        </p:txBody>
      </p:sp>
      <p:sp>
        <p:nvSpPr>
          <p:cNvPr id="4" name="Date Placeholder 3">
            <a:extLst>
              <a:ext uri="{FF2B5EF4-FFF2-40B4-BE49-F238E27FC236}">
                <a16:creationId xmlns:a16="http://schemas.microsoft.com/office/drawing/2014/main" id="{39ADC7A5-8603-41DF-8F88-EEE03EE436B3}"/>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298850E2-4A05-4974-9845-374383556C1F}"/>
              </a:ext>
            </a:extLst>
          </p:cNvPr>
          <p:cNvSpPr>
            <a:spLocks noGrp="1"/>
          </p:cNvSpPr>
          <p:nvPr>
            <p:ph type="sldNum" sz="quarter" idx="12"/>
          </p:nvPr>
        </p:nvSpPr>
        <p:spPr/>
        <p:txBody>
          <a:bodyPr/>
          <a:lstStyle/>
          <a:p>
            <a:fld id="{680C5762-CF65-4775-9966-A58D40CC61B9}" type="slidenum">
              <a:rPr lang="en-US" smtClean="0"/>
              <a:t>6</a:t>
            </a:fld>
            <a:endParaRPr lang="en-US"/>
          </a:p>
        </p:txBody>
      </p:sp>
    </p:spTree>
    <p:extLst>
      <p:ext uri="{BB962C8B-B14F-4D97-AF65-F5344CB8AC3E}">
        <p14:creationId xmlns:p14="http://schemas.microsoft.com/office/powerpoint/2010/main" val="45994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4682-3744-4A02-8A7B-3281313650EE}"/>
              </a:ext>
            </a:extLst>
          </p:cNvPr>
          <p:cNvSpPr>
            <a:spLocks noGrp="1"/>
          </p:cNvSpPr>
          <p:nvPr>
            <p:ph type="title"/>
          </p:nvPr>
        </p:nvSpPr>
        <p:spPr/>
        <p:txBody>
          <a:bodyPr/>
          <a:lstStyle/>
          <a:p>
            <a:r>
              <a:rPr lang="en-US" dirty="0"/>
              <a:t>Assessment Seven Answers </a:t>
            </a:r>
          </a:p>
        </p:txBody>
      </p:sp>
      <p:sp>
        <p:nvSpPr>
          <p:cNvPr id="3" name="Content Placeholder 2">
            <a:extLst>
              <a:ext uri="{FF2B5EF4-FFF2-40B4-BE49-F238E27FC236}">
                <a16:creationId xmlns:a16="http://schemas.microsoft.com/office/drawing/2014/main" id="{61CAA6EE-87AD-4A1B-91A6-DDD56C11D3E9}"/>
              </a:ext>
            </a:extLst>
          </p:cNvPr>
          <p:cNvSpPr>
            <a:spLocks noGrp="1"/>
          </p:cNvSpPr>
          <p:nvPr>
            <p:ph idx="1"/>
          </p:nvPr>
        </p:nvSpPr>
        <p:spPr/>
        <p:txBody>
          <a:bodyPr>
            <a:normAutofit fontScale="85000" lnSpcReduction="10000"/>
          </a:bodyPr>
          <a:lstStyle/>
          <a:p>
            <a:r>
              <a:rPr lang="en-US" dirty="0">
                <a:solidFill>
                  <a:srgbClr val="FF0000"/>
                </a:solidFill>
              </a:rPr>
              <a:t>Name four ways that alcohol affects the body…</a:t>
            </a:r>
          </a:p>
          <a:p>
            <a:pPr lvl="1"/>
            <a:r>
              <a:rPr lang="en-US" dirty="0">
                <a:solidFill>
                  <a:srgbClr val="002060"/>
                </a:solidFill>
              </a:rPr>
              <a:t>Liver, Heart, Sexuality, Sleep, Stomach, Brain</a:t>
            </a:r>
          </a:p>
          <a:p>
            <a:r>
              <a:rPr lang="en-US" dirty="0">
                <a:solidFill>
                  <a:srgbClr val="FF0000"/>
                </a:solidFill>
              </a:rPr>
              <a:t>Do all persons remove alcohol at the rate of 1 drink per hour.  Explain why…</a:t>
            </a:r>
          </a:p>
          <a:p>
            <a:pPr lvl="1"/>
            <a:r>
              <a:rPr lang="en-US" dirty="0">
                <a:solidFill>
                  <a:srgbClr val="002060"/>
                </a:solidFill>
              </a:rPr>
              <a:t>No, as it depends on how much one drink increases your BAC.  A person with less weight may have a .03 after one drink, whereas the liver and body only removes about .015 each hour.</a:t>
            </a:r>
          </a:p>
          <a:p>
            <a:r>
              <a:rPr lang="en-US" dirty="0">
                <a:solidFill>
                  <a:srgbClr val="FF0000"/>
                </a:solidFill>
              </a:rPr>
              <a:t>List four ways that alcohol impairs vision…</a:t>
            </a:r>
          </a:p>
          <a:p>
            <a:pPr lvl="1"/>
            <a:r>
              <a:rPr lang="en-US" dirty="0">
                <a:solidFill>
                  <a:srgbClr val="002060"/>
                </a:solidFill>
              </a:rPr>
              <a:t>Side vision, visual Acuity, Color Distinction, Eye Focus, Double Vision, and Distance Judgement </a:t>
            </a:r>
          </a:p>
          <a:p>
            <a:endParaRPr lang="en-US" dirty="0"/>
          </a:p>
        </p:txBody>
      </p:sp>
      <p:sp>
        <p:nvSpPr>
          <p:cNvPr id="4" name="Date Placeholder 3">
            <a:extLst>
              <a:ext uri="{FF2B5EF4-FFF2-40B4-BE49-F238E27FC236}">
                <a16:creationId xmlns:a16="http://schemas.microsoft.com/office/drawing/2014/main" id="{1083A993-4860-4CFE-BA05-1B3E056E778B}"/>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9D382892-46A3-4665-9FDA-2430C539BA7A}"/>
              </a:ext>
            </a:extLst>
          </p:cNvPr>
          <p:cNvSpPr>
            <a:spLocks noGrp="1"/>
          </p:cNvSpPr>
          <p:nvPr>
            <p:ph type="sldNum" sz="quarter" idx="12"/>
          </p:nvPr>
        </p:nvSpPr>
        <p:spPr/>
        <p:txBody>
          <a:bodyPr/>
          <a:lstStyle/>
          <a:p>
            <a:fld id="{680C5762-CF65-4775-9966-A58D40CC61B9}" type="slidenum">
              <a:rPr lang="en-US" smtClean="0"/>
              <a:t>7</a:t>
            </a:fld>
            <a:endParaRPr lang="en-US"/>
          </a:p>
        </p:txBody>
      </p:sp>
    </p:spTree>
    <p:extLst>
      <p:ext uri="{BB962C8B-B14F-4D97-AF65-F5344CB8AC3E}">
        <p14:creationId xmlns:p14="http://schemas.microsoft.com/office/powerpoint/2010/main" val="67930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8B35-3785-41F4-81F7-8498518DA35A}"/>
              </a:ext>
            </a:extLst>
          </p:cNvPr>
          <p:cNvSpPr>
            <a:spLocks noGrp="1"/>
          </p:cNvSpPr>
          <p:nvPr>
            <p:ph type="title"/>
          </p:nvPr>
        </p:nvSpPr>
        <p:spPr/>
        <p:txBody>
          <a:bodyPr/>
          <a:lstStyle/>
          <a:p>
            <a:r>
              <a:rPr lang="en-US" dirty="0"/>
              <a:t>Assessment seven Answers…</a:t>
            </a:r>
          </a:p>
        </p:txBody>
      </p:sp>
      <p:sp>
        <p:nvSpPr>
          <p:cNvPr id="3" name="Content Placeholder 2">
            <a:extLst>
              <a:ext uri="{FF2B5EF4-FFF2-40B4-BE49-F238E27FC236}">
                <a16:creationId xmlns:a16="http://schemas.microsoft.com/office/drawing/2014/main" id="{0BBB393D-8FA4-4021-AB48-571C0FC9F4D7}"/>
              </a:ext>
            </a:extLst>
          </p:cNvPr>
          <p:cNvSpPr>
            <a:spLocks noGrp="1"/>
          </p:cNvSpPr>
          <p:nvPr>
            <p:ph idx="1"/>
          </p:nvPr>
        </p:nvSpPr>
        <p:spPr/>
        <p:txBody>
          <a:bodyPr>
            <a:normAutofit fontScale="70000" lnSpcReduction="20000"/>
          </a:bodyPr>
          <a:lstStyle/>
          <a:p>
            <a:r>
              <a:rPr lang="en-US" dirty="0">
                <a:solidFill>
                  <a:srgbClr val="FF0000"/>
                </a:solidFill>
              </a:rPr>
              <a:t>List four ways that night time changes your driving ability…</a:t>
            </a:r>
          </a:p>
          <a:p>
            <a:pPr lvl="1"/>
            <a:r>
              <a:rPr lang="en-US" dirty="0">
                <a:solidFill>
                  <a:srgbClr val="002060"/>
                </a:solidFill>
              </a:rPr>
              <a:t>Distance you can see ahead is limited, Headlights provide limited illumination of off-road areas, Loss of contrast and Impaired distance judgement, Glare from lights of oncoming and following vehicles, and Glare recovery time </a:t>
            </a:r>
          </a:p>
          <a:p>
            <a:r>
              <a:rPr lang="en-US" dirty="0">
                <a:solidFill>
                  <a:srgbClr val="FF0000"/>
                </a:solidFill>
              </a:rPr>
              <a:t>Define Fatigue in relation to driving…</a:t>
            </a:r>
          </a:p>
          <a:p>
            <a:pPr lvl="1"/>
            <a:r>
              <a:rPr lang="en-US" dirty="0">
                <a:solidFill>
                  <a:srgbClr val="002060"/>
                </a:solidFill>
              </a:rPr>
              <a:t>A Body Response that follows a period of extended mental activity and/or extended bodily activity that is characterized by reduced capacity for work and /or reduced efficiency of accomplishment.  </a:t>
            </a:r>
          </a:p>
          <a:p>
            <a:r>
              <a:rPr lang="en-US" dirty="0">
                <a:solidFill>
                  <a:srgbClr val="FF0000"/>
                </a:solidFill>
              </a:rPr>
              <a:t>How can a driver delay fatigue symptoms?</a:t>
            </a:r>
          </a:p>
          <a:p>
            <a:pPr lvl="1"/>
            <a:r>
              <a:rPr lang="en-US" dirty="0">
                <a:solidFill>
                  <a:srgbClr val="002060"/>
                </a:solidFill>
              </a:rPr>
              <a:t>Change Drivers at regular Intervals, Wear your Safety Belt, Avoid Getting Angry, and Proper Adjustment of HVAC. </a:t>
            </a:r>
          </a:p>
          <a:p>
            <a:pPr marL="0" indent="0">
              <a:buNone/>
            </a:pPr>
            <a:r>
              <a:rPr lang="en-US" dirty="0"/>
              <a:t>  </a:t>
            </a:r>
          </a:p>
          <a:p>
            <a:endParaRPr lang="en-US" dirty="0"/>
          </a:p>
        </p:txBody>
      </p:sp>
      <p:sp>
        <p:nvSpPr>
          <p:cNvPr id="4" name="Date Placeholder 3">
            <a:extLst>
              <a:ext uri="{FF2B5EF4-FFF2-40B4-BE49-F238E27FC236}">
                <a16:creationId xmlns:a16="http://schemas.microsoft.com/office/drawing/2014/main" id="{5BB22734-5269-4124-832C-A40BE365BB90}"/>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94A71645-EE29-43AB-BD66-620574782966}"/>
              </a:ext>
            </a:extLst>
          </p:cNvPr>
          <p:cNvSpPr>
            <a:spLocks noGrp="1"/>
          </p:cNvSpPr>
          <p:nvPr>
            <p:ph type="sldNum" sz="quarter" idx="12"/>
          </p:nvPr>
        </p:nvSpPr>
        <p:spPr/>
        <p:txBody>
          <a:bodyPr/>
          <a:lstStyle/>
          <a:p>
            <a:fld id="{680C5762-CF65-4775-9966-A58D40CC61B9}" type="slidenum">
              <a:rPr lang="en-US" smtClean="0"/>
              <a:t>8</a:t>
            </a:fld>
            <a:endParaRPr lang="en-US"/>
          </a:p>
        </p:txBody>
      </p:sp>
    </p:spTree>
    <p:extLst>
      <p:ext uri="{BB962C8B-B14F-4D97-AF65-F5344CB8AC3E}">
        <p14:creationId xmlns:p14="http://schemas.microsoft.com/office/powerpoint/2010/main" val="74978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7C76-E068-4F29-8799-91FABEB01650}"/>
              </a:ext>
            </a:extLst>
          </p:cNvPr>
          <p:cNvSpPr>
            <a:spLocks noGrp="1"/>
          </p:cNvSpPr>
          <p:nvPr>
            <p:ph type="title"/>
          </p:nvPr>
        </p:nvSpPr>
        <p:spPr/>
        <p:txBody>
          <a:bodyPr/>
          <a:lstStyle/>
          <a:p>
            <a:r>
              <a:rPr lang="en-US" dirty="0"/>
              <a:t>Assessment Seven Answers…</a:t>
            </a:r>
          </a:p>
        </p:txBody>
      </p:sp>
      <p:sp>
        <p:nvSpPr>
          <p:cNvPr id="3" name="Content Placeholder 2">
            <a:extLst>
              <a:ext uri="{FF2B5EF4-FFF2-40B4-BE49-F238E27FC236}">
                <a16:creationId xmlns:a16="http://schemas.microsoft.com/office/drawing/2014/main" id="{465ED6E2-9F74-4254-BC2C-DC4961675D4B}"/>
              </a:ext>
            </a:extLst>
          </p:cNvPr>
          <p:cNvSpPr>
            <a:spLocks noGrp="1"/>
          </p:cNvSpPr>
          <p:nvPr>
            <p:ph idx="1"/>
          </p:nvPr>
        </p:nvSpPr>
        <p:spPr/>
        <p:txBody>
          <a:bodyPr>
            <a:normAutofit fontScale="70000" lnSpcReduction="20000"/>
          </a:bodyPr>
          <a:lstStyle/>
          <a:p>
            <a:r>
              <a:rPr lang="en-US" dirty="0">
                <a:solidFill>
                  <a:srgbClr val="FF0000"/>
                </a:solidFill>
              </a:rPr>
              <a:t>List three types of aggressive driving…</a:t>
            </a:r>
          </a:p>
          <a:p>
            <a:pPr lvl="1"/>
            <a:r>
              <a:rPr lang="en-US" dirty="0">
                <a:solidFill>
                  <a:srgbClr val="002060"/>
                </a:solidFill>
              </a:rPr>
              <a:t>Quiet Road Rage, Verbal Road Rage, and Epic Road Rage</a:t>
            </a:r>
          </a:p>
          <a:p>
            <a:r>
              <a:rPr lang="en-US" dirty="0">
                <a:solidFill>
                  <a:srgbClr val="FF0000"/>
                </a:solidFill>
              </a:rPr>
              <a:t>List four ways to control visual limitations in fog…</a:t>
            </a:r>
          </a:p>
          <a:p>
            <a:pPr lvl="1"/>
            <a:r>
              <a:rPr lang="en-US" dirty="0">
                <a:solidFill>
                  <a:srgbClr val="002060"/>
                </a:solidFill>
              </a:rPr>
              <a:t>Reduce sped, Keep headlights on low beam to reduce reflective glare, turn on windshield wipers, turn on defroster or air conditioning, reduce speed but do not stop in travel lane, Pull off roadway beyond a guardrail, turn on emergency flashers, Look for an exit from the highway. </a:t>
            </a:r>
          </a:p>
          <a:p>
            <a:r>
              <a:rPr lang="en-US" dirty="0">
                <a:solidFill>
                  <a:srgbClr val="FF0000"/>
                </a:solidFill>
              </a:rPr>
              <a:t>List four concerns at low Water crossings…</a:t>
            </a:r>
          </a:p>
          <a:p>
            <a:pPr lvl="1"/>
            <a:r>
              <a:rPr lang="en-US" dirty="0">
                <a:solidFill>
                  <a:srgbClr val="002060"/>
                </a:solidFill>
              </a:rPr>
              <a:t>Nearly 50% of flash flood fatalities are vehicle related.  Search for flood prone areas like highway dips, bridges, and low areas.  All vehicles will float away.  Six inches of water can cause loss of control, Two feet of water will carry off most cars, Hidden dangers awaits most motorists. Visibility is limited at night. Heed all flood warnings.  Heed all flash flood watches and warnings.  Keep aware of road conditions through news media. </a:t>
            </a:r>
          </a:p>
          <a:p>
            <a:pPr marL="0" indent="0">
              <a:buNone/>
            </a:pPr>
            <a:endParaRPr lang="en-US" dirty="0"/>
          </a:p>
        </p:txBody>
      </p:sp>
      <p:sp>
        <p:nvSpPr>
          <p:cNvPr id="4" name="Date Placeholder 3">
            <a:extLst>
              <a:ext uri="{FF2B5EF4-FFF2-40B4-BE49-F238E27FC236}">
                <a16:creationId xmlns:a16="http://schemas.microsoft.com/office/drawing/2014/main" id="{E826CDF5-9C31-4E38-8C84-84BA3459C61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8BF4085A-FA1A-43C9-A16A-4CB43700AA5A}"/>
              </a:ext>
            </a:extLst>
          </p:cNvPr>
          <p:cNvSpPr>
            <a:spLocks noGrp="1"/>
          </p:cNvSpPr>
          <p:nvPr>
            <p:ph type="sldNum" sz="quarter" idx="12"/>
          </p:nvPr>
        </p:nvSpPr>
        <p:spPr/>
        <p:txBody>
          <a:bodyPr/>
          <a:lstStyle/>
          <a:p>
            <a:fld id="{680C5762-CF65-4775-9966-A58D40CC61B9}" type="slidenum">
              <a:rPr lang="en-US" smtClean="0"/>
              <a:t>9</a:t>
            </a:fld>
            <a:endParaRPr lang="en-US"/>
          </a:p>
        </p:txBody>
      </p:sp>
    </p:spTree>
    <p:extLst>
      <p:ext uri="{BB962C8B-B14F-4D97-AF65-F5344CB8AC3E}">
        <p14:creationId xmlns:p14="http://schemas.microsoft.com/office/powerpoint/2010/main" val="285266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45E959-B139-4928-B6C0-4290FBE61FC4}">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f1c7bf0e-1cb0-48f8-99df-6e3f20f315ba"/>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755F515-C1E9-4BF2-9CE5-EFA8E83CB5EF}"/>
</file>

<file path=customXml/itemProps3.xml><?xml version="1.0" encoding="utf-8"?>
<ds:datastoreItem xmlns:ds="http://schemas.openxmlformats.org/officeDocument/2006/customXml" ds:itemID="{C12A4EA4-2FD6-46CD-858F-1ABF09EFBD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737</TotalTime>
  <Words>2539</Words>
  <Application>Microsoft Office PowerPoint</Application>
  <PresentationFormat>On-screen Show (4:3)</PresentationFormat>
  <Paragraphs>493</Paragraphs>
  <Slides>52</Slides>
  <Notes>0</Notes>
  <HiddenSlides>0</HiddenSlides>
  <MMClips>3</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9" baseType="lpstr">
      <vt:lpstr>Arial</vt:lpstr>
      <vt:lpstr>Calibri</vt:lpstr>
      <vt:lpstr>Times New Roman</vt:lpstr>
      <vt:lpstr>Verdana</vt:lpstr>
      <vt:lpstr>Office Theme</vt:lpstr>
      <vt:lpstr>Paint Shop Pro Image</vt:lpstr>
      <vt:lpstr>CorelPhotoPaint.Image.8</vt:lpstr>
      <vt:lpstr>Driver Education Theory Sample Lesson 18</vt:lpstr>
      <vt:lpstr>Developing Driver Responsibilities &amp; Reducing Risk Involvement </vt:lpstr>
      <vt:lpstr>Introduction</vt:lpstr>
      <vt:lpstr>Session Assessment Seven…</vt:lpstr>
      <vt:lpstr>Session Assessment Seven…</vt:lpstr>
      <vt:lpstr>Assessment Seven Answers…</vt:lpstr>
      <vt:lpstr>Assessment Seven Answers </vt:lpstr>
      <vt:lpstr>Assessment seven Answers…</vt:lpstr>
      <vt:lpstr>Assessment Seven Answers…</vt:lpstr>
      <vt:lpstr>Occupant Restraints</vt:lpstr>
      <vt:lpstr>Adjusting Occupant Restraints </vt:lpstr>
      <vt:lpstr>Adjusting Occupant Restraints </vt:lpstr>
      <vt:lpstr>Supplemental Restraints…Air Bags </vt:lpstr>
      <vt:lpstr>Crash With v Without Airbags</vt:lpstr>
      <vt:lpstr>Supplemental Restraints…Head Restraints &amp; Side Air Bags</vt:lpstr>
      <vt:lpstr>Side Impact Protection </vt:lpstr>
      <vt:lpstr>Youth Occupant Protection </vt:lpstr>
      <vt:lpstr>Occupant Protection System </vt:lpstr>
      <vt:lpstr>Occupant Restraints Protect </vt:lpstr>
      <vt:lpstr>Movement of Belted occupant</vt:lpstr>
      <vt:lpstr>Belt-Locking System </vt:lpstr>
      <vt:lpstr>Adjusting Belts for Proper Fit</vt:lpstr>
      <vt:lpstr>Seat Belt Video Clip </vt:lpstr>
      <vt:lpstr>Reducing Crash Risk and Consequences </vt:lpstr>
      <vt:lpstr>Notice Unusual Roadway Conditions </vt:lpstr>
      <vt:lpstr>Notice Unusual Roadway Conditions</vt:lpstr>
      <vt:lpstr>Modern Automotive Technology </vt:lpstr>
      <vt:lpstr>Modern Automotive Technology continued </vt:lpstr>
      <vt:lpstr>ABS Advantages</vt:lpstr>
      <vt:lpstr>With ABS….Do</vt:lpstr>
      <vt:lpstr>With ABS…. Do Not </vt:lpstr>
      <vt:lpstr>Causes of Loss Traction </vt:lpstr>
      <vt:lpstr>Causes of Loss Traction </vt:lpstr>
      <vt:lpstr>Traction Loss Considerations </vt:lpstr>
      <vt:lpstr>Traction Loss Considerations </vt:lpstr>
      <vt:lpstr>Traction Loss Consideration </vt:lpstr>
      <vt:lpstr>Traction Loss Consideration </vt:lpstr>
      <vt:lpstr>Traction Loss to Front Tires</vt:lpstr>
      <vt:lpstr>Front Traction Loss Correction </vt:lpstr>
      <vt:lpstr>Traction Loss to Rear Tires</vt:lpstr>
      <vt:lpstr>Rear Traction Loss Correction </vt:lpstr>
      <vt:lpstr>Critical Traction Needs </vt:lpstr>
      <vt:lpstr>Off-Road Recovery</vt:lpstr>
      <vt:lpstr>Common Vehicle Failures</vt:lpstr>
      <vt:lpstr>Vehicle Performance </vt:lpstr>
      <vt:lpstr>Vehicle Performance </vt:lpstr>
      <vt:lpstr>Dashboard Warning Symbols </vt:lpstr>
      <vt:lpstr>Dashboard Warning Symbols </vt:lpstr>
      <vt:lpstr>Vehicle Systems</vt:lpstr>
      <vt:lpstr>Vehicle Systems </vt:lpstr>
      <vt:lpstr>Conventional Brake System</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Kashatus, John</cp:lastModifiedBy>
  <cp:revision>72</cp:revision>
  <dcterms:created xsi:type="dcterms:W3CDTF">2017-02-01T18:23:33Z</dcterms:created>
  <dcterms:modified xsi:type="dcterms:W3CDTF">2018-12-13T12:49:16Z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8" name="TemplateUrl">
    <vt:lpwstr/>
  </property>
  <property fmtid="{D5CDD505-2E9C-101B-9397-08002B2CF9AE}" pid="9" name="MigrationSourceURL">
    <vt:lpwstr/>
  </property>
  <property fmtid="{D5CDD505-2E9C-101B-9397-08002B2CF9AE}" pid="10" name="Category">
    <vt:lpwstr/>
  </property>
  <property fmtid="{D5CDD505-2E9C-101B-9397-08002B2CF9AE}" pid="11" name="xd_Signature">
    <vt:bool>false</vt:bool>
  </property>
  <property fmtid="{D5CDD505-2E9C-101B-9397-08002B2CF9AE}" pid="12" name="_SourceUrl">
    <vt:lpwstr/>
  </property>
  <property fmtid="{D5CDD505-2E9C-101B-9397-08002B2CF9AE}" pid="13" name="_SharedFileIndex">
    <vt:lpwstr/>
  </property>
</Properties>
</file>