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88" r:id="rId15"/>
    <p:sldId id="289"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61" autoAdjust="0"/>
  </p:normalViewPr>
  <p:slideViewPr>
    <p:cSldViewPr>
      <p:cViewPr varScale="1">
        <p:scale>
          <a:sx n="108" d="100"/>
          <a:sy n="108" d="100"/>
        </p:scale>
        <p:origin x="10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12/4/2018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120833"/>
            <a:ext cx="8763000" cy="735012"/>
          </a:xfrm>
        </p:spPr>
        <p:txBody>
          <a:bodyPr>
            <a:noAutofit/>
          </a:bodyPr>
          <a:lstStyle/>
          <a:p>
            <a:pPr>
              <a:lnSpc>
                <a:spcPct val="90000"/>
              </a:lnSpc>
            </a:pPr>
            <a:r>
              <a:rPr lang="en-US" altLang="en-US" dirty="0"/>
              <a:t>Driver Responsibilities: Knowing Your Vehicle</a:t>
            </a:r>
          </a:p>
        </p:txBody>
      </p:sp>
      <p:sp>
        <p:nvSpPr>
          <p:cNvPr id="3" name="Subtitle 2"/>
          <p:cNvSpPr>
            <a:spLocks noGrp="1"/>
          </p:cNvSpPr>
          <p:nvPr>
            <p:ph type="subTitle" idx="1"/>
          </p:nvPr>
        </p:nvSpPr>
        <p:spPr>
          <a:xfrm>
            <a:off x="914399" y="2993235"/>
            <a:ext cx="6705601" cy="2340766"/>
          </a:xfrm>
        </p:spPr>
        <p:txBody>
          <a:bodyPr>
            <a:normAutofit/>
          </a:bodyPr>
          <a:lstStyle/>
          <a:p>
            <a:pPr lvl="1" algn="just">
              <a:lnSpc>
                <a:spcPct val="170000"/>
              </a:lnSpc>
              <a:spcAft>
                <a:spcPts val="713"/>
              </a:spcAft>
            </a:pPr>
            <a:r>
              <a:rPr lang="en-US" altLang="en-US" dirty="0">
                <a:latin typeface="Berlin Sans FB" panose="020E0602020502020306" pitchFamily="34" charset="0"/>
              </a:rPr>
              <a:t>	</a:t>
            </a:r>
            <a:r>
              <a:rPr lang="en-US" altLang="en-US" sz="2000" dirty="0"/>
              <a:t>Topic 1   Mirror Settings</a:t>
            </a:r>
          </a:p>
          <a:p>
            <a:pPr lvl="1" algn="just">
              <a:lnSpc>
                <a:spcPct val="170000"/>
              </a:lnSpc>
              <a:spcAft>
                <a:spcPts val="713"/>
              </a:spcAft>
            </a:pPr>
            <a:r>
              <a:rPr lang="en-US" altLang="en-US" sz="2000" dirty="0"/>
              <a:t>	Topic 2   Standard Visual Reference Points</a:t>
            </a:r>
          </a:p>
          <a:p>
            <a:pPr lvl="1" algn="just">
              <a:lnSpc>
                <a:spcPct val="170000"/>
              </a:lnSpc>
              <a:spcAft>
                <a:spcPts val="713"/>
              </a:spcAft>
            </a:pPr>
            <a:r>
              <a:rPr lang="en-US" altLang="en-US" sz="2000" dirty="0"/>
              <a:t>	Topic 3   Position in Lane</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12/4/2018</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Front Limitation</a:t>
            </a:r>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Logo of a car superimposed on outline of Pennsylvania">
            <a:extLst>
              <a:ext uri="{FF2B5EF4-FFF2-40B4-BE49-F238E27FC236}">
                <a16:creationId xmlns:a16="http://schemas.microsoft.com/office/drawing/2014/main" id="{D1B0A02A-7D06-4378-AE42-4E99FB8F81DC}"/>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246DECDE-9E8F-4325-B8B3-F54F24EBD157}"/>
              </a:ext>
            </a:extLst>
          </p:cNvPr>
          <p:cNvSpPr>
            <a:spLocks noGrp="1"/>
          </p:cNvSpPr>
          <p:nvPr>
            <p:ph idx="1"/>
          </p:nvPr>
        </p:nvSpPr>
        <p:spPr/>
        <p:txBody>
          <a:bodyPr/>
          <a:lstStyle/>
          <a:p>
            <a:pPr marL="0" indent="0">
              <a:buNone/>
            </a:pPr>
            <a:r>
              <a:rPr lang="en-US" altLang="en-US" sz="2400" b="1" dirty="0">
                <a:effectLst>
                  <a:outerShdw blurRad="38100" dist="38100" dir="2700000" algn="tl">
                    <a:srgbClr val="C0C0C0"/>
                  </a:outerShdw>
                </a:effectLst>
              </a:rPr>
              <a:t>WHERE ARE YOUR VISUAL REFERENCE POINTS FOR FRONT LIMITATION?</a:t>
            </a:r>
            <a:endParaRPr lang="en-US" altLang="en-US" sz="2400" dirty="0"/>
          </a:p>
          <a:p>
            <a:endParaRPr lang="en-US" dirty="0"/>
          </a:p>
        </p:txBody>
      </p:sp>
      <p:pic>
        <p:nvPicPr>
          <p:cNvPr id="9" name="Picture 8" descr="a picture of the front passenger's side of a red car">
            <a:extLst>
              <a:ext uri="{FF2B5EF4-FFF2-40B4-BE49-F238E27FC236}">
                <a16:creationId xmlns:a16="http://schemas.microsoft.com/office/drawing/2014/main" id="{9F0807F6-0E70-474F-B0BD-6356D78FBA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4146" b="28455"/>
          <a:stretch>
            <a:fillRect/>
          </a:stretch>
        </p:blipFill>
        <p:spPr bwMode="auto">
          <a:xfrm>
            <a:off x="457200" y="3146425"/>
            <a:ext cx="2590800" cy="2111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an overhead drawing of a red car">
            <a:extLst>
              <a:ext uri="{FF2B5EF4-FFF2-40B4-BE49-F238E27FC236}">
                <a16:creationId xmlns:a16="http://schemas.microsoft.com/office/drawing/2014/main" id="{CB2EFF35-D56E-423F-97DC-2987051DD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25762"/>
            <a:ext cx="1104900" cy="23320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a picture of the front driver's side of a red car">
            <a:extLst>
              <a:ext uri="{FF2B5EF4-FFF2-40B4-BE49-F238E27FC236}">
                <a16:creationId xmlns:a16="http://schemas.microsoft.com/office/drawing/2014/main" id="{9982C4ED-6FE3-4465-89B8-065512D44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4091" t="15152" b="18182"/>
          <a:stretch>
            <a:fillRect/>
          </a:stretch>
        </p:blipFill>
        <p:spPr bwMode="auto">
          <a:xfrm>
            <a:off x="5791200" y="3167207"/>
            <a:ext cx="2743200" cy="20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3B9-0280-49CB-95B0-10F9C1DD7B70}"/>
              </a:ext>
            </a:extLst>
          </p:cNvPr>
          <p:cNvSpPr>
            <a:spLocks noGrp="1"/>
          </p:cNvSpPr>
          <p:nvPr>
            <p:ph type="title"/>
          </p:nvPr>
        </p:nvSpPr>
        <p:spPr/>
        <p:txBody>
          <a:bodyPr/>
          <a:lstStyle/>
          <a:p>
            <a:r>
              <a:rPr lang="en-US" altLang="en-US" dirty="0"/>
              <a:t>Front Limitation</a:t>
            </a:r>
          </a:p>
        </p:txBody>
      </p:sp>
      <p:sp>
        <p:nvSpPr>
          <p:cNvPr id="3" name="Content Placeholder 2">
            <a:extLst>
              <a:ext uri="{FF2B5EF4-FFF2-40B4-BE49-F238E27FC236}">
                <a16:creationId xmlns:a16="http://schemas.microsoft.com/office/drawing/2014/main" id="{E420655F-0C57-455C-BE9B-758B87615296}"/>
              </a:ext>
            </a:extLst>
          </p:cNvPr>
          <p:cNvSpPr>
            <a:spLocks noGrp="1"/>
          </p:cNvSpPr>
          <p:nvPr>
            <p:ph idx="1"/>
          </p:nvPr>
        </p:nvSpPr>
        <p:spPr>
          <a:xfrm>
            <a:off x="457200" y="1675638"/>
            <a:ext cx="8229600" cy="4525963"/>
          </a:xfrm>
        </p:spPr>
        <p:txBody>
          <a:bodyPr>
            <a:normAutofit/>
          </a:bodyPr>
          <a:lstStyle/>
          <a:p>
            <a:pPr>
              <a:lnSpc>
                <a:spcPct val="90000"/>
              </a:lnSpc>
              <a:buFontTx/>
              <a:buChar char="•"/>
            </a:pPr>
            <a:r>
              <a:rPr lang="en-US" altLang="en-US" sz="2400" b="1" dirty="0">
                <a:effectLst>
                  <a:outerShdw blurRad="38100" dist="38100" dir="2700000" algn="tl">
                    <a:srgbClr val="000000">
                      <a:alpha val="43137"/>
                    </a:srgbClr>
                  </a:outerShdw>
                </a:effectLst>
              </a:rPr>
              <a:t>Target the </a:t>
            </a:r>
            <a:r>
              <a:rPr lang="en-US" altLang="en-US" sz="2400" b="1" dirty="0">
                <a:solidFill>
                  <a:srgbClr val="FF0000"/>
                </a:solidFill>
                <a:effectLst>
                  <a:outerShdw blurRad="38100" dist="38100" dir="2700000" algn="tl">
                    <a:srgbClr val="000000">
                      <a:alpha val="43137"/>
                    </a:srgbClr>
                  </a:outerShdw>
                </a:effectLst>
              </a:rPr>
              <a:t>line to the side of the vehicle</a:t>
            </a:r>
            <a:r>
              <a:rPr lang="en-US" altLang="en-US" sz="2400" b="1" dirty="0">
                <a:effectLst>
                  <a:outerShdw blurRad="38100" dist="38100" dir="2700000" algn="tl">
                    <a:srgbClr val="000000">
                      <a:alpha val="43137"/>
                    </a:srgbClr>
                  </a:outerShdw>
                </a:effectLst>
              </a:rPr>
              <a:t> and look from the line under the side view mirrors to the curb.</a:t>
            </a:r>
          </a:p>
          <a:p>
            <a:pPr>
              <a:lnSpc>
                <a:spcPct val="90000"/>
              </a:lnSpc>
              <a:buFontTx/>
              <a:buChar char="•"/>
            </a:pPr>
            <a:r>
              <a:rPr lang="en-US" altLang="en-US" sz="2400" b="1" dirty="0">
                <a:effectLst>
                  <a:outerShdw blurRad="38100" dist="38100" dir="2700000" algn="tl">
                    <a:srgbClr val="000000">
                      <a:alpha val="43137"/>
                    </a:srgbClr>
                  </a:outerShdw>
                </a:effectLst>
              </a:rPr>
              <a:t>Together they will help you determine where the front limitation of your vehicle is.</a:t>
            </a:r>
          </a:p>
          <a:p>
            <a:endParaRPr lang="en-US" dirty="0"/>
          </a:p>
        </p:txBody>
      </p:sp>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12/4/2018</a:t>
            </a:fld>
            <a:endParaRPr lang="en-US" dirty="0"/>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6" name="Picture 5" descr="Logo of a car superimposed on outline of Pennsylvania">
            <a:extLst>
              <a:ext uri="{FF2B5EF4-FFF2-40B4-BE49-F238E27FC236}">
                <a16:creationId xmlns:a16="http://schemas.microsoft.com/office/drawing/2014/main" id="{9530F10E-0A09-4BCA-8399-3540F51781BF}"/>
              </a:ext>
            </a:extLst>
          </p:cNvPr>
          <p:cNvPicPr/>
          <p:nvPr/>
        </p:nvPicPr>
        <p:blipFill rotWithShape="1">
          <a:blip r:embed="rId2"/>
          <a:srcRect l="16319" t="84606" r="73959" b="3732"/>
          <a:stretch/>
        </p:blipFill>
        <p:spPr bwMode="auto">
          <a:xfrm>
            <a:off x="457200" y="5819839"/>
            <a:ext cx="986168" cy="612648"/>
          </a:xfrm>
          <a:prstGeom prst="rect">
            <a:avLst/>
          </a:prstGeom>
          <a:ln>
            <a:noFill/>
          </a:ln>
          <a:extLst>
            <a:ext uri="{53640926-AAD7-44D8-BBD7-CCE9431645EC}">
              <a14:shadowObscured xmlns:a14="http://schemas.microsoft.com/office/drawing/2010/main"/>
            </a:ext>
          </a:extLst>
        </p:spPr>
      </p:pic>
      <p:pic>
        <p:nvPicPr>
          <p:cNvPr id="8" name="Picture 10" descr="a picture of the driver's side rearview mirror">
            <a:extLst>
              <a:ext uri="{FF2B5EF4-FFF2-40B4-BE49-F238E27FC236}">
                <a16:creationId xmlns:a16="http://schemas.microsoft.com/office/drawing/2014/main" id="{275897EB-2799-4FCA-94E9-474AF56082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8696" t="25362"/>
          <a:stretch>
            <a:fillRect/>
          </a:stretch>
        </p:blipFill>
        <p:spPr bwMode="auto">
          <a:xfrm>
            <a:off x="304800" y="3810000"/>
            <a:ext cx="2895600" cy="1774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 overhead diagram of a red car showing where the driver is able to see">
            <a:extLst>
              <a:ext uri="{FF2B5EF4-FFF2-40B4-BE49-F238E27FC236}">
                <a16:creationId xmlns:a16="http://schemas.microsoft.com/office/drawing/2014/main" id="{1B1491C8-DA36-4554-A00F-562DADAD5209}"/>
              </a:ext>
            </a:extLst>
          </p:cNvPr>
          <p:cNvPicPr/>
          <p:nvPr/>
        </p:nvPicPr>
        <p:blipFill rotWithShape="1">
          <a:blip r:embed="rId4"/>
          <a:srcRect l="398" t="6295" r="73151" b="63656"/>
          <a:stretch/>
        </p:blipFill>
        <p:spPr bwMode="auto">
          <a:xfrm>
            <a:off x="3200400" y="3810000"/>
            <a:ext cx="3276600" cy="1774825"/>
          </a:xfrm>
          <a:prstGeom prst="rect">
            <a:avLst/>
          </a:prstGeom>
          <a:ln>
            <a:noFill/>
          </a:ln>
          <a:extLst>
            <a:ext uri="{53640926-AAD7-44D8-BBD7-CCE9431645EC}">
              <a14:shadowObscured xmlns:a14="http://schemas.microsoft.com/office/drawing/2010/main"/>
            </a:ext>
          </a:extLst>
        </p:spPr>
      </p:pic>
      <p:pic>
        <p:nvPicPr>
          <p:cNvPr id="10" name="Picture 11" descr="a picture of the passenger's side rearview mirror">
            <a:extLst>
              <a:ext uri="{FF2B5EF4-FFF2-40B4-BE49-F238E27FC236}">
                <a16:creationId xmlns:a16="http://schemas.microsoft.com/office/drawing/2014/main" id="{F775E5D7-2F28-4130-8831-3B0BAB2506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7545" b="-1755"/>
          <a:stretch>
            <a:fillRect/>
          </a:stretch>
        </p:blipFill>
        <p:spPr bwMode="auto">
          <a:xfrm>
            <a:off x="6477000" y="3803405"/>
            <a:ext cx="2667000" cy="177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a:xfrm>
            <a:off x="457200" y="304800"/>
            <a:ext cx="8229600" cy="1143000"/>
          </a:xfrm>
        </p:spPr>
        <p:txBody>
          <a:bodyPr/>
          <a:lstStyle/>
          <a:p>
            <a:r>
              <a:rPr lang="en-US" altLang="en-US" dirty="0"/>
              <a:t>Rear Limitation</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12</a:t>
            </a:fld>
            <a:endParaRPr lang="en-US"/>
          </a:p>
        </p:txBody>
      </p:sp>
      <p:pic>
        <p:nvPicPr>
          <p:cNvPr id="6" name="Picture 5" descr="Logo of a car superimposed on outline of Pennsylvania">
            <a:extLst>
              <a:ext uri="{FF2B5EF4-FFF2-40B4-BE49-F238E27FC236}">
                <a16:creationId xmlns:a16="http://schemas.microsoft.com/office/drawing/2014/main" id="{8EA35F67-EE00-4306-B4FC-7227B74D9D23}"/>
              </a:ext>
            </a:extLst>
          </p:cNvPr>
          <p:cNvPicPr/>
          <p:nvPr/>
        </p:nvPicPr>
        <p:blipFill rotWithShape="1">
          <a:blip r:embed="rId2"/>
          <a:srcRect l="16319" t="84606" r="73959" b="3732"/>
          <a:stretch/>
        </p:blipFill>
        <p:spPr bwMode="auto">
          <a:xfrm>
            <a:off x="457200" y="5799891"/>
            <a:ext cx="986168" cy="612648"/>
          </a:xfrm>
          <a:prstGeom prst="rect">
            <a:avLst/>
          </a:prstGeom>
          <a:ln>
            <a:noFill/>
          </a:ln>
          <a:extLst>
            <a:ext uri="{53640926-AAD7-44D8-BBD7-CCE9431645EC}">
              <a14:shadowObscured xmlns:a14="http://schemas.microsoft.com/office/drawing/2010/main"/>
            </a:ext>
          </a:extLst>
        </p:spPr>
      </p:pic>
      <p:pic>
        <p:nvPicPr>
          <p:cNvPr id="7" name="Content Placeholder 6" descr="a picture of the rearview mirror's limitation">
            <a:extLst>
              <a:ext uri="{FF2B5EF4-FFF2-40B4-BE49-F238E27FC236}">
                <a16:creationId xmlns:a16="http://schemas.microsoft.com/office/drawing/2014/main" id="{19EC7E67-72C5-4EE4-B1F9-437EBDD66A3F}"/>
              </a:ext>
            </a:extLst>
          </p:cNvPr>
          <p:cNvPicPr>
            <a:picLocks noGrp="1"/>
          </p:cNvPicPr>
          <p:nvPr>
            <p:ph idx="1"/>
          </p:nvPr>
        </p:nvPicPr>
        <p:blipFill rotWithShape="1">
          <a:blip r:embed="rId3"/>
          <a:srcRect l="35256" t="28302" r="52404" b="48408"/>
          <a:stretch/>
        </p:blipFill>
        <p:spPr bwMode="auto">
          <a:xfrm>
            <a:off x="460159" y="1971708"/>
            <a:ext cx="2266142" cy="2324854"/>
          </a:xfrm>
          <a:prstGeom prst="rect">
            <a:avLst/>
          </a:prstGeom>
          <a:ln>
            <a:noFill/>
          </a:ln>
          <a:extLst>
            <a:ext uri="{53640926-AAD7-44D8-BBD7-CCE9431645EC}">
              <a14:shadowObscured xmlns:a14="http://schemas.microsoft.com/office/drawing/2010/main"/>
            </a:ext>
          </a:extLst>
        </p:spPr>
      </p:pic>
      <p:pic>
        <p:nvPicPr>
          <p:cNvPr id="8" name="Picture 7" descr="an overhead diagram of a red car, showing the car parking backwards">
            <a:extLst>
              <a:ext uri="{FF2B5EF4-FFF2-40B4-BE49-F238E27FC236}">
                <a16:creationId xmlns:a16="http://schemas.microsoft.com/office/drawing/2014/main" id="{0633C51A-CE03-4389-A8C4-D1F965A8641E}"/>
              </a:ext>
            </a:extLst>
          </p:cNvPr>
          <p:cNvPicPr/>
          <p:nvPr/>
        </p:nvPicPr>
        <p:blipFill rotWithShape="1">
          <a:blip r:embed="rId4"/>
          <a:srcRect l="43634" t="51100" r="22916" b="21008"/>
          <a:stretch/>
        </p:blipFill>
        <p:spPr bwMode="auto">
          <a:xfrm>
            <a:off x="2590800" y="3886200"/>
            <a:ext cx="3698240" cy="167640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803B47D4-C5CC-4FA0-B200-BE26D19595D0}"/>
              </a:ext>
            </a:extLst>
          </p:cNvPr>
          <p:cNvSpPr/>
          <p:nvPr/>
        </p:nvSpPr>
        <p:spPr>
          <a:xfrm>
            <a:off x="2727386" y="1757653"/>
            <a:ext cx="4572000" cy="646331"/>
          </a:xfrm>
          <a:prstGeom prst="rect">
            <a:avLst/>
          </a:prstGeom>
        </p:spPr>
        <p:txBody>
          <a:bodyPr>
            <a:spAutoFit/>
          </a:bodyPr>
          <a:lstStyle/>
          <a:p>
            <a:pPr>
              <a:defRPr/>
            </a:pPr>
            <a:r>
              <a:rPr lang="en-US" altLang="en-US" b="1" dirty="0">
                <a:effectLst>
                  <a:outerShdw blurRad="38100" dist="38100" dir="2700000" algn="tl">
                    <a:srgbClr val="C0C0C0"/>
                  </a:outerShdw>
                </a:effectLst>
                <a:latin typeface="Arial" panose="020B0604020202020204" pitchFamily="34" charset="0"/>
              </a:rPr>
              <a:t>Knowing where the rear end of your vehicle is when you are:</a:t>
            </a:r>
            <a:endParaRPr lang="en-US" altLang="en-US" b="1" dirty="0">
              <a:latin typeface="Arial" panose="020B0604020202020204" pitchFamily="34" charset="0"/>
            </a:endParaRPr>
          </a:p>
        </p:txBody>
      </p:sp>
      <p:sp>
        <p:nvSpPr>
          <p:cNvPr id="10" name="Rectangle 9">
            <a:extLst>
              <a:ext uri="{FF2B5EF4-FFF2-40B4-BE49-F238E27FC236}">
                <a16:creationId xmlns:a16="http://schemas.microsoft.com/office/drawing/2014/main" id="{52BD48E8-AC18-41A4-9584-B0653828B8EB}"/>
              </a:ext>
            </a:extLst>
          </p:cNvPr>
          <p:cNvSpPr/>
          <p:nvPr/>
        </p:nvSpPr>
        <p:spPr>
          <a:xfrm>
            <a:off x="2715204" y="2449993"/>
            <a:ext cx="4572000" cy="701731"/>
          </a:xfrm>
          <a:prstGeom prst="rect">
            <a:avLst/>
          </a:prstGeom>
        </p:spPr>
        <p:txBody>
          <a:bodyPr>
            <a:spAutoFit/>
          </a:bodyPr>
          <a:lstStyle/>
          <a:p>
            <a:pPr>
              <a:spcBef>
                <a:spcPct val="20000"/>
              </a:spcBef>
              <a:buFontTx/>
              <a:buChar char="•"/>
              <a:defRPr/>
            </a:pPr>
            <a:r>
              <a:rPr lang="en-US" altLang="en-US" b="1" dirty="0">
                <a:solidFill>
                  <a:srgbClr val="FF0000"/>
                </a:solidFill>
                <a:effectLst>
                  <a:outerShdw blurRad="38100" dist="38100" dir="2700000" algn="tl">
                    <a:srgbClr val="C0C0C0"/>
                  </a:outerShdw>
                </a:effectLst>
                <a:latin typeface="Arial" panose="020B0604020202020204" pitchFamily="34" charset="0"/>
              </a:rPr>
              <a:t>BACKING POSITION</a:t>
            </a:r>
          </a:p>
          <a:p>
            <a:pPr>
              <a:spcBef>
                <a:spcPct val="20000"/>
              </a:spcBef>
              <a:buFontTx/>
              <a:buChar char="•"/>
              <a:defRPr/>
            </a:pPr>
            <a:r>
              <a:rPr lang="en-US" altLang="en-US" b="1" dirty="0">
                <a:solidFill>
                  <a:srgbClr val="FF0000"/>
                </a:solidFill>
                <a:effectLst>
                  <a:outerShdw blurRad="38100" dist="38100" dir="2700000" algn="tl">
                    <a:srgbClr val="C0C0C0"/>
                  </a:outerShdw>
                </a:effectLst>
                <a:latin typeface="Arial" panose="020B0604020202020204" pitchFamily="34" charset="0"/>
              </a:rPr>
              <a:t>PERPENDICULAR PARKING</a:t>
            </a:r>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pic>
        <p:nvPicPr>
          <p:cNvPr id="6" name="Picture 5" descr="Logo of a car superimposed on outline of Pennsylvania">
            <a:extLst>
              <a:ext uri="{FF2B5EF4-FFF2-40B4-BE49-F238E27FC236}">
                <a16:creationId xmlns:a16="http://schemas.microsoft.com/office/drawing/2014/main" id="{89945CCA-B810-4024-B37E-DB024C2025E5}"/>
              </a:ext>
            </a:extLst>
          </p:cNvPr>
          <p:cNvPicPr/>
          <p:nvPr/>
        </p:nvPicPr>
        <p:blipFill rotWithShape="1">
          <a:blip r:embed="rId2"/>
          <a:srcRect l="16319" t="84606" r="73959" b="3732"/>
          <a:stretch/>
        </p:blipFill>
        <p:spPr bwMode="auto">
          <a:xfrm>
            <a:off x="429491" y="6037222"/>
            <a:ext cx="990600" cy="611147"/>
          </a:xfrm>
          <a:prstGeom prst="rect">
            <a:avLst/>
          </a:prstGeom>
          <a:ln>
            <a:noFill/>
          </a:ln>
          <a:extLst>
            <a:ext uri="{53640926-AAD7-44D8-BBD7-CCE9431645EC}">
              <a14:shadowObscured xmlns:a14="http://schemas.microsoft.com/office/drawing/2010/main"/>
            </a:ext>
          </a:extLst>
        </p:spPr>
      </p:pic>
      <p:sp>
        <p:nvSpPr>
          <p:cNvPr id="28" name="Title 27">
            <a:extLst>
              <a:ext uri="{FF2B5EF4-FFF2-40B4-BE49-F238E27FC236}">
                <a16:creationId xmlns:a16="http://schemas.microsoft.com/office/drawing/2014/main" id="{F9BFAD8E-B27F-4B29-B6B1-D803E06CEC25}"/>
              </a:ext>
            </a:extLst>
          </p:cNvPr>
          <p:cNvSpPr>
            <a:spLocks noGrp="1"/>
          </p:cNvSpPr>
          <p:nvPr>
            <p:ph type="title"/>
          </p:nvPr>
        </p:nvSpPr>
        <p:spPr/>
        <p:txBody>
          <a:bodyPr/>
          <a:lstStyle/>
          <a:p>
            <a:r>
              <a:rPr lang="en-US" dirty="0"/>
              <a:t>Rear Limitation</a:t>
            </a:r>
          </a:p>
        </p:txBody>
      </p:sp>
      <p:pic>
        <p:nvPicPr>
          <p:cNvPr id="29" name="Content Placeholder 6" descr="an illustration of the rear limitation of the car">
            <a:extLst>
              <a:ext uri="{FF2B5EF4-FFF2-40B4-BE49-F238E27FC236}">
                <a16:creationId xmlns:a16="http://schemas.microsoft.com/office/drawing/2014/main" id="{CB2758D7-2F4B-431B-8BB9-5495247E8770}"/>
              </a:ext>
            </a:extLst>
          </p:cNvPr>
          <p:cNvPicPr>
            <a:picLocks noGrp="1"/>
          </p:cNvPicPr>
          <p:nvPr>
            <p:ph idx="1"/>
          </p:nvPr>
        </p:nvPicPr>
        <p:blipFill rotWithShape="1">
          <a:blip r:embed="rId3"/>
          <a:srcRect l="35256" t="28302" r="52404" b="48408"/>
          <a:stretch/>
        </p:blipFill>
        <p:spPr bwMode="auto">
          <a:xfrm>
            <a:off x="324658" y="1734377"/>
            <a:ext cx="2266142" cy="2324854"/>
          </a:xfrm>
          <a:prstGeom prst="rect">
            <a:avLst/>
          </a:prstGeom>
          <a:ln>
            <a:noFill/>
          </a:ln>
          <a:extLst>
            <a:ext uri="{53640926-AAD7-44D8-BBD7-CCE9431645EC}">
              <a14:shadowObscured xmlns:a14="http://schemas.microsoft.com/office/drawing/2010/main"/>
            </a:ext>
          </a:extLst>
        </p:spPr>
      </p:pic>
      <p:pic>
        <p:nvPicPr>
          <p:cNvPr id="30" name="Picture 1038" descr="a picture of the view out of the back passenger's window from the driver's perspective">
            <a:extLst>
              <a:ext uri="{FF2B5EF4-FFF2-40B4-BE49-F238E27FC236}">
                <a16:creationId xmlns:a16="http://schemas.microsoft.com/office/drawing/2014/main" id="{F44CB4CC-3EC2-4FC4-8A9A-14FFF9EFF9B3}"/>
              </a:ext>
            </a:extLst>
          </p:cNvPr>
          <p:cNvPicPr>
            <a:picLocks noChangeAspect="1" noChangeArrowheads="1"/>
          </p:cNvPicPr>
          <p:nvPr/>
        </p:nvPicPr>
        <p:blipFill>
          <a:blip r:embed="rId4" cstate="print">
            <a:lum bright="36000" contrast="-18000"/>
            <a:extLst>
              <a:ext uri="{28A0092B-C50C-407E-A947-70E740481C1C}">
                <a14:useLocalDpi xmlns:a14="http://schemas.microsoft.com/office/drawing/2010/main" val="0"/>
              </a:ext>
            </a:extLst>
          </a:blip>
          <a:srcRect l="6000" t="19333"/>
          <a:stretch>
            <a:fillRect/>
          </a:stretch>
        </p:blipFill>
        <p:spPr bwMode="auto">
          <a:xfrm>
            <a:off x="200429" y="3968743"/>
            <a:ext cx="2514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39" descr="picture of the driver's side back window from the driver's perspective">
            <a:extLst>
              <a:ext uri="{FF2B5EF4-FFF2-40B4-BE49-F238E27FC236}">
                <a16:creationId xmlns:a16="http://schemas.microsoft.com/office/drawing/2014/main" id="{27969D0F-E866-4650-A0A9-23009C1AE4FE}"/>
              </a:ext>
            </a:extLst>
          </p:cNvPr>
          <p:cNvPicPr>
            <a:picLocks noChangeAspect="1" noChangeArrowheads="1"/>
          </p:cNvPicPr>
          <p:nvPr/>
        </p:nvPicPr>
        <p:blipFill>
          <a:blip r:embed="rId5" cstate="print">
            <a:lum bright="42000" contrast="12000"/>
            <a:extLst>
              <a:ext uri="{28A0092B-C50C-407E-A947-70E740481C1C}">
                <a14:useLocalDpi xmlns:a14="http://schemas.microsoft.com/office/drawing/2010/main" val="0"/>
              </a:ext>
            </a:extLst>
          </a:blip>
          <a:srcRect t="6201" r="11627" b="10077"/>
          <a:stretch>
            <a:fillRect/>
          </a:stretch>
        </p:blipFill>
        <p:spPr bwMode="auto">
          <a:xfrm>
            <a:off x="6405298" y="3968743"/>
            <a:ext cx="2574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diagram of the rearview limitation">
            <a:extLst>
              <a:ext uri="{FF2B5EF4-FFF2-40B4-BE49-F238E27FC236}">
                <a16:creationId xmlns:a16="http://schemas.microsoft.com/office/drawing/2014/main" id="{BBA312CA-E9C4-4573-B025-BB27A1C7F14D}"/>
              </a:ext>
            </a:extLst>
          </p:cNvPr>
          <p:cNvPicPr/>
          <p:nvPr/>
        </p:nvPicPr>
        <p:blipFill rotWithShape="1">
          <a:blip r:embed="rId6"/>
          <a:srcRect l="43430" t="48938" r="22756" b="20696"/>
          <a:stretch/>
        </p:blipFill>
        <p:spPr bwMode="auto">
          <a:xfrm>
            <a:off x="2862386" y="3878256"/>
            <a:ext cx="3394075" cy="1543050"/>
          </a:xfrm>
          <a:prstGeom prst="rect">
            <a:avLst/>
          </a:prstGeom>
          <a:ln>
            <a:noFill/>
          </a:ln>
          <a:extLst>
            <a:ext uri="{53640926-AAD7-44D8-BBD7-CCE9431645EC}">
              <a14:shadowObscured xmlns:a14="http://schemas.microsoft.com/office/drawing/2010/main"/>
            </a:ext>
          </a:extLst>
        </p:spPr>
      </p:pic>
      <p:sp>
        <p:nvSpPr>
          <p:cNvPr id="33" name="Rectangle 32">
            <a:extLst>
              <a:ext uri="{FF2B5EF4-FFF2-40B4-BE49-F238E27FC236}">
                <a16:creationId xmlns:a16="http://schemas.microsoft.com/office/drawing/2014/main" id="{2F7A6E8C-2A4F-417C-82F5-69F804E11CCB}"/>
              </a:ext>
            </a:extLst>
          </p:cNvPr>
          <p:cNvSpPr/>
          <p:nvPr/>
        </p:nvSpPr>
        <p:spPr>
          <a:xfrm>
            <a:off x="2590800" y="1734377"/>
            <a:ext cx="6324600" cy="1394228"/>
          </a:xfrm>
          <a:prstGeom prst="rect">
            <a:avLst/>
          </a:prstGeom>
        </p:spPr>
        <p:txBody>
          <a:bodyPr wrap="square">
            <a:spAutoFit/>
          </a:bodyPr>
          <a:lstStyle/>
          <a:p>
            <a:pPr>
              <a:lnSpc>
                <a:spcPct val="90000"/>
              </a:lnSpc>
              <a:spcBef>
                <a:spcPct val="20000"/>
              </a:spcBef>
              <a:buFontTx/>
              <a:buChar char="•"/>
              <a:defRPr/>
            </a:pPr>
            <a:r>
              <a:rPr lang="en-US" altLang="en-US" b="1" dirty="0">
                <a:effectLst>
                  <a:outerShdw blurRad="38100" dist="38100" dir="2700000" algn="tl">
                    <a:srgbClr val="C0C0C0"/>
                  </a:outerShdw>
                </a:effectLst>
                <a:latin typeface="Arial" panose="020B0604020202020204" pitchFamily="34" charset="0"/>
              </a:rPr>
              <a:t>Target the </a:t>
            </a:r>
            <a:r>
              <a:rPr lang="en-US" altLang="en-US" b="1" dirty="0">
                <a:solidFill>
                  <a:srgbClr val="FF0000"/>
                </a:solidFill>
                <a:effectLst>
                  <a:outerShdw blurRad="38100" dist="38100" dir="2700000" algn="tl">
                    <a:srgbClr val="C0C0C0"/>
                  </a:outerShdw>
                </a:effectLst>
                <a:latin typeface="Arial" panose="020B0604020202020204" pitchFamily="34" charset="0"/>
              </a:rPr>
              <a:t>line to either side of the vehicle </a:t>
            </a:r>
            <a:r>
              <a:rPr lang="en-US" altLang="en-US" b="1" dirty="0">
                <a:effectLst>
                  <a:outerShdw blurRad="38100" dist="38100" dir="2700000" algn="tl">
                    <a:srgbClr val="C0C0C0"/>
                  </a:outerShdw>
                </a:effectLst>
                <a:latin typeface="Arial" panose="020B0604020202020204" pitchFamily="34" charset="0"/>
              </a:rPr>
              <a:t>and look from the line through the windows to the left and right rear.</a:t>
            </a:r>
          </a:p>
          <a:p>
            <a:pPr>
              <a:lnSpc>
                <a:spcPct val="90000"/>
              </a:lnSpc>
              <a:spcBef>
                <a:spcPct val="20000"/>
              </a:spcBef>
              <a:buFontTx/>
              <a:buChar char="•"/>
              <a:defRPr/>
            </a:pPr>
            <a:r>
              <a:rPr lang="en-US" altLang="en-US" b="1" dirty="0">
                <a:effectLst>
                  <a:outerShdw blurRad="38100" dist="38100" dir="2700000" algn="tl">
                    <a:srgbClr val="C0C0C0"/>
                  </a:outerShdw>
                </a:effectLst>
                <a:latin typeface="Arial" panose="020B0604020202020204" pitchFamily="34" charset="0"/>
              </a:rPr>
              <a:t>Together they will help you determine where the rear limitation of your vehicle is.</a:t>
            </a:r>
          </a:p>
        </p:txBody>
      </p:sp>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BEFC-1B5C-4BF3-9FEC-3EAB263234C0}"/>
              </a:ext>
            </a:extLst>
          </p:cNvPr>
          <p:cNvSpPr>
            <a:spLocks noGrp="1"/>
          </p:cNvSpPr>
          <p:nvPr>
            <p:ph type="title"/>
          </p:nvPr>
        </p:nvSpPr>
        <p:spPr/>
        <p:txBody>
          <a:bodyPr/>
          <a:lstStyle/>
          <a:p>
            <a:r>
              <a:rPr lang="en-US" dirty="0"/>
              <a:t>Right Side Limitation</a:t>
            </a:r>
          </a:p>
        </p:txBody>
      </p:sp>
      <p:sp>
        <p:nvSpPr>
          <p:cNvPr id="4" name="Date Placeholder 3">
            <a:extLst>
              <a:ext uri="{FF2B5EF4-FFF2-40B4-BE49-F238E27FC236}">
                <a16:creationId xmlns:a16="http://schemas.microsoft.com/office/drawing/2014/main" id="{AFAD33E1-3504-4013-B942-2D985FA13488}"/>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01EEC83-B9AD-4E64-B871-841ED5F0A08F}"/>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6" name="Picture 5" descr="a diagram of the right side limitation">
            <a:extLst>
              <a:ext uri="{FF2B5EF4-FFF2-40B4-BE49-F238E27FC236}">
                <a16:creationId xmlns:a16="http://schemas.microsoft.com/office/drawing/2014/main" id="{E77DF4B1-8B64-4708-8B08-AF21B2695E17}"/>
              </a:ext>
            </a:extLst>
          </p:cNvPr>
          <p:cNvPicPr/>
          <p:nvPr/>
        </p:nvPicPr>
        <p:blipFill rotWithShape="1">
          <a:blip r:embed="rId2"/>
          <a:srcRect l="268" t="5312" r="68425" b="83547"/>
          <a:stretch/>
        </p:blipFill>
        <p:spPr bwMode="auto">
          <a:xfrm>
            <a:off x="1371600" y="1447800"/>
            <a:ext cx="6667500" cy="1284605"/>
          </a:xfrm>
          <a:prstGeom prst="rect">
            <a:avLst/>
          </a:prstGeom>
          <a:ln>
            <a:noFill/>
          </a:ln>
          <a:extLst>
            <a:ext uri="{53640926-AAD7-44D8-BBD7-CCE9431645EC}">
              <a14:shadowObscured xmlns:a14="http://schemas.microsoft.com/office/drawing/2010/main"/>
            </a:ext>
          </a:extLst>
        </p:spPr>
      </p:pic>
      <p:pic>
        <p:nvPicPr>
          <p:cNvPr id="7" name="Picture 6" descr="a diagram of right side curb parking">
            <a:extLst>
              <a:ext uri="{FF2B5EF4-FFF2-40B4-BE49-F238E27FC236}">
                <a16:creationId xmlns:a16="http://schemas.microsoft.com/office/drawing/2014/main" id="{D935C108-AA01-4EB6-9F7F-F44C051CC7BD}"/>
              </a:ext>
            </a:extLst>
          </p:cNvPr>
          <p:cNvPicPr/>
          <p:nvPr/>
        </p:nvPicPr>
        <p:blipFill rotWithShape="1">
          <a:blip r:embed="rId3"/>
          <a:srcRect l="312" t="5129" r="81713" b="35897"/>
          <a:stretch/>
        </p:blipFill>
        <p:spPr bwMode="auto">
          <a:xfrm>
            <a:off x="6858000" y="1845627"/>
            <a:ext cx="2057242" cy="316674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ED15A16-7CB8-4237-9FD1-88A1BC64EBD2}"/>
              </a:ext>
            </a:extLst>
          </p:cNvPr>
          <p:cNvSpPr/>
          <p:nvPr/>
        </p:nvSpPr>
        <p:spPr>
          <a:xfrm>
            <a:off x="914400" y="2819400"/>
            <a:ext cx="4572000" cy="1446550"/>
          </a:xfrm>
          <a:prstGeom prst="rect">
            <a:avLst/>
          </a:prstGeom>
        </p:spPr>
        <p:txBody>
          <a:bodyPr>
            <a:spAutoFit/>
          </a:bodyPr>
          <a:lstStyle/>
          <a:p>
            <a:pPr>
              <a:spcBef>
                <a:spcPct val="20000"/>
              </a:spcBef>
              <a:buFontTx/>
              <a:buChar char="•"/>
              <a:defRPr/>
            </a:pPr>
            <a:r>
              <a:rPr lang="en-US" altLang="en-US" sz="2000" b="1" dirty="0">
                <a:effectLst>
                  <a:outerShdw blurRad="38100" dist="38100" dir="2700000" algn="tl">
                    <a:srgbClr val="000000">
                      <a:alpha val="43137"/>
                    </a:srgbClr>
                  </a:outerShdw>
                </a:effectLst>
                <a:latin typeface="Arial" panose="020B0604020202020204" pitchFamily="34" charset="0"/>
              </a:rPr>
              <a:t>LANE POSITION # 3</a:t>
            </a:r>
          </a:p>
          <a:p>
            <a:pPr>
              <a:spcBef>
                <a:spcPct val="20000"/>
              </a:spcBef>
              <a:buFontTx/>
              <a:buChar char="•"/>
              <a:defRPr/>
            </a:pPr>
            <a:r>
              <a:rPr lang="en-US" altLang="en-US" sz="2000" b="1" dirty="0">
                <a:effectLst>
                  <a:outerShdw blurRad="38100" dist="38100" dir="2700000" algn="tl">
                    <a:srgbClr val="000000">
                      <a:alpha val="43137"/>
                    </a:srgbClr>
                  </a:outerShdw>
                </a:effectLst>
                <a:latin typeface="Arial" panose="020B0604020202020204" pitchFamily="34" charset="0"/>
              </a:rPr>
              <a:t>RIGHT SIDE CURB PARKING  </a:t>
            </a:r>
          </a:p>
          <a:p>
            <a:pPr lvl="1">
              <a:spcBef>
                <a:spcPct val="20000"/>
              </a:spcBef>
              <a:buFontTx/>
              <a:buChar char="–"/>
              <a:defRPr/>
            </a:pPr>
            <a:r>
              <a:rPr lang="en-US" altLang="en-US" sz="2000" b="1" dirty="0">
                <a:effectLst>
                  <a:outerShdw blurRad="38100" dist="38100" dir="2700000" algn="tl">
                    <a:srgbClr val="000000">
                      <a:alpha val="43137"/>
                    </a:srgbClr>
                  </a:outerShdw>
                </a:effectLst>
                <a:latin typeface="Arial" panose="020B0604020202020204" pitchFamily="34" charset="0"/>
              </a:rPr>
              <a:t> Parallel to the curb (0-6 inches away)</a:t>
            </a:r>
          </a:p>
        </p:txBody>
      </p:sp>
      <p:pic>
        <p:nvPicPr>
          <p:cNvPr id="9" name="Picture 8" descr="Logo of a car superimposed on outline of Pennsylvania">
            <a:extLst>
              <a:ext uri="{FF2B5EF4-FFF2-40B4-BE49-F238E27FC236}">
                <a16:creationId xmlns:a16="http://schemas.microsoft.com/office/drawing/2014/main" id="{6073DDD6-26B8-44F0-B5AD-6F2692DF5827}"/>
              </a:ext>
            </a:extLst>
          </p:cNvPr>
          <p:cNvPicPr/>
          <p:nvPr/>
        </p:nvPicPr>
        <p:blipFill rotWithShape="1">
          <a:blip r:embed="rId4"/>
          <a:srcRect l="16319" t="84606" r="73959" b="3732"/>
          <a:stretch/>
        </p:blipFill>
        <p:spPr bwMode="auto">
          <a:xfrm>
            <a:off x="419100" y="5637550"/>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16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AD57-71AA-4B6C-8F3A-5A8DA3BD8155}"/>
              </a:ext>
            </a:extLst>
          </p:cNvPr>
          <p:cNvSpPr>
            <a:spLocks noGrp="1"/>
          </p:cNvSpPr>
          <p:nvPr>
            <p:ph type="title"/>
          </p:nvPr>
        </p:nvSpPr>
        <p:spPr/>
        <p:txBody>
          <a:bodyPr/>
          <a:lstStyle/>
          <a:p>
            <a:r>
              <a:rPr lang="en-US" dirty="0"/>
              <a:t>Right Side Limitation</a:t>
            </a:r>
          </a:p>
        </p:txBody>
      </p:sp>
      <p:sp>
        <p:nvSpPr>
          <p:cNvPr id="4" name="Date Placeholder 3">
            <a:extLst>
              <a:ext uri="{FF2B5EF4-FFF2-40B4-BE49-F238E27FC236}">
                <a16:creationId xmlns:a16="http://schemas.microsoft.com/office/drawing/2014/main" id="{F461048C-BFB8-4EA6-881C-FFCC559B7379}"/>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B70E774B-F775-48E8-A0B8-A7FDEC5B7D16}"/>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6" name="Content Placeholder 5" descr="a diagram of the right side limitation">
            <a:extLst>
              <a:ext uri="{FF2B5EF4-FFF2-40B4-BE49-F238E27FC236}">
                <a16:creationId xmlns:a16="http://schemas.microsoft.com/office/drawing/2014/main" id="{F69FF6AD-D537-4DFB-8789-585DD80F8EFF}"/>
              </a:ext>
            </a:extLst>
          </p:cNvPr>
          <p:cNvPicPr>
            <a:picLocks noGrp="1"/>
          </p:cNvPicPr>
          <p:nvPr>
            <p:ph idx="1"/>
          </p:nvPr>
        </p:nvPicPr>
        <p:blipFill rotWithShape="1">
          <a:blip r:embed="rId2"/>
          <a:srcRect l="268" t="5312" r="68425" b="83547"/>
          <a:stretch/>
        </p:blipFill>
        <p:spPr bwMode="auto">
          <a:xfrm>
            <a:off x="1600200" y="1524000"/>
            <a:ext cx="5725424" cy="1103627"/>
          </a:xfrm>
          <a:prstGeom prst="rect">
            <a:avLst/>
          </a:prstGeom>
          <a:ln>
            <a:noFill/>
          </a:ln>
          <a:extLst>
            <a:ext uri="{53640926-AAD7-44D8-BBD7-CCE9431645EC}">
              <a14:shadowObscured xmlns:a14="http://schemas.microsoft.com/office/drawing/2010/main"/>
            </a:ext>
          </a:extLst>
        </p:spPr>
      </p:pic>
      <p:pic>
        <p:nvPicPr>
          <p:cNvPr id="7" name="Picture 6" descr="a diagram of how far you can see on the right side while parking">
            <a:extLst>
              <a:ext uri="{FF2B5EF4-FFF2-40B4-BE49-F238E27FC236}">
                <a16:creationId xmlns:a16="http://schemas.microsoft.com/office/drawing/2014/main" id="{A9AE3546-8DD9-4607-BDD4-E6B16D2272CD}"/>
              </a:ext>
            </a:extLst>
          </p:cNvPr>
          <p:cNvPicPr/>
          <p:nvPr/>
        </p:nvPicPr>
        <p:blipFill rotWithShape="1">
          <a:blip r:embed="rId3"/>
          <a:srcRect l="312" t="5129" r="81713" b="35897"/>
          <a:stretch/>
        </p:blipFill>
        <p:spPr bwMode="auto">
          <a:xfrm>
            <a:off x="6553200" y="2009778"/>
            <a:ext cx="2057242" cy="3166745"/>
          </a:xfrm>
          <a:prstGeom prst="rect">
            <a:avLst/>
          </a:prstGeom>
          <a:ln>
            <a:noFill/>
          </a:ln>
          <a:extLst>
            <a:ext uri="{53640926-AAD7-44D8-BBD7-CCE9431645EC}">
              <a14:shadowObscured xmlns:a14="http://schemas.microsoft.com/office/drawing/2010/main"/>
            </a:ext>
          </a:extLst>
        </p:spPr>
      </p:pic>
      <p:sp>
        <p:nvSpPr>
          <p:cNvPr id="8" name="Line 14" descr="an arrow showing the driver's point of view">
            <a:extLst>
              <a:ext uri="{FF2B5EF4-FFF2-40B4-BE49-F238E27FC236}">
                <a16:creationId xmlns:a16="http://schemas.microsoft.com/office/drawing/2014/main" id="{0AA77E72-F74F-4EDD-8F72-1DBB16061DE0}"/>
              </a:ext>
            </a:extLst>
          </p:cNvPr>
          <p:cNvSpPr>
            <a:spLocks noChangeShapeType="1"/>
          </p:cNvSpPr>
          <p:nvPr/>
        </p:nvSpPr>
        <p:spPr bwMode="auto">
          <a:xfrm flipV="1">
            <a:off x="6857999" y="2059618"/>
            <a:ext cx="474955" cy="1902782"/>
          </a:xfrm>
          <a:prstGeom prst="line">
            <a:avLst/>
          </a:prstGeom>
          <a:noFill/>
          <a:ln w="38100">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BB5BD47-42E0-43D3-BA22-06CFF00AFD8C}"/>
              </a:ext>
            </a:extLst>
          </p:cNvPr>
          <p:cNvSpPr/>
          <p:nvPr/>
        </p:nvSpPr>
        <p:spPr>
          <a:xfrm>
            <a:off x="685800" y="2967335"/>
            <a:ext cx="4572000" cy="923330"/>
          </a:xfrm>
          <a:prstGeom prst="rect">
            <a:avLst/>
          </a:prstGeom>
        </p:spPr>
        <p:txBody>
          <a:bodyPr>
            <a:spAutoFit/>
          </a:bodyPr>
          <a:lstStyle/>
          <a:p>
            <a:pPr algn="just">
              <a:spcBef>
                <a:spcPct val="20000"/>
              </a:spcBef>
              <a:defRPr/>
            </a:pPr>
            <a:r>
              <a:rPr lang="en-US" altLang="en-US" b="1" dirty="0">
                <a:solidFill>
                  <a:srgbClr val="000099"/>
                </a:solidFill>
                <a:effectLst>
                  <a:outerShdw blurRad="38100" dist="38100" dir="2700000" algn="tl">
                    <a:srgbClr val="C0C0C0"/>
                  </a:outerShdw>
                </a:effectLst>
                <a:latin typeface="Arial" panose="020B0604020202020204" pitchFamily="34" charset="0"/>
              </a:rPr>
              <a:t>Your line of sight reference is aligning the middle of your vehicle to the curb or the edge line of roadway.</a:t>
            </a:r>
            <a:endParaRPr lang="en-US" altLang="en-US" dirty="0">
              <a:latin typeface="Arial" panose="020B0604020202020204" pitchFamily="34" charset="0"/>
            </a:endParaRPr>
          </a:p>
        </p:txBody>
      </p:sp>
      <p:pic>
        <p:nvPicPr>
          <p:cNvPr id="10" name="Picture 15" descr="a picture of a car parking by the curb on the right in a parking lot. orange cones are ahead">
            <a:extLst>
              <a:ext uri="{FF2B5EF4-FFF2-40B4-BE49-F238E27FC236}">
                <a16:creationId xmlns:a16="http://schemas.microsoft.com/office/drawing/2014/main" id="{051CEAF2-5412-429E-85DB-165A721FDB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8696" b="10146"/>
          <a:stretch>
            <a:fillRect/>
          </a:stretch>
        </p:blipFill>
        <p:spPr bwMode="auto">
          <a:xfrm>
            <a:off x="685800" y="3936608"/>
            <a:ext cx="4484013" cy="202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 of a car superimposed on outline of Pennsylvania">
            <a:extLst>
              <a:ext uri="{FF2B5EF4-FFF2-40B4-BE49-F238E27FC236}">
                <a16:creationId xmlns:a16="http://schemas.microsoft.com/office/drawing/2014/main" id="{05B4A57A-8EEF-42FF-B589-EA53B589C72C}"/>
              </a:ext>
            </a:extLst>
          </p:cNvPr>
          <p:cNvPicPr/>
          <p:nvPr/>
        </p:nvPicPr>
        <p:blipFill rotWithShape="1">
          <a:blip r:embed="rId5"/>
          <a:srcRect l="16319" t="84606" r="73959" b="3732"/>
          <a:stretch/>
        </p:blipFill>
        <p:spPr bwMode="auto">
          <a:xfrm>
            <a:off x="304800" y="6112547"/>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09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lstStyle/>
          <a:p>
            <a:r>
              <a:rPr lang="en-US" dirty="0"/>
              <a:t>Left Side Limitation</a:t>
            </a:r>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6" name="Picture 5" descr="Logo of a car superimposed on outline of Pennsylvania">
            <a:extLst>
              <a:ext uri="{FF2B5EF4-FFF2-40B4-BE49-F238E27FC236}">
                <a16:creationId xmlns:a16="http://schemas.microsoft.com/office/drawing/2014/main" id="{4992886C-6498-4B5B-B9B5-CB98725DC71B}"/>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11" name="Picture 10" descr="a picture of the left side limitation while parking on the left">
            <a:extLst>
              <a:ext uri="{FF2B5EF4-FFF2-40B4-BE49-F238E27FC236}">
                <a16:creationId xmlns:a16="http://schemas.microsoft.com/office/drawing/2014/main" id="{9B247E6D-A70C-4833-ACBB-02C26A028DAD}"/>
              </a:ext>
            </a:extLst>
          </p:cNvPr>
          <p:cNvPicPr/>
          <p:nvPr/>
        </p:nvPicPr>
        <p:blipFill rotWithShape="1">
          <a:blip r:embed="rId3"/>
          <a:srcRect l="926" t="5380" r="87616" b="44658"/>
          <a:stretch/>
        </p:blipFill>
        <p:spPr bwMode="auto">
          <a:xfrm>
            <a:off x="228600" y="1671886"/>
            <a:ext cx="1690370" cy="3924617"/>
          </a:xfrm>
          <a:prstGeom prst="rect">
            <a:avLst/>
          </a:prstGeom>
          <a:ln>
            <a:noFill/>
          </a:ln>
          <a:extLst>
            <a:ext uri="{53640926-AAD7-44D8-BBD7-CCE9431645EC}">
              <a14:shadowObscured xmlns:a14="http://schemas.microsoft.com/office/drawing/2010/main"/>
            </a:ext>
          </a:extLst>
        </p:spPr>
      </p:pic>
      <p:pic>
        <p:nvPicPr>
          <p:cNvPr id="12" name="Picture 11" descr="a picture of the left side limitation while parking on the left">
            <a:extLst>
              <a:ext uri="{FF2B5EF4-FFF2-40B4-BE49-F238E27FC236}">
                <a16:creationId xmlns:a16="http://schemas.microsoft.com/office/drawing/2014/main" id="{B4D0B967-087F-49FA-9E57-E2F5A66B1101}"/>
              </a:ext>
            </a:extLst>
          </p:cNvPr>
          <p:cNvPicPr/>
          <p:nvPr/>
        </p:nvPicPr>
        <p:blipFill rotWithShape="1">
          <a:blip r:embed="rId4"/>
          <a:srcRect l="43750" t="35197" r="14549" b="47520"/>
          <a:stretch/>
        </p:blipFill>
        <p:spPr bwMode="auto">
          <a:xfrm>
            <a:off x="1524000" y="2186394"/>
            <a:ext cx="7315200" cy="144780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33406F63-3217-4A52-986D-B0F57A7FEEA1}"/>
              </a:ext>
            </a:extLst>
          </p:cNvPr>
          <p:cNvSpPr/>
          <p:nvPr/>
        </p:nvSpPr>
        <p:spPr>
          <a:xfrm>
            <a:off x="2606336" y="3860261"/>
            <a:ext cx="4572000" cy="1446550"/>
          </a:xfrm>
          <a:prstGeom prst="rect">
            <a:avLst/>
          </a:prstGeom>
        </p:spPr>
        <p:txBody>
          <a:bodyPr>
            <a:spAutoFit/>
          </a:bodyPr>
          <a:lstStyle/>
          <a:p>
            <a:pPr>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LANE POSITION # 2</a:t>
            </a:r>
          </a:p>
          <a:p>
            <a:pPr>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LEFT SIDE CURB PARKING                            (like on a one-way street).</a:t>
            </a:r>
          </a:p>
          <a:p>
            <a:pPr lvl="1">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(0-6 INCHES)</a:t>
            </a:r>
          </a:p>
        </p:txBody>
      </p:sp>
    </p:spTree>
    <p:extLst>
      <p:ext uri="{BB962C8B-B14F-4D97-AF65-F5344CB8AC3E}">
        <p14:creationId xmlns:p14="http://schemas.microsoft.com/office/powerpoint/2010/main" val="144192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C239-3D2C-40B0-B0C5-6D9D89CD6002}"/>
              </a:ext>
            </a:extLst>
          </p:cNvPr>
          <p:cNvSpPr>
            <a:spLocks noGrp="1"/>
          </p:cNvSpPr>
          <p:nvPr>
            <p:ph type="title"/>
          </p:nvPr>
        </p:nvSpPr>
        <p:spPr/>
        <p:txBody>
          <a:bodyPr/>
          <a:lstStyle/>
          <a:p>
            <a:r>
              <a:rPr lang="en-US" dirty="0"/>
              <a:t>Left Side Limitation</a:t>
            </a:r>
          </a:p>
        </p:txBody>
      </p:sp>
      <p:sp>
        <p:nvSpPr>
          <p:cNvPr id="4" name="Date Placeholder 3">
            <a:extLst>
              <a:ext uri="{FF2B5EF4-FFF2-40B4-BE49-F238E27FC236}">
                <a16:creationId xmlns:a16="http://schemas.microsoft.com/office/drawing/2014/main" id="{9EE90B2C-1A33-4DAF-91DA-F8E837789F5E}"/>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4100C60A-CBEE-4774-BD8C-9D1F2F1E76CE}"/>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6" name="Picture 5" descr="Logo of a car superimposed on outline of Pennsylvania">
            <a:extLst>
              <a:ext uri="{FF2B5EF4-FFF2-40B4-BE49-F238E27FC236}">
                <a16:creationId xmlns:a16="http://schemas.microsoft.com/office/drawing/2014/main" id="{B36274D9-AC47-443A-8733-32AEE01ADCE5}"/>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8" name="Picture 7" descr="a diagram of the left side limitation while parking on the left">
            <a:extLst>
              <a:ext uri="{FF2B5EF4-FFF2-40B4-BE49-F238E27FC236}">
                <a16:creationId xmlns:a16="http://schemas.microsoft.com/office/drawing/2014/main" id="{CC65D49E-48FD-4705-8143-F9C6CD184D17}"/>
              </a:ext>
            </a:extLst>
          </p:cNvPr>
          <p:cNvPicPr/>
          <p:nvPr/>
        </p:nvPicPr>
        <p:blipFill rotWithShape="1">
          <a:blip r:embed="rId3"/>
          <a:srcRect l="926" t="5380" r="87616" b="44658"/>
          <a:stretch/>
        </p:blipFill>
        <p:spPr bwMode="auto">
          <a:xfrm>
            <a:off x="228600" y="1671886"/>
            <a:ext cx="1690370" cy="3924617"/>
          </a:xfrm>
          <a:prstGeom prst="rect">
            <a:avLst/>
          </a:prstGeom>
          <a:ln>
            <a:noFill/>
          </a:ln>
          <a:extLst>
            <a:ext uri="{53640926-AAD7-44D8-BBD7-CCE9431645EC}">
              <a14:shadowObscured xmlns:a14="http://schemas.microsoft.com/office/drawing/2010/main"/>
            </a:ext>
          </a:extLst>
        </p:spPr>
      </p:pic>
      <p:pic>
        <p:nvPicPr>
          <p:cNvPr id="9" name="Picture 8" descr="a diagram of the left side limitation while parking on the left">
            <a:extLst>
              <a:ext uri="{FF2B5EF4-FFF2-40B4-BE49-F238E27FC236}">
                <a16:creationId xmlns:a16="http://schemas.microsoft.com/office/drawing/2014/main" id="{71023905-0857-48F3-90D4-3CC7F894CC02}"/>
              </a:ext>
            </a:extLst>
          </p:cNvPr>
          <p:cNvPicPr/>
          <p:nvPr/>
        </p:nvPicPr>
        <p:blipFill rotWithShape="1">
          <a:blip r:embed="rId4"/>
          <a:srcRect l="43750" t="35197" r="14549" b="47520"/>
          <a:stretch/>
        </p:blipFill>
        <p:spPr bwMode="auto">
          <a:xfrm>
            <a:off x="1524000" y="2186394"/>
            <a:ext cx="7315200" cy="144780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4218CA95-96C0-4F68-B3EA-CB77779F812E}"/>
              </a:ext>
            </a:extLst>
          </p:cNvPr>
          <p:cNvSpPr/>
          <p:nvPr/>
        </p:nvSpPr>
        <p:spPr>
          <a:xfrm>
            <a:off x="2286000" y="3886200"/>
            <a:ext cx="6019800" cy="1015663"/>
          </a:xfrm>
          <a:prstGeom prst="rect">
            <a:avLst/>
          </a:prstGeom>
        </p:spPr>
        <p:txBody>
          <a:bodyPr wrap="square">
            <a:spAutoFit/>
          </a:bodyPr>
          <a:lstStyle/>
          <a:p>
            <a:pPr algn="just">
              <a:spcBef>
                <a:spcPct val="20000"/>
              </a:spcBef>
              <a:defRPr/>
            </a:pPr>
            <a:r>
              <a:rPr lang="en-US" altLang="en-US" sz="2000" b="1" dirty="0">
                <a:effectLst>
                  <a:outerShdw blurRad="38100" dist="38100" dir="2700000" algn="tl">
                    <a:srgbClr val="C0C0C0"/>
                  </a:outerShdw>
                </a:effectLst>
                <a:latin typeface="Arial" panose="020B0604020202020204" pitchFamily="34" charset="0"/>
              </a:rPr>
              <a:t>Your line of sight reference is about 1 foot from left side or may be the crack line between your left fender and hood of your vehicle to the curb.</a:t>
            </a:r>
          </a:p>
        </p:txBody>
      </p:sp>
    </p:spTree>
    <p:extLst>
      <p:ext uri="{BB962C8B-B14F-4D97-AF65-F5344CB8AC3E}">
        <p14:creationId xmlns:p14="http://schemas.microsoft.com/office/powerpoint/2010/main" val="312984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lstStyle/>
          <a:p>
            <a:r>
              <a:rPr lang="en-US" altLang="en-US" dirty="0"/>
              <a:t>Lane Position #1</a:t>
            </a:r>
            <a:endParaRPr lang="en-US" dirty="0"/>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Logo of a car superimposed on outline of Pennsylvania">
            <a:extLst>
              <a:ext uri="{FF2B5EF4-FFF2-40B4-BE49-F238E27FC236}">
                <a16:creationId xmlns:a16="http://schemas.microsoft.com/office/drawing/2014/main" id="{C1243842-413F-4181-B1D7-38EF76D4F9AB}"/>
              </a:ext>
            </a:extLst>
          </p:cNvPr>
          <p:cNvPicPr/>
          <p:nvPr/>
        </p:nvPicPr>
        <p:blipFill rotWithShape="1">
          <a:blip r:embed="rId2"/>
          <a:srcRect l="16319" t="84606" r="73959" b="3732"/>
          <a:stretch/>
        </p:blipFill>
        <p:spPr bwMode="auto">
          <a:xfrm>
            <a:off x="457200" y="5816693"/>
            <a:ext cx="990600" cy="611147"/>
          </a:xfrm>
          <a:prstGeom prst="rect">
            <a:avLst/>
          </a:prstGeom>
          <a:ln>
            <a:noFill/>
          </a:ln>
          <a:extLst>
            <a:ext uri="{53640926-AAD7-44D8-BBD7-CCE9431645EC}">
              <a14:shadowObscured xmlns:a14="http://schemas.microsoft.com/office/drawing/2010/main"/>
            </a:ext>
          </a:extLst>
        </p:spPr>
      </p:pic>
      <p:pic>
        <p:nvPicPr>
          <p:cNvPr id="35" name="Picture 9" descr="a picture of a car driving in lane one position">
            <a:extLst>
              <a:ext uri="{FF2B5EF4-FFF2-40B4-BE49-F238E27FC236}">
                <a16:creationId xmlns:a16="http://schemas.microsoft.com/office/drawing/2014/main" id="{D92BBC1C-0F67-4ECE-8C4B-7CF1D3266D50}"/>
              </a:ext>
            </a:extLst>
          </p:cNvPr>
          <p:cNvPicPr>
            <a:picLocks noChangeAspect="1" noChangeArrowheads="1"/>
          </p:cNvPicPr>
          <p:nvPr/>
        </p:nvPicPr>
        <p:blipFill>
          <a:blip r:embed="rId3" cstate="print">
            <a:lum bright="24000" contrast="18000"/>
            <a:extLst>
              <a:ext uri="{28A0092B-C50C-407E-A947-70E740481C1C}">
                <a14:useLocalDpi xmlns:a14="http://schemas.microsoft.com/office/drawing/2010/main" val="0"/>
              </a:ext>
            </a:extLst>
          </a:blip>
          <a:srcRect t="19136"/>
          <a:stretch>
            <a:fillRect/>
          </a:stretch>
        </p:blipFill>
        <p:spPr bwMode="auto">
          <a:xfrm>
            <a:off x="4953000" y="1404937"/>
            <a:ext cx="412410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8">
            <a:extLst>
              <a:ext uri="{FF2B5EF4-FFF2-40B4-BE49-F238E27FC236}">
                <a16:creationId xmlns:a16="http://schemas.microsoft.com/office/drawing/2014/main" id="{BBB5483B-A740-4628-ABA0-3BCC5BE91EF1}"/>
              </a:ext>
            </a:extLst>
          </p:cNvPr>
          <p:cNvSpPr>
            <a:spLocks noChangeArrowheads="1"/>
          </p:cNvSpPr>
          <p:nvPr/>
        </p:nvSpPr>
        <p:spPr bwMode="auto">
          <a:xfrm>
            <a:off x="706654" y="2530475"/>
            <a:ext cx="43132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85750" indent="-28575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CENTER OF YOUR LANE.</a:t>
            </a:r>
          </a:p>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CAR IS 3 FEET AWAY FROM LINE TO RIGHT OR LEFT</a:t>
            </a:r>
          </a:p>
        </p:txBody>
      </p:sp>
      <p:pic>
        <p:nvPicPr>
          <p:cNvPr id="37" name="Picture 36" descr="a diagram of the lane position of a car in lane one">
            <a:extLst>
              <a:ext uri="{FF2B5EF4-FFF2-40B4-BE49-F238E27FC236}">
                <a16:creationId xmlns:a16="http://schemas.microsoft.com/office/drawing/2014/main" id="{42CF90CB-7607-4D80-8F85-915FB9969B8B}"/>
              </a:ext>
            </a:extLst>
          </p:cNvPr>
          <p:cNvPicPr/>
          <p:nvPr/>
        </p:nvPicPr>
        <p:blipFill rotWithShape="1">
          <a:blip r:embed="rId4"/>
          <a:srcRect l="35301" t="54081" r="29283" b="28034"/>
          <a:stretch/>
        </p:blipFill>
        <p:spPr bwMode="auto">
          <a:xfrm>
            <a:off x="609600" y="3781422"/>
            <a:ext cx="5486400" cy="16669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77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p:txBody>
          <a:bodyPr/>
          <a:lstStyle/>
          <a:p>
            <a:r>
              <a:rPr lang="en-US" altLang="en-US" dirty="0"/>
              <a:t>Lane Position #1</a:t>
            </a:r>
            <a:endParaRPr lang="en-US" dirty="0"/>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6" name="Picture 5" descr="Logo of a car superimposed on outline of Pennsylvania">
            <a:extLst>
              <a:ext uri="{FF2B5EF4-FFF2-40B4-BE49-F238E27FC236}">
                <a16:creationId xmlns:a16="http://schemas.microsoft.com/office/drawing/2014/main" id="{CFF50EEA-EA33-4BFD-8B05-E5959912A9E2}"/>
              </a:ext>
            </a:extLst>
          </p:cNvPr>
          <p:cNvPicPr/>
          <p:nvPr/>
        </p:nvPicPr>
        <p:blipFill rotWithShape="1">
          <a:blip r:embed="rId2"/>
          <a:srcRect l="16319" t="84606" r="73959" b="3732"/>
          <a:stretch/>
        </p:blipFill>
        <p:spPr bwMode="auto">
          <a:xfrm>
            <a:off x="462379" y="5820589"/>
            <a:ext cx="990600" cy="611147"/>
          </a:xfrm>
          <a:prstGeom prst="rect">
            <a:avLst/>
          </a:prstGeom>
          <a:ln>
            <a:noFill/>
          </a:ln>
          <a:extLst>
            <a:ext uri="{53640926-AAD7-44D8-BBD7-CCE9431645EC}">
              <a14:shadowObscured xmlns:a14="http://schemas.microsoft.com/office/drawing/2010/main"/>
            </a:ext>
          </a:extLst>
        </p:spPr>
      </p:pic>
      <p:pic>
        <p:nvPicPr>
          <p:cNvPr id="8" name="Picture 7" descr="a diagram of a car in lane one position with the driver's perspective illustrated with red arrows">
            <a:extLst>
              <a:ext uri="{FF2B5EF4-FFF2-40B4-BE49-F238E27FC236}">
                <a16:creationId xmlns:a16="http://schemas.microsoft.com/office/drawing/2014/main" id="{D8F7FCBC-8DD8-4118-BFA9-42382BED9083}"/>
              </a:ext>
            </a:extLst>
          </p:cNvPr>
          <p:cNvPicPr/>
          <p:nvPr/>
        </p:nvPicPr>
        <p:blipFill rotWithShape="1">
          <a:blip r:embed="rId3"/>
          <a:srcRect l="38889" t="59768" r="23959" b="20585"/>
          <a:stretch/>
        </p:blipFill>
        <p:spPr bwMode="auto">
          <a:xfrm>
            <a:off x="1676400" y="3529033"/>
            <a:ext cx="6290945" cy="17811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6A33EDBC-D2F0-4554-ACA8-6F7727B11802}"/>
              </a:ext>
            </a:extLst>
          </p:cNvPr>
          <p:cNvSpPr/>
          <p:nvPr/>
        </p:nvSpPr>
        <p:spPr>
          <a:xfrm>
            <a:off x="762000" y="1600200"/>
            <a:ext cx="7810500" cy="1597297"/>
          </a:xfrm>
          <a:prstGeom prst="rect">
            <a:avLst/>
          </a:prstGeom>
        </p:spPr>
        <p:txBody>
          <a:bodyPr wrap="square">
            <a:spAutoFit/>
          </a:bodyPr>
          <a:lstStyle/>
          <a:p>
            <a:pPr algn="just">
              <a:lnSpc>
                <a:spcPct val="120000"/>
              </a:lnSpc>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Your line of sight through the driver’s side left fender to the center line. </a:t>
            </a:r>
          </a:p>
          <a:p>
            <a:pPr algn="just">
              <a:lnSpc>
                <a:spcPct val="120000"/>
              </a:lnSpc>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Your line of sight through the center of passenger’s side right half of the hood to the edge or edge line of the roadway.</a:t>
            </a:r>
          </a:p>
        </p:txBody>
      </p:sp>
    </p:spTree>
    <p:extLst>
      <p:ext uri="{BB962C8B-B14F-4D97-AF65-F5344CB8AC3E}">
        <p14:creationId xmlns:p14="http://schemas.microsoft.com/office/powerpoint/2010/main" val="3463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90000"/>
              </a:lnSpc>
            </a:pPr>
            <a:r>
              <a:rPr lang="en-US" altLang="en-US" sz="2400" dirty="0">
                <a:solidFill>
                  <a:srgbClr val="FF0000"/>
                </a:solidFill>
              </a:rPr>
              <a:t> Review of Range Lesson One</a:t>
            </a:r>
          </a:p>
          <a:p>
            <a:pPr lvl="1">
              <a:lnSpc>
                <a:spcPct val="90000"/>
              </a:lnSpc>
            </a:pPr>
            <a:r>
              <a:rPr lang="en-US" altLang="en-US" sz="2000" dirty="0"/>
              <a:t>Central </a:t>
            </a:r>
            <a:r>
              <a:rPr lang="en-US" altLang="en-US" sz="2000" dirty="0" err="1"/>
              <a:t>Blindzone</a:t>
            </a:r>
            <a:endParaRPr lang="en-US" altLang="en-US" sz="2000" dirty="0"/>
          </a:p>
          <a:p>
            <a:pPr lvl="1">
              <a:lnSpc>
                <a:spcPct val="90000"/>
              </a:lnSpc>
            </a:pPr>
            <a:r>
              <a:rPr lang="en-US" altLang="en-US" sz="2000" dirty="0"/>
              <a:t>BGE Mirror Method</a:t>
            </a:r>
          </a:p>
          <a:p>
            <a:pPr lvl="1">
              <a:lnSpc>
                <a:spcPct val="90000"/>
              </a:lnSpc>
            </a:pPr>
            <a:r>
              <a:rPr lang="en-US" altLang="en-US" sz="2000" dirty="0"/>
              <a:t>Need for Developing Reference Points</a:t>
            </a:r>
          </a:p>
          <a:p>
            <a:pPr>
              <a:lnSpc>
                <a:spcPct val="90000"/>
              </a:lnSpc>
            </a:pPr>
            <a:r>
              <a:rPr lang="en-US" altLang="en-US" sz="2800" dirty="0">
                <a:solidFill>
                  <a:srgbClr val="FF3300"/>
                </a:solidFill>
              </a:rPr>
              <a:t> </a:t>
            </a:r>
            <a:r>
              <a:rPr lang="en-US" altLang="en-US" sz="2400" dirty="0">
                <a:solidFill>
                  <a:srgbClr val="FF0000"/>
                </a:solidFill>
              </a:rPr>
              <a:t>Standard Vehicle Reference Points</a:t>
            </a:r>
          </a:p>
          <a:p>
            <a:pPr lvl="1">
              <a:lnSpc>
                <a:spcPct val="90000"/>
              </a:lnSpc>
            </a:pPr>
            <a:r>
              <a:rPr lang="en-US" altLang="en-US" sz="2000" dirty="0"/>
              <a:t>Next topical area with classroom and range </a:t>
            </a:r>
          </a:p>
          <a:p>
            <a:pPr lvl="1">
              <a:lnSpc>
                <a:spcPct val="90000"/>
              </a:lnSpc>
            </a:pPr>
            <a:r>
              <a:rPr lang="en-US" altLang="en-US" sz="2000" dirty="0"/>
              <a:t>How can you tell where your front bumper is?</a:t>
            </a:r>
          </a:p>
          <a:p>
            <a:pPr>
              <a:lnSpc>
                <a:spcPct val="90000"/>
              </a:lnSpc>
            </a:pPr>
            <a:r>
              <a:rPr lang="en-US" altLang="en-US" sz="2400" dirty="0">
                <a:solidFill>
                  <a:srgbClr val="FF0000"/>
                </a:solidFill>
              </a:rPr>
              <a:t> Vehicle Controls</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12/4/2018</a:t>
            </a:fld>
            <a:endParaRPr lang="en-US" dirty="0"/>
          </a:p>
        </p:txBody>
      </p:sp>
      <p:grpSp>
        <p:nvGrpSpPr>
          <p:cNvPr id="6" name="Group 126" descr="Picture of glasses overlaying Wordart saying &quot;see&quot;">
            <a:extLst>
              <a:ext uri="{FF2B5EF4-FFF2-40B4-BE49-F238E27FC236}">
                <a16:creationId xmlns:a16="http://schemas.microsoft.com/office/drawing/2014/main" id="{38BBA49A-3945-463E-8302-FDD54B1572E9}"/>
              </a:ext>
            </a:extLst>
          </p:cNvPr>
          <p:cNvGrpSpPr>
            <a:grpSpLocks/>
          </p:cNvGrpSpPr>
          <p:nvPr/>
        </p:nvGrpSpPr>
        <p:grpSpPr bwMode="auto">
          <a:xfrm>
            <a:off x="7620000" y="1600200"/>
            <a:ext cx="1189038" cy="611188"/>
            <a:chOff x="4650" y="448"/>
            <a:chExt cx="749" cy="385"/>
          </a:xfrm>
        </p:grpSpPr>
        <p:sp>
          <p:nvSpPr>
            <p:cNvPr id="7" name="Freeform 73">
              <a:extLst>
                <a:ext uri="{FF2B5EF4-FFF2-40B4-BE49-F238E27FC236}">
                  <a16:creationId xmlns:a16="http://schemas.microsoft.com/office/drawing/2014/main" id="{A7AE4959-6E62-44DD-B72F-8BF883092CF8}"/>
                </a:ext>
              </a:extLst>
            </p:cNvPr>
            <p:cNvSpPr>
              <a:spLocks/>
            </p:cNvSpPr>
            <p:nvPr/>
          </p:nvSpPr>
          <p:spPr bwMode="auto">
            <a:xfrm rot="725542">
              <a:off x="5010" y="577"/>
              <a:ext cx="236" cy="256"/>
            </a:xfrm>
            <a:custGeom>
              <a:avLst/>
              <a:gdLst>
                <a:gd name="T0" fmla="*/ 231 w 264"/>
                <a:gd name="T1" fmla="*/ 11 h 210"/>
                <a:gd name="T2" fmla="*/ 182 w 264"/>
                <a:gd name="T3" fmla="*/ 2 h 210"/>
                <a:gd name="T4" fmla="*/ 136 w 264"/>
                <a:gd name="T5" fmla="*/ 2 h 210"/>
                <a:gd name="T6" fmla="*/ 92 w 264"/>
                <a:gd name="T7" fmla="*/ 0 h 210"/>
                <a:gd name="T8" fmla="*/ 53 w 264"/>
                <a:gd name="T9" fmla="*/ 3 h 210"/>
                <a:gd name="T10" fmla="*/ 24 w 264"/>
                <a:gd name="T11" fmla="*/ 11 h 210"/>
                <a:gd name="T12" fmla="*/ 0 w 264"/>
                <a:gd name="T13" fmla="*/ 23 h 210"/>
                <a:gd name="T14" fmla="*/ 0 w 264"/>
                <a:gd name="T15" fmla="*/ 92 h 210"/>
                <a:gd name="T16" fmla="*/ 7 w 264"/>
                <a:gd name="T17" fmla="*/ 131 h 210"/>
                <a:gd name="T18" fmla="*/ 19 w 264"/>
                <a:gd name="T19" fmla="*/ 159 h 210"/>
                <a:gd name="T20" fmla="*/ 34 w 264"/>
                <a:gd name="T21" fmla="*/ 178 h 210"/>
                <a:gd name="T22" fmla="*/ 49 w 264"/>
                <a:gd name="T23" fmla="*/ 189 h 210"/>
                <a:gd name="T24" fmla="*/ 69 w 264"/>
                <a:gd name="T25" fmla="*/ 199 h 210"/>
                <a:gd name="T26" fmla="*/ 88 w 264"/>
                <a:gd name="T27" fmla="*/ 205 h 210"/>
                <a:gd name="T28" fmla="*/ 110 w 264"/>
                <a:gd name="T29" fmla="*/ 208 h 210"/>
                <a:gd name="T30" fmla="*/ 135 w 264"/>
                <a:gd name="T31" fmla="*/ 210 h 210"/>
                <a:gd name="T32" fmla="*/ 176 w 264"/>
                <a:gd name="T33" fmla="*/ 208 h 210"/>
                <a:gd name="T34" fmla="*/ 202 w 264"/>
                <a:gd name="T35" fmla="*/ 202 h 210"/>
                <a:gd name="T36" fmla="*/ 225 w 264"/>
                <a:gd name="T37" fmla="*/ 194 h 210"/>
                <a:gd name="T38" fmla="*/ 243 w 264"/>
                <a:gd name="T39" fmla="*/ 172 h 210"/>
                <a:gd name="T40" fmla="*/ 255 w 264"/>
                <a:gd name="T41" fmla="*/ 144 h 210"/>
                <a:gd name="T42" fmla="*/ 264 w 264"/>
                <a:gd name="T43" fmla="*/ 115 h 210"/>
                <a:gd name="T44" fmla="*/ 264 w 264"/>
                <a:gd name="T45" fmla="*/ 75 h 210"/>
                <a:gd name="T46" fmla="*/ 264 w 264"/>
                <a:gd name="T47" fmla="*/ 36 h 210"/>
                <a:gd name="T48" fmla="*/ 231 w 264"/>
                <a:gd name="T49" fmla="*/ 1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10">
                  <a:moveTo>
                    <a:pt x="231" y="11"/>
                  </a:moveTo>
                  <a:lnTo>
                    <a:pt x="182" y="2"/>
                  </a:lnTo>
                  <a:lnTo>
                    <a:pt x="136" y="2"/>
                  </a:lnTo>
                  <a:lnTo>
                    <a:pt x="92" y="0"/>
                  </a:lnTo>
                  <a:lnTo>
                    <a:pt x="53" y="3"/>
                  </a:lnTo>
                  <a:lnTo>
                    <a:pt x="24" y="11"/>
                  </a:lnTo>
                  <a:lnTo>
                    <a:pt x="0" y="23"/>
                  </a:lnTo>
                  <a:lnTo>
                    <a:pt x="0" y="92"/>
                  </a:lnTo>
                  <a:lnTo>
                    <a:pt x="7" y="131"/>
                  </a:lnTo>
                  <a:lnTo>
                    <a:pt x="19" y="159"/>
                  </a:lnTo>
                  <a:lnTo>
                    <a:pt x="34" y="178"/>
                  </a:lnTo>
                  <a:lnTo>
                    <a:pt x="49" y="189"/>
                  </a:lnTo>
                  <a:lnTo>
                    <a:pt x="69" y="199"/>
                  </a:lnTo>
                  <a:lnTo>
                    <a:pt x="88" y="205"/>
                  </a:lnTo>
                  <a:lnTo>
                    <a:pt x="110" y="208"/>
                  </a:lnTo>
                  <a:lnTo>
                    <a:pt x="135" y="210"/>
                  </a:lnTo>
                  <a:lnTo>
                    <a:pt x="176" y="208"/>
                  </a:lnTo>
                  <a:lnTo>
                    <a:pt x="202" y="202"/>
                  </a:lnTo>
                  <a:lnTo>
                    <a:pt x="225" y="194"/>
                  </a:lnTo>
                  <a:lnTo>
                    <a:pt x="243" y="172"/>
                  </a:lnTo>
                  <a:lnTo>
                    <a:pt x="255" y="144"/>
                  </a:lnTo>
                  <a:lnTo>
                    <a:pt x="264" y="115"/>
                  </a:lnTo>
                  <a:lnTo>
                    <a:pt x="264" y="75"/>
                  </a:lnTo>
                  <a:lnTo>
                    <a:pt x="264" y="36"/>
                  </a:lnTo>
                  <a:lnTo>
                    <a:pt x="231"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8" name="Freeform 74">
              <a:extLst>
                <a:ext uri="{FF2B5EF4-FFF2-40B4-BE49-F238E27FC236}">
                  <a16:creationId xmlns:a16="http://schemas.microsoft.com/office/drawing/2014/main" id="{A91D5285-349F-498A-AC51-DDC2EB50F225}"/>
                </a:ext>
              </a:extLst>
            </p:cNvPr>
            <p:cNvSpPr>
              <a:spLocks/>
            </p:cNvSpPr>
            <p:nvPr/>
          </p:nvSpPr>
          <p:spPr bwMode="auto">
            <a:xfrm rot="792127">
              <a:off x="4889" y="544"/>
              <a:ext cx="151" cy="33"/>
            </a:xfrm>
            <a:custGeom>
              <a:avLst/>
              <a:gdLst>
                <a:gd name="T0" fmla="*/ 0 w 38"/>
                <a:gd name="T1" fmla="*/ 9 h 28"/>
                <a:gd name="T2" fmla="*/ 6 w 38"/>
                <a:gd name="T3" fmla="*/ 3 h 28"/>
                <a:gd name="T4" fmla="*/ 14 w 38"/>
                <a:gd name="T5" fmla="*/ 0 h 28"/>
                <a:gd name="T6" fmla="*/ 26 w 38"/>
                <a:gd name="T7" fmla="*/ 0 h 28"/>
                <a:gd name="T8" fmla="*/ 35 w 38"/>
                <a:gd name="T9" fmla="*/ 5 h 28"/>
                <a:gd name="T10" fmla="*/ 38 w 38"/>
                <a:gd name="T11" fmla="*/ 27 h 28"/>
                <a:gd name="T12" fmla="*/ 29 w 38"/>
                <a:gd name="T13" fmla="*/ 25 h 28"/>
                <a:gd name="T14" fmla="*/ 21 w 38"/>
                <a:gd name="T15" fmla="*/ 21 h 28"/>
                <a:gd name="T16" fmla="*/ 11 w 38"/>
                <a:gd name="T17" fmla="*/ 25 h 28"/>
                <a:gd name="T18" fmla="*/ 1 w 38"/>
                <a:gd name="T19" fmla="*/ 28 h 28"/>
                <a:gd name="T20" fmla="*/ 0 w 38"/>
                <a:gd name="T2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0" y="9"/>
                  </a:moveTo>
                  <a:lnTo>
                    <a:pt x="6" y="3"/>
                  </a:lnTo>
                  <a:lnTo>
                    <a:pt x="14" y="0"/>
                  </a:lnTo>
                  <a:lnTo>
                    <a:pt x="26" y="0"/>
                  </a:lnTo>
                  <a:lnTo>
                    <a:pt x="35" y="5"/>
                  </a:lnTo>
                  <a:lnTo>
                    <a:pt x="38" y="27"/>
                  </a:lnTo>
                  <a:lnTo>
                    <a:pt x="29" y="25"/>
                  </a:lnTo>
                  <a:lnTo>
                    <a:pt x="21" y="21"/>
                  </a:lnTo>
                  <a:lnTo>
                    <a:pt x="11" y="25"/>
                  </a:lnTo>
                  <a:lnTo>
                    <a:pt x="1" y="28"/>
                  </a:lnTo>
                  <a:lnTo>
                    <a:pt x="0" y="9"/>
                  </a:lnTo>
                  <a:close/>
                </a:path>
              </a:pathLst>
            </a:custGeom>
            <a:solidFill>
              <a:schemeClr val="hlink"/>
            </a:solidFill>
            <a:ln>
              <a:noFill/>
            </a:ln>
            <a:extLst>
              <a:ext uri="{91240B29-F687-4F45-9708-019B960494DF}">
                <a14:hiddenLine xmlns:a14="http://schemas.microsoft.com/office/drawing/2010/main" w="12700" cmpd="sng">
                  <a:solidFill>
                    <a:srgbClr val="000000"/>
                  </a:solidFill>
                  <a:prstDash val="solid"/>
                  <a:round/>
                  <a:headEnd/>
                  <a:tailEnd/>
                </a14:hiddenLine>
              </a:ext>
            </a:extLst>
          </p:spPr>
          <p:txBody>
            <a:bodyPr/>
            <a:lstStyle/>
            <a:p>
              <a:endParaRPr lang="en-US"/>
            </a:p>
          </p:txBody>
        </p:sp>
        <p:sp>
          <p:nvSpPr>
            <p:cNvPr id="9" name="Freeform 72">
              <a:extLst>
                <a:ext uri="{FF2B5EF4-FFF2-40B4-BE49-F238E27FC236}">
                  <a16:creationId xmlns:a16="http://schemas.microsoft.com/office/drawing/2014/main" id="{0A785A07-3A48-4DA6-9241-E0A793480364}"/>
                </a:ext>
              </a:extLst>
            </p:cNvPr>
            <p:cNvSpPr>
              <a:spLocks/>
            </p:cNvSpPr>
            <p:nvPr/>
          </p:nvSpPr>
          <p:spPr bwMode="auto">
            <a:xfrm rot="525671">
              <a:off x="4650" y="480"/>
              <a:ext cx="239" cy="256"/>
            </a:xfrm>
            <a:custGeom>
              <a:avLst/>
              <a:gdLst>
                <a:gd name="T0" fmla="*/ 26 w 265"/>
                <a:gd name="T1" fmla="*/ 11 h 211"/>
                <a:gd name="T2" fmla="*/ 75 w 265"/>
                <a:gd name="T3" fmla="*/ 0 h 211"/>
                <a:gd name="T4" fmla="*/ 128 w 265"/>
                <a:gd name="T5" fmla="*/ 0 h 211"/>
                <a:gd name="T6" fmla="*/ 208 w 265"/>
                <a:gd name="T7" fmla="*/ 6 h 211"/>
                <a:gd name="T8" fmla="*/ 236 w 265"/>
                <a:gd name="T9" fmla="*/ 11 h 211"/>
                <a:gd name="T10" fmla="*/ 265 w 265"/>
                <a:gd name="T11" fmla="*/ 25 h 211"/>
                <a:gd name="T12" fmla="*/ 265 w 265"/>
                <a:gd name="T13" fmla="*/ 56 h 211"/>
                <a:gd name="T14" fmla="*/ 265 w 265"/>
                <a:gd name="T15" fmla="*/ 90 h 211"/>
                <a:gd name="T16" fmla="*/ 256 w 265"/>
                <a:gd name="T17" fmla="*/ 122 h 211"/>
                <a:gd name="T18" fmla="*/ 247 w 265"/>
                <a:gd name="T19" fmla="*/ 143 h 211"/>
                <a:gd name="T20" fmla="*/ 239 w 265"/>
                <a:gd name="T21" fmla="*/ 163 h 211"/>
                <a:gd name="T22" fmla="*/ 228 w 265"/>
                <a:gd name="T23" fmla="*/ 178 h 211"/>
                <a:gd name="T24" fmla="*/ 212 w 265"/>
                <a:gd name="T25" fmla="*/ 193 h 211"/>
                <a:gd name="T26" fmla="*/ 187 w 265"/>
                <a:gd name="T27" fmla="*/ 201 h 211"/>
                <a:gd name="T28" fmla="*/ 154 w 265"/>
                <a:gd name="T29" fmla="*/ 207 h 211"/>
                <a:gd name="T30" fmla="*/ 117 w 265"/>
                <a:gd name="T31" fmla="*/ 211 h 211"/>
                <a:gd name="T32" fmla="*/ 88 w 265"/>
                <a:gd name="T33" fmla="*/ 207 h 211"/>
                <a:gd name="T34" fmla="*/ 64 w 265"/>
                <a:gd name="T35" fmla="*/ 203 h 211"/>
                <a:gd name="T36" fmla="*/ 40 w 265"/>
                <a:gd name="T37" fmla="*/ 193 h 211"/>
                <a:gd name="T38" fmla="*/ 20 w 265"/>
                <a:gd name="T39" fmla="*/ 175 h 211"/>
                <a:gd name="T40" fmla="*/ 9 w 265"/>
                <a:gd name="T41" fmla="*/ 158 h 211"/>
                <a:gd name="T42" fmla="*/ 0 w 265"/>
                <a:gd name="T43" fmla="*/ 114 h 211"/>
                <a:gd name="T44" fmla="*/ 0 w 265"/>
                <a:gd name="T45" fmla="*/ 75 h 211"/>
                <a:gd name="T46" fmla="*/ 0 w 265"/>
                <a:gd name="T47" fmla="*/ 35 h 211"/>
                <a:gd name="T48" fmla="*/ 26 w 265"/>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1">
                  <a:moveTo>
                    <a:pt x="26" y="11"/>
                  </a:moveTo>
                  <a:lnTo>
                    <a:pt x="75" y="0"/>
                  </a:lnTo>
                  <a:lnTo>
                    <a:pt x="128" y="0"/>
                  </a:lnTo>
                  <a:lnTo>
                    <a:pt x="208" y="6"/>
                  </a:lnTo>
                  <a:lnTo>
                    <a:pt x="236" y="11"/>
                  </a:lnTo>
                  <a:lnTo>
                    <a:pt x="265" y="25"/>
                  </a:lnTo>
                  <a:lnTo>
                    <a:pt x="265" y="56"/>
                  </a:lnTo>
                  <a:lnTo>
                    <a:pt x="265" y="90"/>
                  </a:lnTo>
                  <a:lnTo>
                    <a:pt x="256" y="122"/>
                  </a:lnTo>
                  <a:lnTo>
                    <a:pt x="247" y="143"/>
                  </a:lnTo>
                  <a:lnTo>
                    <a:pt x="239" y="163"/>
                  </a:lnTo>
                  <a:lnTo>
                    <a:pt x="228" y="178"/>
                  </a:lnTo>
                  <a:lnTo>
                    <a:pt x="212" y="193"/>
                  </a:lnTo>
                  <a:lnTo>
                    <a:pt x="187" y="201"/>
                  </a:lnTo>
                  <a:lnTo>
                    <a:pt x="154" y="207"/>
                  </a:lnTo>
                  <a:lnTo>
                    <a:pt x="117" y="211"/>
                  </a:lnTo>
                  <a:lnTo>
                    <a:pt x="88" y="207"/>
                  </a:lnTo>
                  <a:lnTo>
                    <a:pt x="64" y="203"/>
                  </a:lnTo>
                  <a:lnTo>
                    <a:pt x="40" y="193"/>
                  </a:lnTo>
                  <a:lnTo>
                    <a:pt x="20" y="175"/>
                  </a:lnTo>
                  <a:lnTo>
                    <a:pt x="9" y="158"/>
                  </a:lnTo>
                  <a:lnTo>
                    <a:pt x="0" y="114"/>
                  </a:lnTo>
                  <a:lnTo>
                    <a:pt x="0" y="75"/>
                  </a:lnTo>
                  <a:lnTo>
                    <a:pt x="0" y="35"/>
                  </a:lnTo>
                  <a:lnTo>
                    <a:pt x="26"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10" name="Line 114">
              <a:extLst>
                <a:ext uri="{FF2B5EF4-FFF2-40B4-BE49-F238E27FC236}">
                  <a16:creationId xmlns:a16="http://schemas.microsoft.com/office/drawing/2014/main" id="{81979F30-48DD-4C7C-8C3A-BE2C36E77498}"/>
                </a:ext>
              </a:extLst>
            </p:cNvPr>
            <p:cNvSpPr>
              <a:spLocks noChangeShapeType="1"/>
            </p:cNvSpPr>
            <p:nvPr/>
          </p:nvSpPr>
          <p:spPr bwMode="auto">
            <a:xfrm flipV="1">
              <a:off x="4710" y="448"/>
              <a:ext cx="90" cy="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5">
              <a:extLst>
                <a:ext uri="{FF2B5EF4-FFF2-40B4-BE49-F238E27FC236}">
                  <a16:creationId xmlns:a16="http://schemas.microsoft.com/office/drawing/2014/main" id="{02AE368D-B0D3-4BB2-8FE8-3774B12702BF}"/>
                </a:ext>
              </a:extLst>
            </p:cNvPr>
            <p:cNvSpPr>
              <a:spLocks noChangeShapeType="1"/>
            </p:cNvSpPr>
            <p:nvPr/>
          </p:nvSpPr>
          <p:spPr bwMode="auto">
            <a:xfrm flipV="1">
              <a:off x="5249" y="577"/>
              <a:ext cx="150" cy="6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7" descr="White marble">
              <a:extLst>
                <a:ext uri="{FF2B5EF4-FFF2-40B4-BE49-F238E27FC236}">
                  <a16:creationId xmlns:a16="http://schemas.microsoft.com/office/drawing/2014/main" id="{4C97D273-A7B9-4EF4-8DF8-2915E4099A22}"/>
                </a:ext>
              </a:extLst>
            </p:cNvPr>
            <p:cNvSpPr>
              <a:spLocks noChangeArrowheads="1" noChangeShapeType="1" noTextEdit="1"/>
            </p:cNvSpPr>
            <p:nvPr/>
          </p:nvSpPr>
          <p:spPr bwMode="auto">
            <a:xfrm rot="1053621">
              <a:off x="4709" y="580"/>
              <a:ext cx="450" cy="1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dirty="0">
                  <a:ln w="9525">
                    <a:round/>
                    <a:headEnd/>
                    <a:tailEnd/>
                  </a:ln>
                  <a:blipFill dpi="0" rotWithShape="0">
                    <a:blip r:embed="rId2"/>
                    <a:srcRect/>
                    <a:tile tx="0" ty="0" sx="100000" sy="100000" flip="none" algn="tl"/>
                  </a:blipFill>
                  <a:effectLst/>
                  <a:latin typeface="Arial Black" panose="020B0A04020102020204" pitchFamily="34" charset="0"/>
                </a:rPr>
                <a:t>S E </a:t>
              </a:r>
              <a:r>
                <a:rPr lang="en-US" sz="3600" kern="10" dirty="0" err="1">
                  <a:ln w="9525">
                    <a:round/>
                    <a:headEnd/>
                    <a:tailEnd/>
                  </a:ln>
                  <a:blipFill dpi="0" rotWithShape="0">
                    <a:blip r:embed="rId2"/>
                    <a:srcRect/>
                    <a:tile tx="0" ty="0" sx="100000" sy="100000" flip="none" algn="tl"/>
                  </a:blipFill>
                  <a:effectLst/>
                  <a:latin typeface="Arial Black" panose="020B0A04020102020204" pitchFamily="34" charset="0"/>
                </a:rPr>
                <a:t>E</a:t>
              </a:r>
              <a:endParaRPr lang="en-US" sz="3600" kern="10" dirty="0">
                <a:ln w="9525">
                  <a:round/>
                  <a:headEnd/>
                  <a:tailEnd/>
                </a:ln>
                <a:blipFill dpi="0" rotWithShape="0">
                  <a:blip r:embed="rId2"/>
                  <a:srcRect/>
                  <a:tile tx="0" ty="0" sx="100000" sy="100000" flip="none" algn="tl"/>
                </a:blipFill>
                <a:effectLst/>
                <a:latin typeface="Arial Black" panose="020B0A04020102020204" pitchFamily="34" charset="0"/>
              </a:endParaRPr>
            </a:p>
          </p:txBody>
        </p:sp>
      </p:grpSp>
      <p:pic>
        <p:nvPicPr>
          <p:cNvPr id="13" name="Picture 12" descr="Logo of a car superimposed on outline of Pennsylvania">
            <a:extLst>
              <a:ext uri="{FF2B5EF4-FFF2-40B4-BE49-F238E27FC236}">
                <a16:creationId xmlns:a16="http://schemas.microsoft.com/office/drawing/2014/main" id="{6587262F-15BD-4B42-A11A-F52E555B0D71}"/>
              </a:ext>
            </a:extLst>
          </p:cNvPr>
          <p:cNvPicPr/>
          <p:nvPr/>
        </p:nvPicPr>
        <p:blipFill rotWithShape="1">
          <a:blip r:embed="rId3"/>
          <a:srcRect l="16319" t="84606" r="73959" b="3732"/>
          <a:stretch/>
        </p:blipFill>
        <p:spPr bwMode="auto">
          <a:xfrm>
            <a:off x="334962"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Lane Position #2</a:t>
            </a:r>
            <a:endParaRPr lang="en-US" dirty="0"/>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7" name="Picture 6" descr="Logo of a car superimposed on outline of Pennsylvania">
            <a:extLst>
              <a:ext uri="{FF2B5EF4-FFF2-40B4-BE49-F238E27FC236}">
                <a16:creationId xmlns:a16="http://schemas.microsoft.com/office/drawing/2014/main" id="{82250E97-CA31-4C4E-BD78-528CAEA1C6B0}"/>
              </a:ext>
            </a:extLst>
          </p:cNvPr>
          <p:cNvPicPr/>
          <p:nvPr/>
        </p:nvPicPr>
        <p:blipFill rotWithShape="1">
          <a:blip r:embed="rId2"/>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
        <p:nvSpPr>
          <p:cNvPr id="10" name="Rectangle 8">
            <a:extLst>
              <a:ext uri="{FF2B5EF4-FFF2-40B4-BE49-F238E27FC236}">
                <a16:creationId xmlns:a16="http://schemas.microsoft.com/office/drawing/2014/main" id="{50310B10-4106-49B7-8AAA-689039E2E08F}"/>
              </a:ext>
            </a:extLst>
          </p:cNvPr>
          <p:cNvSpPr>
            <a:spLocks noChangeArrowheads="1"/>
          </p:cNvSpPr>
          <p:nvPr/>
        </p:nvSpPr>
        <p:spPr bwMode="auto">
          <a:xfrm>
            <a:off x="457200" y="1691501"/>
            <a:ext cx="431323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85750" indent="-28575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LEFT SIDE OF YOUR LANE.</a:t>
            </a:r>
          </a:p>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CAR IS 0-6 INCHES AWAY FROM LINE TO LEFT</a:t>
            </a:r>
          </a:p>
        </p:txBody>
      </p:sp>
      <p:pic>
        <p:nvPicPr>
          <p:cNvPr id="11" name="Picture 10" descr="a diagram of a car in lane two position">
            <a:extLst>
              <a:ext uri="{FF2B5EF4-FFF2-40B4-BE49-F238E27FC236}">
                <a16:creationId xmlns:a16="http://schemas.microsoft.com/office/drawing/2014/main" id="{FCB7B20A-A97F-4481-8E23-A9EBE05E74E2}"/>
              </a:ext>
            </a:extLst>
          </p:cNvPr>
          <p:cNvPicPr/>
          <p:nvPr/>
        </p:nvPicPr>
        <p:blipFill rotWithShape="1">
          <a:blip r:embed="rId3"/>
          <a:srcRect l="37500" t="55571" r="18288" b="24627"/>
          <a:stretch/>
        </p:blipFill>
        <p:spPr bwMode="auto">
          <a:xfrm>
            <a:off x="1399540" y="3429000"/>
            <a:ext cx="6220460" cy="1514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500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Lane Position #1</a:t>
            </a:r>
            <a:endParaRPr lang="en-US" dirty="0"/>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21</a:t>
            </a:fld>
            <a:endParaRPr lang="en-US"/>
          </a:p>
        </p:txBody>
      </p:sp>
      <p:pic>
        <p:nvPicPr>
          <p:cNvPr id="7" name="Picture 6" descr="Logo of a car superimposed on outline of Pennsylvania">
            <a:extLst>
              <a:ext uri="{FF2B5EF4-FFF2-40B4-BE49-F238E27FC236}">
                <a16:creationId xmlns:a16="http://schemas.microsoft.com/office/drawing/2014/main" id="{551C867F-7A68-4EA0-8E35-05C7F456E703}"/>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27" name="Picture 26" descr="a diagram of the car in lane one position">
            <a:extLst>
              <a:ext uri="{FF2B5EF4-FFF2-40B4-BE49-F238E27FC236}">
                <a16:creationId xmlns:a16="http://schemas.microsoft.com/office/drawing/2014/main" id="{FAB0C2BE-25C3-4B53-AFB8-41512F886C78}"/>
              </a:ext>
            </a:extLst>
          </p:cNvPr>
          <p:cNvPicPr/>
          <p:nvPr/>
        </p:nvPicPr>
        <p:blipFill rotWithShape="1">
          <a:blip r:embed="rId3"/>
          <a:srcRect l="35301" t="54081" r="29283" b="28034"/>
          <a:stretch/>
        </p:blipFill>
        <p:spPr bwMode="auto">
          <a:xfrm>
            <a:off x="2133600" y="3962400"/>
            <a:ext cx="5486400" cy="1666974"/>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5721E91-1A18-41CE-B7C0-4BC2169A1893}"/>
              </a:ext>
            </a:extLst>
          </p:cNvPr>
          <p:cNvSpPr/>
          <p:nvPr/>
        </p:nvSpPr>
        <p:spPr>
          <a:xfrm>
            <a:off x="457200" y="1447800"/>
            <a:ext cx="2362200" cy="1631216"/>
          </a:xfrm>
          <a:prstGeom prst="rect">
            <a:avLst/>
          </a:prstGeom>
        </p:spPr>
        <p:txBody>
          <a:bodyPr wrap="square">
            <a:spAutoFit/>
          </a:bodyPr>
          <a:lstStyle/>
          <a:p>
            <a:pPr algn="just">
              <a:spcBef>
                <a:spcPct val="50000"/>
              </a:spcBef>
            </a:pPr>
            <a:r>
              <a:rPr lang="en-US" altLang="en-US" sz="2000" b="1" dirty="0">
                <a:solidFill>
                  <a:srgbClr val="FF0000"/>
                </a:solidFill>
                <a:latin typeface="Arial" panose="020B0604020202020204" pitchFamily="34" charset="0"/>
              </a:rPr>
              <a:t>Position 1 </a:t>
            </a:r>
            <a:r>
              <a:rPr lang="en-US" altLang="en-US" sz="2000" b="1" dirty="0">
                <a:latin typeface="Arial" panose="020B0604020202020204" pitchFamily="34" charset="0"/>
              </a:rPr>
              <a:t>is in the middle of lane and will be used for the majority of driving situations</a:t>
            </a:r>
          </a:p>
        </p:txBody>
      </p:sp>
    </p:spTree>
    <p:extLst>
      <p:ext uri="{BB962C8B-B14F-4D97-AF65-F5344CB8AC3E}">
        <p14:creationId xmlns:p14="http://schemas.microsoft.com/office/powerpoint/2010/main" val="131880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CB0B-A4AF-48CC-844E-CFF5A15FFAD5}"/>
              </a:ext>
            </a:extLst>
          </p:cNvPr>
          <p:cNvSpPr>
            <a:spLocks noGrp="1"/>
          </p:cNvSpPr>
          <p:nvPr>
            <p:ph type="title"/>
          </p:nvPr>
        </p:nvSpPr>
        <p:spPr/>
        <p:txBody>
          <a:bodyPr/>
          <a:lstStyle/>
          <a:p>
            <a:r>
              <a:rPr lang="en-US" altLang="en-US" dirty="0"/>
              <a:t>Lane Positions</a:t>
            </a:r>
            <a:endParaRPr lang="en-US" dirty="0"/>
          </a:p>
        </p:txBody>
      </p:sp>
      <p:sp>
        <p:nvSpPr>
          <p:cNvPr id="4" name="Date Placeholder 3">
            <a:extLst>
              <a:ext uri="{FF2B5EF4-FFF2-40B4-BE49-F238E27FC236}">
                <a16:creationId xmlns:a16="http://schemas.microsoft.com/office/drawing/2014/main" id="{0711BB5A-0B07-411E-BC17-2BBEA58DFECD}"/>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AAF213AA-F40B-4E4C-8485-5F545D990C44}"/>
              </a:ext>
            </a:extLst>
          </p:cNvPr>
          <p:cNvSpPr>
            <a:spLocks noGrp="1"/>
          </p:cNvSpPr>
          <p:nvPr>
            <p:ph type="sldNum" sz="quarter" idx="12"/>
          </p:nvPr>
        </p:nvSpPr>
        <p:spPr/>
        <p:txBody>
          <a:bodyPr/>
          <a:lstStyle/>
          <a:p>
            <a:fld id="{680C5762-CF65-4775-9966-A58D40CC61B9}" type="slidenum">
              <a:rPr lang="en-US" smtClean="0"/>
              <a:t>22</a:t>
            </a:fld>
            <a:endParaRPr lang="en-US"/>
          </a:p>
        </p:txBody>
      </p:sp>
      <p:pic>
        <p:nvPicPr>
          <p:cNvPr id="8" name="Picture 7" descr="Logo of a car superimposed on outline of Pennsylvania">
            <a:extLst>
              <a:ext uri="{FF2B5EF4-FFF2-40B4-BE49-F238E27FC236}">
                <a16:creationId xmlns:a16="http://schemas.microsoft.com/office/drawing/2014/main" id="{385A47CF-6D96-491F-B772-08650926172D}"/>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10" name="Picture 9" descr="a diagram of a car in lane one position in relation to lane two position">
            <a:extLst>
              <a:ext uri="{FF2B5EF4-FFF2-40B4-BE49-F238E27FC236}">
                <a16:creationId xmlns:a16="http://schemas.microsoft.com/office/drawing/2014/main" id="{15A2CDF5-47CD-4B25-BEC1-C9845B356231}"/>
              </a:ext>
            </a:extLst>
          </p:cNvPr>
          <p:cNvPicPr/>
          <p:nvPr/>
        </p:nvPicPr>
        <p:blipFill rotWithShape="1">
          <a:blip r:embed="rId3"/>
          <a:srcRect l="37847" t="56210" r="17708" b="22711"/>
          <a:stretch/>
        </p:blipFill>
        <p:spPr bwMode="auto">
          <a:xfrm>
            <a:off x="2209800" y="3962400"/>
            <a:ext cx="6019800" cy="1476375"/>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BC887C35-6464-446D-AD83-62A666A31325}"/>
              </a:ext>
            </a:extLst>
          </p:cNvPr>
          <p:cNvSpPr/>
          <p:nvPr/>
        </p:nvSpPr>
        <p:spPr>
          <a:xfrm>
            <a:off x="304800" y="1504770"/>
            <a:ext cx="3962400" cy="1938992"/>
          </a:xfrm>
          <a:prstGeom prst="rect">
            <a:avLst/>
          </a:prstGeom>
        </p:spPr>
        <p:txBody>
          <a:bodyPr wrap="square">
            <a:spAutoFit/>
          </a:bodyPr>
          <a:lstStyle/>
          <a:p>
            <a:pPr algn="just">
              <a:spcBef>
                <a:spcPct val="50000"/>
              </a:spcBef>
            </a:pPr>
            <a:r>
              <a:rPr lang="en-US" altLang="en-US" sz="2000" b="1" dirty="0">
                <a:solidFill>
                  <a:srgbClr val="FF0000"/>
                </a:solidFill>
                <a:latin typeface="Arial" panose="020B0604020202020204" pitchFamily="34" charset="0"/>
              </a:rPr>
              <a:t>Position 2</a:t>
            </a:r>
            <a:r>
              <a:rPr lang="en-US" altLang="en-US" sz="2000" b="1" dirty="0">
                <a:solidFill>
                  <a:srgbClr val="003399"/>
                </a:solidFill>
                <a:latin typeface="Arial" panose="020B0604020202020204" pitchFamily="34" charset="0"/>
              </a:rPr>
              <a:t> </a:t>
            </a:r>
            <a:r>
              <a:rPr lang="en-US" altLang="en-US" sz="2000" b="1" dirty="0">
                <a:latin typeface="Arial" panose="020B0604020202020204" pitchFamily="34" charset="0"/>
              </a:rPr>
              <a:t>is a placement to the left when a restriction to your path of travel or your line of sight exists, without having to move out of the lane of travel.</a:t>
            </a:r>
          </a:p>
        </p:txBody>
      </p:sp>
    </p:spTree>
    <p:extLst>
      <p:ext uri="{BB962C8B-B14F-4D97-AF65-F5344CB8AC3E}">
        <p14:creationId xmlns:p14="http://schemas.microsoft.com/office/powerpoint/2010/main" val="10615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AB-33FD-4122-B1B1-D93B03BE37AF}"/>
              </a:ext>
            </a:extLst>
          </p:cNvPr>
          <p:cNvSpPr>
            <a:spLocks noGrp="1"/>
          </p:cNvSpPr>
          <p:nvPr>
            <p:ph type="title"/>
          </p:nvPr>
        </p:nvSpPr>
        <p:spPr/>
        <p:txBody>
          <a:bodyPr/>
          <a:lstStyle/>
          <a:p>
            <a:r>
              <a:rPr lang="en-US" altLang="en-US" dirty="0"/>
              <a:t>Lane Positions</a:t>
            </a:r>
            <a:endParaRPr lang="en-US" dirty="0"/>
          </a:p>
        </p:txBody>
      </p:sp>
      <p:sp>
        <p:nvSpPr>
          <p:cNvPr id="5" name="Slide Number Placeholder 4">
            <a:extLst>
              <a:ext uri="{FF2B5EF4-FFF2-40B4-BE49-F238E27FC236}">
                <a16:creationId xmlns:a16="http://schemas.microsoft.com/office/drawing/2014/main" id="{6DF2B3B6-641D-44D3-ADB7-70B95B321468}"/>
              </a:ext>
            </a:extLst>
          </p:cNvPr>
          <p:cNvSpPr>
            <a:spLocks noGrp="1"/>
          </p:cNvSpPr>
          <p:nvPr>
            <p:ph type="sldNum" sz="quarter" idx="12"/>
          </p:nvPr>
        </p:nvSpPr>
        <p:spPr/>
        <p:txBody>
          <a:bodyPr/>
          <a:lstStyle/>
          <a:p>
            <a:fld id="{680C5762-CF65-4775-9966-A58D40CC61B9}" type="slidenum">
              <a:rPr lang="en-US" smtClean="0"/>
              <a:t>23</a:t>
            </a:fld>
            <a:endParaRPr lang="en-US"/>
          </a:p>
        </p:txBody>
      </p:sp>
      <p:sp>
        <p:nvSpPr>
          <p:cNvPr id="9" name="Text Box 11">
            <a:extLst>
              <a:ext uri="{FF2B5EF4-FFF2-40B4-BE49-F238E27FC236}">
                <a16:creationId xmlns:a16="http://schemas.microsoft.com/office/drawing/2014/main" id="{E653AA0F-DA86-4B33-A5B9-62CC06BA7EB5}"/>
              </a:ext>
            </a:extLst>
          </p:cNvPr>
          <p:cNvSpPr txBox="1">
            <a:spLocks noChangeArrowheads="1"/>
          </p:cNvSpPr>
          <p:nvPr/>
        </p:nvSpPr>
        <p:spPr bwMode="auto">
          <a:xfrm>
            <a:off x="381000" y="1467775"/>
            <a:ext cx="2895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000" b="1" dirty="0">
                <a:solidFill>
                  <a:srgbClr val="FF0000"/>
                </a:solidFill>
                <a:latin typeface="Arial" panose="020B0604020202020204" pitchFamily="34" charset="0"/>
              </a:rPr>
              <a:t>Position 3 </a:t>
            </a:r>
            <a:r>
              <a:rPr lang="en-US" altLang="en-US" sz="2000" b="1" dirty="0">
                <a:latin typeface="Arial" panose="020B0604020202020204" pitchFamily="34" charset="0"/>
              </a:rPr>
              <a:t>is a vehicle placement to the right when a restriction to your path of travel or your line of sight exists, without having to move out of the lane of travel.</a:t>
            </a:r>
          </a:p>
        </p:txBody>
      </p:sp>
      <p:pic>
        <p:nvPicPr>
          <p:cNvPr id="10" name="Picture 9" descr="a diagram of a car in lane one position in regard to a car in lane three position">
            <a:extLst>
              <a:ext uri="{FF2B5EF4-FFF2-40B4-BE49-F238E27FC236}">
                <a16:creationId xmlns:a16="http://schemas.microsoft.com/office/drawing/2014/main" id="{36C565ED-DF04-4C85-8E2E-DABFF915A7B0}"/>
              </a:ext>
            </a:extLst>
          </p:cNvPr>
          <p:cNvPicPr/>
          <p:nvPr/>
        </p:nvPicPr>
        <p:blipFill rotWithShape="1">
          <a:blip r:embed="rId2"/>
          <a:srcRect l="37615" t="59404" r="19329" b="21646"/>
          <a:stretch/>
        </p:blipFill>
        <p:spPr bwMode="auto">
          <a:xfrm>
            <a:off x="1143000" y="4020444"/>
            <a:ext cx="5971540" cy="1428750"/>
          </a:xfrm>
          <a:prstGeom prst="rect">
            <a:avLst/>
          </a:prstGeom>
          <a:ln>
            <a:noFill/>
          </a:ln>
          <a:extLst>
            <a:ext uri="{53640926-AAD7-44D8-BBD7-CCE9431645EC}">
              <a14:shadowObscured xmlns:a14="http://schemas.microsoft.com/office/drawing/2010/main"/>
            </a:ext>
          </a:extLst>
        </p:spPr>
      </p:pic>
      <p:pic>
        <p:nvPicPr>
          <p:cNvPr id="11" name="Picture 10" descr="Logo of a car superimposed on outline of Pennsylvania">
            <a:extLst>
              <a:ext uri="{FF2B5EF4-FFF2-40B4-BE49-F238E27FC236}">
                <a16:creationId xmlns:a16="http://schemas.microsoft.com/office/drawing/2014/main" id="{E01F0DA2-5E84-48B0-B1D9-AF22350CFD77}"/>
              </a:ext>
            </a:extLst>
          </p:cNvPr>
          <p:cNvPicPr/>
          <p:nvPr/>
        </p:nvPicPr>
        <p:blipFill rotWithShape="1">
          <a:blip r:embed="rId3"/>
          <a:srcRect l="16319" t="84606" r="73959" b="3732"/>
          <a:stretch/>
        </p:blipFill>
        <p:spPr bwMode="auto">
          <a:xfrm>
            <a:off x="381000" y="5926264"/>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030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E44E-47BA-4017-9D9B-8FFFAC88F877}"/>
              </a:ext>
            </a:extLst>
          </p:cNvPr>
          <p:cNvSpPr>
            <a:spLocks noGrp="1"/>
          </p:cNvSpPr>
          <p:nvPr>
            <p:ph type="title"/>
          </p:nvPr>
        </p:nvSpPr>
        <p:spPr/>
        <p:txBody>
          <a:bodyPr/>
          <a:lstStyle/>
          <a:p>
            <a:r>
              <a:rPr lang="en-US" altLang="en-US" dirty="0"/>
              <a:t>Possible Lane Positions</a:t>
            </a:r>
            <a:endParaRPr lang="en-US" dirty="0"/>
          </a:p>
        </p:txBody>
      </p:sp>
      <p:sp>
        <p:nvSpPr>
          <p:cNvPr id="4" name="Date Placeholder 3">
            <a:extLst>
              <a:ext uri="{FF2B5EF4-FFF2-40B4-BE49-F238E27FC236}">
                <a16:creationId xmlns:a16="http://schemas.microsoft.com/office/drawing/2014/main" id="{AF01A53D-6019-4044-88AB-E24F7DD37D1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7BF1A0D7-7D1C-40C3-8D22-680AC13512E5}"/>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7" name="Text Box 16">
            <a:extLst>
              <a:ext uri="{FF2B5EF4-FFF2-40B4-BE49-F238E27FC236}">
                <a16:creationId xmlns:a16="http://schemas.microsoft.com/office/drawing/2014/main" id="{851D78DD-4A37-4690-91AD-E28305FF7D34}"/>
              </a:ext>
            </a:extLst>
          </p:cNvPr>
          <p:cNvSpPr txBox="1">
            <a:spLocks noChangeArrowheads="1"/>
          </p:cNvSpPr>
          <p:nvPr/>
        </p:nvSpPr>
        <p:spPr bwMode="auto">
          <a:xfrm>
            <a:off x="457200" y="1508125"/>
            <a:ext cx="3810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000" b="1" dirty="0">
                <a:latin typeface="Arial" panose="020B0604020202020204" pitchFamily="34" charset="0"/>
              </a:rPr>
              <a:t>Lane positions or placement will allow the driver to make adjustments to potential problems and create more space between the car and problem situations.</a:t>
            </a:r>
          </a:p>
        </p:txBody>
      </p:sp>
      <p:pic>
        <p:nvPicPr>
          <p:cNvPr id="8" name="Picture 7" descr="a diagram of cars in all possible lane positions, which range from one through five">
            <a:extLst>
              <a:ext uri="{FF2B5EF4-FFF2-40B4-BE49-F238E27FC236}">
                <a16:creationId xmlns:a16="http://schemas.microsoft.com/office/drawing/2014/main" id="{6BFCF38C-8E7B-4B20-B710-E19DAB54C9A6}"/>
              </a:ext>
            </a:extLst>
          </p:cNvPr>
          <p:cNvPicPr/>
          <p:nvPr/>
        </p:nvPicPr>
        <p:blipFill rotWithShape="1">
          <a:blip r:embed="rId2"/>
          <a:srcRect l="811" t="5129" r="57176" b="74145"/>
          <a:stretch/>
        </p:blipFill>
        <p:spPr bwMode="auto">
          <a:xfrm>
            <a:off x="1221422" y="3489325"/>
            <a:ext cx="6701155" cy="1790700"/>
          </a:xfrm>
          <a:prstGeom prst="rect">
            <a:avLst/>
          </a:prstGeom>
          <a:ln>
            <a:noFill/>
          </a:ln>
          <a:extLst>
            <a:ext uri="{53640926-AAD7-44D8-BBD7-CCE9431645EC}">
              <a14:shadowObscured xmlns:a14="http://schemas.microsoft.com/office/drawing/2010/main"/>
            </a:ext>
          </a:extLst>
        </p:spPr>
      </p:pic>
      <p:pic>
        <p:nvPicPr>
          <p:cNvPr id="9" name="Picture 8" descr="Logo of a car superimposed on outline of Pennsylvania">
            <a:extLst>
              <a:ext uri="{FF2B5EF4-FFF2-40B4-BE49-F238E27FC236}">
                <a16:creationId xmlns:a16="http://schemas.microsoft.com/office/drawing/2014/main" id="{25580D68-332A-4C74-BECE-73640C9D2AB2}"/>
              </a:ext>
            </a:extLst>
          </p:cNvPr>
          <p:cNvPicPr/>
          <p:nvPr/>
        </p:nvPicPr>
        <p:blipFill rotWithShape="1">
          <a:blip r:embed="rId3"/>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824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4FF0-F377-4BDE-AB8D-3D217DD35F25}"/>
              </a:ext>
            </a:extLst>
          </p:cNvPr>
          <p:cNvSpPr>
            <a:spLocks noGrp="1"/>
          </p:cNvSpPr>
          <p:nvPr>
            <p:ph type="title"/>
          </p:nvPr>
        </p:nvSpPr>
        <p:spPr/>
        <p:txBody>
          <a:bodyPr/>
          <a:lstStyle/>
          <a:p>
            <a:r>
              <a:rPr lang="en-US" altLang="en-US" dirty="0"/>
              <a:t>Standard Reference Points</a:t>
            </a:r>
            <a:endParaRPr lang="en-US" dirty="0"/>
          </a:p>
        </p:txBody>
      </p:sp>
      <p:sp>
        <p:nvSpPr>
          <p:cNvPr id="4" name="Date Placeholder 3">
            <a:extLst>
              <a:ext uri="{FF2B5EF4-FFF2-40B4-BE49-F238E27FC236}">
                <a16:creationId xmlns:a16="http://schemas.microsoft.com/office/drawing/2014/main" id="{FE89897F-9BF1-4114-AD56-610C1EA45AED}"/>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D5632B6-6DCD-4756-A1BF-F7B8A1CBAF14}"/>
              </a:ext>
            </a:extLst>
          </p:cNvPr>
          <p:cNvSpPr>
            <a:spLocks noGrp="1"/>
          </p:cNvSpPr>
          <p:nvPr>
            <p:ph type="sldNum" sz="quarter" idx="12"/>
          </p:nvPr>
        </p:nvSpPr>
        <p:spPr/>
        <p:txBody>
          <a:bodyPr/>
          <a:lstStyle/>
          <a:p>
            <a:fld id="{680C5762-CF65-4775-9966-A58D40CC61B9}" type="slidenum">
              <a:rPr lang="en-US" smtClean="0"/>
              <a:t>25</a:t>
            </a:fld>
            <a:endParaRPr lang="en-US"/>
          </a:p>
        </p:txBody>
      </p:sp>
      <p:sp>
        <p:nvSpPr>
          <p:cNvPr id="3" name="Rectangle 2">
            <a:extLst>
              <a:ext uri="{FF2B5EF4-FFF2-40B4-BE49-F238E27FC236}">
                <a16:creationId xmlns:a16="http://schemas.microsoft.com/office/drawing/2014/main" id="{8E470481-E723-4143-98C2-487D16FD21FE}"/>
              </a:ext>
            </a:extLst>
          </p:cNvPr>
          <p:cNvSpPr/>
          <p:nvPr/>
        </p:nvSpPr>
        <p:spPr>
          <a:xfrm>
            <a:off x="609600" y="1438183"/>
            <a:ext cx="7848600" cy="1938992"/>
          </a:xfrm>
          <a:prstGeom prst="rect">
            <a:avLst/>
          </a:prstGeom>
        </p:spPr>
        <p:txBody>
          <a:bodyPr wrap="square">
            <a:spAutoFit/>
          </a:bodyPr>
          <a:lstStyle/>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View “Reference Points Video”  </a:t>
            </a:r>
            <a:r>
              <a:rPr lang="en-US" altLang="en-US" sz="2000" b="1" dirty="0" err="1">
                <a:effectLst>
                  <a:outerShdw blurRad="38100" dist="38100" dir="2700000" algn="tl">
                    <a:srgbClr val="C0C0C0"/>
                  </a:outerShdw>
                </a:effectLst>
                <a:latin typeface="Arial" panose="020B0604020202020204" pitchFamily="34" charset="0"/>
                <a:cs typeface="Arial" panose="020B0604020202020204" pitchFamily="34" charset="0"/>
              </a:rPr>
              <a:t>Mottola</a:t>
            </a:r>
            <a:endPar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Relates part of the vehicle to some part of the roadway.</a:t>
            </a: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Helpful visual relationship of your vehicle within the operating space.</a:t>
            </a: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Will know your vehicle placement within a lane at all times.</a:t>
            </a: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Will allow for reduced-risk lane placements</a:t>
            </a:r>
          </a:p>
        </p:txBody>
      </p:sp>
      <p:pic>
        <p:nvPicPr>
          <p:cNvPr id="8" name="Picture 4" descr="a picture of a cobalt blue car from the driver's side and rear">
            <a:extLst>
              <a:ext uri="{FF2B5EF4-FFF2-40B4-BE49-F238E27FC236}">
                <a16:creationId xmlns:a16="http://schemas.microsoft.com/office/drawing/2014/main" id="{1DB5171E-74B0-44F2-91A2-2F7F1DF53E9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52337"/>
            <a:ext cx="3276600" cy="1114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10E72849-D4AA-4350-A1C0-AD829626FE9B}"/>
              </a:ext>
            </a:extLst>
          </p:cNvPr>
          <p:cNvSpPr txBox="1">
            <a:spLocks noChangeArrowheads="1"/>
          </p:cNvSpPr>
          <p:nvPr/>
        </p:nvSpPr>
        <p:spPr bwMode="auto">
          <a:xfrm>
            <a:off x="1524000" y="5241924"/>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1200" b="1" dirty="0">
                <a:effectLst>
                  <a:outerShdw blurRad="38100" dist="38100" dir="2700000" algn="tl">
                    <a:srgbClr val="C0C0C0"/>
                  </a:outerShdw>
                </a:effectLst>
                <a:latin typeface="Arial" panose="020B0604020202020204" pitchFamily="34" charset="0"/>
                <a:cs typeface="Arial" panose="020B0604020202020204" pitchFamily="34" charset="0"/>
              </a:rPr>
              <a:t>Reference:  </a:t>
            </a:r>
            <a:r>
              <a:rPr lang="en-US" altLang="en-US" sz="1200" b="1" dirty="0" err="1">
                <a:effectLst>
                  <a:outerShdw blurRad="38100" dist="38100" dir="2700000" algn="tl">
                    <a:srgbClr val="C0C0C0"/>
                  </a:outerShdw>
                </a:effectLst>
                <a:latin typeface="Arial" panose="020B0604020202020204" pitchFamily="34" charset="0"/>
                <a:cs typeface="Arial" panose="020B0604020202020204" pitchFamily="34" charset="0"/>
              </a:rPr>
              <a:t>Mottola</a:t>
            </a:r>
            <a:r>
              <a:rPr lang="en-US" altLang="en-US" sz="1200" b="1" dirty="0">
                <a:effectLst>
                  <a:outerShdw blurRad="38100" dist="38100" dir="2700000" algn="tl">
                    <a:srgbClr val="C0C0C0"/>
                  </a:outerShdw>
                </a:effectLst>
                <a:latin typeface="Arial" panose="020B0604020202020204" pitchFamily="34" charset="0"/>
                <a:cs typeface="Arial" panose="020B0604020202020204" pitchFamily="34" charset="0"/>
              </a:rPr>
              <a:t>, F. R. (2001). “Empower Yourself with Zone Control Driving”</a:t>
            </a:r>
            <a:endParaRPr lang="en-US" altLang="en-US" sz="1800" b="1" dirty="0">
              <a:latin typeface="Arial" panose="020B0604020202020204" pitchFamily="34" charset="0"/>
              <a:cs typeface="Arial" panose="020B0604020202020204" pitchFamily="34" charset="0"/>
            </a:endParaRPr>
          </a:p>
        </p:txBody>
      </p:sp>
      <p:pic>
        <p:nvPicPr>
          <p:cNvPr id="10" name="Picture 9" descr="Logo of a car superimposed on outline of Pennsylvania">
            <a:extLst>
              <a:ext uri="{FF2B5EF4-FFF2-40B4-BE49-F238E27FC236}">
                <a16:creationId xmlns:a16="http://schemas.microsoft.com/office/drawing/2014/main" id="{A7276C57-4A47-417A-A670-A4C2B0919228}"/>
              </a:ext>
            </a:extLst>
          </p:cNvPr>
          <p:cNvPicPr/>
          <p:nvPr/>
        </p:nvPicPr>
        <p:blipFill rotWithShape="1">
          <a:blip r:embed="rId3"/>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33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EE0-B09F-4697-9573-E815C110F03B}"/>
              </a:ext>
            </a:extLst>
          </p:cNvPr>
          <p:cNvSpPr>
            <a:spLocks noGrp="1"/>
          </p:cNvSpPr>
          <p:nvPr>
            <p:ph type="title"/>
          </p:nvPr>
        </p:nvSpPr>
        <p:spPr/>
        <p:txBody>
          <a:bodyPr/>
          <a:lstStyle/>
          <a:p>
            <a:r>
              <a:rPr lang="en-US" altLang="en-US" dirty="0"/>
              <a:t>Session Assessment… 1</a:t>
            </a:r>
            <a:endParaRPr lang="en-US" dirty="0"/>
          </a:p>
        </p:txBody>
      </p:sp>
      <p:sp>
        <p:nvSpPr>
          <p:cNvPr id="4" name="Date Placeholder 3">
            <a:extLst>
              <a:ext uri="{FF2B5EF4-FFF2-40B4-BE49-F238E27FC236}">
                <a16:creationId xmlns:a16="http://schemas.microsoft.com/office/drawing/2014/main" id="{545C7449-067E-41F4-A9CE-37C86F5E3E38}"/>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A846B43-73B3-4647-9645-2D10393E9722}"/>
              </a:ext>
            </a:extLst>
          </p:cNvPr>
          <p:cNvSpPr>
            <a:spLocks noGrp="1"/>
          </p:cNvSpPr>
          <p:nvPr>
            <p:ph type="sldNum" sz="quarter" idx="12"/>
          </p:nvPr>
        </p:nvSpPr>
        <p:spPr/>
        <p:txBody>
          <a:bodyPr/>
          <a:lstStyle/>
          <a:p>
            <a:fld id="{680C5762-CF65-4775-9966-A58D40CC61B9}" type="slidenum">
              <a:rPr lang="en-US" smtClean="0"/>
              <a:t>26</a:t>
            </a:fld>
            <a:endParaRPr lang="en-US"/>
          </a:p>
        </p:txBody>
      </p:sp>
      <p:sp>
        <p:nvSpPr>
          <p:cNvPr id="8" name="Rectangle 3">
            <a:extLst>
              <a:ext uri="{FF2B5EF4-FFF2-40B4-BE49-F238E27FC236}">
                <a16:creationId xmlns:a16="http://schemas.microsoft.com/office/drawing/2014/main" id="{84F7B63B-DB66-4721-AB3C-6A7BE167B08C}"/>
              </a:ext>
            </a:extLst>
          </p:cNvPr>
          <p:cNvSpPr txBox="1">
            <a:spLocks noChangeArrowheads="1"/>
          </p:cNvSpPr>
          <p:nvPr/>
        </p:nvSpPr>
        <p:spPr>
          <a:xfrm>
            <a:off x="76200" y="1285875"/>
            <a:ext cx="9982200" cy="42862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120000"/>
              </a:lnSpc>
              <a:buSzPct val="90000"/>
              <a:buFont typeface="Wingdings" panose="05000000000000000000" pitchFamily="2" charset="2"/>
              <a:buAutoNum type="arabicPeriod"/>
              <a:defRPr/>
            </a:pPr>
            <a:r>
              <a:rPr lang="en-US" altLang="en-US" sz="2000" dirty="0"/>
              <a:t>Explain the difference between seeing an object and perceiving an object</a:t>
            </a:r>
          </a:p>
          <a:p>
            <a:pPr marL="609600" indent="-609600">
              <a:lnSpc>
                <a:spcPct val="120000"/>
              </a:lnSpc>
              <a:buSzPct val="90000"/>
              <a:buFont typeface="Wingdings" panose="05000000000000000000" pitchFamily="2" charset="2"/>
              <a:buAutoNum type="arabicPeriod"/>
              <a:defRPr/>
            </a:pPr>
            <a:r>
              <a:rPr lang="en-US" altLang="en-US" sz="2000" dirty="0"/>
              <a:t>List the three parts of vision used in driving. Give one use for each part.</a:t>
            </a:r>
          </a:p>
          <a:p>
            <a:pPr marL="609600" indent="-609600">
              <a:lnSpc>
                <a:spcPct val="120000"/>
              </a:lnSpc>
              <a:buSzPct val="90000"/>
              <a:buFont typeface="Wingdings" panose="05000000000000000000" pitchFamily="2" charset="2"/>
              <a:buAutoNum type="arabicPeriod"/>
              <a:defRPr/>
            </a:pPr>
            <a:r>
              <a:rPr lang="en-US" altLang="en-US" sz="2000" dirty="0"/>
              <a:t>List four different driving systems used in driver education</a:t>
            </a:r>
          </a:p>
          <a:p>
            <a:pPr marL="609600" indent="-609600">
              <a:lnSpc>
                <a:spcPct val="120000"/>
              </a:lnSpc>
              <a:buSzPct val="90000"/>
              <a:buFont typeface="Wingdings" panose="05000000000000000000" pitchFamily="2" charset="2"/>
              <a:buAutoNum type="arabicPeriod"/>
              <a:defRPr/>
            </a:pPr>
            <a:r>
              <a:rPr lang="en-US" altLang="en-US" sz="2000" dirty="0"/>
              <a:t>Explain how the BGE Mirror Method provides an advantage. </a:t>
            </a:r>
          </a:p>
          <a:p>
            <a:pPr marL="609600" indent="-609600">
              <a:lnSpc>
                <a:spcPct val="120000"/>
              </a:lnSpc>
              <a:buSzPct val="90000"/>
              <a:buFont typeface="Wingdings" panose="05000000000000000000" pitchFamily="2" charset="2"/>
              <a:buAutoNum type="arabicPeriod"/>
              <a:defRPr/>
            </a:pPr>
            <a:r>
              <a:rPr lang="en-US" altLang="en-US" sz="2000" dirty="0"/>
              <a:t>Explain what a Central Space Area is in relation to driving.</a:t>
            </a:r>
          </a:p>
          <a:p>
            <a:pPr marL="609600" indent="-609600">
              <a:lnSpc>
                <a:spcPct val="120000"/>
              </a:lnSpc>
              <a:buSzPct val="90000"/>
              <a:buFont typeface="Wingdings" panose="05000000000000000000" pitchFamily="2" charset="2"/>
              <a:buAutoNum type="arabicPeriod"/>
              <a:defRPr/>
            </a:pPr>
            <a:r>
              <a:rPr lang="en-US" altLang="en-US" sz="2000" dirty="0"/>
              <a:t>List three purposes for Standard Visual Reference Points.</a:t>
            </a:r>
          </a:p>
          <a:p>
            <a:pPr marL="609600" indent="-609600">
              <a:lnSpc>
                <a:spcPct val="120000"/>
              </a:lnSpc>
              <a:buSzPct val="90000"/>
              <a:buFont typeface="Wingdings" panose="05000000000000000000" pitchFamily="2" charset="2"/>
              <a:buAutoNum type="arabicPeriod"/>
              <a:defRPr/>
            </a:pPr>
            <a:r>
              <a:rPr lang="en-US" altLang="en-US" sz="2000" dirty="0"/>
              <a:t>How does a driver determine where the front bumper is located?</a:t>
            </a:r>
          </a:p>
          <a:p>
            <a:pPr marL="609600" indent="-609600">
              <a:lnSpc>
                <a:spcPct val="120000"/>
              </a:lnSpc>
              <a:buSzPct val="90000"/>
              <a:buFont typeface="Wingdings" panose="05000000000000000000" pitchFamily="2" charset="2"/>
              <a:buAutoNum type="arabicPeriod"/>
              <a:defRPr/>
            </a:pPr>
            <a:r>
              <a:rPr lang="en-US" altLang="en-US" sz="2000" dirty="0"/>
              <a:t>How does a driver determine Lane Position One while driving?</a:t>
            </a:r>
          </a:p>
          <a:p>
            <a:pPr marL="609600" indent="-609600">
              <a:lnSpc>
                <a:spcPct val="120000"/>
              </a:lnSpc>
              <a:buSzPct val="90000"/>
              <a:buFont typeface="Wingdings" panose="05000000000000000000" pitchFamily="2" charset="2"/>
              <a:buAutoNum type="arabicPeriod"/>
              <a:defRPr/>
            </a:pPr>
            <a:r>
              <a:rPr lang="en-US" altLang="en-US" sz="2000" dirty="0"/>
              <a:t>Explain the difference between an alert symbol light and a warning </a:t>
            </a:r>
          </a:p>
          <a:p>
            <a:pPr marL="0" indent="0">
              <a:lnSpc>
                <a:spcPct val="120000"/>
              </a:lnSpc>
              <a:buSzPct val="90000"/>
              <a:buNone/>
              <a:defRPr/>
            </a:pPr>
            <a:r>
              <a:rPr lang="en-US" altLang="en-US" sz="2000" dirty="0"/>
              <a:t>         symbol light on the dashboard.</a:t>
            </a:r>
          </a:p>
          <a:p>
            <a:pPr marL="0" indent="0">
              <a:lnSpc>
                <a:spcPct val="120000"/>
              </a:lnSpc>
              <a:buSzPct val="90000"/>
              <a:buNone/>
              <a:defRPr/>
            </a:pPr>
            <a:r>
              <a:rPr lang="en-US" altLang="en-US" sz="1800" dirty="0"/>
              <a:t>10.     </a:t>
            </a:r>
            <a:r>
              <a:rPr lang="en-US" altLang="en-US" sz="2000" dirty="0"/>
              <a:t>List and explain two driver readiness tasks.</a:t>
            </a:r>
          </a:p>
        </p:txBody>
      </p:sp>
      <p:pic>
        <p:nvPicPr>
          <p:cNvPr id="9" name="Picture 8" descr="Logo of a car superimposed on outline of Pennsylvania">
            <a:extLst>
              <a:ext uri="{FF2B5EF4-FFF2-40B4-BE49-F238E27FC236}">
                <a16:creationId xmlns:a16="http://schemas.microsoft.com/office/drawing/2014/main" id="{40B0ECC7-1928-48EE-83C1-1077522FF866}"/>
              </a:ext>
            </a:extLst>
          </p:cNvPr>
          <p:cNvPicPr/>
          <p:nvPr/>
        </p:nvPicPr>
        <p:blipFill rotWithShape="1">
          <a:blip r:embed="rId2"/>
          <a:srcRect l="16319" t="84606" r="73959" b="3732"/>
          <a:stretch/>
        </p:blipFill>
        <p:spPr bwMode="auto">
          <a:xfrm>
            <a:off x="304800" y="6050026"/>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2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1B58F-6C51-4430-A50B-7B453FB18181}"/>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AAE4B56B-09B8-43FB-8189-AF6ACE61353F}"/>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3" name="Rectangle 2">
            <a:extLst>
              <a:ext uri="{FF2B5EF4-FFF2-40B4-BE49-F238E27FC236}">
                <a16:creationId xmlns:a16="http://schemas.microsoft.com/office/drawing/2014/main" id="{31D47DD8-2397-4D92-BE5D-2C67B1E92A0F}"/>
              </a:ext>
            </a:extLst>
          </p:cNvPr>
          <p:cNvSpPr/>
          <p:nvPr/>
        </p:nvSpPr>
        <p:spPr>
          <a:xfrm>
            <a:off x="152400" y="1524000"/>
            <a:ext cx="8991600" cy="4334520"/>
          </a:xfrm>
          <a:prstGeom prst="rect">
            <a:avLst/>
          </a:prstGeom>
        </p:spPr>
        <p:txBody>
          <a:bodyPr wrap="square">
            <a:spAutoFit/>
          </a:bodyPr>
          <a:lstStyle/>
          <a:p>
            <a:pPr marL="609600" indent="-609600">
              <a:lnSpc>
                <a:spcPct val="110000"/>
              </a:lnSpc>
              <a:buSzPct val="90000"/>
              <a:buFont typeface="Wingdings" panose="05000000000000000000" pitchFamily="2" charset="2"/>
              <a:buAutoNum type="arabicPeriod"/>
              <a:defRPr/>
            </a:pPr>
            <a:r>
              <a:rPr lang="en-US" altLang="en-US" dirty="0">
                <a:latin typeface="Arial" panose="020B0604020202020204" pitchFamily="34" charset="0"/>
                <a:cs typeface="Arial" panose="020B0604020202020204" pitchFamily="34" charset="0"/>
              </a:rPr>
              <a:t>Explain the difference between seeing an object and perceiving an object..</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Seeing is a visual skill that is controlled by eye functions.. What is in the visual fields of focus, central space (UFOV), and peripheral.</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Perceiving is a mental skill that is controlled by the brain.. What you think you see</a:t>
            </a:r>
          </a:p>
          <a:p>
            <a:pPr marL="609600" indent="-609600">
              <a:lnSpc>
                <a:spcPct val="110000"/>
              </a:lnSpc>
              <a:buSzPct val="90000"/>
              <a:buFont typeface="Wingdings" panose="05000000000000000000" pitchFamily="2" charset="2"/>
              <a:buAutoNum type="arabicPeriod"/>
              <a:defRPr/>
            </a:pPr>
            <a:r>
              <a:rPr lang="en-US" altLang="en-US" dirty="0">
                <a:latin typeface="Arial" panose="020B0604020202020204" pitchFamily="34" charset="0"/>
                <a:cs typeface="Arial" panose="020B0604020202020204" pitchFamily="34" charset="0"/>
              </a:rPr>
              <a:t>List the three parts of vision used in driving. Give one use for each part.</a:t>
            </a:r>
          </a:p>
          <a:p>
            <a:pPr marL="990600" lvl="1" indent="-533400">
              <a:lnSpc>
                <a:spcPct val="110000"/>
              </a:lnSpc>
              <a:buSzPct val="90000"/>
              <a:buFont typeface="Wingdings" panose="05000000000000000000" pitchFamily="2" charset="2"/>
              <a:buChar char="q"/>
              <a:defRPr/>
            </a:pPr>
            <a:r>
              <a:rPr lang="en-US" altLang="en-US" dirty="0" err="1">
                <a:solidFill>
                  <a:srgbClr val="FF0000"/>
                </a:solidFill>
                <a:latin typeface="Arial" panose="020B0604020202020204" pitchFamily="34" charset="0"/>
                <a:cs typeface="Arial" panose="020B0604020202020204" pitchFamily="34" charset="0"/>
              </a:rPr>
              <a:t>Fovial</a:t>
            </a:r>
            <a:r>
              <a:rPr lang="en-US" altLang="en-US" dirty="0">
                <a:solidFill>
                  <a:srgbClr val="FF0000"/>
                </a:solidFill>
                <a:latin typeface="Arial" panose="020B0604020202020204" pitchFamily="34" charset="0"/>
                <a:cs typeface="Arial" panose="020B0604020202020204" pitchFamily="34" charset="0"/>
              </a:rPr>
              <a:t> vision allows the driver to focus, read signs, and use the targeting principles</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Central (UFOV) vision allows the driver to judge speed, distance, reference points, and lane placement</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Peripheral vision allows the driver to view motion and color changes around the central vision area</a:t>
            </a:r>
          </a:p>
          <a:p>
            <a:pPr marL="609600" indent="-609600">
              <a:lnSpc>
                <a:spcPct val="110000"/>
              </a:lnSpc>
              <a:buSzPct val="90000"/>
              <a:buFont typeface="Wingdings" panose="05000000000000000000" pitchFamily="2" charset="2"/>
              <a:buAutoNum type="arabicPeriod"/>
              <a:defRPr/>
            </a:pPr>
            <a:r>
              <a:rPr lang="en-US" altLang="en-US" dirty="0">
                <a:latin typeface="Arial" panose="020B0604020202020204" pitchFamily="34" charset="0"/>
                <a:cs typeface="Arial" panose="020B0604020202020204" pitchFamily="34" charset="0"/>
              </a:rPr>
              <a:t>List four different driving systems used in driver education</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Smith, Perceptual (IPDE,SIPDE), </a:t>
            </a:r>
            <a:r>
              <a:rPr lang="en-US" altLang="en-US" dirty="0" err="1">
                <a:solidFill>
                  <a:srgbClr val="FF0000"/>
                </a:solidFill>
                <a:latin typeface="Arial" panose="020B0604020202020204" pitchFamily="34" charset="0"/>
                <a:cs typeface="Arial" panose="020B0604020202020204" pitchFamily="34" charset="0"/>
              </a:rPr>
              <a:t>Mottola</a:t>
            </a:r>
            <a:r>
              <a:rPr lang="en-US" altLang="en-US" dirty="0">
                <a:solidFill>
                  <a:srgbClr val="FF0000"/>
                </a:solidFill>
                <a:latin typeface="Arial" panose="020B0604020202020204" pitchFamily="34" charset="0"/>
                <a:cs typeface="Arial" panose="020B0604020202020204" pitchFamily="34" charset="0"/>
              </a:rPr>
              <a:t> Zone Control, and SEE</a:t>
            </a:r>
          </a:p>
        </p:txBody>
      </p:sp>
      <p:sp>
        <p:nvSpPr>
          <p:cNvPr id="7" name="Title 6">
            <a:extLst>
              <a:ext uri="{FF2B5EF4-FFF2-40B4-BE49-F238E27FC236}">
                <a16:creationId xmlns:a16="http://schemas.microsoft.com/office/drawing/2014/main" id="{065A524F-6012-4188-B4A9-FDE29562DA2C}"/>
              </a:ext>
            </a:extLst>
          </p:cNvPr>
          <p:cNvSpPr>
            <a:spLocks noGrp="1"/>
          </p:cNvSpPr>
          <p:nvPr>
            <p:ph type="title"/>
          </p:nvPr>
        </p:nvSpPr>
        <p:spPr>
          <a:xfrm>
            <a:off x="533400" y="304800"/>
            <a:ext cx="8229600" cy="1143000"/>
          </a:xfrm>
        </p:spPr>
        <p:txBody>
          <a:bodyPr/>
          <a:lstStyle/>
          <a:p>
            <a:r>
              <a:rPr lang="en-US" dirty="0"/>
              <a:t>Session Assessment…1</a:t>
            </a:r>
          </a:p>
        </p:txBody>
      </p:sp>
      <p:pic>
        <p:nvPicPr>
          <p:cNvPr id="9" name="Picture 8" descr="Logo of a car superimposed on outline of Pennsylvania">
            <a:extLst>
              <a:ext uri="{FF2B5EF4-FFF2-40B4-BE49-F238E27FC236}">
                <a16:creationId xmlns:a16="http://schemas.microsoft.com/office/drawing/2014/main" id="{379FB4EC-B95E-47A7-8F9E-3FA20C6B8B58}"/>
              </a:ext>
            </a:extLst>
          </p:cNvPr>
          <p:cNvPicPr/>
          <p:nvPr/>
        </p:nvPicPr>
        <p:blipFill rotWithShape="1">
          <a:blip r:embed="rId2"/>
          <a:srcRect l="16319" t="84606" r="73959" b="3732"/>
          <a:stretch/>
        </p:blipFill>
        <p:spPr bwMode="auto">
          <a:xfrm>
            <a:off x="457200" y="5858520"/>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8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7E6F-47FF-4CBE-A0FC-66F93B349714}"/>
              </a:ext>
            </a:extLst>
          </p:cNvPr>
          <p:cNvSpPr>
            <a:spLocks noGrp="1"/>
          </p:cNvSpPr>
          <p:nvPr>
            <p:ph type="title"/>
          </p:nvPr>
        </p:nvSpPr>
        <p:spPr/>
        <p:txBody>
          <a:bodyPr/>
          <a:lstStyle/>
          <a:p>
            <a:r>
              <a:rPr lang="en-US" dirty="0"/>
              <a:t>Session Assessment…1</a:t>
            </a:r>
          </a:p>
        </p:txBody>
      </p:sp>
      <p:sp>
        <p:nvSpPr>
          <p:cNvPr id="4" name="Date Placeholder 3">
            <a:extLst>
              <a:ext uri="{FF2B5EF4-FFF2-40B4-BE49-F238E27FC236}">
                <a16:creationId xmlns:a16="http://schemas.microsoft.com/office/drawing/2014/main" id="{27E1AA2F-E196-4A48-9E19-F7E89EB8FCD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23C4F55D-677A-4FB9-8F66-97EC83579346}"/>
              </a:ext>
            </a:extLst>
          </p:cNvPr>
          <p:cNvSpPr>
            <a:spLocks noGrp="1"/>
          </p:cNvSpPr>
          <p:nvPr>
            <p:ph type="sldNum" sz="quarter" idx="12"/>
          </p:nvPr>
        </p:nvSpPr>
        <p:spPr/>
        <p:txBody>
          <a:bodyPr/>
          <a:lstStyle/>
          <a:p>
            <a:fld id="{680C5762-CF65-4775-9966-A58D40CC61B9}" type="slidenum">
              <a:rPr lang="en-US" smtClean="0"/>
              <a:t>28</a:t>
            </a:fld>
            <a:endParaRPr lang="en-US"/>
          </a:p>
        </p:txBody>
      </p:sp>
      <p:sp>
        <p:nvSpPr>
          <p:cNvPr id="8" name="Rectangle 3">
            <a:extLst>
              <a:ext uri="{FF2B5EF4-FFF2-40B4-BE49-F238E27FC236}">
                <a16:creationId xmlns:a16="http://schemas.microsoft.com/office/drawing/2014/main" id="{FF5A4665-3A67-466D-AA3B-F804E9DCC22C}"/>
              </a:ext>
            </a:extLst>
          </p:cNvPr>
          <p:cNvSpPr txBox="1">
            <a:spLocks noChangeArrowheads="1"/>
          </p:cNvSpPr>
          <p:nvPr/>
        </p:nvSpPr>
        <p:spPr>
          <a:xfrm>
            <a:off x="381000" y="1447800"/>
            <a:ext cx="83820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120000"/>
              </a:lnSpc>
              <a:buSzPct val="90000"/>
              <a:buFont typeface="Wingdings" panose="05000000000000000000" pitchFamily="2" charset="2"/>
              <a:buAutoNum type="arabicPeriod" startAt="4"/>
              <a:defRPr/>
            </a:pPr>
            <a:r>
              <a:rPr lang="en-US" altLang="en-US" sz="1800" dirty="0"/>
              <a:t>Explain how the BGE Mirror Method provides an advantage. </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The </a:t>
            </a:r>
            <a:r>
              <a:rPr lang="en-US" altLang="en-US" sz="1800" dirty="0" err="1">
                <a:solidFill>
                  <a:srgbClr val="FF0000"/>
                </a:solidFill>
              </a:rPr>
              <a:t>Blindzone</a:t>
            </a:r>
            <a:r>
              <a:rPr lang="en-US" altLang="en-US" sz="1800" dirty="0">
                <a:solidFill>
                  <a:srgbClr val="FF0000"/>
                </a:solidFill>
              </a:rPr>
              <a:t> Glare Elimination Method allows the driver to see traffic flow to the sides that is not visible in the traditional setting.  Checking areas to the right or left may still be used, but often are not needed when familiar with the system.</a:t>
            </a:r>
          </a:p>
          <a:p>
            <a:pPr marL="609600" indent="-609600">
              <a:lnSpc>
                <a:spcPct val="120000"/>
              </a:lnSpc>
              <a:buSzPct val="90000"/>
              <a:buFont typeface="Wingdings" panose="05000000000000000000" pitchFamily="2" charset="2"/>
              <a:buAutoNum type="arabicPeriod" startAt="4"/>
              <a:defRPr/>
            </a:pPr>
            <a:r>
              <a:rPr lang="en-US" altLang="en-US" sz="1800" dirty="0"/>
              <a:t>Explain what a Central Space Area is in relation to driving.</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The space not visible to the driver when seated behind the wheel due to sightline limitations</a:t>
            </a:r>
          </a:p>
          <a:p>
            <a:pPr marL="609600" indent="-609600">
              <a:lnSpc>
                <a:spcPct val="120000"/>
              </a:lnSpc>
              <a:buSzPct val="90000"/>
              <a:buFont typeface="Wingdings" panose="05000000000000000000" pitchFamily="2" charset="2"/>
              <a:buAutoNum type="arabicPeriod" startAt="4"/>
              <a:defRPr/>
            </a:pPr>
            <a:r>
              <a:rPr lang="en-US" altLang="en-US" sz="1800" dirty="0"/>
              <a:t>List three purposes for Standard Visual Reference Points.</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Relate part of the vehicle to some part of the roadway</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Helpful visual relationship of your vehicle within operating space</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Will know your vehicle placement within a lane at all times</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Will allow for reduced-risk lane placements</a:t>
            </a:r>
          </a:p>
          <a:p>
            <a:pPr marL="609600" indent="-609600">
              <a:defRPr/>
            </a:pPr>
            <a:endParaRPr lang="en-US" altLang="en-US" sz="1600" dirty="0">
              <a:latin typeface="Helvetica" panose="020B0604020202020204" pitchFamily="34" charset="0"/>
            </a:endParaRPr>
          </a:p>
        </p:txBody>
      </p:sp>
      <p:pic>
        <p:nvPicPr>
          <p:cNvPr id="9" name="Picture 8" descr="Logo of a car superimposed on outline of Pennsylvania">
            <a:extLst>
              <a:ext uri="{FF2B5EF4-FFF2-40B4-BE49-F238E27FC236}">
                <a16:creationId xmlns:a16="http://schemas.microsoft.com/office/drawing/2014/main" id="{F3729E92-2340-4512-AACE-35BC87AC3C46}"/>
              </a:ext>
            </a:extLst>
          </p:cNvPr>
          <p:cNvPicPr/>
          <p:nvPr/>
        </p:nvPicPr>
        <p:blipFill rotWithShape="1">
          <a:blip r:embed="rId2"/>
          <a:srcRect l="16319" t="84606" r="73959" b="3732"/>
          <a:stretch/>
        </p:blipFill>
        <p:spPr bwMode="auto">
          <a:xfrm>
            <a:off x="457200" y="5865876"/>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76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E3FD-7BDA-460E-982D-ED9AA4C8A101}"/>
              </a:ext>
            </a:extLst>
          </p:cNvPr>
          <p:cNvSpPr>
            <a:spLocks noGrp="1"/>
          </p:cNvSpPr>
          <p:nvPr>
            <p:ph type="title"/>
          </p:nvPr>
        </p:nvSpPr>
        <p:spPr/>
        <p:txBody>
          <a:bodyPr/>
          <a:lstStyle/>
          <a:p>
            <a:r>
              <a:rPr lang="en-US" dirty="0"/>
              <a:t>Session Assessment…1</a:t>
            </a:r>
          </a:p>
        </p:txBody>
      </p:sp>
      <p:sp>
        <p:nvSpPr>
          <p:cNvPr id="4" name="Date Placeholder 3">
            <a:extLst>
              <a:ext uri="{FF2B5EF4-FFF2-40B4-BE49-F238E27FC236}">
                <a16:creationId xmlns:a16="http://schemas.microsoft.com/office/drawing/2014/main" id="{6F5EF04E-4946-4219-9C18-9A0E95EC52C6}"/>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18A1D899-7053-43FC-9C63-6975007FBFF0}"/>
              </a:ext>
            </a:extLst>
          </p:cNvPr>
          <p:cNvSpPr>
            <a:spLocks noGrp="1"/>
          </p:cNvSpPr>
          <p:nvPr>
            <p:ph type="sldNum" sz="quarter" idx="12"/>
          </p:nvPr>
        </p:nvSpPr>
        <p:spPr/>
        <p:txBody>
          <a:bodyPr/>
          <a:lstStyle/>
          <a:p>
            <a:fld id="{680C5762-CF65-4775-9966-A58D40CC61B9}" type="slidenum">
              <a:rPr lang="en-US" smtClean="0"/>
              <a:t>29</a:t>
            </a:fld>
            <a:endParaRPr lang="en-US"/>
          </a:p>
        </p:txBody>
      </p:sp>
      <p:sp>
        <p:nvSpPr>
          <p:cNvPr id="3" name="Rectangle 2">
            <a:extLst>
              <a:ext uri="{FF2B5EF4-FFF2-40B4-BE49-F238E27FC236}">
                <a16:creationId xmlns:a16="http://schemas.microsoft.com/office/drawing/2014/main" id="{385AA419-A403-48F5-8226-E814508629CB}"/>
              </a:ext>
            </a:extLst>
          </p:cNvPr>
          <p:cNvSpPr/>
          <p:nvPr/>
        </p:nvSpPr>
        <p:spPr>
          <a:xfrm>
            <a:off x="762000" y="1447800"/>
            <a:ext cx="7924800" cy="3385799"/>
          </a:xfrm>
          <a:prstGeom prst="rect">
            <a:avLst/>
          </a:prstGeom>
        </p:spPr>
        <p:txBody>
          <a:bodyPr wrap="square">
            <a:spAutoFit/>
          </a:bodyPr>
          <a:lstStyle/>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How does a driver determine where the front bumper is located?</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By using the mirrors as a standard vehicle reference point.</a:t>
            </a:r>
          </a:p>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How does a driver determine Lane Position One while driving?</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Reference Points of 2-3 feet from left and 2-3 feet from right.</a:t>
            </a:r>
          </a:p>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Explain the difference between an alert symbol light and a warning symbol light on the dashboard.</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Alert symbols tell the driver the system is working properly.</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Warning symbols tell the driver of a system malfunction.</a:t>
            </a:r>
          </a:p>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List and explain two driver readiness tasks.</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Security, Seating Position, Restraints, and Mirrors</a:t>
            </a:r>
          </a:p>
        </p:txBody>
      </p:sp>
      <p:pic>
        <p:nvPicPr>
          <p:cNvPr id="8" name="Picture 7" descr="Logo of a car superimposed on outline of Pennsylvania">
            <a:extLst>
              <a:ext uri="{FF2B5EF4-FFF2-40B4-BE49-F238E27FC236}">
                <a16:creationId xmlns:a16="http://schemas.microsoft.com/office/drawing/2014/main" id="{165CC8DE-BE8F-43F0-86A9-6E78AE762B26}"/>
              </a:ext>
            </a:extLst>
          </p:cNvPr>
          <p:cNvPicPr/>
          <p:nvPr/>
        </p:nvPicPr>
        <p:blipFill rotWithShape="1">
          <a:blip r:embed="rId2"/>
          <a:srcRect l="16319" t="84606" r="73959" b="3732"/>
          <a:stretch/>
        </p:blipFill>
        <p:spPr bwMode="auto">
          <a:xfrm>
            <a:off x="457200" y="5758498"/>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86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a:xfrm>
            <a:off x="457200" y="304800"/>
            <a:ext cx="8229600" cy="1143000"/>
          </a:xfrm>
        </p:spPr>
        <p:txBody>
          <a:bodyPr/>
          <a:lstStyle/>
          <a:p>
            <a:r>
              <a:rPr lang="en-US" altLang="en-US"/>
              <a:t>Vision and Perception</a:t>
            </a:r>
            <a:endParaRPr lang="en-US" dirty="0"/>
          </a:p>
        </p:txBody>
      </p:sp>
      <p:sp>
        <p:nvSpPr>
          <p:cNvPr id="3" name="Content Placeholder 2">
            <a:extLst>
              <a:ext uri="{FF2B5EF4-FFF2-40B4-BE49-F238E27FC236}">
                <a16:creationId xmlns:a16="http://schemas.microsoft.com/office/drawing/2014/main" id="{3D741E15-BAE5-46E0-B816-A96E6F026F8E}"/>
              </a:ext>
            </a:extLst>
          </p:cNvPr>
          <p:cNvSpPr>
            <a:spLocks noGrp="1"/>
          </p:cNvSpPr>
          <p:nvPr>
            <p:ph idx="1"/>
          </p:nvPr>
        </p:nvSpPr>
        <p:spPr>
          <a:xfrm>
            <a:off x="457200" y="1600200"/>
            <a:ext cx="8229600" cy="4525963"/>
          </a:xfrm>
        </p:spPr>
        <p:txBody>
          <a:bodyPr/>
          <a:lstStyle/>
          <a:p>
            <a:pPr>
              <a:buFont typeface="Wingdings" panose="05000000000000000000" pitchFamily="2" charset="2"/>
              <a:buNone/>
            </a:pPr>
            <a:r>
              <a:rPr lang="en-US" altLang="en-US" sz="2400"/>
              <a:t>Central Space Area</a:t>
            </a:r>
          </a:p>
          <a:p>
            <a:r>
              <a:rPr lang="en-US" altLang="en-US" sz="2000">
                <a:solidFill>
                  <a:srgbClr val="FF0000"/>
                </a:solidFill>
              </a:rPr>
              <a:t> True Blind Spot</a:t>
            </a:r>
          </a:p>
          <a:p>
            <a:r>
              <a:rPr lang="en-US" altLang="en-US" sz="2000">
                <a:solidFill>
                  <a:srgbClr val="FF0000"/>
                </a:solidFill>
              </a:rPr>
              <a:t> Sightline Limitations</a:t>
            </a:r>
          </a:p>
          <a:p>
            <a:endParaRPr lang="en-US" dirty="0"/>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12/4/2018</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a:t>
            </a:fld>
            <a:endParaRPr lang="en-US"/>
          </a:p>
        </p:txBody>
      </p:sp>
      <p:pic>
        <p:nvPicPr>
          <p:cNvPr id="6" name="Picture 5" descr="Logo of a car superimposed on outline of Pennsylvania">
            <a:extLst>
              <a:ext uri="{FF2B5EF4-FFF2-40B4-BE49-F238E27FC236}">
                <a16:creationId xmlns:a16="http://schemas.microsoft.com/office/drawing/2014/main" id="{0CCDE935-0D61-4A17-A127-5EED72A5FDE4}"/>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8" name="Picture 1026" descr="A blue car in a parking lot surrounded by small yellow cones.">
            <a:extLst>
              <a:ext uri="{FF2B5EF4-FFF2-40B4-BE49-F238E27FC236}">
                <a16:creationId xmlns:a16="http://schemas.microsoft.com/office/drawing/2014/main" id="{B8FAB072-D249-4C35-9C95-A7339A7105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8125" b="18750"/>
          <a:stretch>
            <a:fillRect/>
          </a:stretch>
        </p:blipFill>
        <p:spPr bwMode="auto">
          <a:xfrm>
            <a:off x="445477" y="2893505"/>
            <a:ext cx="5105400" cy="285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30</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12/4/2018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Traditional Mirror Settings</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12/4/2018</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6" name="Picture 5" descr="Logo of a car superimposed on outline of Pennsylvania">
            <a:extLst>
              <a:ext uri="{FF2B5EF4-FFF2-40B4-BE49-F238E27FC236}">
                <a16:creationId xmlns:a16="http://schemas.microsoft.com/office/drawing/2014/main" id="{A475730E-A021-43C4-968B-9A86BADC37EE}"/>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10" name="Picture 9" descr="A diagram of traditional mirror settings for a driver.">
            <a:extLst>
              <a:ext uri="{FF2B5EF4-FFF2-40B4-BE49-F238E27FC236}">
                <a16:creationId xmlns:a16="http://schemas.microsoft.com/office/drawing/2014/main" id="{2A448580-8E83-4585-A5A7-3E6D6C2C841A}"/>
              </a:ext>
            </a:extLst>
          </p:cNvPr>
          <p:cNvPicPr/>
          <p:nvPr/>
        </p:nvPicPr>
        <p:blipFill rotWithShape="1">
          <a:blip r:embed="rId3"/>
          <a:srcRect l="25926" t="23076" r="27777" b="13676"/>
          <a:stretch/>
        </p:blipFill>
        <p:spPr bwMode="auto">
          <a:xfrm>
            <a:off x="1365355" y="1438212"/>
            <a:ext cx="5264045" cy="3971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BGE Mirror Settings</a:t>
            </a:r>
            <a:endParaRPr lang="en-US" dirty="0"/>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Logo of a car superimposed on outline of Pennsylvania">
            <a:extLst>
              <a:ext uri="{FF2B5EF4-FFF2-40B4-BE49-F238E27FC236}">
                <a16:creationId xmlns:a16="http://schemas.microsoft.com/office/drawing/2014/main" id="{21B6F3DA-0DA4-4E87-8B10-646BFA2FA59A}"/>
              </a:ext>
            </a:extLst>
          </p:cNvPr>
          <p:cNvPicPr/>
          <p:nvPr/>
        </p:nvPicPr>
        <p:blipFill rotWithShape="1">
          <a:blip r:embed="rId2"/>
          <a:srcRect l="16319" t="84606" r="73959" b="3732"/>
          <a:stretch/>
        </p:blipFill>
        <p:spPr bwMode="auto">
          <a:xfrm>
            <a:off x="233032" y="5791200"/>
            <a:ext cx="987552" cy="612648"/>
          </a:xfrm>
          <a:prstGeom prst="rect">
            <a:avLst/>
          </a:prstGeom>
          <a:ln>
            <a:noFill/>
          </a:ln>
          <a:extLst>
            <a:ext uri="{53640926-AAD7-44D8-BBD7-CCE9431645EC}">
              <a14:shadowObscured xmlns:a14="http://schemas.microsoft.com/office/drawing/2010/main"/>
            </a:ext>
          </a:extLst>
        </p:spPr>
      </p:pic>
      <p:pic>
        <p:nvPicPr>
          <p:cNvPr id="10" name="Picture 9" descr="A picture of BGE mirror settings for a driver.">
            <a:extLst>
              <a:ext uri="{FF2B5EF4-FFF2-40B4-BE49-F238E27FC236}">
                <a16:creationId xmlns:a16="http://schemas.microsoft.com/office/drawing/2014/main" id="{1F6EC9F9-8F16-42CE-8892-72C555F53790}"/>
              </a:ext>
            </a:extLst>
          </p:cNvPr>
          <p:cNvPicPr/>
          <p:nvPr/>
        </p:nvPicPr>
        <p:blipFill rotWithShape="1">
          <a:blip r:embed="rId3"/>
          <a:srcRect l="1273" t="5610" r="57176" b="36325"/>
          <a:stretch/>
        </p:blipFill>
        <p:spPr bwMode="auto">
          <a:xfrm>
            <a:off x="1526219" y="1221740"/>
            <a:ext cx="5598478" cy="4414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0F67F-74AE-4E48-9984-3A62A0EECAF8}"/>
              </a:ext>
            </a:extLst>
          </p:cNvPr>
          <p:cNvSpPr>
            <a:spLocks noGrp="1"/>
          </p:cNvSpPr>
          <p:nvPr>
            <p:ph idx="1"/>
          </p:nvPr>
        </p:nvSpPr>
        <p:spPr/>
        <p:txBody>
          <a:bodyPr/>
          <a:lstStyle/>
          <a:p>
            <a:pPr marL="0" indent="0">
              <a:spcBef>
                <a:spcPct val="50000"/>
              </a:spcBef>
              <a:buNone/>
            </a:pPr>
            <a:r>
              <a:rPr lang="en-US" altLang="en-US" sz="2400" b="1" dirty="0"/>
              <a:t>The BGE side mirror setting (15 degree to outside) will allow for view to the side in addition to the rear view.</a:t>
            </a:r>
            <a:r>
              <a:rPr lang="en-US" altLang="en-US" sz="2400" dirty="0"/>
              <a:t> </a:t>
            </a:r>
          </a:p>
          <a:p>
            <a:endParaRPr lang="en-US" dirty="0"/>
          </a:p>
        </p:txBody>
      </p:sp>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6" name="Picture 5" descr="Logo of a car superimposed on outline of Pennsylvania">
            <a:extLst>
              <a:ext uri="{FF2B5EF4-FFF2-40B4-BE49-F238E27FC236}">
                <a16:creationId xmlns:a16="http://schemas.microsoft.com/office/drawing/2014/main" id="{21AB12C9-F2BE-4299-B42F-2E2064268187}"/>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id="{B688FB43-A2A5-46DB-BC59-E5901CAA2C79}"/>
              </a:ext>
            </a:extLst>
          </p:cNvPr>
          <p:cNvSpPr>
            <a:spLocks noGrp="1"/>
          </p:cNvSpPr>
          <p:nvPr>
            <p:ph type="title"/>
          </p:nvPr>
        </p:nvSpPr>
        <p:spPr>
          <a:xfrm>
            <a:off x="457200" y="304800"/>
            <a:ext cx="8229600" cy="1143000"/>
          </a:xfrm>
        </p:spPr>
        <p:txBody>
          <a:bodyPr>
            <a:normAutofit/>
          </a:bodyPr>
          <a:lstStyle/>
          <a:p>
            <a:r>
              <a:rPr lang="en-US" altLang="en-US" sz="2800" dirty="0"/>
              <a:t>Mirror Blind Spot and Glare Elimination (BGE)</a:t>
            </a:r>
            <a:endParaRPr lang="en-US" sz="2800" dirty="0"/>
          </a:p>
        </p:txBody>
      </p:sp>
      <p:pic>
        <p:nvPicPr>
          <p:cNvPr id="10" name="Picture 9" descr="An illustration of how BGE settings of mirrors eliminates the mirror blind spot and glare.">
            <a:extLst>
              <a:ext uri="{FF2B5EF4-FFF2-40B4-BE49-F238E27FC236}">
                <a16:creationId xmlns:a16="http://schemas.microsoft.com/office/drawing/2014/main" id="{9150FB2D-9666-42EE-A11C-88712E22894E}"/>
              </a:ext>
            </a:extLst>
          </p:cNvPr>
          <p:cNvPicPr/>
          <p:nvPr/>
        </p:nvPicPr>
        <p:blipFill rotWithShape="1">
          <a:blip r:embed="rId3"/>
          <a:srcRect l="579" t="5128" r="53356" b="47810"/>
          <a:stretch/>
        </p:blipFill>
        <p:spPr bwMode="auto">
          <a:xfrm>
            <a:off x="1799113" y="2438400"/>
            <a:ext cx="5545773" cy="3224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lang="en-US" altLang="en-US" dirty="0"/>
              <a:t>BGE Mirror Settings</a:t>
            </a:r>
            <a:endParaRPr lang="en-US" dirty="0"/>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Logo of a car superimposed on outline of Pennsylvania">
            <a:extLst>
              <a:ext uri="{FF2B5EF4-FFF2-40B4-BE49-F238E27FC236}">
                <a16:creationId xmlns:a16="http://schemas.microsoft.com/office/drawing/2014/main" id="{ED1733A2-8264-4BD8-A005-D4A2956A90C6}"/>
              </a:ext>
            </a:extLst>
          </p:cNvPr>
          <p:cNvPicPr/>
          <p:nvPr/>
        </p:nvPicPr>
        <p:blipFill rotWithShape="1">
          <a:blip r:embed="rId2"/>
          <a:srcRect l="16319" t="84606" r="73959" b="3732"/>
          <a:stretch/>
        </p:blipFill>
        <p:spPr bwMode="auto">
          <a:xfrm>
            <a:off x="452021" y="5819839"/>
            <a:ext cx="987552" cy="612648"/>
          </a:xfrm>
          <a:prstGeom prst="rect">
            <a:avLst/>
          </a:prstGeom>
          <a:ln>
            <a:noFill/>
          </a:ln>
          <a:extLst>
            <a:ext uri="{53640926-AAD7-44D8-BBD7-CCE9431645EC}">
              <a14:shadowObscured xmlns:a14="http://schemas.microsoft.com/office/drawing/2010/main"/>
            </a:ext>
          </a:extLst>
        </p:spPr>
      </p:pic>
      <p:pic>
        <p:nvPicPr>
          <p:cNvPr id="10" name="Picture 4" descr="a side view mirror">
            <a:extLst>
              <a:ext uri="{FF2B5EF4-FFF2-40B4-BE49-F238E27FC236}">
                <a16:creationId xmlns:a16="http://schemas.microsoft.com/office/drawing/2014/main" id="{258830DB-D9EB-434D-BCB5-DB74A2EF04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30208"/>
          <a:stretch>
            <a:fillRect/>
          </a:stretch>
        </p:blipFill>
        <p:spPr bwMode="auto">
          <a:xfrm>
            <a:off x="500479" y="2212974"/>
            <a:ext cx="24384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 rear view mirror">
            <a:extLst>
              <a:ext uri="{FF2B5EF4-FFF2-40B4-BE49-F238E27FC236}">
                <a16:creationId xmlns:a16="http://schemas.microsoft.com/office/drawing/2014/main" id="{ECD3BBC3-2551-42A6-905F-16976303AD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5556" b="14075"/>
          <a:stretch>
            <a:fillRect/>
          </a:stretch>
        </p:blipFill>
        <p:spPr bwMode="auto">
          <a:xfrm>
            <a:off x="2909471" y="1709769"/>
            <a:ext cx="3429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 sideview mirror">
            <a:extLst>
              <a:ext uri="{FF2B5EF4-FFF2-40B4-BE49-F238E27FC236}">
                <a16:creationId xmlns:a16="http://schemas.microsoft.com/office/drawing/2014/main" id="{6900A442-363E-4D93-9301-7EDEFF0893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111" t="6772" r="15686" b="35661"/>
          <a:stretch>
            <a:fillRect/>
          </a:stretch>
        </p:blipFill>
        <p:spPr bwMode="auto">
          <a:xfrm>
            <a:off x="6300371" y="2212974"/>
            <a:ext cx="2286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A picture of a red car in a parking lot surrounded by a car on its left, right, and behind. The BGE mirror settings allow the red car to see each of the other three cars.">
            <a:extLst>
              <a:ext uri="{FF2B5EF4-FFF2-40B4-BE49-F238E27FC236}">
                <a16:creationId xmlns:a16="http://schemas.microsoft.com/office/drawing/2014/main" id="{1178C444-541D-425B-BE55-0E2F094462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557" t="37158" r="19672" b="25684"/>
          <a:stretch>
            <a:fillRect/>
          </a:stretch>
        </p:blipFill>
        <p:spPr bwMode="auto">
          <a:xfrm>
            <a:off x="2209800" y="3903630"/>
            <a:ext cx="47244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r>
              <a:rPr lang="en-US" altLang="en-US" dirty="0"/>
              <a:t>Purpose of Reference Points</a:t>
            </a:r>
            <a:endParaRPr lang="en-US" dirty="0"/>
          </a:p>
        </p:txBody>
      </p:sp>
      <p:sp>
        <p:nvSpPr>
          <p:cNvPr id="3" name="Content Placeholder 2">
            <a:extLst>
              <a:ext uri="{FF2B5EF4-FFF2-40B4-BE49-F238E27FC236}">
                <a16:creationId xmlns:a16="http://schemas.microsoft.com/office/drawing/2014/main" id="{E328F47C-800E-415C-8AFE-73744DA99D0A}"/>
              </a:ext>
            </a:extLst>
          </p:cNvPr>
          <p:cNvSpPr>
            <a:spLocks noGrp="1"/>
          </p:cNvSpPr>
          <p:nvPr>
            <p:ph idx="1"/>
          </p:nvPr>
        </p:nvSpPr>
        <p:spPr/>
        <p:txBody>
          <a:bodyPr>
            <a:normAutofit/>
          </a:bodyPr>
          <a:lstStyle/>
          <a:p>
            <a:r>
              <a:rPr lang="en-US" altLang="en-US" sz="2400" dirty="0"/>
              <a:t>Relate part of the vehicle to some part of the roadway</a:t>
            </a:r>
          </a:p>
          <a:p>
            <a:r>
              <a:rPr lang="en-US" altLang="en-US" sz="2400" dirty="0"/>
              <a:t>Helpful visual relationship of your vehicle within operating space</a:t>
            </a:r>
          </a:p>
          <a:p>
            <a:r>
              <a:rPr lang="en-US" altLang="en-US" sz="2400" dirty="0"/>
              <a:t>Will know your vehicle placement within a lane at all times</a:t>
            </a:r>
          </a:p>
          <a:p>
            <a:r>
              <a:rPr lang="en-US" altLang="en-US" sz="2400" dirty="0"/>
              <a:t>Will allow for reduced-risk lane placements</a:t>
            </a:r>
          </a:p>
          <a:p>
            <a:endParaRPr lang="en-US" dirty="0"/>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Logo of a car superimposed on outline of Pennsylvania">
            <a:extLst>
              <a:ext uri="{FF2B5EF4-FFF2-40B4-BE49-F238E27FC236}">
                <a16:creationId xmlns:a16="http://schemas.microsoft.com/office/drawing/2014/main" id="{F81AA781-B817-41B8-B140-C40BDC8EA29D}"/>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p:txBody>
          <a:bodyPr/>
          <a:lstStyle/>
          <a:p>
            <a:r>
              <a:rPr lang="en-US" altLang="en-US" dirty="0"/>
              <a:t>Establishing Reference Points</a:t>
            </a:r>
            <a:endParaRPr lang="en-US" dirty="0"/>
          </a:p>
        </p:txBody>
      </p:sp>
      <p:sp>
        <p:nvSpPr>
          <p:cNvPr id="3" name="Content Placeholder 2">
            <a:extLst>
              <a:ext uri="{FF2B5EF4-FFF2-40B4-BE49-F238E27FC236}">
                <a16:creationId xmlns:a16="http://schemas.microsoft.com/office/drawing/2014/main" id="{FD2713FA-2B55-437D-83F1-7285578F632D}"/>
              </a:ext>
            </a:extLst>
          </p:cNvPr>
          <p:cNvSpPr>
            <a:spLocks noGrp="1"/>
          </p:cNvSpPr>
          <p:nvPr>
            <p:ph idx="1"/>
          </p:nvPr>
        </p:nvSpPr>
        <p:spPr/>
        <p:txBody>
          <a:bodyPr>
            <a:normAutofit/>
          </a:bodyPr>
          <a:lstStyle/>
          <a:p>
            <a:r>
              <a:rPr lang="en-US" altLang="en-US" sz="2400" dirty="0"/>
              <a:t> Set up Positions Outside Vehicle</a:t>
            </a:r>
          </a:p>
          <a:p>
            <a:r>
              <a:rPr lang="en-US" altLang="en-US" sz="2400" dirty="0"/>
              <a:t> Sit Behind Wheel</a:t>
            </a:r>
          </a:p>
          <a:p>
            <a:r>
              <a:rPr lang="en-US" altLang="en-US" sz="2400" dirty="0"/>
              <a:t> Look for Reference to Car</a:t>
            </a:r>
          </a:p>
          <a:p>
            <a:r>
              <a:rPr lang="en-US" altLang="en-US" sz="2400" dirty="0"/>
              <a:t> Use Targeting Principles</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6" name="Picture 5" descr="Logo of a car superimposed on outline of Pennsylvania">
            <a:extLst>
              <a:ext uri="{FF2B5EF4-FFF2-40B4-BE49-F238E27FC236}">
                <a16:creationId xmlns:a16="http://schemas.microsoft.com/office/drawing/2014/main" id="{7FBC4667-C2D0-4480-8A60-349034E99C16}"/>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8" name="Picture 4" descr="a picture of the side and back of a cobalt blue car">
            <a:extLst>
              <a:ext uri="{FF2B5EF4-FFF2-40B4-BE49-F238E27FC236}">
                <a16:creationId xmlns:a16="http://schemas.microsoft.com/office/drawing/2014/main" id="{FDE2D9D7-7400-478B-A3D3-E6ECD2F3BFF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4099513"/>
            <a:ext cx="5324475" cy="172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10389AE6-86CB-4556-8D41-6F9B48790E8D}"/>
              </a:ext>
            </a:extLst>
          </p:cNvPr>
          <p:cNvSpPr txBox="1">
            <a:spLocks noChangeArrowheads="1"/>
          </p:cNvSpPr>
          <p:nvPr/>
        </p:nvSpPr>
        <p:spPr bwMode="auto">
          <a:xfrm>
            <a:off x="609600" y="5644292"/>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solidFill>
                  <a:schemeClr val="tx2"/>
                </a:solidFill>
                <a:effectLst>
                  <a:outerShdw blurRad="38100" dist="38100" dir="2700000" algn="tl">
                    <a:srgbClr val="C0C0C0"/>
                  </a:outerShdw>
                </a:effectLst>
                <a:latin typeface="Bookman" pitchFamily="18" charset="0"/>
              </a:rPr>
              <a:t>Reference:  </a:t>
            </a:r>
            <a:r>
              <a:rPr lang="en-US" altLang="en-US" sz="1200" b="1" dirty="0" err="1">
                <a:solidFill>
                  <a:schemeClr val="tx2"/>
                </a:solidFill>
                <a:effectLst>
                  <a:outerShdw blurRad="38100" dist="38100" dir="2700000" algn="tl">
                    <a:srgbClr val="C0C0C0"/>
                  </a:outerShdw>
                </a:effectLst>
                <a:latin typeface="Bookman" pitchFamily="18" charset="0"/>
              </a:rPr>
              <a:t>Mottola</a:t>
            </a:r>
            <a:r>
              <a:rPr lang="en-US" altLang="en-US" sz="1200" b="1" dirty="0">
                <a:solidFill>
                  <a:schemeClr val="tx2"/>
                </a:solidFill>
                <a:effectLst>
                  <a:outerShdw blurRad="38100" dist="38100" dir="2700000" algn="tl">
                    <a:srgbClr val="C0C0C0"/>
                  </a:outerShdw>
                </a:effectLst>
                <a:latin typeface="Bookman" pitchFamily="18" charset="0"/>
              </a:rPr>
              <a:t>, F. R. (1997). “Empower Yourself with Zone Control Driving”</a:t>
            </a:r>
            <a:endParaRPr lang="en-US" altLang="en-US" sz="1800" b="1" dirty="0">
              <a:effectLst/>
            </a:endParaRPr>
          </a:p>
        </p:txBody>
      </p:sp>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49D03204-99CE-4706-81BE-149FB03C7D5D}"/>
</file>

<file path=customXml/itemProps2.xml><?xml version="1.0" encoding="utf-8"?>
<ds:datastoreItem xmlns:ds="http://schemas.openxmlformats.org/officeDocument/2006/customXml" ds:itemID="{90B72BA8-D2E5-41C6-A352-47A1E429676F}"/>
</file>

<file path=customXml/itemProps3.xml><?xml version="1.0" encoding="utf-8"?>
<ds:datastoreItem xmlns:ds="http://schemas.openxmlformats.org/officeDocument/2006/customXml" ds:itemID="{ABE5B366-3F27-42DB-81A5-57489711A24E}"/>
</file>

<file path=docProps/app.xml><?xml version="1.0" encoding="utf-8"?>
<Properties xmlns="http://schemas.openxmlformats.org/officeDocument/2006/extended-properties" xmlns:vt="http://schemas.openxmlformats.org/officeDocument/2006/docPropsVTypes">
  <TotalTime>411</TotalTime>
  <Words>1353</Words>
  <Application>Microsoft Office PowerPoint</Application>
  <PresentationFormat>On-screen Show (4:3)</PresentationFormat>
  <Paragraphs>187</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Berlin Sans FB</vt:lpstr>
      <vt:lpstr>Bookman</vt:lpstr>
      <vt:lpstr>Calibri</vt:lpstr>
      <vt:lpstr>Helvetica</vt:lpstr>
      <vt:lpstr>Verdana</vt:lpstr>
      <vt:lpstr>Wingdings</vt:lpstr>
      <vt:lpstr>Office Theme</vt:lpstr>
      <vt:lpstr>Driver Responsibilities: Knowing Your Vehicle</vt:lpstr>
      <vt:lpstr>Introduction</vt:lpstr>
      <vt:lpstr>Vision and Perception</vt:lpstr>
      <vt:lpstr>Traditional Mirror Settings</vt:lpstr>
      <vt:lpstr>BGE Mirror Settings</vt:lpstr>
      <vt:lpstr>Mirror Blind Spot and Glare Elimination (BGE)</vt:lpstr>
      <vt:lpstr>BGE Mirror Settings</vt:lpstr>
      <vt:lpstr>Purpose of Reference Points</vt:lpstr>
      <vt:lpstr>Establishing Reference Points</vt:lpstr>
      <vt:lpstr>Front Limitation</vt:lpstr>
      <vt:lpstr>Front Limitation</vt:lpstr>
      <vt:lpstr>Rear Limitation</vt:lpstr>
      <vt:lpstr>Rear Limitation</vt:lpstr>
      <vt:lpstr>Right Side Limitation</vt:lpstr>
      <vt:lpstr>Right Side Limitation</vt:lpstr>
      <vt:lpstr>Left Side Limitation</vt:lpstr>
      <vt:lpstr>Left Side Limitation</vt:lpstr>
      <vt:lpstr>Lane Position #1</vt:lpstr>
      <vt:lpstr>Lane Position #1</vt:lpstr>
      <vt:lpstr>Lane Position #2</vt:lpstr>
      <vt:lpstr>Lane Position #1</vt:lpstr>
      <vt:lpstr>Lane Positions</vt:lpstr>
      <vt:lpstr>Lane Positions</vt:lpstr>
      <vt:lpstr>Possible Lane Positions</vt:lpstr>
      <vt:lpstr>Standard Reference Points</vt:lpstr>
      <vt:lpstr>Session Assessment… 1</vt:lpstr>
      <vt:lpstr>Session Assessment…1</vt:lpstr>
      <vt:lpstr>Session Assessment…1</vt:lpstr>
      <vt:lpstr>Session Assessment…1</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61</cp:revision>
  <dcterms:created xsi:type="dcterms:W3CDTF">2017-02-01T18:23:33Z</dcterms:created>
  <dcterms:modified xsi:type="dcterms:W3CDTF">2018-12-04T19:48:35Z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1573700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