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9" r:id="rId4"/>
    <p:sldId id="260" r:id="rId5"/>
    <p:sldId id="261" r:id="rId6"/>
    <p:sldId id="262" r:id="rId7"/>
    <p:sldId id="263" r:id="rId8"/>
    <p:sldId id="264" r:id="rId9"/>
    <p:sldId id="265" r:id="rId10"/>
    <p:sldId id="266" r:id="rId11"/>
    <p:sldId id="268" r:id="rId12"/>
    <p:sldId id="269" r:id="rId13"/>
    <p:sldId id="270" r:id="rId14"/>
    <p:sldId id="288" r:id="rId15"/>
    <p:sldId id="289" r:id="rId16"/>
    <p:sldId id="271" r:id="rId17"/>
    <p:sldId id="272" r:id="rId18"/>
    <p:sldId id="273" r:id="rId19"/>
    <p:sldId id="274" r:id="rId20"/>
    <p:sldId id="275" r:id="rId21"/>
    <p:sldId id="276" r:id="rId22"/>
    <p:sldId id="277" r:id="rId23"/>
    <p:sldId id="278" r:id="rId24"/>
    <p:sldId id="280" r:id="rId25"/>
    <p:sldId id="281" r:id="rId26"/>
    <p:sldId id="282" r:id="rId27"/>
    <p:sldId id="25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sher, Alison" initials="MA" lastIdx="2" clrIdx="0">
    <p:extLst>
      <p:ext uri="{19B8F6BF-5375-455C-9EA6-DF929625EA0E}">
        <p15:presenceInfo xmlns:p15="http://schemas.microsoft.com/office/powerpoint/2012/main" userId="Mosher, Ali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FF"/>
    <a:srgbClr val="FF9900"/>
    <a:srgbClr val="000099"/>
    <a:srgbClr val="CC0000"/>
    <a:srgbClr val="9C75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6" autoAdjust="0"/>
    <p:restoredTop sz="94661" autoAdjust="0"/>
  </p:normalViewPr>
  <p:slideViewPr>
    <p:cSldViewPr>
      <p:cViewPr varScale="1">
        <p:scale>
          <a:sx n="108" d="100"/>
          <a:sy n="108" d="100"/>
        </p:scale>
        <p:origin x="54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6/28/2019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13</a:t>
            </a:fld>
            <a:endParaRPr lang="en-US"/>
          </a:p>
        </p:txBody>
      </p:sp>
    </p:spTree>
    <p:extLst>
      <p:ext uri="{BB962C8B-B14F-4D97-AF65-F5344CB8AC3E}">
        <p14:creationId xmlns:p14="http://schemas.microsoft.com/office/powerpoint/2010/main" val="3975835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6/28/2019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6/28/2019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6/28/2019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6/28/2019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6/28/2019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6/28/2019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6/28/2019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6/28/2019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6/28/2019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6/28/2019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6/28/2019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6/28/2019</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1961856"/>
            <a:ext cx="8763000" cy="735012"/>
          </a:xfrm>
        </p:spPr>
        <p:txBody>
          <a:bodyPr>
            <a:noAutofit/>
          </a:bodyPr>
          <a:lstStyle/>
          <a:p>
            <a:pPr>
              <a:lnSpc>
                <a:spcPct val="90000"/>
              </a:lnSpc>
            </a:pPr>
            <a:r>
              <a:rPr lang="en-US" altLang="en-US" dirty="0"/>
              <a:t>Driver Responsibilities: </a:t>
            </a:r>
            <a:br>
              <a:rPr lang="en-US" altLang="en-US" dirty="0"/>
            </a:br>
            <a:r>
              <a:rPr lang="en-US" altLang="en-US" dirty="0"/>
              <a:t>   	 Developing a Good Driving System</a:t>
            </a:r>
          </a:p>
        </p:txBody>
      </p:sp>
      <p:sp>
        <p:nvSpPr>
          <p:cNvPr id="3" name="Subtitle 2"/>
          <p:cNvSpPr>
            <a:spLocks noGrp="1"/>
          </p:cNvSpPr>
          <p:nvPr>
            <p:ph type="subTitle" idx="1"/>
          </p:nvPr>
        </p:nvSpPr>
        <p:spPr>
          <a:xfrm>
            <a:off x="914399" y="2514600"/>
            <a:ext cx="8839201" cy="3276600"/>
          </a:xfrm>
        </p:spPr>
        <p:txBody>
          <a:bodyPr>
            <a:normAutofit/>
          </a:bodyPr>
          <a:lstStyle/>
          <a:p>
            <a:pPr lvl="1" algn="just">
              <a:lnSpc>
                <a:spcPct val="120000"/>
              </a:lnSpc>
              <a:spcAft>
                <a:spcPts val="713"/>
              </a:spcAft>
            </a:pPr>
            <a:r>
              <a:rPr lang="en-US" altLang="en-US" sz="3200" dirty="0">
                <a:latin typeface="Berlin Sans FB" panose="020E0602020502020306" pitchFamily="34" charset="0"/>
              </a:rPr>
              <a:t>	         </a:t>
            </a:r>
            <a:r>
              <a:rPr lang="en-US" altLang="en-US" sz="2000" dirty="0">
                <a:latin typeface="Bookman" pitchFamily="18" charset="0"/>
              </a:rPr>
              <a:t>Topic 1   Crashes Can Happen to Anyone</a:t>
            </a:r>
          </a:p>
          <a:p>
            <a:pPr lvl="1" algn="just">
              <a:lnSpc>
                <a:spcPct val="120000"/>
              </a:lnSpc>
              <a:spcAft>
                <a:spcPts val="713"/>
              </a:spcAft>
            </a:pPr>
            <a:r>
              <a:rPr lang="en-US" altLang="en-US" sz="2000" dirty="0">
                <a:latin typeface="Bookman" pitchFamily="18" charset="0"/>
              </a:rPr>
              <a:t>		Topic 2	   Good Driving Characteristics</a:t>
            </a:r>
          </a:p>
          <a:p>
            <a:pPr lvl="1" algn="just">
              <a:lnSpc>
                <a:spcPct val="120000"/>
              </a:lnSpc>
              <a:spcAft>
                <a:spcPts val="713"/>
              </a:spcAft>
            </a:pPr>
            <a:r>
              <a:rPr lang="en-US" altLang="en-US" sz="2000" dirty="0">
                <a:latin typeface="Bookman" pitchFamily="18" charset="0"/>
              </a:rPr>
              <a:t>		Topic 3   Common Teen Driver Errors</a:t>
            </a:r>
          </a:p>
          <a:p>
            <a:pPr lvl="1" algn="just">
              <a:lnSpc>
                <a:spcPct val="120000"/>
              </a:lnSpc>
              <a:spcAft>
                <a:spcPts val="713"/>
              </a:spcAft>
            </a:pPr>
            <a:r>
              <a:rPr lang="en-US" altLang="en-US" sz="2000" dirty="0">
                <a:latin typeface="Bookman" pitchFamily="18" charset="0"/>
              </a:rPr>
              <a:t>		Topic 4   Good Driving Habits</a:t>
            </a:r>
          </a:p>
          <a:p>
            <a:pPr lvl="1" algn="just">
              <a:lnSpc>
                <a:spcPct val="120000"/>
              </a:lnSpc>
              <a:spcAft>
                <a:spcPts val="713"/>
              </a:spcAft>
            </a:pPr>
            <a:r>
              <a:rPr lang="en-US" altLang="en-US" sz="2000" dirty="0">
                <a:latin typeface="Bookman" pitchFamily="18" charset="0"/>
              </a:rPr>
              <a:t>		Topic 5   Young Drivers and Risk Introduction</a:t>
            </a:r>
            <a:endParaRPr lang="en-US" altLang="en-US" sz="2000" dirty="0"/>
          </a:p>
          <a:p>
            <a:pPr lvl="1" algn="just">
              <a:lnSpc>
                <a:spcPct val="170000"/>
              </a:lnSpc>
              <a:spcAft>
                <a:spcPts val="713"/>
              </a:spcAft>
            </a:pPr>
            <a:r>
              <a:rPr lang="en-US" altLang="en-US" sz="1600" dirty="0"/>
              <a:t>	</a:t>
            </a:r>
          </a:p>
        </p:txBody>
      </p:sp>
      <p:sp>
        <p:nvSpPr>
          <p:cNvPr id="4" name="Slide Number Placeholder 3"/>
          <p:cNvSpPr>
            <a:spLocks noGrp="1"/>
          </p:cNvSpPr>
          <p:nvPr>
            <p:ph type="sldNum" sz="quarter" idx="12"/>
          </p:nvPr>
        </p:nvSpPr>
        <p:spPr/>
        <p:txBody>
          <a:bodyPr/>
          <a:lstStyle/>
          <a:p>
            <a:fld id="{680C5762-CF65-4775-9966-A58D40CC61B9}" type="slidenum">
              <a:rPr lang="en-US" smtClean="0"/>
              <a:t>1</a:t>
            </a:fld>
            <a:endParaRPr lang="en-US" dirty="0"/>
          </a:p>
        </p:txBody>
      </p:sp>
      <p:sp>
        <p:nvSpPr>
          <p:cNvPr id="5" name="Date Placeholder 4"/>
          <p:cNvSpPr>
            <a:spLocks noGrp="1"/>
          </p:cNvSpPr>
          <p:nvPr>
            <p:ph type="dt" sz="half" idx="10"/>
          </p:nvPr>
        </p:nvSpPr>
        <p:spPr/>
        <p:txBody>
          <a:bodyPr/>
          <a:lstStyle/>
          <a:p>
            <a:fld id="{01DC3D52-904E-4A66-ACEA-A7B79BE56C18}" type="datetime1">
              <a:rPr lang="en-US" smtClean="0"/>
              <a:t>6/28/2019</a:t>
            </a:fld>
            <a:endParaRPr lang="en-US" dirty="0"/>
          </a:p>
        </p:txBody>
      </p:sp>
      <p:pic>
        <p:nvPicPr>
          <p:cNvPr id="6" name="Picture 5" descr="Logo of a car superimposed on outline of Pennsylvania">
            <a:extLst>
              <a:ext uri="{FF2B5EF4-FFF2-40B4-BE49-F238E27FC236}">
                <a16:creationId xmlns:a16="http://schemas.microsoft.com/office/drawing/2014/main" id="{5C50798C-0D69-483F-B727-9BCB19D82040}"/>
              </a:ext>
            </a:extLst>
          </p:cNvPr>
          <p:cNvPicPr/>
          <p:nvPr/>
        </p:nvPicPr>
        <p:blipFill rotWithShape="1">
          <a:blip r:embed="rId2"/>
          <a:srcRect l="16319" t="84606" r="73959" b="3732"/>
          <a:stretch/>
        </p:blipFill>
        <p:spPr bwMode="auto">
          <a:xfrm>
            <a:off x="457200" y="5726117"/>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9834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34BC-6F1C-4A15-9FB0-A76CCFF15477}"/>
              </a:ext>
            </a:extLst>
          </p:cNvPr>
          <p:cNvSpPr>
            <a:spLocks noGrp="1"/>
          </p:cNvSpPr>
          <p:nvPr>
            <p:ph type="title"/>
          </p:nvPr>
        </p:nvSpPr>
        <p:spPr/>
        <p:txBody>
          <a:bodyPr>
            <a:normAutofit/>
          </a:bodyPr>
          <a:lstStyle/>
          <a:p>
            <a:endParaRPr lang="en-US" altLang="en-US" sz="2400" dirty="0"/>
          </a:p>
        </p:txBody>
      </p:sp>
      <p:sp>
        <p:nvSpPr>
          <p:cNvPr id="4" name="Date Placeholder 3">
            <a:extLst>
              <a:ext uri="{FF2B5EF4-FFF2-40B4-BE49-F238E27FC236}">
                <a16:creationId xmlns:a16="http://schemas.microsoft.com/office/drawing/2014/main" id="{F10C4978-C7D0-4D94-941D-E5F7E9DB0556}"/>
              </a:ext>
            </a:extLst>
          </p:cNvPr>
          <p:cNvSpPr>
            <a:spLocks noGrp="1"/>
          </p:cNvSpPr>
          <p:nvPr>
            <p:ph type="dt" sz="half" idx="10"/>
          </p:nvPr>
        </p:nvSpPr>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DEA5A767-61E7-421F-AEBB-BD1350B117F3}"/>
              </a:ext>
            </a:extLst>
          </p:cNvPr>
          <p:cNvSpPr>
            <a:spLocks noGrp="1"/>
          </p:cNvSpPr>
          <p:nvPr>
            <p:ph type="sldNum" sz="quarter" idx="12"/>
          </p:nvPr>
        </p:nvSpPr>
        <p:spPr/>
        <p:txBody>
          <a:bodyPr/>
          <a:lstStyle/>
          <a:p>
            <a:fld id="{680C5762-CF65-4775-9966-A58D40CC61B9}" type="slidenum">
              <a:rPr lang="en-US" smtClean="0"/>
              <a:t>10</a:t>
            </a:fld>
            <a:endParaRPr lang="en-US"/>
          </a:p>
        </p:txBody>
      </p:sp>
      <p:pic>
        <p:nvPicPr>
          <p:cNvPr id="12" name="Picture 11" descr="In four tenths of a second, the first two feet of the car are destroyed, while the car's body begins to split apart as the car is still traveling at 55 miles per hour.">
            <a:extLst>
              <a:ext uri="{FF2B5EF4-FFF2-40B4-BE49-F238E27FC236}">
                <a16:creationId xmlns:a16="http://schemas.microsoft.com/office/drawing/2014/main" id="{0BF257C7-7C86-47C1-8DA8-FC71F52A59A7}"/>
              </a:ext>
            </a:extLst>
          </p:cNvPr>
          <p:cNvPicPr/>
          <p:nvPr/>
        </p:nvPicPr>
        <p:blipFill rotWithShape="1">
          <a:blip r:embed="rId2"/>
          <a:srcRect l="36206" t="17597" r="13346" b="1245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559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13B9-0280-49CB-95B0-10F9C1DD7B70}"/>
              </a:ext>
            </a:extLst>
          </p:cNvPr>
          <p:cNvSpPr>
            <a:spLocks noGrp="1"/>
          </p:cNvSpPr>
          <p:nvPr>
            <p:ph type="title"/>
          </p:nvPr>
        </p:nvSpPr>
        <p:spPr/>
        <p:txBody>
          <a:bodyPr/>
          <a:lstStyle/>
          <a:p>
            <a:endParaRPr lang="en-US" altLang="en-US" dirty="0"/>
          </a:p>
        </p:txBody>
      </p:sp>
      <p:sp>
        <p:nvSpPr>
          <p:cNvPr id="4" name="Date Placeholder 3">
            <a:extLst>
              <a:ext uri="{FF2B5EF4-FFF2-40B4-BE49-F238E27FC236}">
                <a16:creationId xmlns:a16="http://schemas.microsoft.com/office/drawing/2014/main" id="{2EAF8887-7816-41C9-9F80-446C24B2E415}"/>
              </a:ext>
            </a:extLst>
          </p:cNvPr>
          <p:cNvSpPr>
            <a:spLocks noGrp="1"/>
          </p:cNvSpPr>
          <p:nvPr>
            <p:ph type="dt" sz="half" idx="10"/>
          </p:nvPr>
        </p:nvSpPr>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1AEAD6E1-A720-4688-B12E-DDD2E4323B9A}"/>
              </a:ext>
            </a:extLst>
          </p:cNvPr>
          <p:cNvSpPr>
            <a:spLocks noGrp="1"/>
          </p:cNvSpPr>
          <p:nvPr>
            <p:ph type="sldNum" sz="quarter" idx="12"/>
          </p:nvPr>
        </p:nvSpPr>
        <p:spPr/>
        <p:txBody>
          <a:bodyPr/>
          <a:lstStyle/>
          <a:p>
            <a:fld id="{680C5762-CF65-4775-9966-A58D40CC61B9}" type="slidenum">
              <a:rPr lang="en-US" smtClean="0"/>
              <a:t>11</a:t>
            </a:fld>
            <a:endParaRPr lang="en-US"/>
          </a:p>
        </p:txBody>
      </p:sp>
      <p:pic>
        <p:nvPicPr>
          <p:cNvPr id="7" name="Picture 6" descr="In the fifth tenth of a second, the driver remains impaled by the steering column and his lungs begin to fill with blood.">
            <a:extLst>
              <a:ext uri="{FF2B5EF4-FFF2-40B4-BE49-F238E27FC236}">
                <a16:creationId xmlns:a16="http://schemas.microsoft.com/office/drawing/2014/main" id="{E681B94D-4AE9-430D-BF65-972CD6167863}"/>
              </a:ext>
            </a:extLst>
          </p:cNvPr>
          <p:cNvPicPr/>
          <p:nvPr/>
        </p:nvPicPr>
        <p:blipFill rotWithShape="1">
          <a:blip r:embed="rId2"/>
          <a:srcRect l="35856" t="16215" r="13240" b="13230"/>
          <a:stretch/>
        </p:blipFill>
        <p:spPr bwMode="auto">
          <a:xfrm>
            <a:off x="0" y="16449"/>
            <a:ext cx="9144000" cy="68446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6617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161E-43C9-4A4A-BEB9-FB000B1CA3EE}"/>
              </a:ext>
            </a:extLst>
          </p:cNvPr>
          <p:cNvSpPr>
            <a:spLocks noGrp="1"/>
          </p:cNvSpPr>
          <p:nvPr>
            <p:ph type="title"/>
          </p:nvPr>
        </p:nvSpPr>
        <p:spPr>
          <a:xfrm>
            <a:off x="457200" y="304800"/>
            <a:ext cx="8229600" cy="1143000"/>
          </a:xfrm>
        </p:spPr>
        <p:txBody>
          <a:bodyPr/>
          <a:lstStyle/>
          <a:p>
            <a:endParaRPr lang="en-US" altLang="en-US" dirty="0"/>
          </a:p>
        </p:txBody>
      </p:sp>
      <p:sp>
        <p:nvSpPr>
          <p:cNvPr id="4" name="Date Placeholder 3">
            <a:extLst>
              <a:ext uri="{FF2B5EF4-FFF2-40B4-BE49-F238E27FC236}">
                <a16:creationId xmlns:a16="http://schemas.microsoft.com/office/drawing/2014/main" id="{C3613FC9-84CA-497F-9779-027D8AF58985}"/>
              </a:ext>
            </a:extLst>
          </p:cNvPr>
          <p:cNvSpPr>
            <a:spLocks noGrp="1"/>
          </p:cNvSpPr>
          <p:nvPr>
            <p:ph type="dt" sz="half" idx="10"/>
          </p:nvPr>
        </p:nvSpPr>
        <p:spPr>
          <a:xfrm>
            <a:off x="457200" y="6356350"/>
            <a:ext cx="2133600" cy="365125"/>
          </a:xfrm>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C174DBE7-BEFA-4743-89C0-B59986FE86D4}"/>
              </a:ext>
            </a:extLst>
          </p:cNvPr>
          <p:cNvSpPr>
            <a:spLocks noGrp="1"/>
          </p:cNvSpPr>
          <p:nvPr>
            <p:ph type="sldNum" sz="quarter" idx="12"/>
          </p:nvPr>
        </p:nvSpPr>
        <p:spPr>
          <a:xfrm>
            <a:off x="6553200" y="6356350"/>
            <a:ext cx="2133600" cy="365125"/>
          </a:xfrm>
        </p:spPr>
        <p:txBody>
          <a:bodyPr/>
          <a:lstStyle/>
          <a:p>
            <a:fld id="{680C5762-CF65-4775-9966-A58D40CC61B9}" type="slidenum">
              <a:rPr lang="en-US" smtClean="0"/>
              <a:t>12</a:t>
            </a:fld>
            <a:endParaRPr lang="en-US"/>
          </a:p>
        </p:txBody>
      </p:sp>
      <p:pic>
        <p:nvPicPr>
          <p:cNvPr id="7" name="Picture 6" descr="The impact is so strong in the sixth tenth of a second that the feet come out of the shoes although they are well tied. The brake/clutch pedals are wrapped around the feet. The frame of the car doubles in half and the head of the driver strikes the windshield while the still rotating wheels fall to the road.">
            <a:extLst>
              <a:ext uri="{FF2B5EF4-FFF2-40B4-BE49-F238E27FC236}">
                <a16:creationId xmlns:a16="http://schemas.microsoft.com/office/drawing/2014/main" id="{803E9E02-7F5D-414E-80EF-358F2DD28581}"/>
              </a:ext>
            </a:extLst>
          </p:cNvPr>
          <p:cNvPicPr/>
          <p:nvPr/>
        </p:nvPicPr>
        <p:blipFill rotWithShape="1">
          <a:blip r:embed="rId2"/>
          <a:srcRect l="35416" t="17530" r="13286" b="13744"/>
          <a:stretch/>
        </p:blipFill>
        <p:spPr bwMode="auto">
          <a:xfrm>
            <a:off x="-9618" y="0"/>
            <a:ext cx="915361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8652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8D4ED4-6D53-4F31-BA4A-C07E9D5AF858}"/>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C476B03B-6D7B-4F67-B791-0063E3B08966}"/>
              </a:ext>
            </a:extLst>
          </p:cNvPr>
          <p:cNvSpPr>
            <a:spLocks noGrp="1"/>
          </p:cNvSpPr>
          <p:nvPr>
            <p:ph type="sldNum" sz="quarter" idx="12"/>
          </p:nvPr>
        </p:nvSpPr>
        <p:spPr/>
        <p:txBody>
          <a:bodyPr/>
          <a:lstStyle/>
          <a:p>
            <a:fld id="{680C5762-CF65-4775-9966-A58D40CC61B9}" type="slidenum">
              <a:rPr lang="en-US" smtClean="0"/>
              <a:t>13</a:t>
            </a:fld>
            <a:endParaRPr lang="en-US"/>
          </a:p>
        </p:txBody>
      </p:sp>
      <p:sp>
        <p:nvSpPr>
          <p:cNvPr id="28" name="Title 27">
            <a:extLst>
              <a:ext uri="{FF2B5EF4-FFF2-40B4-BE49-F238E27FC236}">
                <a16:creationId xmlns:a16="http://schemas.microsoft.com/office/drawing/2014/main" id="{F9BFAD8E-B27F-4B29-B6B1-D803E06CEC25}"/>
              </a:ext>
            </a:extLst>
          </p:cNvPr>
          <p:cNvSpPr>
            <a:spLocks noGrp="1"/>
          </p:cNvSpPr>
          <p:nvPr>
            <p:ph type="title"/>
          </p:nvPr>
        </p:nvSpPr>
        <p:spPr/>
        <p:txBody>
          <a:bodyPr/>
          <a:lstStyle/>
          <a:p>
            <a:endParaRPr lang="en-US" dirty="0"/>
          </a:p>
        </p:txBody>
      </p:sp>
      <p:pic>
        <p:nvPicPr>
          <p:cNvPr id="10" name="Picture 9" descr="In the seventh tenth of a second, the axles and the doors collapse, trapping the driver. It does not disturb the driver because he is already dead, and the last three tenths of a second do not mean anything to him.">
            <a:extLst>
              <a:ext uri="{FF2B5EF4-FFF2-40B4-BE49-F238E27FC236}">
                <a16:creationId xmlns:a16="http://schemas.microsoft.com/office/drawing/2014/main" id="{D5FF101D-591B-4611-9F07-DEA92CD02429}"/>
              </a:ext>
            </a:extLst>
          </p:cNvPr>
          <p:cNvPicPr/>
          <p:nvPr/>
        </p:nvPicPr>
        <p:blipFill rotWithShape="1">
          <a:blip r:embed="rId3"/>
          <a:srcRect l="35257" t="16328" r="13213" b="13257"/>
          <a:stretch/>
        </p:blipFill>
        <p:spPr bwMode="auto">
          <a:xfrm>
            <a:off x="0" y="-5918"/>
            <a:ext cx="9144000" cy="68639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4842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BEFC-1B5C-4BF3-9FEC-3EAB263234C0}"/>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AFAD33E1-3504-4013-B942-2D985FA13488}"/>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301EEC83-B9AD-4E64-B871-841ED5F0A08F}"/>
              </a:ext>
            </a:extLst>
          </p:cNvPr>
          <p:cNvSpPr>
            <a:spLocks noGrp="1"/>
          </p:cNvSpPr>
          <p:nvPr>
            <p:ph type="sldNum" sz="quarter" idx="12"/>
          </p:nvPr>
        </p:nvSpPr>
        <p:spPr/>
        <p:txBody>
          <a:bodyPr/>
          <a:lstStyle/>
          <a:p>
            <a:fld id="{680C5762-CF65-4775-9966-A58D40CC61B9}" type="slidenum">
              <a:rPr lang="en-US" smtClean="0"/>
              <a:t>14</a:t>
            </a:fld>
            <a:endParaRPr lang="en-US"/>
          </a:p>
        </p:txBody>
      </p:sp>
      <p:pic>
        <p:nvPicPr>
          <p:cNvPr id="9" name="Picture 8" descr="Now who wants to wear a seat belt?">
            <a:extLst>
              <a:ext uri="{FF2B5EF4-FFF2-40B4-BE49-F238E27FC236}">
                <a16:creationId xmlns:a16="http://schemas.microsoft.com/office/drawing/2014/main" id="{CD328B0B-45EB-4F9B-BB1F-E7C98CBA8130}"/>
              </a:ext>
            </a:extLst>
          </p:cNvPr>
          <p:cNvPicPr/>
          <p:nvPr/>
        </p:nvPicPr>
        <p:blipFill rotWithShape="1">
          <a:blip r:embed="rId2"/>
          <a:srcRect l="35805" t="16487" r="13309" b="12989"/>
          <a:stretch/>
        </p:blipFill>
        <p:spPr bwMode="auto">
          <a:xfrm>
            <a:off x="0" y="-28113"/>
            <a:ext cx="9144000" cy="68861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6167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461048C-BFB8-4EA6-881C-FFCC559B7379}"/>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B70E774B-F775-48E8-A0B8-A7FDEC5B7D16}"/>
              </a:ext>
            </a:extLst>
          </p:cNvPr>
          <p:cNvSpPr>
            <a:spLocks noGrp="1"/>
          </p:cNvSpPr>
          <p:nvPr>
            <p:ph type="sldNum" sz="quarter" idx="12"/>
          </p:nvPr>
        </p:nvSpPr>
        <p:spPr/>
        <p:txBody>
          <a:bodyPr/>
          <a:lstStyle/>
          <a:p>
            <a:fld id="{680C5762-CF65-4775-9966-A58D40CC61B9}" type="slidenum">
              <a:rPr lang="en-US" smtClean="0"/>
              <a:t>15</a:t>
            </a:fld>
            <a:endParaRPr lang="en-US"/>
          </a:p>
        </p:txBody>
      </p:sp>
      <p:sp>
        <p:nvSpPr>
          <p:cNvPr id="7" name="Title 6">
            <a:extLst>
              <a:ext uri="{FF2B5EF4-FFF2-40B4-BE49-F238E27FC236}">
                <a16:creationId xmlns:a16="http://schemas.microsoft.com/office/drawing/2014/main" id="{FF988B8C-984D-4804-BD7C-32F2E035626E}"/>
              </a:ext>
            </a:extLst>
          </p:cNvPr>
          <p:cNvSpPr>
            <a:spLocks noGrp="1"/>
          </p:cNvSpPr>
          <p:nvPr>
            <p:ph type="title"/>
          </p:nvPr>
        </p:nvSpPr>
        <p:spPr/>
        <p:txBody>
          <a:bodyPr/>
          <a:lstStyle/>
          <a:p>
            <a:endParaRPr lang="en-US" dirty="0"/>
          </a:p>
        </p:txBody>
      </p:sp>
      <p:pic>
        <p:nvPicPr>
          <p:cNvPr id="9" name="Picture 8" descr="This is dedicated to all the emergency medical personnel that risk their lives daily to help alleviate human pain and suffering and to those persons who are responsible for driving a car or vehicle.&#10;&#10;Use your seat belt!">
            <a:extLst>
              <a:ext uri="{FF2B5EF4-FFF2-40B4-BE49-F238E27FC236}">
                <a16:creationId xmlns:a16="http://schemas.microsoft.com/office/drawing/2014/main" id="{6F6DD3C6-3632-453D-90BC-D89E114B6E9E}"/>
              </a:ext>
            </a:extLst>
          </p:cNvPr>
          <p:cNvPicPr/>
          <p:nvPr/>
        </p:nvPicPr>
        <p:blipFill rotWithShape="1">
          <a:blip r:embed="rId2"/>
          <a:srcRect l="35575" t="16803" r="13084" b="1198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3092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7D42-7C03-4360-901C-572E60B77B6B}"/>
              </a:ext>
            </a:extLst>
          </p:cNvPr>
          <p:cNvSpPr>
            <a:spLocks noGrp="1"/>
          </p:cNvSpPr>
          <p:nvPr>
            <p:ph type="title"/>
          </p:nvPr>
        </p:nvSpPr>
        <p:spPr>
          <a:xfrm>
            <a:off x="460159" y="365940"/>
            <a:ext cx="8229600" cy="1143000"/>
          </a:xfrm>
        </p:spPr>
        <p:txBody>
          <a:bodyPr>
            <a:normAutofit/>
          </a:bodyPr>
          <a:lstStyle/>
          <a:p>
            <a:r>
              <a:rPr lang="en-US" altLang="en-US" dirty="0"/>
              <a:t>What Is Good Driving?</a:t>
            </a:r>
          </a:p>
        </p:txBody>
      </p:sp>
      <p:sp>
        <p:nvSpPr>
          <p:cNvPr id="4" name="Date Placeholder 3">
            <a:extLst>
              <a:ext uri="{FF2B5EF4-FFF2-40B4-BE49-F238E27FC236}">
                <a16:creationId xmlns:a16="http://schemas.microsoft.com/office/drawing/2014/main" id="{0BAB44E8-77EE-4F47-9EFF-D61C505FCD62}"/>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13527B6B-6302-4308-A889-684B77BC1A9C}"/>
              </a:ext>
            </a:extLst>
          </p:cNvPr>
          <p:cNvSpPr>
            <a:spLocks noGrp="1"/>
          </p:cNvSpPr>
          <p:nvPr>
            <p:ph type="sldNum" sz="quarter" idx="12"/>
          </p:nvPr>
        </p:nvSpPr>
        <p:spPr/>
        <p:txBody>
          <a:bodyPr/>
          <a:lstStyle/>
          <a:p>
            <a:fld id="{680C5762-CF65-4775-9966-A58D40CC61B9}" type="slidenum">
              <a:rPr lang="en-US" smtClean="0"/>
              <a:t>16</a:t>
            </a:fld>
            <a:endParaRPr lang="en-US"/>
          </a:p>
        </p:txBody>
      </p:sp>
      <p:sp>
        <p:nvSpPr>
          <p:cNvPr id="9" name="Rectangle 3" descr="Habit Level   &#10;Procedures for operational tasks &#10;Judgment Level &#10;Well thought out strategy of action &#10;Become efficient and precise &#10;Correct response with least amount of evaluation &#10;Process Level   &#10;Search for problems &#10;Evaluate options&#10;Execute decisions &#10;For modifying speed and position&#10;Communication reduces risk of collision&#10;">
            <a:extLst>
              <a:ext uri="{FF2B5EF4-FFF2-40B4-BE49-F238E27FC236}">
                <a16:creationId xmlns:a16="http://schemas.microsoft.com/office/drawing/2014/main" id="{4B1BDA0F-B000-48E7-A3C0-C4D7431AF416}"/>
              </a:ext>
            </a:extLst>
          </p:cNvPr>
          <p:cNvSpPr txBox="1">
            <a:spLocks noChangeArrowheads="1"/>
          </p:cNvSpPr>
          <p:nvPr/>
        </p:nvSpPr>
        <p:spPr>
          <a:xfrm>
            <a:off x="228600" y="1524000"/>
            <a:ext cx="6553200" cy="4724400"/>
          </a:xfrm>
          <a:prstGeom prst="rect">
            <a:avLst/>
          </a:prstGeo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487" tIns="44450" rIns="90487" bIns="4445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buFont typeface="Monotype Sorts" pitchFamily="2" charset="2"/>
              <a:buNone/>
            </a:pPr>
            <a:r>
              <a:rPr lang="en-US" altLang="en-US" sz="2400" dirty="0">
                <a:solidFill>
                  <a:srgbClr val="FF0000"/>
                </a:solidFill>
              </a:rPr>
              <a:t>Habit Level</a:t>
            </a:r>
            <a:r>
              <a:rPr lang="en-US" altLang="en-US" sz="2800" dirty="0"/>
              <a:t>   </a:t>
            </a:r>
          </a:p>
          <a:p>
            <a:pPr marL="912813" lvl="1" indent="-455613">
              <a:lnSpc>
                <a:spcPct val="80000"/>
              </a:lnSpc>
              <a:buClr>
                <a:srgbClr val="FF0000"/>
              </a:buClr>
              <a:buSzPct val="130000"/>
              <a:buFont typeface="Wingdings" panose="05000000000000000000" pitchFamily="2" charset="2"/>
              <a:buChar char="ü"/>
            </a:pPr>
            <a:r>
              <a:rPr lang="en-US" altLang="en-US" sz="2000" dirty="0"/>
              <a:t>Procedures for operational tasks</a:t>
            </a:r>
            <a:r>
              <a:rPr lang="en-US" altLang="en-US" sz="2400" dirty="0"/>
              <a:t> </a:t>
            </a:r>
          </a:p>
          <a:p>
            <a:pPr>
              <a:lnSpc>
                <a:spcPct val="80000"/>
              </a:lnSpc>
              <a:buFont typeface="Monotype Sorts" pitchFamily="2" charset="2"/>
              <a:buNone/>
            </a:pPr>
            <a:r>
              <a:rPr lang="en-US" altLang="en-US" sz="2400" dirty="0">
                <a:solidFill>
                  <a:schemeClr val="accent2"/>
                </a:solidFill>
              </a:rPr>
              <a:t>Judgment Level	</a:t>
            </a:r>
          </a:p>
          <a:p>
            <a:pPr marL="912813" lvl="1" indent="-455613">
              <a:lnSpc>
                <a:spcPct val="80000"/>
              </a:lnSpc>
              <a:buClr>
                <a:srgbClr val="FF0000"/>
              </a:buClr>
              <a:buSzPct val="130000"/>
              <a:buFont typeface="Wingdings" panose="05000000000000000000" pitchFamily="2" charset="2"/>
              <a:buChar char="ü"/>
            </a:pPr>
            <a:r>
              <a:rPr lang="en-US" altLang="en-US" sz="2000" dirty="0"/>
              <a:t>Well thought out strategy of action </a:t>
            </a:r>
          </a:p>
          <a:p>
            <a:pPr marL="912813" lvl="1" indent="-455613">
              <a:lnSpc>
                <a:spcPct val="80000"/>
              </a:lnSpc>
              <a:buClr>
                <a:srgbClr val="FF0000"/>
              </a:buClr>
              <a:buSzPct val="130000"/>
              <a:buFont typeface="Wingdings" panose="05000000000000000000" pitchFamily="2" charset="2"/>
              <a:buChar char="ü"/>
            </a:pPr>
            <a:r>
              <a:rPr lang="en-US" altLang="en-US" sz="2000" dirty="0"/>
              <a:t>Become efficient and precise </a:t>
            </a:r>
          </a:p>
          <a:p>
            <a:pPr marL="912813" lvl="1" indent="-455613">
              <a:lnSpc>
                <a:spcPct val="80000"/>
              </a:lnSpc>
              <a:buClr>
                <a:srgbClr val="FF0000"/>
              </a:buClr>
              <a:buSzPct val="130000"/>
              <a:buFont typeface="Wingdings" panose="05000000000000000000" pitchFamily="2" charset="2"/>
              <a:buChar char="ü"/>
            </a:pPr>
            <a:r>
              <a:rPr lang="en-US" altLang="en-US" sz="2000" dirty="0"/>
              <a:t>Correct response with least amount of evaluation </a:t>
            </a:r>
          </a:p>
          <a:p>
            <a:pPr>
              <a:lnSpc>
                <a:spcPct val="80000"/>
              </a:lnSpc>
              <a:buFont typeface="Monotype Sorts" pitchFamily="2" charset="2"/>
              <a:buNone/>
            </a:pPr>
            <a:r>
              <a:rPr lang="en-US" altLang="en-US" sz="2400" dirty="0">
                <a:solidFill>
                  <a:schemeClr val="accent1"/>
                </a:solidFill>
              </a:rPr>
              <a:t>Process Level</a:t>
            </a:r>
            <a:r>
              <a:rPr lang="en-US" altLang="en-US" sz="2800" dirty="0"/>
              <a:t> 		</a:t>
            </a:r>
          </a:p>
          <a:p>
            <a:pPr marL="912813" lvl="1" indent="-455613">
              <a:lnSpc>
                <a:spcPct val="80000"/>
              </a:lnSpc>
              <a:buClr>
                <a:srgbClr val="FF0000"/>
              </a:buClr>
              <a:buSzPct val="130000"/>
              <a:buFont typeface="Wingdings" panose="05000000000000000000" pitchFamily="2" charset="2"/>
              <a:buChar char="ü"/>
            </a:pPr>
            <a:r>
              <a:rPr lang="en-US" altLang="en-US" sz="2000" dirty="0"/>
              <a:t>Search for problems </a:t>
            </a:r>
          </a:p>
          <a:p>
            <a:pPr marL="912813" lvl="1" indent="-455613">
              <a:lnSpc>
                <a:spcPct val="80000"/>
              </a:lnSpc>
              <a:buClr>
                <a:srgbClr val="FF0000"/>
              </a:buClr>
              <a:buSzPct val="130000"/>
              <a:buFont typeface="Wingdings" panose="05000000000000000000" pitchFamily="2" charset="2"/>
              <a:buChar char="ü"/>
            </a:pPr>
            <a:r>
              <a:rPr lang="en-US" altLang="en-US" sz="2000" dirty="0"/>
              <a:t>Evaluate options</a:t>
            </a:r>
          </a:p>
          <a:p>
            <a:pPr marL="912813" lvl="1" indent="-455613">
              <a:lnSpc>
                <a:spcPct val="80000"/>
              </a:lnSpc>
              <a:buClr>
                <a:srgbClr val="FF0000"/>
              </a:buClr>
              <a:buSzPct val="130000"/>
              <a:buFont typeface="Wingdings" panose="05000000000000000000" pitchFamily="2" charset="2"/>
              <a:buChar char="ü"/>
            </a:pPr>
            <a:r>
              <a:rPr lang="en-US" altLang="en-US" sz="2000" dirty="0"/>
              <a:t>Execute decisions </a:t>
            </a:r>
          </a:p>
          <a:p>
            <a:pPr marL="912813" lvl="1" indent="-455613">
              <a:lnSpc>
                <a:spcPct val="80000"/>
              </a:lnSpc>
              <a:buClr>
                <a:srgbClr val="FF0000"/>
              </a:buClr>
              <a:buSzPct val="130000"/>
              <a:buFont typeface="Wingdings" panose="05000000000000000000" pitchFamily="2" charset="2"/>
              <a:buChar char="ü"/>
            </a:pPr>
            <a:r>
              <a:rPr lang="en-US" altLang="en-US" sz="2000" dirty="0"/>
              <a:t>For modifying speed and position</a:t>
            </a:r>
          </a:p>
          <a:p>
            <a:pPr marL="912813" lvl="1" indent="-455613">
              <a:lnSpc>
                <a:spcPct val="80000"/>
              </a:lnSpc>
              <a:buClr>
                <a:srgbClr val="FF0000"/>
              </a:buClr>
              <a:buSzPct val="130000"/>
              <a:buFont typeface="Wingdings" panose="05000000000000000000" pitchFamily="2" charset="2"/>
              <a:buChar char="ü"/>
            </a:pPr>
            <a:r>
              <a:rPr lang="en-US" altLang="en-US" sz="2000" dirty="0"/>
              <a:t>Communication reduces risk of collision</a:t>
            </a:r>
          </a:p>
        </p:txBody>
      </p:sp>
      <p:sp>
        <p:nvSpPr>
          <p:cNvPr id="11" name="Text Box 4" descr="a question mark">
            <a:extLst>
              <a:ext uri="{FF2B5EF4-FFF2-40B4-BE49-F238E27FC236}">
                <a16:creationId xmlns:a16="http://schemas.microsoft.com/office/drawing/2014/main" id="{F1A71AF1-6813-420B-8ACF-E26A2784DF21}"/>
              </a:ext>
            </a:extLst>
          </p:cNvPr>
          <p:cNvSpPr txBox="1">
            <a:spLocks noChangeArrowheads="1"/>
          </p:cNvSpPr>
          <p:nvPr/>
        </p:nvSpPr>
        <p:spPr bwMode="auto">
          <a:xfrm>
            <a:off x="7086600" y="1219200"/>
            <a:ext cx="914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8000" b="1" dirty="0">
                <a:solidFill>
                  <a:srgbClr val="FF0000"/>
                </a:solidFill>
                <a:effectLst/>
                <a:latin typeface="Arial" panose="020B0604020202020204" pitchFamily="34" charset="0"/>
              </a:rPr>
              <a:t>?</a:t>
            </a:r>
          </a:p>
        </p:txBody>
      </p:sp>
      <p:sp>
        <p:nvSpPr>
          <p:cNvPr id="12" name="Text Box 5" descr="a C+">
            <a:extLst>
              <a:ext uri="{FF2B5EF4-FFF2-40B4-BE49-F238E27FC236}">
                <a16:creationId xmlns:a16="http://schemas.microsoft.com/office/drawing/2014/main" id="{B7C23681-1BDC-40C4-A061-8A4E1608A21C}"/>
              </a:ext>
            </a:extLst>
          </p:cNvPr>
          <p:cNvSpPr txBox="1">
            <a:spLocks noChangeArrowheads="1"/>
          </p:cNvSpPr>
          <p:nvPr/>
        </p:nvSpPr>
        <p:spPr bwMode="auto">
          <a:xfrm>
            <a:off x="6858000" y="2590800"/>
            <a:ext cx="16002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7200" b="1" dirty="0">
                <a:solidFill>
                  <a:schemeClr val="accent2"/>
                </a:solidFill>
                <a:effectLst/>
                <a:latin typeface="Arial" panose="020B0604020202020204" pitchFamily="34" charset="0"/>
              </a:rPr>
              <a:t>C+</a:t>
            </a:r>
          </a:p>
        </p:txBody>
      </p:sp>
      <p:sp>
        <p:nvSpPr>
          <p:cNvPr id="13" name="Text Box 6" descr="an A+">
            <a:extLst>
              <a:ext uri="{FF2B5EF4-FFF2-40B4-BE49-F238E27FC236}">
                <a16:creationId xmlns:a16="http://schemas.microsoft.com/office/drawing/2014/main" id="{D133D858-C884-488A-8C26-07A12BF53FCB}"/>
              </a:ext>
            </a:extLst>
          </p:cNvPr>
          <p:cNvSpPr txBox="1">
            <a:spLocks noChangeArrowheads="1"/>
          </p:cNvSpPr>
          <p:nvPr/>
        </p:nvSpPr>
        <p:spPr bwMode="auto">
          <a:xfrm>
            <a:off x="6858000" y="4419600"/>
            <a:ext cx="16002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7200" b="1" dirty="0">
                <a:solidFill>
                  <a:schemeClr val="accent1"/>
                </a:solidFill>
                <a:effectLst/>
                <a:latin typeface="Arial" panose="020B0604020202020204" pitchFamily="34" charset="0"/>
              </a:rPr>
              <a:t>A+</a:t>
            </a:r>
          </a:p>
        </p:txBody>
      </p:sp>
    </p:spTree>
    <p:extLst>
      <p:ext uri="{BB962C8B-B14F-4D97-AF65-F5344CB8AC3E}">
        <p14:creationId xmlns:p14="http://schemas.microsoft.com/office/powerpoint/2010/main" val="1441924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C239-3D2C-40B0-B0C5-6D9D89CD6002}"/>
              </a:ext>
            </a:extLst>
          </p:cNvPr>
          <p:cNvSpPr>
            <a:spLocks noGrp="1"/>
          </p:cNvSpPr>
          <p:nvPr>
            <p:ph type="title"/>
          </p:nvPr>
        </p:nvSpPr>
        <p:spPr/>
        <p:txBody>
          <a:bodyPr>
            <a:normAutofit/>
          </a:bodyPr>
          <a:lstStyle/>
          <a:p>
            <a:r>
              <a:rPr lang="en-US" altLang="en-US" dirty="0"/>
              <a:t>Levels of Performance</a:t>
            </a:r>
            <a:endParaRPr lang="en-US" dirty="0"/>
          </a:p>
        </p:txBody>
      </p:sp>
      <p:sp>
        <p:nvSpPr>
          <p:cNvPr id="4" name="Date Placeholder 3">
            <a:extLst>
              <a:ext uri="{FF2B5EF4-FFF2-40B4-BE49-F238E27FC236}">
                <a16:creationId xmlns:a16="http://schemas.microsoft.com/office/drawing/2014/main" id="{9EE90B2C-1A33-4DAF-91DA-F8E837789F5E}"/>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4100C60A-CBEE-4774-BD8C-9D1F2F1E76CE}"/>
              </a:ext>
            </a:extLst>
          </p:cNvPr>
          <p:cNvSpPr>
            <a:spLocks noGrp="1"/>
          </p:cNvSpPr>
          <p:nvPr>
            <p:ph type="sldNum" sz="quarter" idx="12"/>
          </p:nvPr>
        </p:nvSpPr>
        <p:spPr/>
        <p:txBody>
          <a:bodyPr/>
          <a:lstStyle/>
          <a:p>
            <a:fld id="{680C5762-CF65-4775-9966-A58D40CC61B9}" type="slidenum">
              <a:rPr lang="en-US" smtClean="0"/>
              <a:t>17</a:t>
            </a:fld>
            <a:endParaRPr lang="en-US"/>
          </a:p>
        </p:txBody>
      </p:sp>
      <p:pic>
        <p:nvPicPr>
          <p:cNvPr id="6" name="Picture 5" descr="Logo of a car superimposed on outline of Pennsylvania">
            <a:extLst>
              <a:ext uri="{FF2B5EF4-FFF2-40B4-BE49-F238E27FC236}">
                <a16:creationId xmlns:a16="http://schemas.microsoft.com/office/drawing/2014/main" id="{B36274D9-AC47-443A-8733-32AEE01ADCE5}"/>
              </a:ext>
            </a:extLst>
          </p:cNvPr>
          <p:cNvPicPr/>
          <p:nvPr/>
        </p:nvPicPr>
        <p:blipFill rotWithShape="1">
          <a:blip r:embed="rId2"/>
          <a:srcRect l="16319" t="84606" r="73959" b="3732"/>
          <a:stretch/>
        </p:blipFill>
        <p:spPr bwMode="auto">
          <a:xfrm>
            <a:off x="457200" y="5820589"/>
            <a:ext cx="990600" cy="611147"/>
          </a:xfrm>
          <a:prstGeom prst="rect">
            <a:avLst/>
          </a:prstGeom>
          <a:ln>
            <a:noFill/>
          </a:ln>
          <a:extLst>
            <a:ext uri="{53640926-AAD7-44D8-BBD7-CCE9431645EC}">
              <a14:shadowObscured xmlns:a14="http://schemas.microsoft.com/office/drawing/2010/main"/>
            </a:ext>
          </a:extLst>
        </p:spPr>
      </p:pic>
      <p:pic>
        <p:nvPicPr>
          <p:cNvPr id="9" name="Picture 8" descr="driver awareness level: habit, judgment&#10;driver performance level: acceptable, unacceptable">
            <a:extLst>
              <a:ext uri="{FF2B5EF4-FFF2-40B4-BE49-F238E27FC236}">
                <a16:creationId xmlns:a16="http://schemas.microsoft.com/office/drawing/2014/main" id="{53D0C379-A38A-4E37-8CEE-DDD87D2142B8}"/>
              </a:ext>
            </a:extLst>
          </p:cNvPr>
          <p:cNvPicPr/>
          <p:nvPr/>
        </p:nvPicPr>
        <p:blipFill rotWithShape="1">
          <a:blip r:embed="rId3"/>
          <a:srcRect l="32372" t="42012" r="9615" b="32313"/>
          <a:stretch/>
        </p:blipFill>
        <p:spPr bwMode="auto">
          <a:xfrm>
            <a:off x="1195387" y="1547543"/>
            <a:ext cx="6753225" cy="35857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9849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9EB4-9FA6-4DA8-9F72-DF44A61C3315}"/>
              </a:ext>
            </a:extLst>
          </p:cNvPr>
          <p:cNvSpPr>
            <a:spLocks noGrp="1"/>
          </p:cNvSpPr>
          <p:nvPr>
            <p:ph type="title"/>
          </p:nvPr>
        </p:nvSpPr>
        <p:spPr>
          <a:xfrm>
            <a:off x="430567" y="304800"/>
            <a:ext cx="8229600" cy="1143000"/>
          </a:xfrm>
        </p:spPr>
        <p:txBody>
          <a:bodyPr>
            <a:normAutofit/>
          </a:bodyPr>
          <a:lstStyle/>
          <a:p>
            <a:pPr>
              <a:spcBef>
                <a:spcPct val="50000"/>
              </a:spcBef>
            </a:pPr>
            <a:r>
              <a:rPr kumimoji="1" lang="en-US" altLang="en-US" dirty="0"/>
              <a:t>The Top Eleven Errors</a:t>
            </a:r>
          </a:p>
        </p:txBody>
      </p:sp>
      <p:sp>
        <p:nvSpPr>
          <p:cNvPr id="4" name="Date Placeholder 3">
            <a:extLst>
              <a:ext uri="{FF2B5EF4-FFF2-40B4-BE49-F238E27FC236}">
                <a16:creationId xmlns:a16="http://schemas.microsoft.com/office/drawing/2014/main" id="{15DBE446-5062-48F5-9958-7CD332B862BC}"/>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114426AB-373C-4F9D-B1D2-756BEA3716B3}"/>
              </a:ext>
            </a:extLst>
          </p:cNvPr>
          <p:cNvSpPr>
            <a:spLocks noGrp="1"/>
          </p:cNvSpPr>
          <p:nvPr>
            <p:ph type="sldNum" sz="quarter" idx="12"/>
          </p:nvPr>
        </p:nvSpPr>
        <p:spPr/>
        <p:txBody>
          <a:bodyPr/>
          <a:lstStyle/>
          <a:p>
            <a:fld id="{680C5762-CF65-4775-9966-A58D40CC61B9}" type="slidenum">
              <a:rPr lang="en-US" smtClean="0"/>
              <a:t>18</a:t>
            </a:fld>
            <a:endParaRPr lang="en-US"/>
          </a:p>
        </p:txBody>
      </p:sp>
      <p:pic>
        <p:nvPicPr>
          <p:cNvPr id="8" name="Picture 7" descr="list of top eleven errors during driving">
            <a:extLst>
              <a:ext uri="{FF2B5EF4-FFF2-40B4-BE49-F238E27FC236}">
                <a16:creationId xmlns:a16="http://schemas.microsoft.com/office/drawing/2014/main" id="{A9BD73BA-86E7-4EB5-8437-3C4EE1BF44A7}"/>
              </a:ext>
            </a:extLst>
          </p:cNvPr>
          <p:cNvPicPr/>
          <p:nvPr/>
        </p:nvPicPr>
        <p:blipFill rotWithShape="1">
          <a:blip r:embed="rId2"/>
          <a:srcRect l="28850" t="42243" r="4649" b="27125"/>
          <a:stretch/>
        </p:blipFill>
        <p:spPr bwMode="auto">
          <a:xfrm>
            <a:off x="4439" y="1676401"/>
            <a:ext cx="9139561" cy="5181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7772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A23F-8E68-4EB6-9C73-635F958E51FF}"/>
              </a:ext>
            </a:extLst>
          </p:cNvPr>
          <p:cNvSpPr>
            <a:spLocks noGrp="1"/>
          </p:cNvSpPr>
          <p:nvPr>
            <p:ph type="title"/>
          </p:nvPr>
        </p:nvSpPr>
        <p:spPr>
          <a:xfrm>
            <a:off x="358436" y="344716"/>
            <a:ext cx="8229600" cy="1143000"/>
          </a:xfrm>
        </p:spPr>
        <p:txBody>
          <a:bodyPr>
            <a:normAutofit/>
          </a:bodyPr>
          <a:lstStyle/>
          <a:p>
            <a:pPr>
              <a:spcBef>
                <a:spcPct val="50000"/>
              </a:spcBef>
            </a:pPr>
            <a:r>
              <a:rPr kumimoji="1" lang="en-US" altLang="en-US" dirty="0"/>
              <a:t>The Top Eleven Errors</a:t>
            </a:r>
          </a:p>
        </p:txBody>
      </p:sp>
      <p:sp>
        <p:nvSpPr>
          <p:cNvPr id="4" name="Date Placeholder 3">
            <a:extLst>
              <a:ext uri="{FF2B5EF4-FFF2-40B4-BE49-F238E27FC236}">
                <a16:creationId xmlns:a16="http://schemas.microsoft.com/office/drawing/2014/main" id="{6D0DF0D7-85C4-462A-98CB-F5F64C13D133}"/>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3B461B79-984D-479B-9C7F-2C701E4FFBA6}"/>
              </a:ext>
            </a:extLst>
          </p:cNvPr>
          <p:cNvSpPr>
            <a:spLocks noGrp="1"/>
          </p:cNvSpPr>
          <p:nvPr>
            <p:ph type="sldNum" sz="quarter" idx="12"/>
          </p:nvPr>
        </p:nvSpPr>
        <p:spPr/>
        <p:txBody>
          <a:bodyPr/>
          <a:lstStyle/>
          <a:p>
            <a:fld id="{680C5762-CF65-4775-9966-A58D40CC61B9}" type="slidenum">
              <a:rPr lang="en-US" smtClean="0"/>
              <a:t>19</a:t>
            </a:fld>
            <a:endParaRPr lang="en-US"/>
          </a:p>
        </p:txBody>
      </p:sp>
      <p:pic>
        <p:nvPicPr>
          <p:cNvPr id="6" name="Picture 5" descr="list of top eleven errors during driving">
            <a:extLst>
              <a:ext uri="{FF2B5EF4-FFF2-40B4-BE49-F238E27FC236}">
                <a16:creationId xmlns:a16="http://schemas.microsoft.com/office/drawing/2014/main" id="{66EF40D0-3AB6-4964-A012-8131B9E67936}"/>
              </a:ext>
            </a:extLst>
          </p:cNvPr>
          <p:cNvPicPr/>
          <p:nvPr/>
        </p:nvPicPr>
        <p:blipFill rotWithShape="1">
          <a:blip r:embed="rId2"/>
          <a:srcRect l="28525" t="42531" r="4166" b="27257"/>
          <a:stretch/>
        </p:blipFill>
        <p:spPr bwMode="auto">
          <a:xfrm>
            <a:off x="76200" y="1469961"/>
            <a:ext cx="9067800" cy="538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305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a:bodyPr>
          <a:lstStyle/>
          <a:p>
            <a:pPr>
              <a:lnSpc>
                <a:spcPct val="80000"/>
              </a:lnSpc>
            </a:pPr>
            <a:r>
              <a:rPr lang="en-US" altLang="en-US" sz="2400" dirty="0">
                <a:solidFill>
                  <a:srgbClr val="FF0000"/>
                </a:solidFill>
              </a:rPr>
              <a:t> Review of Range Lesson Two</a:t>
            </a:r>
          </a:p>
          <a:p>
            <a:pPr lvl="1">
              <a:lnSpc>
                <a:spcPct val="80000"/>
              </a:lnSpc>
            </a:pPr>
            <a:r>
              <a:rPr lang="en-US" altLang="en-US" sz="2000" dirty="0"/>
              <a:t>Targeting Skills lead Vision Control</a:t>
            </a:r>
          </a:p>
          <a:p>
            <a:pPr lvl="1">
              <a:lnSpc>
                <a:spcPct val="80000"/>
              </a:lnSpc>
            </a:pPr>
            <a:r>
              <a:rPr lang="en-US" altLang="en-US" sz="2000" dirty="0"/>
              <a:t>Brake and Acceleration based on transition Points</a:t>
            </a:r>
          </a:p>
          <a:p>
            <a:pPr lvl="1">
              <a:lnSpc>
                <a:spcPct val="80000"/>
              </a:lnSpc>
            </a:pPr>
            <a:r>
              <a:rPr lang="en-US" altLang="en-US" sz="2000" dirty="0"/>
              <a:t>Braking and Acceleration is Motion Control</a:t>
            </a:r>
          </a:p>
          <a:p>
            <a:pPr lvl="1">
              <a:lnSpc>
                <a:spcPct val="80000"/>
              </a:lnSpc>
            </a:pPr>
            <a:r>
              <a:rPr lang="en-US" altLang="en-US" sz="2000" dirty="0"/>
              <a:t>Steering Control is last part of control sequence</a:t>
            </a:r>
          </a:p>
          <a:p>
            <a:pPr>
              <a:lnSpc>
                <a:spcPct val="80000"/>
              </a:lnSpc>
            </a:pPr>
            <a:r>
              <a:rPr lang="en-US" altLang="en-US" sz="2400" dirty="0">
                <a:solidFill>
                  <a:srgbClr val="FF0000"/>
                </a:solidFill>
              </a:rPr>
              <a:t>Vehicle Owner’s Manual</a:t>
            </a:r>
          </a:p>
          <a:p>
            <a:pPr lvl="1">
              <a:lnSpc>
                <a:spcPct val="80000"/>
              </a:lnSpc>
            </a:pPr>
            <a:r>
              <a:rPr lang="en-US" altLang="en-US" sz="2000" dirty="0"/>
              <a:t>Complete exercise and Hand in for credit</a:t>
            </a:r>
          </a:p>
          <a:p>
            <a:pPr>
              <a:lnSpc>
                <a:spcPct val="80000"/>
              </a:lnSpc>
            </a:pPr>
            <a:r>
              <a:rPr lang="en-US" altLang="en-US" sz="2400" dirty="0">
                <a:solidFill>
                  <a:srgbClr val="FF0000"/>
                </a:solidFill>
              </a:rPr>
              <a:t>Vehicle Balance Concerns</a:t>
            </a:r>
          </a:p>
          <a:p>
            <a:pPr lvl="1">
              <a:lnSpc>
                <a:spcPct val="80000"/>
              </a:lnSpc>
            </a:pPr>
            <a:r>
              <a:rPr lang="en-US" altLang="en-US" sz="2000" dirty="0"/>
              <a:t>Show video…  “In Control… Technical Aspects Section”</a:t>
            </a:r>
          </a:p>
          <a:p>
            <a:pPr>
              <a:lnSpc>
                <a:spcPct val="80000"/>
              </a:lnSpc>
            </a:pPr>
            <a:r>
              <a:rPr lang="en-US" altLang="en-US" sz="2400" dirty="0">
                <a:solidFill>
                  <a:srgbClr val="FF3300"/>
                </a:solidFill>
              </a:rPr>
              <a:t> </a:t>
            </a:r>
            <a:r>
              <a:rPr lang="en-US" altLang="en-US" sz="2400" dirty="0">
                <a:solidFill>
                  <a:srgbClr val="FF0000"/>
                </a:solidFill>
              </a:rPr>
              <a:t>Simulation is Foundation of Good Habit Development</a:t>
            </a:r>
          </a:p>
          <a:p>
            <a:pPr lvl="1">
              <a:lnSpc>
                <a:spcPct val="80000"/>
              </a:lnSpc>
            </a:pPr>
            <a:r>
              <a:rPr lang="en-US" altLang="en-US" sz="2000" dirty="0"/>
              <a:t>Develops Visual and mental Habits for Vehicle Control</a:t>
            </a:r>
          </a:p>
        </p:txBody>
      </p:sp>
      <p:sp>
        <p:nvSpPr>
          <p:cNvPr id="4" name="Slide Number Placeholder 3"/>
          <p:cNvSpPr>
            <a:spLocks noGrp="1"/>
          </p:cNvSpPr>
          <p:nvPr>
            <p:ph type="sldNum" sz="quarter" idx="12"/>
          </p:nvPr>
        </p:nvSpPr>
        <p:spPr/>
        <p:txBody>
          <a:bodyPr/>
          <a:lstStyle/>
          <a:p>
            <a:fld id="{680C5762-CF65-4775-9966-A58D40CC61B9}" type="slidenum">
              <a:rPr lang="en-US" smtClean="0"/>
              <a:t>2</a:t>
            </a:fld>
            <a:endParaRPr lang="en-US"/>
          </a:p>
        </p:txBody>
      </p:sp>
      <p:sp>
        <p:nvSpPr>
          <p:cNvPr id="5" name="Date Placeholder 4"/>
          <p:cNvSpPr>
            <a:spLocks noGrp="1"/>
          </p:cNvSpPr>
          <p:nvPr>
            <p:ph type="dt" sz="half" idx="10"/>
          </p:nvPr>
        </p:nvSpPr>
        <p:spPr/>
        <p:txBody>
          <a:bodyPr/>
          <a:lstStyle/>
          <a:p>
            <a:fld id="{20D57AF2-7F98-445B-850F-DA14E34254B5}" type="datetime1">
              <a:rPr lang="en-US" smtClean="0"/>
              <a:t>6/28/2019</a:t>
            </a:fld>
            <a:endParaRPr lang="en-US" dirty="0"/>
          </a:p>
        </p:txBody>
      </p:sp>
      <p:pic>
        <p:nvPicPr>
          <p:cNvPr id="13" name="Picture 12" descr="Logo of a car superimposed on outline of Pennsylvania">
            <a:extLst>
              <a:ext uri="{FF2B5EF4-FFF2-40B4-BE49-F238E27FC236}">
                <a16:creationId xmlns:a16="http://schemas.microsoft.com/office/drawing/2014/main" id="{6587262F-15BD-4B42-A11A-F52E555B0D71}"/>
              </a:ext>
            </a:extLst>
          </p:cNvPr>
          <p:cNvPicPr/>
          <p:nvPr/>
        </p:nvPicPr>
        <p:blipFill rotWithShape="1">
          <a:blip r:embed="rId2"/>
          <a:srcRect l="16319" t="84606" r="73959" b="3732"/>
          <a:stretch/>
        </p:blipFill>
        <p:spPr bwMode="auto">
          <a:xfrm>
            <a:off x="334962" y="5819839"/>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4783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udent waving from a vehicle">
            <a:extLst>
              <a:ext uri="{FF2B5EF4-FFF2-40B4-BE49-F238E27FC236}">
                <a16:creationId xmlns:a16="http://schemas.microsoft.com/office/drawing/2014/main" id="{04B91D93-158A-498F-81BE-F020CE058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666" y="1676400"/>
            <a:ext cx="5677933"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07B995-BE6D-4498-A689-43A57A3BC122}"/>
              </a:ext>
            </a:extLst>
          </p:cNvPr>
          <p:cNvSpPr>
            <a:spLocks noGrp="1"/>
          </p:cNvSpPr>
          <p:nvPr>
            <p:ph type="title"/>
          </p:nvPr>
        </p:nvSpPr>
        <p:spPr/>
        <p:txBody>
          <a:bodyPr/>
          <a:lstStyle/>
          <a:p>
            <a:r>
              <a:rPr lang="en-US" altLang="en-US" dirty="0"/>
              <a:t>Developing Good Driving Habits</a:t>
            </a:r>
          </a:p>
        </p:txBody>
      </p:sp>
      <p:sp>
        <p:nvSpPr>
          <p:cNvPr id="4" name="Date Placeholder 3">
            <a:extLst>
              <a:ext uri="{FF2B5EF4-FFF2-40B4-BE49-F238E27FC236}">
                <a16:creationId xmlns:a16="http://schemas.microsoft.com/office/drawing/2014/main" id="{68EE4B5A-E552-498B-BE63-7F5C2C572280}"/>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99747C8E-D3F4-429C-8F75-FF3F093C6D36}"/>
              </a:ext>
            </a:extLst>
          </p:cNvPr>
          <p:cNvSpPr>
            <a:spLocks noGrp="1"/>
          </p:cNvSpPr>
          <p:nvPr>
            <p:ph type="sldNum" sz="quarter" idx="12"/>
          </p:nvPr>
        </p:nvSpPr>
        <p:spPr/>
        <p:txBody>
          <a:bodyPr/>
          <a:lstStyle/>
          <a:p>
            <a:fld id="{680C5762-CF65-4775-9966-A58D40CC61B9}" type="slidenum">
              <a:rPr lang="en-US" smtClean="0"/>
              <a:t>20</a:t>
            </a:fld>
            <a:endParaRPr lang="en-US"/>
          </a:p>
        </p:txBody>
      </p:sp>
      <p:sp>
        <p:nvSpPr>
          <p:cNvPr id="7" name="Rectangle 7" descr="a picture of a kid waving from the driver's seat of a car">
            <a:extLst>
              <a:ext uri="{FF2B5EF4-FFF2-40B4-BE49-F238E27FC236}">
                <a16:creationId xmlns:a16="http://schemas.microsoft.com/office/drawing/2014/main" id="{FFF5523B-984D-4CB0-B8AA-6C703602914F}"/>
              </a:ext>
            </a:extLst>
          </p:cNvPr>
          <p:cNvSpPr txBox="1">
            <a:spLocks noChangeArrowheads="1"/>
          </p:cNvSpPr>
          <p:nvPr/>
        </p:nvSpPr>
        <p:spPr>
          <a:xfrm>
            <a:off x="1143000" y="1416728"/>
            <a:ext cx="7924800" cy="4648200"/>
          </a:xfrm>
          <a:prstGeom prst="rect">
            <a:avLst/>
          </a:prstGeo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Clr>
                <a:srgbClr val="00CC99"/>
              </a:buClr>
              <a:buFont typeface="Wingdings" panose="05000000000000000000" pitchFamily="2" charset="2"/>
              <a:buChar char="q"/>
            </a:pPr>
            <a:r>
              <a:rPr lang="en-US" altLang="en-US" sz="2400" dirty="0"/>
              <a:t>Driver and Vehicle Preparations</a:t>
            </a:r>
          </a:p>
          <a:p>
            <a:pPr>
              <a:lnSpc>
                <a:spcPct val="150000"/>
              </a:lnSpc>
              <a:buClr>
                <a:srgbClr val="00CC99"/>
              </a:buClr>
              <a:buFont typeface="Wingdings" panose="05000000000000000000" pitchFamily="2" charset="2"/>
              <a:buChar char="q"/>
            </a:pPr>
            <a:r>
              <a:rPr lang="en-US" altLang="en-US" sz="2400" dirty="0"/>
              <a:t>Smooth, Gradual Starts and Stops</a:t>
            </a:r>
          </a:p>
          <a:p>
            <a:pPr>
              <a:lnSpc>
                <a:spcPct val="150000"/>
              </a:lnSpc>
              <a:buClr>
                <a:srgbClr val="00CC99"/>
              </a:buClr>
              <a:buFont typeface="Wingdings" panose="05000000000000000000" pitchFamily="2" charset="2"/>
              <a:buChar char="q"/>
            </a:pPr>
            <a:r>
              <a:rPr lang="en-US" altLang="en-US" sz="2400" dirty="0"/>
              <a:t>Reference Points for Vehicle Placement</a:t>
            </a:r>
          </a:p>
          <a:p>
            <a:pPr>
              <a:lnSpc>
                <a:spcPct val="150000"/>
              </a:lnSpc>
              <a:buClr>
                <a:srgbClr val="00CC99"/>
              </a:buClr>
              <a:buFont typeface="Wingdings" panose="05000000000000000000" pitchFamily="2" charset="2"/>
              <a:buChar char="q"/>
            </a:pPr>
            <a:r>
              <a:rPr lang="en-US" altLang="en-US" sz="2400" dirty="0"/>
              <a:t>Getting Visual Targets before Movement</a:t>
            </a:r>
          </a:p>
          <a:p>
            <a:pPr lvl="1">
              <a:lnSpc>
                <a:spcPct val="150000"/>
              </a:lnSpc>
              <a:buClr>
                <a:schemeClr val="tx1"/>
              </a:buClr>
            </a:pPr>
            <a:r>
              <a:rPr lang="en-US" altLang="en-US" sz="2000" dirty="0">
                <a:solidFill>
                  <a:srgbClr val="FF0000"/>
                </a:solidFill>
              </a:rPr>
              <a:t>Use a Vision Control, Motion Control, Steering Control Sequence</a:t>
            </a:r>
          </a:p>
          <a:p>
            <a:pPr>
              <a:lnSpc>
                <a:spcPct val="150000"/>
              </a:lnSpc>
              <a:buClr>
                <a:srgbClr val="00CC99"/>
              </a:buClr>
              <a:buFont typeface="Wingdings" panose="05000000000000000000" pitchFamily="2" charset="2"/>
              <a:buChar char="q"/>
            </a:pPr>
            <a:r>
              <a:rPr lang="en-US" altLang="en-US" sz="2400" dirty="0"/>
              <a:t>Visual Target to End of Path of Travel</a:t>
            </a:r>
          </a:p>
          <a:p>
            <a:pPr>
              <a:lnSpc>
                <a:spcPct val="150000"/>
              </a:lnSpc>
              <a:buClr>
                <a:srgbClr val="00CC99"/>
              </a:buClr>
              <a:buFont typeface="Wingdings" panose="05000000000000000000" pitchFamily="2" charset="2"/>
              <a:buChar char="q"/>
            </a:pPr>
            <a:r>
              <a:rPr lang="en-US" altLang="en-US" sz="2400" dirty="0">
                <a:solidFill>
                  <a:srgbClr val="FF0000"/>
                </a:solidFill>
              </a:rPr>
              <a:t>May be 15, 20, or 30 seconds from vehicle</a:t>
            </a:r>
            <a:endParaRPr lang="en-US" altLang="en-US" sz="2800" dirty="0">
              <a:solidFill>
                <a:srgbClr val="FF0000"/>
              </a:solidFill>
            </a:endParaRPr>
          </a:p>
        </p:txBody>
      </p:sp>
      <p:pic>
        <p:nvPicPr>
          <p:cNvPr id="8" name="Picture 7" descr="Logo of a car superimposed on outline of Pennsylvania">
            <a:extLst>
              <a:ext uri="{FF2B5EF4-FFF2-40B4-BE49-F238E27FC236}">
                <a16:creationId xmlns:a16="http://schemas.microsoft.com/office/drawing/2014/main" id="{3BF9A981-4152-4923-8D59-FCB36DF4A64E}"/>
              </a:ext>
            </a:extLst>
          </p:cNvPr>
          <p:cNvPicPr/>
          <p:nvPr/>
        </p:nvPicPr>
        <p:blipFill rotWithShape="1">
          <a:blip r:embed="rId3"/>
          <a:srcRect l="16319" t="84606" r="73959" b="3732"/>
          <a:stretch/>
        </p:blipFill>
        <p:spPr bwMode="auto">
          <a:xfrm>
            <a:off x="426868" y="5759354"/>
            <a:ext cx="990600" cy="6111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5004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A student waving from a vehicle">
            <a:extLst>
              <a:ext uri="{FF2B5EF4-FFF2-40B4-BE49-F238E27FC236}">
                <a16:creationId xmlns:a16="http://schemas.microsoft.com/office/drawing/2014/main" id="{5443FA9D-5887-464D-8908-F9A9EB07D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05740"/>
            <a:ext cx="5638800" cy="3646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34858A1-A99A-4282-AAD4-8E0042A4D86E}"/>
              </a:ext>
            </a:extLst>
          </p:cNvPr>
          <p:cNvSpPr>
            <a:spLocks noGrp="1"/>
          </p:cNvSpPr>
          <p:nvPr>
            <p:ph type="title"/>
          </p:nvPr>
        </p:nvSpPr>
        <p:spPr/>
        <p:txBody>
          <a:bodyPr/>
          <a:lstStyle/>
          <a:p>
            <a:r>
              <a:rPr lang="en-US" altLang="en-US" dirty="0"/>
              <a:t>Developing Good Driving Habits</a:t>
            </a:r>
            <a:endParaRPr kumimoji="1" lang="en-US" altLang="en-US" dirty="0"/>
          </a:p>
        </p:txBody>
      </p:sp>
      <p:sp>
        <p:nvSpPr>
          <p:cNvPr id="4" name="Date Placeholder 3">
            <a:extLst>
              <a:ext uri="{FF2B5EF4-FFF2-40B4-BE49-F238E27FC236}">
                <a16:creationId xmlns:a16="http://schemas.microsoft.com/office/drawing/2014/main" id="{101D331D-2B12-4D10-B3CE-1F3E2ED70444}"/>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B23F8A25-42DE-4300-9986-BAC15E5B27CB}"/>
              </a:ext>
            </a:extLst>
          </p:cNvPr>
          <p:cNvSpPr>
            <a:spLocks noGrp="1"/>
          </p:cNvSpPr>
          <p:nvPr>
            <p:ph type="sldNum" sz="quarter" idx="12"/>
          </p:nvPr>
        </p:nvSpPr>
        <p:spPr/>
        <p:txBody>
          <a:bodyPr/>
          <a:lstStyle/>
          <a:p>
            <a:fld id="{680C5762-CF65-4775-9966-A58D40CC61B9}" type="slidenum">
              <a:rPr lang="en-US" smtClean="0"/>
              <a:t>21</a:t>
            </a:fld>
            <a:endParaRPr lang="en-US"/>
          </a:p>
        </p:txBody>
      </p:sp>
      <p:pic>
        <p:nvPicPr>
          <p:cNvPr id="7" name="Picture 6" descr="Logo of a car superimposed on outline of Pennsylvania">
            <a:extLst>
              <a:ext uri="{FF2B5EF4-FFF2-40B4-BE49-F238E27FC236}">
                <a16:creationId xmlns:a16="http://schemas.microsoft.com/office/drawing/2014/main" id="{551C867F-7A68-4EA0-8E35-05C7F456E703}"/>
              </a:ext>
            </a:extLst>
          </p:cNvPr>
          <p:cNvPicPr/>
          <p:nvPr/>
        </p:nvPicPr>
        <p:blipFill rotWithShape="1">
          <a:blip r:embed="rId3"/>
          <a:srcRect l="16319" t="84606" r="73959" b="3732"/>
          <a:stretch/>
        </p:blipFill>
        <p:spPr bwMode="auto">
          <a:xfrm>
            <a:off x="463062" y="5745203"/>
            <a:ext cx="990600" cy="611147"/>
          </a:xfrm>
          <a:prstGeom prst="rect">
            <a:avLst/>
          </a:prstGeom>
          <a:ln>
            <a:noFill/>
          </a:ln>
          <a:extLst>
            <a:ext uri="{53640926-AAD7-44D8-BBD7-CCE9431645EC}">
              <a14:shadowObscured xmlns:a14="http://schemas.microsoft.com/office/drawing/2010/main"/>
            </a:ext>
          </a:extLst>
        </p:spPr>
      </p:pic>
      <p:sp>
        <p:nvSpPr>
          <p:cNvPr id="12" name="Rectangle 8" descr="a picture of a kid waving from the driver's seat of a car">
            <a:extLst>
              <a:ext uri="{FF2B5EF4-FFF2-40B4-BE49-F238E27FC236}">
                <a16:creationId xmlns:a16="http://schemas.microsoft.com/office/drawing/2014/main" id="{377068AF-7C1E-47AD-896D-BD0D92901123}"/>
              </a:ext>
            </a:extLst>
          </p:cNvPr>
          <p:cNvSpPr txBox="1">
            <a:spLocks noChangeArrowheads="1"/>
          </p:cNvSpPr>
          <p:nvPr/>
        </p:nvSpPr>
        <p:spPr>
          <a:xfrm>
            <a:off x="1453662" y="1588063"/>
            <a:ext cx="6629400" cy="4016876"/>
          </a:xfrm>
          <a:prstGeom prst="rect">
            <a:avLst/>
          </a:prstGeo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63563" indent="-563563">
              <a:lnSpc>
                <a:spcPct val="140000"/>
              </a:lnSpc>
              <a:buClr>
                <a:srgbClr val="00CC99"/>
              </a:buClr>
              <a:buFont typeface="Wingdings" panose="05000000000000000000" pitchFamily="2" charset="2"/>
              <a:buChar char="q"/>
            </a:pPr>
            <a:r>
              <a:rPr lang="en-US" altLang="en-US" sz="2400" dirty="0">
                <a:solidFill>
                  <a:srgbClr val="FF0000"/>
                </a:solidFill>
              </a:rPr>
              <a:t>Be Alert</a:t>
            </a:r>
            <a:r>
              <a:rPr lang="en-US" altLang="en-US" sz="2400" dirty="0"/>
              <a:t> to Changes to the Line of Sight (LOS) or the Path of Travel (POT)</a:t>
            </a:r>
          </a:p>
          <a:p>
            <a:pPr marL="563563" indent="-563563">
              <a:lnSpc>
                <a:spcPct val="140000"/>
              </a:lnSpc>
              <a:buClr>
                <a:srgbClr val="00CC99"/>
              </a:buClr>
              <a:buFont typeface="Wingdings" panose="05000000000000000000" pitchFamily="2" charset="2"/>
              <a:buChar char="q"/>
            </a:pPr>
            <a:r>
              <a:rPr lang="en-US" altLang="en-US" sz="2400" dirty="0"/>
              <a:t>Restrictions or Blocked LOS-POT causes a Speed Reduction</a:t>
            </a:r>
          </a:p>
          <a:p>
            <a:pPr marL="563563" indent="-563563">
              <a:lnSpc>
                <a:spcPct val="140000"/>
              </a:lnSpc>
              <a:buClr>
                <a:srgbClr val="00CC99"/>
              </a:buClr>
              <a:buFont typeface="Wingdings" panose="05000000000000000000" pitchFamily="2" charset="2"/>
              <a:buChar char="q"/>
            </a:pPr>
            <a:r>
              <a:rPr lang="en-US" altLang="en-US" sz="2400" dirty="0"/>
              <a:t>Adjust Speed and Lane Position to Increase Space to Front, Side, or Rear</a:t>
            </a:r>
          </a:p>
          <a:p>
            <a:pPr marL="563563" indent="-563563">
              <a:lnSpc>
                <a:spcPct val="140000"/>
              </a:lnSpc>
              <a:buClr>
                <a:srgbClr val="00CC99"/>
              </a:buClr>
              <a:buFont typeface="Wingdings" panose="05000000000000000000" pitchFamily="2" charset="2"/>
              <a:buChar char="q"/>
            </a:pPr>
            <a:r>
              <a:rPr lang="en-US" altLang="en-US" sz="2400" dirty="0"/>
              <a:t>Approaching Red Light, Adjust Speed to Time Your Arrival to Green Light</a:t>
            </a:r>
          </a:p>
        </p:txBody>
      </p:sp>
    </p:spTree>
    <p:extLst>
      <p:ext uri="{BB962C8B-B14F-4D97-AF65-F5344CB8AC3E}">
        <p14:creationId xmlns:p14="http://schemas.microsoft.com/office/powerpoint/2010/main" val="131880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A student waving from a vehicle">
            <a:extLst>
              <a:ext uri="{FF2B5EF4-FFF2-40B4-BE49-F238E27FC236}">
                <a16:creationId xmlns:a16="http://schemas.microsoft.com/office/drawing/2014/main" id="{EE0CD4D1-2D85-41CD-8823-70B24A3C8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333" y="1447800"/>
            <a:ext cx="5700121"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51CB0B-A4AF-48CC-844E-CFF5A15FFAD5}"/>
              </a:ext>
            </a:extLst>
          </p:cNvPr>
          <p:cNvSpPr>
            <a:spLocks noGrp="1"/>
          </p:cNvSpPr>
          <p:nvPr>
            <p:ph type="title"/>
          </p:nvPr>
        </p:nvSpPr>
        <p:spPr/>
        <p:txBody>
          <a:bodyPr/>
          <a:lstStyle/>
          <a:p>
            <a:r>
              <a:rPr lang="en-US" altLang="en-US" dirty="0"/>
              <a:t>Developing Good Driving Habits</a:t>
            </a:r>
            <a:endParaRPr lang="en-US" dirty="0"/>
          </a:p>
        </p:txBody>
      </p:sp>
      <p:sp>
        <p:nvSpPr>
          <p:cNvPr id="4" name="Date Placeholder 3">
            <a:extLst>
              <a:ext uri="{FF2B5EF4-FFF2-40B4-BE49-F238E27FC236}">
                <a16:creationId xmlns:a16="http://schemas.microsoft.com/office/drawing/2014/main" id="{0711BB5A-0B07-411E-BC17-2BBEA58DFECD}"/>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AAF213AA-F40B-4E4C-8485-5F545D990C44}"/>
              </a:ext>
            </a:extLst>
          </p:cNvPr>
          <p:cNvSpPr>
            <a:spLocks noGrp="1"/>
          </p:cNvSpPr>
          <p:nvPr>
            <p:ph type="sldNum" sz="quarter" idx="12"/>
          </p:nvPr>
        </p:nvSpPr>
        <p:spPr/>
        <p:txBody>
          <a:bodyPr/>
          <a:lstStyle/>
          <a:p>
            <a:fld id="{680C5762-CF65-4775-9966-A58D40CC61B9}" type="slidenum">
              <a:rPr lang="en-US" smtClean="0"/>
              <a:t>22</a:t>
            </a:fld>
            <a:endParaRPr lang="en-US"/>
          </a:p>
        </p:txBody>
      </p:sp>
      <p:pic>
        <p:nvPicPr>
          <p:cNvPr id="8" name="Picture 7" descr="Logo of a car superimposed on outline of Pennsylvania">
            <a:extLst>
              <a:ext uri="{FF2B5EF4-FFF2-40B4-BE49-F238E27FC236}">
                <a16:creationId xmlns:a16="http://schemas.microsoft.com/office/drawing/2014/main" id="{385A47CF-6D96-491F-B772-08650926172D}"/>
              </a:ext>
            </a:extLst>
          </p:cNvPr>
          <p:cNvPicPr/>
          <p:nvPr/>
        </p:nvPicPr>
        <p:blipFill rotWithShape="1">
          <a:blip r:embed="rId3"/>
          <a:srcRect l="16319" t="84606" r="73959" b="3732"/>
          <a:stretch/>
        </p:blipFill>
        <p:spPr bwMode="auto">
          <a:xfrm>
            <a:off x="463062" y="5745203"/>
            <a:ext cx="990600" cy="611147"/>
          </a:xfrm>
          <a:prstGeom prst="rect">
            <a:avLst/>
          </a:prstGeom>
          <a:ln>
            <a:noFill/>
          </a:ln>
          <a:extLst>
            <a:ext uri="{53640926-AAD7-44D8-BBD7-CCE9431645EC}">
              <a14:shadowObscured xmlns:a14="http://schemas.microsoft.com/office/drawing/2010/main"/>
            </a:ext>
          </a:extLst>
        </p:spPr>
      </p:pic>
      <p:sp>
        <p:nvSpPr>
          <p:cNvPr id="9" name="Rectangle 8" descr="a picture of a kid waving from the driver's seat of a car">
            <a:extLst>
              <a:ext uri="{FF2B5EF4-FFF2-40B4-BE49-F238E27FC236}">
                <a16:creationId xmlns:a16="http://schemas.microsoft.com/office/drawing/2014/main" id="{255ED63A-BA9D-4C67-9EE8-F7056FA0CDE6}"/>
              </a:ext>
            </a:extLst>
          </p:cNvPr>
          <p:cNvSpPr txBox="1">
            <a:spLocks noChangeArrowheads="1"/>
          </p:cNvSpPr>
          <p:nvPr/>
        </p:nvSpPr>
        <p:spPr>
          <a:xfrm>
            <a:off x="1172222" y="1479303"/>
            <a:ext cx="6799556" cy="4265859"/>
          </a:xfrm>
          <a:prstGeom prst="rect">
            <a:avLst/>
          </a:prstGeo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04825" indent="-504825">
              <a:lnSpc>
                <a:spcPct val="150000"/>
              </a:lnSpc>
              <a:buClr>
                <a:srgbClr val="00CC99"/>
              </a:buClr>
              <a:buFont typeface="Wingdings" panose="05000000000000000000" pitchFamily="2" charset="2"/>
              <a:buChar char="q"/>
            </a:pPr>
            <a:r>
              <a:rPr lang="en-US" altLang="en-US" sz="2400" dirty="0"/>
              <a:t>Prior to Intersection Entry, Clear the Left, Front, and Right Zones or Areas</a:t>
            </a:r>
          </a:p>
          <a:p>
            <a:pPr marL="958850" lvl="1" indent="-339725">
              <a:lnSpc>
                <a:spcPct val="150000"/>
              </a:lnSpc>
              <a:buClr>
                <a:schemeClr val="tx1"/>
              </a:buClr>
            </a:pPr>
            <a:r>
              <a:rPr lang="en-US" altLang="en-US" sz="2000" dirty="0">
                <a:solidFill>
                  <a:srgbClr val="FF0000"/>
                </a:solidFill>
              </a:rPr>
              <a:t>Try to check the area that can be viewed best first so that more time can be used to see the obstructed area</a:t>
            </a:r>
          </a:p>
          <a:p>
            <a:pPr marL="504825" indent="-504825">
              <a:lnSpc>
                <a:spcPct val="150000"/>
              </a:lnSpc>
              <a:buClr>
                <a:srgbClr val="00CC99"/>
              </a:buClr>
              <a:buFont typeface="Wingdings" panose="05000000000000000000" pitchFamily="2" charset="2"/>
              <a:buChar char="q"/>
            </a:pPr>
            <a:r>
              <a:rPr lang="en-US" altLang="en-US" sz="2400" dirty="0"/>
              <a:t>When Foot Goes to Brake or Accelerator, Check the Rear View Mirror</a:t>
            </a:r>
          </a:p>
          <a:p>
            <a:pPr marL="504825" indent="-504825">
              <a:lnSpc>
                <a:spcPct val="150000"/>
              </a:lnSpc>
              <a:buClr>
                <a:srgbClr val="00CC99"/>
              </a:buClr>
              <a:buFont typeface="Wingdings" panose="05000000000000000000" pitchFamily="2" charset="2"/>
              <a:buChar char="q"/>
            </a:pPr>
            <a:r>
              <a:rPr lang="en-US" altLang="en-US" sz="2400" dirty="0"/>
              <a:t>Prior to Moving to the Left or Right, </a:t>
            </a:r>
          </a:p>
          <a:p>
            <a:pPr marL="504825" indent="-504825">
              <a:lnSpc>
                <a:spcPct val="150000"/>
              </a:lnSpc>
              <a:buClr>
                <a:srgbClr val="00CC99"/>
              </a:buClr>
              <a:buFont typeface="Wingdings" panose="05000000000000000000" pitchFamily="2" charset="2"/>
              <a:buChar char="q"/>
            </a:pPr>
            <a:r>
              <a:rPr lang="en-US" altLang="en-US" sz="2400" dirty="0"/>
              <a:t>    Check Side View Mirror or Mirror Blind Space</a:t>
            </a:r>
          </a:p>
        </p:txBody>
      </p:sp>
    </p:spTree>
    <p:extLst>
      <p:ext uri="{BB962C8B-B14F-4D97-AF65-F5344CB8AC3E}">
        <p14:creationId xmlns:p14="http://schemas.microsoft.com/office/powerpoint/2010/main" val="1061589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udent waving from a vehicle">
            <a:extLst>
              <a:ext uri="{FF2B5EF4-FFF2-40B4-BE49-F238E27FC236}">
                <a16:creationId xmlns:a16="http://schemas.microsoft.com/office/drawing/2014/main" id="{4B361161-35E1-401D-A8B0-5DB5158DC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4948942"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10C6AB-33FD-4122-B1B1-D93B03BE37AF}"/>
              </a:ext>
            </a:extLst>
          </p:cNvPr>
          <p:cNvSpPr>
            <a:spLocks noGrp="1"/>
          </p:cNvSpPr>
          <p:nvPr>
            <p:ph type="title"/>
          </p:nvPr>
        </p:nvSpPr>
        <p:spPr>
          <a:xfrm>
            <a:off x="431307" y="319088"/>
            <a:ext cx="8229600" cy="1143000"/>
          </a:xfrm>
        </p:spPr>
        <p:txBody>
          <a:bodyPr>
            <a:normAutofit/>
          </a:bodyPr>
          <a:lstStyle/>
          <a:p>
            <a:r>
              <a:rPr lang="en-US" altLang="en-US" sz="2400" dirty="0"/>
              <a:t>Developing Good Driving Habits</a:t>
            </a:r>
            <a:endParaRPr lang="en-US" sz="2400" dirty="0"/>
          </a:p>
        </p:txBody>
      </p:sp>
      <p:sp>
        <p:nvSpPr>
          <p:cNvPr id="5" name="Slide Number Placeholder 4">
            <a:extLst>
              <a:ext uri="{FF2B5EF4-FFF2-40B4-BE49-F238E27FC236}">
                <a16:creationId xmlns:a16="http://schemas.microsoft.com/office/drawing/2014/main" id="{6DF2B3B6-641D-44D3-ADB7-70B95B321468}"/>
              </a:ext>
            </a:extLst>
          </p:cNvPr>
          <p:cNvSpPr>
            <a:spLocks noGrp="1"/>
          </p:cNvSpPr>
          <p:nvPr>
            <p:ph type="sldNum" sz="quarter" idx="12"/>
          </p:nvPr>
        </p:nvSpPr>
        <p:spPr/>
        <p:txBody>
          <a:bodyPr/>
          <a:lstStyle/>
          <a:p>
            <a:fld id="{680C5762-CF65-4775-9966-A58D40CC61B9}" type="slidenum">
              <a:rPr lang="en-US" smtClean="0"/>
              <a:t>23</a:t>
            </a:fld>
            <a:endParaRPr lang="en-US"/>
          </a:p>
        </p:txBody>
      </p:sp>
      <p:pic>
        <p:nvPicPr>
          <p:cNvPr id="11" name="Picture 10" descr="Logo of a car superimposed on outline of Pennsylvania">
            <a:extLst>
              <a:ext uri="{FF2B5EF4-FFF2-40B4-BE49-F238E27FC236}">
                <a16:creationId xmlns:a16="http://schemas.microsoft.com/office/drawing/2014/main" id="{E01F0DA2-5E84-48B0-B1D9-AF22350CFD77}"/>
              </a:ext>
            </a:extLst>
          </p:cNvPr>
          <p:cNvPicPr/>
          <p:nvPr/>
        </p:nvPicPr>
        <p:blipFill rotWithShape="1">
          <a:blip r:embed="rId3"/>
          <a:srcRect l="16319" t="84606" r="73959" b="3732"/>
          <a:stretch/>
        </p:blipFill>
        <p:spPr bwMode="auto">
          <a:xfrm>
            <a:off x="381000" y="5926264"/>
            <a:ext cx="987552" cy="612648"/>
          </a:xfrm>
          <a:prstGeom prst="rect">
            <a:avLst/>
          </a:prstGeom>
          <a:ln>
            <a:noFill/>
          </a:ln>
          <a:extLst>
            <a:ext uri="{53640926-AAD7-44D8-BBD7-CCE9431645EC}">
              <a14:shadowObscured xmlns:a14="http://schemas.microsoft.com/office/drawing/2010/main"/>
            </a:ext>
          </a:extLst>
        </p:spPr>
      </p:pic>
      <p:sp>
        <p:nvSpPr>
          <p:cNvPr id="7" name="Rectangle 8" descr="a picture of a kid waving from the driver's seat of a car">
            <a:extLst>
              <a:ext uri="{FF2B5EF4-FFF2-40B4-BE49-F238E27FC236}">
                <a16:creationId xmlns:a16="http://schemas.microsoft.com/office/drawing/2014/main" id="{6C8C3204-8288-4628-9C32-A9A38A63F34A}"/>
              </a:ext>
            </a:extLst>
          </p:cNvPr>
          <p:cNvSpPr txBox="1">
            <a:spLocks noChangeArrowheads="1"/>
          </p:cNvSpPr>
          <p:nvPr/>
        </p:nvSpPr>
        <p:spPr>
          <a:xfrm>
            <a:off x="1066800" y="1771650"/>
            <a:ext cx="7086600" cy="3314700"/>
          </a:xfrm>
          <a:prstGeom prst="rect">
            <a:avLst/>
          </a:prstGeo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63563" indent="-563563">
              <a:lnSpc>
                <a:spcPct val="150000"/>
              </a:lnSpc>
              <a:buClr>
                <a:srgbClr val="00CC99"/>
              </a:buClr>
              <a:buFont typeface="Wingdings" panose="05000000000000000000" pitchFamily="2" charset="2"/>
              <a:buChar char="q"/>
            </a:pPr>
            <a:r>
              <a:rPr lang="en-US" altLang="en-US" sz="2400" dirty="0"/>
              <a:t>Make Goal to Maintain Four Seconds of Following Interval from the Vehicle in Front or to the Rear</a:t>
            </a:r>
          </a:p>
          <a:p>
            <a:pPr marL="963613" lvl="1">
              <a:lnSpc>
                <a:spcPct val="150000"/>
              </a:lnSpc>
              <a:buClr>
                <a:schemeClr val="tx1"/>
              </a:buClr>
            </a:pPr>
            <a:r>
              <a:rPr lang="en-US" altLang="en-US" sz="2000" dirty="0">
                <a:solidFill>
                  <a:srgbClr val="FF0000"/>
                </a:solidFill>
              </a:rPr>
              <a:t>Protect yourself from the unexpected actions of other drivers to the front and rear</a:t>
            </a:r>
          </a:p>
          <a:p>
            <a:pPr marL="563563" indent="-563563">
              <a:lnSpc>
                <a:spcPct val="150000"/>
              </a:lnSpc>
              <a:buClr>
                <a:srgbClr val="00CC99"/>
              </a:buClr>
              <a:buFont typeface="Wingdings" panose="05000000000000000000" pitchFamily="2" charset="2"/>
              <a:buChar char="q"/>
            </a:pPr>
            <a:r>
              <a:rPr lang="en-US" altLang="en-US" sz="2400" dirty="0"/>
              <a:t>When stopped behind vehicle, leave space to move around in case of an emergency</a:t>
            </a:r>
          </a:p>
          <a:p>
            <a:pPr marL="563563" indent="-563563">
              <a:lnSpc>
                <a:spcPct val="150000"/>
              </a:lnSpc>
              <a:buClr>
                <a:srgbClr val="00CC99"/>
              </a:buClr>
              <a:buFont typeface="Wingdings" panose="05000000000000000000" pitchFamily="2" charset="2"/>
              <a:buChar char="q"/>
            </a:pPr>
            <a:r>
              <a:rPr lang="en-US" altLang="en-US" sz="2400" dirty="0"/>
              <a:t>Reduce stress by being courteous rather than competitive while driving</a:t>
            </a:r>
          </a:p>
        </p:txBody>
      </p:sp>
    </p:spTree>
    <p:extLst>
      <p:ext uri="{BB962C8B-B14F-4D97-AF65-F5344CB8AC3E}">
        <p14:creationId xmlns:p14="http://schemas.microsoft.com/office/powerpoint/2010/main" val="3490308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student waving from a vehicle">
            <a:extLst>
              <a:ext uri="{FF2B5EF4-FFF2-40B4-BE49-F238E27FC236}">
                <a16:creationId xmlns:a16="http://schemas.microsoft.com/office/drawing/2014/main" id="{9EFB030E-0CD1-49F3-B394-4A34F4DC8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88295"/>
            <a:ext cx="5980415" cy="38674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45E44E-47BA-4017-9D9B-8FFFAC88F877}"/>
              </a:ext>
            </a:extLst>
          </p:cNvPr>
          <p:cNvSpPr>
            <a:spLocks noGrp="1"/>
          </p:cNvSpPr>
          <p:nvPr>
            <p:ph type="title"/>
          </p:nvPr>
        </p:nvSpPr>
        <p:spPr>
          <a:xfrm>
            <a:off x="381000" y="304800"/>
            <a:ext cx="10439400" cy="1143000"/>
          </a:xfrm>
        </p:spPr>
        <p:txBody>
          <a:bodyPr>
            <a:normAutofit/>
          </a:bodyPr>
          <a:lstStyle/>
          <a:p>
            <a:r>
              <a:rPr lang="en-US" sz="2800" dirty="0"/>
              <a:t>	</a:t>
            </a:r>
          </a:p>
        </p:txBody>
      </p:sp>
      <p:sp>
        <p:nvSpPr>
          <p:cNvPr id="4" name="Date Placeholder 3">
            <a:extLst>
              <a:ext uri="{FF2B5EF4-FFF2-40B4-BE49-F238E27FC236}">
                <a16:creationId xmlns:a16="http://schemas.microsoft.com/office/drawing/2014/main" id="{AF01A53D-6019-4044-88AB-E24F7DD37D1C}"/>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7BF1A0D7-7D1C-40C3-8D22-680AC13512E5}"/>
              </a:ext>
            </a:extLst>
          </p:cNvPr>
          <p:cNvSpPr>
            <a:spLocks noGrp="1"/>
          </p:cNvSpPr>
          <p:nvPr>
            <p:ph type="sldNum" sz="quarter" idx="12"/>
          </p:nvPr>
        </p:nvSpPr>
        <p:spPr/>
        <p:txBody>
          <a:bodyPr/>
          <a:lstStyle/>
          <a:p>
            <a:fld id="{680C5762-CF65-4775-9966-A58D40CC61B9}" type="slidenum">
              <a:rPr lang="en-US" smtClean="0"/>
              <a:t>24</a:t>
            </a:fld>
            <a:endParaRPr lang="en-US"/>
          </a:p>
        </p:txBody>
      </p:sp>
      <p:sp>
        <p:nvSpPr>
          <p:cNvPr id="6" name="Rectangle 5">
            <a:extLst>
              <a:ext uri="{FF2B5EF4-FFF2-40B4-BE49-F238E27FC236}">
                <a16:creationId xmlns:a16="http://schemas.microsoft.com/office/drawing/2014/main" id="{D5586FD1-ED1B-4A25-8EFC-5606F956B951}"/>
              </a:ext>
            </a:extLst>
          </p:cNvPr>
          <p:cNvSpPr/>
          <p:nvPr/>
        </p:nvSpPr>
        <p:spPr>
          <a:xfrm>
            <a:off x="685800" y="583912"/>
            <a:ext cx="4832541" cy="584775"/>
          </a:xfrm>
          <a:prstGeom prst="rect">
            <a:avLst/>
          </a:prstGeom>
        </p:spPr>
        <p:txBody>
          <a:bodyPr wrap="none">
            <a:spAutoFit/>
          </a:bodyPr>
          <a:lstStyle/>
          <a:p>
            <a:r>
              <a:rPr lang="en-US" altLang="en-US" sz="3200" dirty="0">
                <a:solidFill>
                  <a:schemeClr val="bg1"/>
                </a:solidFill>
                <a:latin typeface="Arial" panose="020B0604020202020204" pitchFamily="34" charset="0"/>
                <a:cs typeface="Arial" panose="020B0604020202020204" pitchFamily="34" charset="0"/>
              </a:rPr>
              <a:t>Young Drivers Take Risks</a:t>
            </a:r>
            <a:endParaRPr lang="en-US" sz="3200" dirty="0">
              <a:solidFill>
                <a:schemeClr val="bg1"/>
              </a:solidFill>
              <a:latin typeface="Arial" panose="020B0604020202020204" pitchFamily="34" charset="0"/>
              <a:cs typeface="Arial" panose="020B0604020202020204" pitchFamily="34" charset="0"/>
            </a:endParaRPr>
          </a:p>
        </p:txBody>
      </p:sp>
      <p:sp>
        <p:nvSpPr>
          <p:cNvPr id="9" name="Rectangle 3" descr="a picture of a kid waving from the driver's seat of a car">
            <a:extLst>
              <a:ext uri="{FF2B5EF4-FFF2-40B4-BE49-F238E27FC236}">
                <a16:creationId xmlns:a16="http://schemas.microsoft.com/office/drawing/2014/main" id="{DFB6E0AF-7E6C-4D90-8157-C4A283EA4B80}"/>
              </a:ext>
            </a:extLst>
          </p:cNvPr>
          <p:cNvSpPr txBox="1">
            <a:spLocks noChangeArrowheads="1"/>
          </p:cNvSpPr>
          <p:nvPr/>
        </p:nvSpPr>
        <p:spPr>
          <a:xfrm>
            <a:off x="838200" y="1461321"/>
            <a:ext cx="8686800" cy="42100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80000"/>
              </a:lnSpc>
            </a:pPr>
            <a:r>
              <a:rPr lang="en-US" altLang="en-US" dirty="0"/>
              <a:t> </a:t>
            </a:r>
            <a:r>
              <a:rPr lang="en-US" altLang="en-US" sz="2400" dirty="0"/>
              <a:t>Crash rates are higher than older drivers</a:t>
            </a:r>
          </a:p>
          <a:p>
            <a:pPr>
              <a:lnSpc>
                <a:spcPct val="180000"/>
              </a:lnSpc>
            </a:pPr>
            <a:r>
              <a:rPr lang="en-US" altLang="en-US" sz="2400" dirty="0"/>
              <a:t> Driver license means freedom</a:t>
            </a:r>
          </a:p>
          <a:p>
            <a:pPr>
              <a:lnSpc>
                <a:spcPct val="180000"/>
              </a:lnSpc>
            </a:pPr>
            <a:r>
              <a:rPr lang="en-US" altLang="en-US" sz="2400" dirty="0"/>
              <a:t> Freedom does not come without Responsibility</a:t>
            </a:r>
          </a:p>
          <a:p>
            <a:pPr>
              <a:lnSpc>
                <a:spcPct val="180000"/>
              </a:lnSpc>
            </a:pPr>
            <a:r>
              <a:rPr lang="en-US" altLang="en-US" sz="2400" dirty="0"/>
              <a:t>  View video…  “Young Drivers…High-Risk Years”</a:t>
            </a:r>
          </a:p>
          <a:p>
            <a:pPr>
              <a:lnSpc>
                <a:spcPct val="180000"/>
              </a:lnSpc>
            </a:pPr>
            <a:r>
              <a:rPr lang="en-US" altLang="en-US" sz="2400" dirty="0"/>
              <a:t>  Handout… “Please God…I’m Only Seventeen”</a:t>
            </a:r>
          </a:p>
        </p:txBody>
      </p:sp>
      <p:pic>
        <p:nvPicPr>
          <p:cNvPr id="11" name="Picture 10" descr="Logo of a car superimposed on outline of Pennsylvania">
            <a:extLst>
              <a:ext uri="{FF2B5EF4-FFF2-40B4-BE49-F238E27FC236}">
                <a16:creationId xmlns:a16="http://schemas.microsoft.com/office/drawing/2014/main" id="{92E6FDAC-F26B-4E9D-8692-D3F4700A3138}"/>
              </a:ext>
            </a:extLst>
          </p:cNvPr>
          <p:cNvPicPr/>
          <p:nvPr/>
        </p:nvPicPr>
        <p:blipFill rotWithShape="1">
          <a:blip r:embed="rId3"/>
          <a:srcRect l="16319" t="84606" r="73959" b="3732"/>
          <a:stretch/>
        </p:blipFill>
        <p:spPr bwMode="auto">
          <a:xfrm>
            <a:off x="384048" y="5736075"/>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8240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4FF0-F377-4BDE-AB8D-3D217DD35F25}"/>
              </a:ext>
            </a:extLst>
          </p:cNvPr>
          <p:cNvSpPr>
            <a:spLocks noGrp="1"/>
          </p:cNvSpPr>
          <p:nvPr>
            <p:ph type="title"/>
          </p:nvPr>
        </p:nvSpPr>
        <p:spPr>
          <a:xfrm>
            <a:off x="381000" y="349100"/>
            <a:ext cx="9753600" cy="1143000"/>
          </a:xfrm>
        </p:spPr>
        <p:txBody>
          <a:bodyPr>
            <a:normAutofit/>
          </a:bodyPr>
          <a:lstStyle/>
          <a:p>
            <a:r>
              <a:rPr lang="en-US" altLang="en-US" dirty="0"/>
              <a:t>Next Classroom Time….</a:t>
            </a:r>
          </a:p>
        </p:txBody>
      </p:sp>
      <p:sp>
        <p:nvSpPr>
          <p:cNvPr id="4" name="Date Placeholder 3">
            <a:extLst>
              <a:ext uri="{FF2B5EF4-FFF2-40B4-BE49-F238E27FC236}">
                <a16:creationId xmlns:a16="http://schemas.microsoft.com/office/drawing/2014/main" id="{FE89897F-9BF1-4114-AD56-610C1EA45AED}"/>
              </a:ext>
            </a:extLst>
          </p:cNvPr>
          <p:cNvSpPr>
            <a:spLocks noGrp="1"/>
          </p:cNvSpPr>
          <p:nvPr>
            <p:ph type="dt" sz="half" idx="10"/>
          </p:nvPr>
        </p:nvSpPr>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3D5632B6-6DCD-4756-A1BF-F7B8A1CBAF14}"/>
              </a:ext>
            </a:extLst>
          </p:cNvPr>
          <p:cNvSpPr>
            <a:spLocks noGrp="1"/>
          </p:cNvSpPr>
          <p:nvPr>
            <p:ph type="sldNum" sz="quarter" idx="12"/>
          </p:nvPr>
        </p:nvSpPr>
        <p:spPr/>
        <p:txBody>
          <a:bodyPr/>
          <a:lstStyle/>
          <a:p>
            <a:fld id="{680C5762-CF65-4775-9966-A58D40CC61B9}" type="slidenum">
              <a:rPr lang="en-US" smtClean="0"/>
              <a:t>25</a:t>
            </a:fld>
            <a:endParaRPr lang="en-US"/>
          </a:p>
        </p:txBody>
      </p:sp>
      <p:sp>
        <p:nvSpPr>
          <p:cNvPr id="6" name="Rectangle 3">
            <a:extLst>
              <a:ext uri="{FF2B5EF4-FFF2-40B4-BE49-F238E27FC236}">
                <a16:creationId xmlns:a16="http://schemas.microsoft.com/office/drawing/2014/main" id="{78AE05E9-934C-49B3-B554-A88C4B8B0F16}"/>
              </a:ext>
            </a:extLst>
          </p:cNvPr>
          <p:cNvSpPr txBox="1">
            <a:spLocks noChangeArrowheads="1"/>
          </p:cNvSpPr>
          <p:nvPr/>
        </p:nvSpPr>
        <p:spPr>
          <a:xfrm>
            <a:off x="457200" y="1885950"/>
            <a:ext cx="8382000" cy="3905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a:t>  Session Assessment… 2</a:t>
            </a:r>
          </a:p>
          <a:p>
            <a:r>
              <a:rPr lang="en-US" altLang="en-US"/>
              <a:t>  Driver Risk Index II</a:t>
            </a:r>
          </a:p>
          <a:p>
            <a:r>
              <a:rPr lang="en-US" altLang="en-US"/>
              <a:t>  Driver Risk-taking</a:t>
            </a:r>
            <a:endParaRPr lang="en-US" altLang="en-US" dirty="0"/>
          </a:p>
        </p:txBody>
      </p:sp>
      <p:pic>
        <p:nvPicPr>
          <p:cNvPr id="8" name="Picture 7" descr="Logo of a car superimposed on outline of Pennsylvania">
            <a:extLst>
              <a:ext uri="{FF2B5EF4-FFF2-40B4-BE49-F238E27FC236}">
                <a16:creationId xmlns:a16="http://schemas.microsoft.com/office/drawing/2014/main" id="{72C48527-EA60-4F92-972E-AFDD1EBD7132}"/>
              </a:ext>
            </a:extLst>
          </p:cNvPr>
          <p:cNvPicPr/>
          <p:nvPr/>
        </p:nvPicPr>
        <p:blipFill rotWithShape="1">
          <a:blip r:embed="rId2"/>
          <a:srcRect l="16319" t="84606" r="73959" b="3732"/>
          <a:stretch/>
        </p:blipFill>
        <p:spPr bwMode="auto">
          <a:xfrm>
            <a:off x="384048" y="5736075"/>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0337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9EE0-B09F-4697-9573-E815C110F03B}"/>
              </a:ext>
            </a:extLst>
          </p:cNvPr>
          <p:cNvSpPr>
            <a:spLocks noGrp="1"/>
          </p:cNvSpPr>
          <p:nvPr>
            <p:ph type="title"/>
          </p:nvPr>
        </p:nvSpPr>
        <p:spPr/>
        <p:txBody>
          <a:bodyPr/>
          <a:lstStyle/>
          <a:p>
            <a:r>
              <a:rPr lang="en-US" altLang="en-US" dirty="0"/>
              <a:t>Assignment</a:t>
            </a:r>
          </a:p>
        </p:txBody>
      </p:sp>
      <p:sp>
        <p:nvSpPr>
          <p:cNvPr id="4" name="Date Placeholder 3">
            <a:extLst>
              <a:ext uri="{FF2B5EF4-FFF2-40B4-BE49-F238E27FC236}">
                <a16:creationId xmlns:a16="http://schemas.microsoft.com/office/drawing/2014/main" id="{545C7449-067E-41F4-A9CE-37C86F5E3E38}"/>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3A846B43-73B3-4647-9645-2D10393E9722}"/>
              </a:ext>
            </a:extLst>
          </p:cNvPr>
          <p:cNvSpPr>
            <a:spLocks noGrp="1"/>
          </p:cNvSpPr>
          <p:nvPr>
            <p:ph type="sldNum" sz="quarter" idx="12"/>
          </p:nvPr>
        </p:nvSpPr>
        <p:spPr/>
        <p:txBody>
          <a:bodyPr/>
          <a:lstStyle/>
          <a:p>
            <a:fld id="{680C5762-CF65-4775-9966-A58D40CC61B9}" type="slidenum">
              <a:rPr lang="en-US" smtClean="0"/>
              <a:t>26</a:t>
            </a:fld>
            <a:endParaRPr lang="en-US"/>
          </a:p>
        </p:txBody>
      </p:sp>
      <p:pic>
        <p:nvPicPr>
          <p:cNvPr id="10" name="Picture 9" descr="Logo of a car superimposed on outline of Pennsylvania">
            <a:extLst>
              <a:ext uri="{FF2B5EF4-FFF2-40B4-BE49-F238E27FC236}">
                <a16:creationId xmlns:a16="http://schemas.microsoft.com/office/drawing/2014/main" id="{DA2D101E-F307-49F6-869E-A84B56BE446B}"/>
              </a:ext>
            </a:extLst>
          </p:cNvPr>
          <p:cNvPicPr/>
          <p:nvPr/>
        </p:nvPicPr>
        <p:blipFill rotWithShape="1">
          <a:blip r:embed="rId2"/>
          <a:srcRect l="16319" t="84606" r="73959" b="3732"/>
          <a:stretch/>
        </p:blipFill>
        <p:spPr bwMode="auto">
          <a:xfrm>
            <a:off x="392566" y="5723740"/>
            <a:ext cx="987552" cy="612648"/>
          </a:xfrm>
          <a:prstGeom prst="rect">
            <a:avLst/>
          </a:prstGeom>
          <a:ln>
            <a:noFill/>
          </a:ln>
          <a:extLst>
            <a:ext uri="{53640926-AAD7-44D8-BBD7-CCE9431645EC}">
              <a14:shadowObscured xmlns:a14="http://schemas.microsoft.com/office/drawing/2010/main"/>
            </a:ext>
          </a:extLst>
        </p:spPr>
      </p:pic>
      <p:sp>
        <p:nvSpPr>
          <p:cNvPr id="8" name="Rectangle 3">
            <a:extLst>
              <a:ext uri="{FF2B5EF4-FFF2-40B4-BE49-F238E27FC236}">
                <a16:creationId xmlns:a16="http://schemas.microsoft.com/office/drawing/2014/main" id="{F66DA7CD-6E67-4A03-90F4-DA6DBF9356B0}"/>
              </a:ext>
            </a:extLst>
          </p:cNvPr>
          <p:cNvSpPr txBox="1">
            <a:spLocks noChangeArrowheads="1"/>
          </p:cNvSpPr>
          <p:nvPr/>
        </p:nvSpPr>
        <p:spPr>
          <a:xfrm>
            <a:off x="457200" y="1752600"/>
            <a:ext cx="8382000" cy="3905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400" dirty="0">
                <a:solidFill>
                  <a:srgbClr val="FF0000"/>
                </a:solidFill>
              </a:rPr>
              <a:t> Range Lesson</a:t>
            </a:r>
          </a:p>
          <a:p>
            <a:pPr lvl="1"/>
            <a:r>
              <a:rPr lang="en-US" altLang="en-US" sz="2000" dirty="0"/>
              <a:t>  Vehicle Space</a:t>
            </a:r>
          </a:p>
          <a:p>
            <a:pPr lvl="1"/>
            <a:r>
              <a:rPr lang="en-US" altLang="en-US" sz="2000" dirty="0"/>
              <a:t>   Reference points</a:t>
            </a:r>
          </a:p>
          <a:p>
            <a:pPr lvl="1"/>
            <a:r>
              <a:rPr lang="en-US" altLang="en-US" sz="2000" dirty="0"/>
              <a:t>   Both groups on Range</a:t>
            </a:r>
          </a:p>
          <a:p>
            <a:r>
              <a:rPr lang="en-US" altLang="en-US" sz="2400" dirty="0">
                <a:solidFill>
                  <a:srgbClr val="FF0000"/>
                </a:solidFill>
              </a:rPr>
              <a:t>  State Rules and Regulations</a:t>
            </a:r>
          </a:p>
          <a:p>
            <a:pPr lvl="1"/>
            <a:r>
              <a:rPr lang="en-US" altLang="en-US" sz="2000" dirty="0"/>
              <a:t>  Guest Speaker</a:t>
            </a:r>
          </a:p>
          <a:p>
            <a:pPr lvl="1"/>
            <a:r>
              <a:rPr lang="en-US" altLang="en-US" sz="2000" dirty="0"/>
              <a:t>  Signs, Signals, and Markings is next topic</a:t>
            </a:r>
          </a:p>
        </p:txBody>
      </p:sp>
    </p:spTree>
    <p:extLst>
      <p:ext uri="{BB962C8B-B14F-4D97-AF65-F5344CB8AC3E}">
        <p14:creationId xmlns:p14="http://schemas.microsoft.com/office/powerpoint/2010/main" val="3734625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476250" y="2430463"/>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Driver’s Education and Safety please visit PDE’s website at </a:t>
            </a:r>
            <a:r>
              <a:rPr lang="en-US" altLang="en-US" sz="2000" u="sng" dirty="0">
                <a:solidFill>
                  <a:srgbClr val="0000FF"/>
                </a:solidFill>
                <a:latin typeface="Arial" panose="020B0604020202020204" pitchFamily="34" charset="0"/>
                <a:ea typeface="Verdana" pitchFamily="34" charset="0"/>
                <a:cs typeface="Arial" panose="020B0604020202020204" pitchFamily="34" charset="0"/>
              </a:rPr>
              <a:t>www.education.pa.gov</a:t>
            </a:r>
            <a:r>
              <a:rPr lang="en-US" altLang="en-US" sz="2000" dirty="0">
                <a:solidFill>
                  <a:srgbClr val="000000"/>
                </a:solidFill>
                <a:latin typeface="Arial" panose="020B0604020202020204" pitchFamily="34" charset="0"/>
                <a:ea typeface="Verdana" pitchFamily="34" charset="0"/>
                <a:cs typeface="Arial" panose="020B0604020202020204" pitchFamily="34" charset="0"/>
              </a:rPr>
              <a:t> </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3836075"/>
            <a:ext cx="82105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p>
          <a:p>
            <a:r>
              <a:rPr lang="en-US" dirty="0"/>
              <a:t> </a:t>
            </a:r>
          </a:p>
        </p:txBody>
      </p:sp>
      <p:sp>
        <p:nvSpPr>
          <p:cNvPr id="4" name="Slide Number Placeholder 3"/>
          <p:cNvSpPr>
            <a:spLocks noGrp="1"/>
          </p:cNvSpPr>
          <p:nvPr>
            <p:ph type="sldNum" sz="quarter" idx="12"/>
          </p:nvPr>
        </p:nvSpPr>
        <p:spPr/>
        <p:txBody>
          <a:bodyPr/>
          <a:lstStyle/>
          <a:p>
            <a:fld id="{680C5762-CF65-4775-9966-A58D40CC61B9}" type="slidenum">
              <a:rPr lang="en-US" smtClean="0"/>
              <a:t>27</a:t>
            </a:fld>
            <a:endParaRPr lang="en-US"/>
          </a:p>
        </p:txBody>
      </p:sp>
      <p:sp>
        <p:nvSpPr>
          <p:cNvPr id="5" name="Date Placeholder 4"/>
          <p:cNvSpPr>
            <a:spLocks noGrp="1"/>
          </p:cNvSpPr>
          <p:nvPr>
            <p:ph type="dt" sz="half" idx="10"/>
          </p:nvPr>
        </p:nvSpPr>
        <p:spPr/>
        <p:txBody>
          <a:bodyPr/>
          <a:lstStyle/>
          <a:p>
            <a:fld id="{C5609242-B7C9-4E08-B84E-BC2A06CF552E}" type="datetime1">
              <a:rPr lang="en-US" smtClean="0"/>
              <a:t>6/28/2019</a:t>
            </a:fld>
            <a:endParaRPr lang="en-US"/>
          </a:p>
        </p:txBody>
      </p:sp>
      <p:sp>
        <p:nvSpPr>
          <p:cNvPr id="6" name="Title 5"/>
          <p:cNvSpPr>
            <a:spLocks noGrp="1"/>
          </p:cNvSpPr>
          <p:nvPr>
            <p:ph type="title" idx="4294967295"/>
          </p:nvPr>
        </p:nvSpPr>
        <p:spPr/>
        <p:txBody>
          <a:bodyPr/>
          <a:lstStyle/>
          <a:p>
            <a:r>
              <a:rPr lang="en-US" dirty="0"/>
              <a:t>Contact</a:t>
            </a:r>
            <a:r>
              <a:rPr lang="en-US" baseline="0" dirty="0"/>
              <a:t>/Mission</a:t>
            </a:r>
            <a:endParaRPr lang="en-US" dirty="0"/>
          </a:p>
        </p:txBody>
      </p:sp>
      <p:pic>
        <p:nvPicPr>
          <p:cNvPr id="7" name="Picture 6" descr="Logo of a car superimposed on outline of Pennsylvania">
            <a:extLst>
              <a:ext uri="{FF2B5EF4-FFF2-40B4-BE49-F238E27FC236}">
                <a16:creationId xmlns:a16="http://schemas.microsoft.com/office/drawing/2014/main" id="{33A1349B-779F-4D55-80EB-228850BDFBA5}"/>
              </a:ext>
            </a:extLst>
          </p:cNvPr>
          <p:cNvPicPr/>
          <p:nvPr/>
        </p:nvPicPr>
        <p:blipFill rotWithShape="1">
          <a:blip r:embed="rId2"/>
          <a:srcRect l="16319" t="84606" r="73959" b="3732"/>
          <a:stretch/>
        </p:blipFill>
        <p:spPr bwMode="auto">
          <a:xfrm>
            <a:off x="457200" y="5876413"/>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3214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012A-E643-4B19-A7B2-6948808E9EA7}"/>
              </a:ext>
            </a:extLst>
          </p:cNvPr>
          <p:cNvSpPr>
            <a:spLocks noGrp="1"/>
          </p:cNvSpPr>
          <p:nvPr>
            <p:ph type="title"/>
          </p:nvPr>
        </p:nvSpPr>
        <p:spPr>
          <a:xfrm>
            <a:off x="457200" y="304800"/>
            <a:ext cx="8229600" cy="1143000"/>
          </a:xfrm>
        </p:spPr>
        <p:txBody>
          <a:bodyPr/>
          <a:lstStyle/>
          <a:p>
            <a:r>
              <a:rPr lang="en-US" altLang="en-US" dirty="0"/>
              <a:t>Classroom Assessment…2</a:t>
            </a:r>
            <a:endParaRPr lang="en-US" dirty="0"/>
          </a:p>
        </p:txBody>
      </p:sp>
      <p:sp>
        <p:nvSpPr>
          <p:cNvPr id="4" name="Date Placeholder 3">
            <a:extLst>
              <a:ext uri="{FF2B5EF4-FFF2-40B4-BE49-F238E27FC236}">
                <a16:creationId xmlns:a16="http://schemas.microsoft.com/office/drawing/2014/main" id="{78F89023-9533-46B3-B734-286BA846F397}"/>
              </a:ext>
            </a:extLst>
          </p:cNvPr>
          <p:cNvSpPr>
            <a:spLocks noGrp="1"/>
          </p:cNvSpPr>
          <p:nvPr>
            <p:ph type="dt" sz="half" idx="10"/>
          </p:nvPr>
        </p:nvSpPr>
        <p:spPr>
          <a:xfrm>
            <a:off x="457200" y="6356350"/>
            <a:ext cx="2133600" cy="365125"/>
          </a:xfrm>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7F2E2F0A-435D-468E-AD95-1E5CCDB4DB2D}"/>
              </a:ext>
            </a:extLst>
          </p:cNvPr>
          <p:cNvSpPr>
            <a:spLocks noGrp="1"/>
          </p:cNvSpPr>
          <p:nvPr>
            <p:ph type="sldNum" sz="quarter" idx="12"/>
          </p:nvPr>
        </p:nvSpPr>
        <p:spPr>
          <a:xfrm>
            <a:off x="6553200" y="6356350"/>
            <a:ext cx="2133600" cy="365125"/>
          </a:xfrm>
        </p:spPr>
        <p:txBody>
          <a:bodyPr/>
          <a:lstStyle/>
          <a:p>
            <a:fld id="{680C5762-CF65-4775-9966-A58D40CC61B9}" type="slidenum">
              <a:rPr lang="en-US" smtClean="0"/>
              <a:t>3</a:t>
            </a:fld>
            <a:endParaRPr lang="en-US"/>
          </a:p>
        </p:txBody>
      </p:sp>
      <p:pic>
        <p:nvPicPr>
          <p:cNvPr id="6" name="Picture 5" descr="Logo of a car superimposed on outline of Pennsylvania">
            <a:extLst>
              <a:ext uri="{FF2B5EF4-FFF2-40B4-BE49-F238E27FC236}">
                <a16:creationId xmlns:a16="http://schemas.microsoft.com/office/drawing/2014/main" id="{0CCDE935-0D61-4A17-A127-5EED72A5FDE4}"/>
              </a:ext>
            </a:extLst>
          </p:cNvPr>
          <p:cNvPicPr/>
          <p:nvPr/>
        </p:nvPicPr>
        <p:blipFill rotWithShape="1">
          <a:blip r:embed="rId2"/>
          <a:srcRect l="16319" t="84606" r="73959" b="3732"/>
          <a:stretch/>
        </p:blipFill>
        <p:spPr bwMode="auto">
          <a:xfrm>
            <a:off x="426868" y="5860404"/>
            <a:ext cx="987552" cy="612648"/>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48273174-5675-4553-95AD-2D3D7A90172D}"/>
              </a:ext>
            </a:extLst>
          </p:cNvPr>
          <p:cNvSpPr/>
          <p:nvPr/>
        </p:nvSpPr>
        <p:spPr>
          <a:xfrm>
            <a:off x="762000" y="1828800"/>
            <a:ext cx="8382000" cy="3847207"/>
          </a:xfrm>
          <a:prstGeom prst="rect">
            <a:avLst/>
          </a:prstGeom>
        </p:spPr>
        <p:txBody>
          <a:bodyPr wrap="square">
            <a:spAutoFit/>
          </a:bodyPr>
          <a:lstStyle/>
          <a:p>
            <a:pPr>
              <a:buFont typeface="Monotype Sorts" pitchFamily="2" charset="2"/>
              <a:buNone/>
            </a:pPr>
            <a:r>
              <a:rPr lang="en-US" altLang="en-US" sz="2400" dirty="0">
                <a:latin typeface="Arial" panose="020B0604020202020204" pitchFamily="34" charset="0"/>
                <a:cs typeface="Arial" panose="020B0604020202020204" pitchFamily="34" charset="0"/>
              </a:rPr>
              <a:t>In Small groups locate the following items:</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the make and model of the vehicle</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the Fluid capacities for vehicle</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Give five examples of the glossary of vehicle alert and warning symbols </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Explain use of speed control device</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how and when the parking brake should be used in this vehicle</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three items that require regular service from the Service Manual or section</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at least three safety belt precautions</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the tire change procedure for this vehicle</a:t>
            </a:r>
          </a:p>
        </p:txBody>
      </p:sp>
    </p:spTree>
    <p:extLst>
      <p:ext uri="{BB962C8B-B14F-4D97-AF65-F5344CB8AC3E}">
        <p14:creationId xmlns:p14="http://schemas.microsoft.com/office/powerpoint/2010/main" val="29382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D5C949-2E6A-49A8-87F9-073FA6864AC7}"/>
              </a:ext>
            </a:extLst>
          </p:cNvPr>
          <p:cNvSpPr>
            <a:spLocks noGrp="1"/>
          </p:cNvSpPr>
          <p:nvPr>
            <p:ph type="dt" sz="half" idx="10"/>
          </p:nvPr>
        </p:nvSpPr>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1BD2CCA6-A0A3-498E-A67F-7C959FE94459}"/>
              </a:ext>
            </a:extLst>
          </p:cNvPr>
          <p:cNvSpPr>
            <a:spLocks noGrp="1"/>
          </p:cNvSpPr>
          <p:nvPr>
            <p:ph type="sldNum" sz="quarter" idx="12"/>
          </p:nvPr>
        </p:nvSpPr>
        <p:spPr/>
        <p:txBody>
          <a:bodyPr/>
          <a:lstStyle/>
          <a:p>
            <a:fld id="{680C5762-CF65-4775-9966-A58D40CC61B9}" type="slidenum">
              <a:rPr lang="en-US" smtClean="0"/>
              <a:t>4</a:t>
            </a:fld>
            <a:endParaRPr lang="en-US"/>
          </a:p>
        </p:txBody>
      </p:sp>
      <p:pic>
        <p:nvPicPr>
          <p:cNvPr id="6" name="Picture 5" descr="It can happen in .7 of a second">
            <a:extLst>
              <a:ext uri="{FF2B5EF4-FFF2-40B4-BE49-F238E27FC236}">
                <a16:creationId xmlns:a16="http://schemas.microsoft.com/office/drawing/2014/main" id="{1BD0006F-D911-4C34-B467-D842AF9C11F4}"/>
              </a:ext>
            </a:extLst>
          </p:cNvPr>
          <p:cNvPicPr/>
          <p:nvPr/>
        </p:nvPicPr>
        <p:blipFill rotWithShape="1">
          <a:blip r:embed="rId2"/>
          <a:srcRect l="35346" t="16804" r="13302" b="12431"/>
          <a:stretch/>
        </p:blipFill>
        <p:spPr bwMode="auto">
          <a:xfrm>
            <a:off x="0" y="12577"/>
            <a:ext cx="9144000" cy="68454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6797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2B4E4-5E0D-44F6-B132-DFA7BB833919}"/>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859B21CA-55B6-486D-AA8D-1BD43E6AA50C}"/>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67E123ED-FE80-48DA-A314-7A65A435E988}"/>
              </a:ext>
            </a:extLst>
          </p:cNvPr>
          <p:cNvSpPr>
            <a:spLocks noGrp="1"/>
          </p:cNvSpPr>
          <p:nvPr>
            <p:ph type="sldNum" sz="quarter" idx="12"/>
          </p:nvPr>
        </p:nvSpPr>
        <p:spPr/>
        <p:txBody>
          <a:bodyPr/>
          <a:lstStyle/>
          <a:p>
            <a:fld id="{680C5762-CF65-4775-9966-A58D40CC61B9}" type="slidenum">
              <a:rPr lang="en-US" smtClean="0"/>
              <a:t>5</a:t>
            </a:fld>
            <a:endParaRPr lang="en-US"/>
          </a:p>
        </p:txBody>
      </p:sp>
      <p:pic>
        <p:nvPicPr>
          <p:cNvPr id="6" name="Picture 5" descr="Logo of a car superimposed on outline of Pennsylvania">
            <a:extLst>
              <a:ext uri="{FF2B5EF4-FFF2-40B4-BE49-F238E27FC236}">
                <a16:creationId xmlns:a16="http://schemas.microsoft.com/office/drawing/2014/main" id="{21B6F3DA-0DA4-4E87-8B10-646BFA2FA59A}"/>
              </a:ext>
            </a:extLst>
          </p:cNvPr>
          <p:cNvPicPr/>
          <p:nvPr/>
        </p:nvPicPr>
        <p:blipFill rotWithShape="1">
          <a:blip r:embed="rId2"/>
          <a:srcRect l="16319" t="84606" r="73959" b="3732"/>
          <a:stretch/>
        </p:blipFill>
        <p:spPr bwMode="auto">
          <a:xfrm>
            <a:off x="233032" y="5791200"/>
            <a:ext cx="987552" cy="612648"/>
          </a:xfrm>
          <a:prstGeom prst="rect">
            <a:avLst/>
          </a:prstGeom>
          <a:ln>
            <a:noFill/>
          </a:ln>
          <a:extLst>
            <a:ext uri="{53640926-AAD7-44D8-BBD7-CCE9431645EC}">
              <a14:shadowObscured xmlns:a14="http://schemas.microsoft.com/office/drawing/2010/main"/>
            </a:ext>
          </a:extLst>
        </p:spPr>
      </p:pic>
      <p:pic>
        <p:nvPicPr>
          <p:cNvPr id="10" name="Picture 9" descr="in .7 of a second">
            <a:extLst>
              <a:ext uri="{FF2B5EF4-FFF2-40B4-BE49-F238E27FC236}">
                <a16:creationId xmlns:a16="http://schemas.microsoft.com/office/drawing/2014/main" id="{6FDEFD49-B71D-4A0A-852A-6220F81AB869}"/>
              </a:ext>
            </a:extLst>
          </p:cNvPr>
          <p:cNvPicPr/>
          <p:nvPr/>
        </p:nvPicPr>
        <p:blipFill rotWithShape="1">
          <a:blip r:embed="rId3"/>
          <a:srcRect l="35463" t="16602" r="12938" b="11960"/>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0625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9E409F-C057-4C4F-B5EF-7796E44EF55C}"/>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02B394D2-77A8-4971-BA6B-98C701CFEEA6}"/>
              </a:ext>
            </a:extLst>
          </p:cNvPr>
          <p:cNvSpPr>
            <a:spLocks noGrp="1"/>
          </p:cNvSpPr>
          <p:nvPr>
            <p:ph type="sldNum" sz="quarter" idx="12"/>
          </p:nvPr>
        </p:nvSpPr>
        <p:spPr/>
        <p:txBody>
          <a:bodyPr/>
          <a:lstStyle/>
          <a:p>
            <a:fld id="{680C5762-CF65-4775-9966-A58D40CC61B9}" type="slidenum">
              <a:rPr lang="en-US" smtClean="0"/>
              <a:t>6</a:t>
            </a:fld>
            <a:endParaRPr lang="en-US"/>
          </a:p>
        </p:txBody>
      </p:sp>
      <p:sp>
        <p:nvSpPr>
          <p:cNvPr id="9" name="Title 8">
            <a:extLst>
              <a:ext uri="{FF2B5EF4-FFF2-40B4-BE49-F238E27FC236}">
                <a16:creationId xmlns:a16="http://schemas.microsoft.com/office/drawing/2014/main" id="{B688FB43-A2A5-46DB-BC59-E5901CAA2C79}"/>
              </a:ext>
            </a:extLst>
          </p:cNvPr>
          <p:cNvSpPr>
            <a:spLocks noGrp="1"/>
          </p:cNvSpPr>
          <p:nvPr>
            <p:ph type="title"/>
          </p:nvPr>
        </p:nvSpPr>
        <p:spPr>
          <a:xfrm>
            <a:off x="457200" y="304800"/>
            <a:ext cx="8229600" cy="1143000"/>
          </a:xfrm>
        </p:spPr>
        <p:txBody>
          <a:bodyPr>
            <a:normAutofit/>
          </a:bodyPr>
          <a:lstStyle/>
          <a:p>
            <a:endParaRPr kumimoji="1" lang="en-US" altLang="en-US" dirty="0"/>
          </a:p>
        </p:txBody>
      </p:sp>
      <p:pic>
        <p:nvPicPr>
          <p:cNvPr id="7" name="Picture 6" descr="Do you know what happens in the first FATAL second to a car traveling at 55 miles per hour when it hits a solid object?">
            <a:extLst>
              <a:ext uri="{FF2B5EF4-FFF2-40B4-BE49-F238E27FC236}">
                <a16:creationId xmlns:a16="http://schemas.microsoft.com/office/drawing/2014/main" id="{C26ACF7F-952C-4933-ACCE-B4CEFD4B864A}"/>
              </a:ext>
            </a:extLst>
          </p:cNvPr>
          <p:cNvPicPr/>
          <p:nvPr/>
        </p:nvPicPr>
        <p:blipFill rotWithShape="1">
          <a:blip r:embed="rId2"/>
          <a:srcRect l="35568" t="16502" r="13202" b="13139"/>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0948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8C46-3349-4AFB-84BB-9C463D9EB3E9}"/>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A36CB2FC-3450-4FCB-836D-AD1A7B14DFF5}"/>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5540A734-27B1-47A9-B10C-28742E0B3F02}"/>
              </a:ext>
            </a:extLst>
          </p:cNvPr>
          <p:cNvSpPr>
            <a:spLocks noGrp="1"/>
          </p:cNvSpPr>
          <p:nvPr>
            <p:ph type="sldNum" sz="quarter" idx="12"/>
          </p:nvPr>
        </p:nvSpPr>
        <p:spPr/>
        <p:txBody>
          <a:bodyPr/>
          <a:lstStyle/>
          <a:p>
            <a:fld id="{680C5762-CF65-4775-9966-A58D40CC61B9}" type="slidenum">
              <a:rPr lang="en-US" smtClean="0"/>
              <a:t>7</a:t>
            </a:fld>
            <a:endParaRPr lang="en-US"/>
          </a:p>
        </p:txBody>
      </p:sp>
      <p:pic>
        <p:nvPicPr>
          <p:cNvPr id="9" name="Picture 8" descr="Logo of a car superimposed on outline of Pennsylvania">
            <a:extLst>
              <a:ext uri="{FF2B5EF4-FFF2-40B4-BE49-F238E27FC236}">
                <a16:creationId xmlns:a16="http://schemas.microsoft.com/office/drawing/2014/main" id="{B1ED727F-481B-4A5E-87F9-583459B58272}"/>
              </a:ext>
            </a:extLst>
          </p:cNvPr>
          <p:cNvPicPr/>
          <p:nvPr/>
        </p:nvPicPr>
        <p:blipFill rotWithShape="1">
          <a:blip r:embed="rId2"/>
          <a:srcRect l="16319" t="84606" r="73959" b="3732"/>
          <a:stretch/>
        </p:blipFill>
        <p:spPr bwMode="auto">
          <a:xfrm>
            <a:off x="457200" y="5726117"/>
            <a:ext cx="987552" cy="612648"/>
          </a:xfrm>
          <a:prstGeom prst="rect">
            <a:avLst/>
          </a:prstGeom>
          <a:ln>
            <a:noFill/>
          </a:ln>
          <a:extLst>
            <a:ext uri="{53640926-AAD7-44D8-BBD7-CCE9431645EC}">
              <a14:shadowObscured xmlns:a14="http://schemas.microsoft.com/office/drawing/2010/main"/>
            </a:ext>
          </a:extLst>
        </p:spPr>
      </p:pic>
      <p:pic>
        <p:nvPicPr>
          <p:cNvPr id="7" name="Picture 6" descr="In the first tenth of a second, the front bumper and grill are destroyed.">
            <a:extLst>
              <a:ext uri="{FF2B5EF4-FFF2-40B4-BE49-F238E27FC236}">
                <a16:creationId xmlns:a16="http://schemas.microsoft.com/office/drawing/2014/main" id="{741912D4-4656-4287-8745-5660D89FD750}"/>
              </a:ext>
            </a:extLst>
          </p:cNvPr>
          <p:cNvPicPr/>
          <p:nvPr/>
        </p:nvPicPr>
        <p:blipFill rotWithShape="1">
          <a:blip r:embed="rId3"/>
          <a:srcRect l="35417" t="16510" r="13228" b="13277"/>
          <a:stretch/>
        </p:blipFill>
        <p:spPr bwMode="auto">
          <a:xfrm>
            <a:off x="5178" y="2218"/>
            <a:ext cx="9138821" cy="68557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099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4CC2-9B92-49F5-8FB8-62D7E6C6ACE3}"/>
              </a:ext>
            </a:extLst>
          </p:cNvPr>
          <p:cNvSpPr>
            <a:spLocks noGrp="1"/>
          </p:cNvSpPr>
          <p:nvPr>
            <p:ph type="title"/>
          </p:nvPr>
        </p:nvSpPr>
        <p:spPr/>
        <p:txBody>
          <a:bodyPr/>
          <a:lstStyle/>
          <a:p>
            <a:pPr>
              <a:spcBef>
                <a:spcPct val="50000"/>
              </a:spcBef>
            </a:pPr>
            <a:endParaRPr lang="en-US" altLang="en-US" dirty="0"/>
          </a:p>
        </p:txBody>
      </p:sp>
      <p:sp>
        <p:nvSpPr>
          <p:cNvPr id="4" name="Date Placeholder 3">
            <a:extLst>
              <a:ext uri="{FF2B5EF4-FFF2-40B4-BE49-F238E27FC236}">
                <a16:creationId xmlns:a16="http://schemas.microsoft.com/office/drawing/2014/main" id="{A88A7A09-F103-4C9A-A693-4A87B0F823A7}"/>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0B9BB25E-5CE9-4C94-95A2-AD782E4E6E91}"/>
              </a:ext>
            </a:extLst>
          </p:cNvPr>
          <p:cNvSpPr>
            <a:spLocks noGrp="1"/>
          </p:cNvSpPr>
          <p:nvPr>
            <p:ph type="sldNum" sz="quarter" idx="12"/>
          </p:nvPr>
        </p:nvSpPr>
        <p:spPr/>
        <p:txBody>
          <a:bodyPr/>
          <a:lstStyle/>
          <a:p>
            <a:fld id="{680C5762-CF65-4775-9966-A58D40CC61B9}" type="slidenum">
              <a:rPr lang="en-US" smtClean="0"/>
              <a:t>8</a:t>
            </a:fld>
            <a:endParaRPr lang="en-US"/>
          </a:p>
        </p:txBody>
      </p:sp>
      <p:pic>
        <p:nvPicPr>
          <p:cNvPr id="8" name="Picture 7" descr="Logo of a car superimposed on outline of Pennsylvania">
            <a:extLst>
              <a:ext uri="{FF2B5EF4-FFF2-40B4-BE49-F238E27FC236}">
                <a16:creationId xmlns:a16="http://schemas.microsoft.com/office/drawing/2014/main" id="{2B987C4B-1B44-46CE-88BC-C0120DE6D614}"/>
              </a:ext>
            </a:extLst>
          </p:cNvPr>
          <p:cNvPicPr/>
          <p:nvPr/>
        </p:nvPicPr>
        <p:blipFill rotWithShape="1">
          <a:blip r:embed="rId2"/>
          <a:srcRect l="16319" t="84606" r="73959" b="3732"/>
          <a:stretch/>
        </p:blipFill>
        <p:spPr bwMode="auto">
          <a:xfrm>
            <a:off x="457200" y="5743702"/>
            <a:ext cx="987552" cy="612648"/>
          </a:xfrm>
          <a:prstGeom prst="rect">
            <a:avLst/>
          </a:prstGeom>
          <a:ln>
            <a:noFill/>
          </a:ln>
          <a:extLst>
            <a:ext uri="{53640926-AAD7-44D8-BBD7-CCE9431645EC}">
              <a14:shadowObscured xmlns:a14="http://schemas.microsoft.com/office/drawing/2010/main"/>
            </a:ext>
          </a:extLst>
        </p:spPr>
      </p:pic>
      <p:pic>
        <p:nvPicPr>
          <p:cNvPr id="9" name="Picture 8" descr="During the second tenth of a second, the front body of the car starts bending, raising, and striking the windshield while the rear wheels raise themselves off the road. Simultaneously, the front tire wheelwells (splash panels) begin to wrap around the solid object. Although the car frame has come to a stop, the remainder of the car continues to travel at a velocity of 55 miles per hour. The driver's instinct is to stretch out his legs to brace for the impact but they break at the knee joints.">
            <a:extLst>
              <a:ext uri="{FF2B5EF4-FFF2-40B4-BE49-F238E27FC236}">
                <a16:creationId xmlns:a16="http://schemas.microsoft.com/office/drawing/2014/main" id="{0AA29EF4-C667-4D65-9899-C4349CDFC1B9}"/>
              </a:ext>
            </a:extLst>
          </p:cNvPr>
          <p:cNvPicPr/>
          <p:nvPr/>
        </p:nvPicPr>
        <p:blipFill rotWithShape="1">
          <a:blip r:embed="rId3"/>
          <a:srcRect l="35863" t="17215" r="13303" b="12547"/>
          <a:stretch/>
        </p:blipFill>
        <p:spPr bwMode="auto">
          <a:xfrm>
            <a:off x="5918" y="0"/>
            <a:ext cx="9138082"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4467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28B8-A33C-45AF-AD8F-ECF61A6791C8}"/>
              </a:ext>
            </a:extLst>
          </p:cNvPr>
          <p:cNvSpPr>
            <a:spLocks noGrp="1"/>
          </p:cNvSpPr>
          <p:nvPr>
            <p:ph type="title"/>
          </p:nvPr>
        </p:nvSpPr>
        <p:spPr>
          <a:xfrm>
            <a:off x="457200" y="287784"/>
            <a:ext cx="9829800" cy="1143000"/>
          </a:xfrm>
        </p:spPr>
        <p:txBody>
          <a:bodyPr>
            <a:normAutofit/>
          </a:bodyPr>
          <a:lstStyle/>
          <a:p>
            <a:endParaRPr kumimoji="1" lang="en-US" altLang="en-US" dirty="0">
              <a:solidFill>
                <a:srgbClr val="FFFF00"/>
              </a:solidFill>
            </a:endParaRPr>
          </a:p>
        </p:txBody>
      </p:sp>
      <p:sp>
        <p:nvSpPr>
          <p:cNvPr id="4" name="Date Placeholder 3">
            <a:extLst>
              <a:ext uri="{FF2B5EF4-FFF2-40B4-BE49-F238E27FC236}">
                <a16:creationId xmlns:a16="http://schemas.microsoft.com/office/drawing/2014/main" id="{2FE325D8-E45A-454E-849C-C059721C4431}"/>
              </a:ext>
            </a:extLst>
          </p:cNvPr>
          <p:cNvSpPr>
            <a:spLocks noGrp="1"/>
          </p:cNvSpPr>
          <p:nvPr>
            <p:ph type="dt" sz="half" idx="10"/>
          </p:nvPr>
        </p:nvSpPr>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A38016E9-EB8F-4F69-8F75-9E33043D136F}"/>
              </a:ext>
            </a:extLst>
          </p:cNvPr>
          <p:cNvSpPr>
            <a:spLocks noGrp="1"/>
          </p:cNvSpPr>
          <p:nvPr>
            <p:ph type="sldNum" sz="quarter" idx="12"/>
          </p:nvPr>
        </p:nvSpPr>
        <p:spPr/>
        <p:txBody>
          <a:bodyPr/>
          <a:lstStyle/>
          <a:p>
            <a:fld id="{680C5762-CF65-4775-9966-A58D40CC61B9}" type="slidenum">
              <a:rPr lang="en-US" smtClean="0"/>
              <a:t>9</a:t>
            </a:fld>
            <a:endParaRPr lang="en-US"/>
          </a:p>
        </p:txBody>
      </p:sp>
      <p:pic>
        <p:nvPicPr>
          <p:cNvPr id="8" name="Picture 7" descr="During the third tenth of a second, the steering wheel begins to disintegrate and the steering column reaches the chest of the driver.">
            <a:extLst>
              <a:ext uri="{FF2B5EF4-FFF2-40B4-BE49-F238E27FC236}">
                <a16:creationId xmlns:a16="http://schemas.microsoft.com/office/drawing/2014/main" id="{FD5E9D86-4FD5-4173-9425-5636222FEAF1}"/>
              </a:ext>
            </a:extLst>
          </p:cNvPr>
          <p:cNvPicPr/>
          <p:nvPr/>
        </p:nvPicPr>
        <p:blipFill rotWithShape="1">
          <a:blip r:embed="rId2"/>
          <a:srcRect l="35851" t="15948" r="13385" b="13687"/>
          <a:stretch/>
        </p:blipFill>
        <p:spPr bwMode="auto">
          <a:xfrm>
            <a:off x="0" y="-37730"/>
            <a:ext cx="9144000" cy="68957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487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3" ma:contentTypeDescription="Create a new document." ma:contentTypeScope="" ma:versionID="2a2d9ea174ca71e18204fe09cb4b5ba8">
  <xsd:schema xmlns:xsd="http://www.w3.org/2001/XMLSchema" xmlns:xs="http://www.w3.org/2001/XMLSchema" xmlns:p="http://schemas.microsoft.com/office/2006/metadata/properties" xmlns:ns1="http://schemas.microsoft.com/sharepoint/v3" xmlns:ns2="a7af8e22-4aad-4637-bdfe-8881feb25ebc" targetNamespace="http://schemas.microsoft.com/office/2006/metadata/properties" ma:root="true" ma:fieldsID="1e1d1e180fd2d7c84c724596e328884d" ns1:_="" ns2:_="">
    <xsd:import namespace="http://schemas.microsoft.com/sharepoint/v3"/>
    <xsd:import namespace="a7af8e22-4aad-4637-bdfe-8881feb25eb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f8e22-4aad-4637-bdfe-8881feb25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a7af8e22-4aad-4637-bdfe-8881feb25ebc">
      <UserInfo>
        <DisplayName/>
        <AccountId xsi:nil="true"/>
        <AccountType/>
      </UserInfo>
    </SharedWithUsers>
  </documentManagement>
</p:properties>
</file>

<file path=customXml/itemProps1.xml><?xml version="1.0" encoding="utf-8"?>
<ds:datastoreItem xmlns:ds="http://schemas.openxmlformats.org/officeDocument/2006/customXml" ds:itemID="{C590CEC3-C4E3-48DE-AA82-21894D74EEB9}"/>
</file>

<file path=customXml/itemProps2.xml><?xml version="1.0" encoding="utf-8"?>
<ds:datastoreItem xmlns:ds="http://schemas.openxmlformats.org/officeDocument/2006/customXml" ds:itemID="{53E86654-7386-42DE-BFD3-33555830F1E4}"/>
</file>

<file path=customXml/itemProps3.xml><?xml version="1.0" encoding="utf-8"?>
<ds:datastoreItem xmlns:ds="http://schemas.openxmlformats.org/officeDocument/2006/customXml" ds:itemID="{FFFCA98C-DF8B-4F47-8C0A-C5E1E66CE8C0}"/>
</file>

<file path=docProps/app.xml><?xml version="1.0" encoding="utf-8"?>
<Properties xmlns="http://schemas.openxmlformats.org/officeDocument/2006/extended-properties" xmlns:vt="http://schemas.openxmlformats.org/officeDocument/2006/docPropsVTypes">
  <TotalTime>1092</TotalTime>
  <Words>685</Words>
  <Application>Microsoft Office PowerPoint</Application>
  <PresentationFormat>On-screen Show (4:3)</PresentationFormat>
  <Paragraphs>149</Paragraphs>
  <Slides>27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Berlin Sans FB</vt:lpstr>
      <vt:lpstr>Bookman</vt:lpstr>
      <vt:lpstr>Calibri</vt:lpstr>
      <vt:lpstr>Monotype Sorts</vt:lpstr>
      <vt:lpstr>Wingdings</vt:lpstr>
      <vt:lpstr>Office Theme</vt:lpstr>
      <vt:lpstr>Driver Responsibilities:       Developing a Good Driving System</vt:lpstr>
      <vt:lpstr>Introduction</vt:lpstr>
      <vt:lpstr>Classroom Assessment…2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Good Driving?</vt:lpstr>
      <vt:lpstr>Levels of Performance</vt:lpstr>
      <vt:lpstr>The Top Eleven Errors</vt:lpstr>
      <vt:lpstr>The Top Eleven Errors</vt:lpstr>
      <vt:lpstr>Developing Good Driving Habits</vt:lpstr>
      <vt:lpstr>Developing Good Driving Habits</vt:lpstr>
      <vt:lpstr>Developing Good Driving Habits</vt:lpstr>
      <vt:lpstr>Developing Good Driving Habits</vt:lpstr>
      <vt:lpstr> </vt:lpstr>
      <vt:lpstr>Next Classroom Time….</vt:lpstr>
      <vt:lpstr>Assignment</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pdeadmin</dc:creator>
  <cp:lastModifiedBy>Mosher, Alison</cp:lastModifiedBy>
  <cp:revision>156</cp:revision>
  <dcterms:created xsi:type="dcterms:W3CDTF">2017-02-01T18:23:33Z</dcterms:created>
  <dcterms:modified xsi:type="dcterms:W3CDTF">2019-06-28T19:44:33Z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0x01010063A4E9D8B9AE294BB8664582FC3229C4</vt:lpwstr>
  </property>
  <property fmtid="{D5CDD505-2E9C-101B-9397-08002B2CF9AE}" pid="3" name="MigrationSourceURL">
    <vt:lpwstr/>
  </property>
  <property fmtid="{D5CDD505-2E9C-101B-9397-08002B2CF9AE}" pid="4" name="Order">
    <vt:r8>1574600</vt:r8>
  </property>
  <property fmtid="{D5CDD505-2E9C-101B-9397-08002B2CF9AE}" pid="5" name="Category">
    <vt:lpwstr/>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TemplateUrl">
    <vt:lpwstr/>
  </property>
</Properties>
</file>