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omments/comment2.xml" ContentType="application/vnd.openxmlformats-officedocument.presentationml.comment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88" r:id="rId15"/>
    <p:sldId id="28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8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sher, Alison" initials="MA" lastIdx="2" clrIdx="0">
    <p:extLst>
      <p:ext uri="{19B8F6BF-5375-455C-9EA6-DF929625EA0E}">
        <p15:presenceInfo xmlns:p15="http://schemas.microsoft.com/office/powerpoint/2012/main" userId="Mosher, Ali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FF9900"/>
    <a:srgbClr val="000099"/>
    <a:srgbClr val="CC0000"/>
    <a:srgbClr val="9C7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61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7T14:19:38.879" idx="1">
    <p:pos x="10" y="10"/>
    <p:text>Should we change this slide through slide 20?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7T14:20:15.599" idx="2">
    <p:pos x="10" y="10"/>
    <p:text>Could we change this slide?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12/7/2018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1961856"/>
            <a:ext cx="8763000" cy="735012"/>
          </a:xfrm>
        </p:spPr>
        <p:txBody>
          <a:bodyPr>
            <a:no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dirty="0"/>
              <a:t>Basic Maneuvering Tasks: Understanding Risk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2514600"/>
            <a:ext cx="8839201" cy="3276600"/>
          </a:xfrm>
        </p:spPr>
        <p:txBody>
          <a:bodyPr>
            <a:normAutofit/>
          </a:bodyPr>
          <a:lstStyle/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3200" dirty="0">
                <a:latin typeface="Berlin Sans FB" panose="020E0602020502020306" pitchFamily="34" charset="0"/>
              </a:rPr>
              <a:t>	</a:t>
            </a:r>
            <a:r>
              <a:rPr lang="en-US" altLang="en-US" sz="2000" dirty="0"/>
              <a:t>Topic 1 Taking Risk as Driver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2000" dirty="0"/>
              <a:t>	Topic 2 Determining Risk Level 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2000" dirty="0"/>
              <a:t>	Topic 3 Risk Assessment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16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12/7/2018</a:t>
            </a:fld>
            <a:endParaRPr lang="en-US" dirty="0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5C50798C-0D69-483F-B727-9BCB19D82040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4BC-6F1C-4A15-9FB0-A76CCFF1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Driver Responsibilities</a:t>
            </a:r>
            <a:endParaRPr lang="en-US" alt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978-C7D0-4D94-941D-E5F7E9DB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A767-61E7-421F-AEBB-BD1350B1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BD18C6-8519-435A-A021-FAB6876E6214}"/>
              </a:ext>
            </a:extLst>
          </p:cNvPr>
          <p:cNvSpPr/>
          <p:nvPr/>
        </p:nvSpPr>
        <p:spPr>
          <a:xfrm>
            <a:off x="304800" y="1447800"/>
            <a:ext cx="6248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rgbClr val="ED1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rgbClr val="ED1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State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rgbClr val="ED1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governments</a:t>
            </a:r>
          </a:p>
          <a:p>
            <a:pPr lvl="1">
              <a:lnSpc>
                <a:spcPct val="90000"/>
              </a:lnSpc>
            </a:pPr>
            <a:endParaRPr lang="en-US" altLang="en-US" sz="2400" b="1" dirty="0">
              <a:solidFill>
                <a:srgbClr val="ED18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Other Roadway Users</a:t>
            </a:r>
          </a:p>
          <a:p>
            <a:pPr lvl="1">
              <a:lnSpc>
                <a:spcPct val="90000"/>
              </a:lnSpc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others as you want to be treated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Choosing reduced-risk decisions</a:t>
            </a:r>
          </a:p>
        </p:txBody>
      </p:sp>
      <p:pic>
        <p:nvPicPr>
          <p:cNvPr id="7" name="Picture 4" descr="A stop, right turn only painting on the road">
            <a:extLst>
              <a:ext uri="{FF2B5EF4-FFF2-40B4-BE49-F238E27FC236}">
                <a16:creationId xmlns:a16="http://schemas.microsoft.com/office/drawing/2014/main" id="{18F4F9F2-9D98-419C-B6D7-812512AF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25000"/>
          <a:stretch>
            <a:fillRect/>
          </a:stretch>
        </p:blipFill>
        <p:spPr bwMode="auto">
          <a:xfrm>
            <a:off x="6784975" y="1395971"/>
            <a:ext cx="19018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n illustration of a judge">
            <a:extLst>
              <a:ext uri="{FF2B5EF4-FFF2-40B4-BE49-F238E27FC236}">
                <a16:creationId xmlns:a16="http://schemas.microsoft.com/office/drawing/2014/main" id="{5630E588-1E77-45F7-8CA8-1602B84D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36303"/>
            <a:ext cx="2133600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a drawing of an elephant with &quot;don't forget&quot; written over its torso">
            <a:extLst>
              <a:ext uri="{FF2B5EF4-FFF2-40B4-BE49-F238E27FC236}">
                <a16:creationId xmlns:a16="http://schemas.microsoft.com/office/drawing/2014/main" id="{2DD97770-6DC5-4334-9AF5-13A79592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196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 of a car superimposed on outline of Pennsylvania">
            <a:extLst>
              <a:ext uri="{FF2B5EF4-FFF2-40B4-BE49-F238E27FC236}">
                <a16:creationId xmlns:a16="http://schemas.microsoft.com/office/drawing/2014/main" id="{06F46CD1-D2B1-45FA-A6FA-06C9DB1F8B50}"/>
              </a:ext>
            </a:extLst>
          </p:cNvPr>
          <p:cNvPicPr/>
          <p:nvPr/>
        </p:nvPicPr>
        <p:blipFill rotWithShape="1">
          <a:blip r:embed="rId5"/>
          <a:srcRect l="16319" t="84606" r="73959" b="3732"/>
          <a:stretch/>
        </p:blipFill>
        <p:spPr bwMode="auto">
          <a:xfrm>
            <a:off x="338091" y="5791200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055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13B9-0280-49CB-95B0-10F9C1DD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It’s your future…and everyone’s future.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8887-7816-41C9-9F80-446C24B2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AD6E1-A720-4688-B12E-DDD2E432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picture of two teens driving in a car before a crosswalk with two pedestrians">
            <a:extLst>
              <a:ext uri="{FF2B5EF4-FFF2-40B4-BE49-F238E27FC236}">
                <a16:creationId xmlns:a16="http://schemas.microsoft.com/office/drawing/2014/main" id="{80813863-0384-4B2A-B523-733EB5A2B22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6" t="17174" r="26295" b="14028"/>
          <a:stretch/>
        </p:blipFill>
        <p:spPr bwMode="auto">
          <a:xfrm>
            <a:off x="82488" y="1295401"/>
            <a:ext cx="8979024" cy="5562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661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61E-43C9-4A4A-BEB9-FB000B1C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dirty="0"/>
              <a:t>Safety is in your hands…and in your head.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3FC9-84CA-497F-9779-027D8AF5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4DBE7-BEFA-4743-89C0-B59986FE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3" descr="614491A-14.jpg                                                 0004867ELeary_G4                       B83D0DC6:">
            <a:extLst>
              <a:ext uri="{FF2B5EF4-FFF2-40B4-BE49-F238E27FC236}">
                <a16:creationId xmlns:a16="http://schemas.microsoft.com/office/drawing/2014/main" id="{39BFF6D6-8DD8-4DF7-8C50-C0B42D8E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7998"/>
            <a:ext cx="9143999" cy="5670002"/>
          </a:xfrm>
          <a:prstGeom prst="rect">
            <a:avLst/>
          </a:prstGeom>
          <a:solidFill>
            <a:srgbClr val="292929"/>
          </a:solidFill>
        </p:spPr>
      </p:pic>
    </p:spTree>
    <p:extLst>
      <p:ext uri="{BB962C8B-B14F-4D97-AF65-F5344CB8AC3E}">
        <p14:creationId xmlns:p14="http://schemas.microsoft.com/office/powerpoint/2010/main" val="230865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4ED4-6D53-4F31-BA4A-C07E9D5A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6B03B-6D7B-4F67-B791-0063E3B0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F9BFAD8E-B27F-4B29-B6B1-D803E06C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RISK ASSESSMENT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D82A4-FC32-462E-8D78-1747AC88F2D8}"/>
              </a:ext>
            </a:extLst>
          </p:cNvPr>
          <p:cNvSpPr/>
          <p:nvPr/>
        </p:nvSpPr>
        <p:spPr>
          <a:xfrm>
            <a:off x="304800" y="2186841"/>
            <a:ext cx="4572000" cy="22398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of Risk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Acceptance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Compensation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a picture of cars in a lane">
            <a:extLst>
              <a:ext uri="{FF2B5EF4-FFF2-40B4-BE49-F238E27FC236}">
                <a16:creationId xmlns:a16="http://schemas.microsoft.com/office/drawing/2014/main" id="{7D5947CF-BD51-498B-90F5-67E75BE2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362200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a picture of a wrecked car">
            <a:extLst>
              <a:ext uri="{FF2B5EF4-FFF2-40B4-BE49-F238E27FC236}">
                <a16:creationId xmlns:a16="http://schemas.microsoft.com/office/drawing/2014/main" id="{92645D35-D454-468A-AA63-7A36B8D3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82962"/>
            <a:ext cx="2362200" cy="223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3092EE26-792C-4727-8B74-E302F072A7F8}"/>
              </a:ext>
            </a:extLst>
          </p:cNvPr>
          <p:cNvPicPr/>
          <p:nvPr/>
        </p:nvPicPr>
        <p:blipFill rotWithShape="1">
          <a:blip r:embed="rId5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484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BEFC-1B5C-4BF3-9FEC-3EAB26323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RISK ASSESSMENT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D33E1-3504-4013-B942-2D985FA1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EEC83-B9AD-4E64-B871-841ED5F0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6B8CC6-2D77-4C49-873E-048F46A7962E}"/>
              </a:ext>
            </a:extLst>
          </p:cNvPr>
          <p:cNvSpPr/>
          <p:nvPr/>
        </p:nvSpPr>
        <p:spPr>
          <a:xfrm>
            <a:off x="457200" y="1295400"/>
            <a:ext cx="8001000" cy="2378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Involves Knowing:</a:t>
            </a:r>
          </a:p>
          <a:p>
            <a:pPr marL="800100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or Frequency of Risks</a:t>
            </a:r>
          </a:p>
          <a:p>
            <a:pPr marL="800100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Chance that an Error Can Occur</a:t>
            </a:r>
          </a:p>
          <a:p>
            <a:pPr marL="800100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Consequences of Errors Committed</a:t>
            </a:r>
          </a:p>
        </p:txBody>
      </p:sp>
      <p:pic>
        <p:nvPicPr>
          <p:cNvPr id="7" name="Picture 7" descr="a picture of a dashboard">
            <a:extLst>
              <a:ext uri="{FF2B5EF4-FFF2-40B4-BE49-F238E27FC236}">
                <a16:creationId xmlns:a16="http://schemas.microsoft.com/office/drawing/2014/main" id="{FB140869-1475-4787-877E-5BEE24A7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66" y="3676702"/>
            <a:ext cx="3565068" cy="201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E35FBA7F-5760-4593-92DC-211684770541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616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of an angry girl">
            <a:extLst>
              <a:ext uri="{FF2B5EF4-FFF2-40B4-BE49-F238E27FC236}">
                <a16:creationId xmlns:a16="http://schemas.microsoft.com/office/drawing/2014/main" id="{8434A92D-64AF-4F45-9B58-214CEE85B03F}"/>
              </a:ext>
            </a:extLst>
          </p:cNvPr>
          <p:cNvPicPr/>
          <p:nvPr/>
        </p:nvPicPr>
        <p:blipFill rotWithShape="1">
          <a:blip r:embed="rId2"/>
          <a:srcRect l="35473" t="17664" r="13002" b="16938"/>
          <a:stretch/>
        </p:blipFill>
        <p:spPr bwMode="auto">
          <a:xfrm>
            <a:off x="0" y="1228725"/>
            <a:ext cx="9144000" cy="5629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1048C-BFB8-4EA6-881C-FFCC55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E774B-F775-48E8-A0B8-A7FDEC5B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988B8C-984D-4804-BD7C-32F2E035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Are you a risk-taker?</a:t>
            </a:r>
            <a:endParaRPr 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121C605-5E75-4B22-A5B3-94C9D02D6D51}"/>
              </a:ext>
            </a:extLst>
          </p:cNvPr>
          <p:cNvSpPr txBox="1">
            <a:spLocks noChangeArrowheads="1"/>
          </p:cNvSpPr>
          <p:nvPr/>
        </p:nvSpPr>
        <p:spPr>
          <a:xfrm>
            <a:off x="494930" y="1680095"/>
            <a:ext cx="3898824" cy="504138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FFFF00"/>
                </a:solidFill>
              </a:rPr>
              <a:t>Will you ever: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get frustrated or upset </a:t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>
                <a:solidFill>
                  <a:srgbClr val="FFFF00"/>
                </a:solidFill>
              </a:rPr>
              <a:t>behind the wheel?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 forget to wear your </a:t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>
                <a:solidFill>
                  <a:srgbClr val="FFFF00"/>
                </a:solidFill>
              </a:rPr>
              <a:t>safety belt?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 use your cell phone </a:t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>
                <a:solidFill>
                  <a:srgbClr val="FFFF00"/>
                </a:solidFill>
              </a:rPr>
              <a:t>while driving?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speed?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drink and drive?</a:t>
            </a:r>
          </a:p>
          <a:p>
            <a:pPr>
              <a:buNone/>
            </a:pPr>
            <a:endParaRPr lang="en-US" altLang="en-US" sz="3600" dirty="0">
              <a:solidFill>
                <a:srgbClr val="FFCC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9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7D42-7C03-4360-901C-572E60B7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9" y="3659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Consider the source. Why would new drivers take risks?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44E8-77EE-4F47-9EFF-D61C505F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27B6B-6302-4308-A889-684B77BC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4992886C-6498-4B5B-B9B5-CB98725DC71B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820589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7" descr="614491A-12f.jpg                                                00048677Leary_G4                       B83D0DC6:">
            <a:extLst>
              <a:ext uri="{FF2B5EF4-FFF2-40B4-BE49-F238E27FC236}">
                <a16:creationId xmlns:a16="http://schemas.microsoft.com/office/drawing/2014/main" id="{E3C73CDD-0138-42E6-B04C-49D6BB69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1219200"/>
            <a:ext cx="49752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DB2B6C10-7440-4ECA-B5B3-9BE1ACA30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37507"/>
            <a:ext cx="3733800" cy="338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rgbClr val="FFCC00"/>
              </a:buClr>
              <a:buChar char="•"/>
              <a:defRPr sz="2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overconfidence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lack of knowledge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thrill-seeking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peer pressure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pressure</a:t>
            </a:r>
          </a:p>
        </p:txBody>
      </p:sp>
    </p:spTree>
    <p:extLst>
      <p:ext uri="{BB962C8B-B14F-4D97-AF65-F5344CB8AC3E}">
        <p14:creationId xmlns:p14="http://schemas.microsoft.com/office/powerpoint/2010/main" val="144192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C239-3D2C-40B0-B0C5-6D9D89CD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“I only had a beer...”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90B2C-1A33-4DAF-91DA-F8E83778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0C60A-CBEE-4774-BD8C-9D1F2F1E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B36274D9-AC47-443A-8733-32AEE01ADCE5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820589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of a boy who had one beer">
            <a:extLst>
              <a:ext uri="{FF2B5EF4-FFF2-40B4-BE49-F238E27FC236}">
                <a16:creationId xmlns:a16="http://schemas.microsoft.com/office/drawing/2014/main" id="{3598FD99-AC14-440B-B46C-1FA836831543}"/>
              </a:ext>
            </a:extLst>
          </p:cNvPr>
          <p:cNvPicPr/>
          <p:nvPr/>
        </p:nvPicPr>
        <p:blipFill rotWithShape="1">
          <a:blip r:embed="rId3"/>
          <a:srcRect l="575" t="5465" r="53793" b="31568"/>
          <a:stretch/>
        </p:blipFill>
        <p:spPr bwMode="auto">
          <a:xfrm>
            <a:off x="1981200" y="1371600"/>
            <a:ext cx="7162800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5B6A28-743A-4D8F-A040-9CAF86315E0C}"/>
              </a:ext>
            </a:extLst>
          </p:cNvPr>
          <p:cNvSpPr/>
          <p:nvPr/>
        </p:nvSpPr>
        <p:spPr>
          <a:xfrm>
            <a:off x="429087" y="1691173"/>
            <a:ext cx="3757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wasn’t drunk.”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49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9EB4-9FA6-4DA8-9F72-DF44A61C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5260"/>
            <a:ext cx="8229600" cy="1143000"/>
          </a:xfrm>
        </p:spPr>
        <p:txBody>
          <a:bodyPr>
            <a:normAutofit/>
          </a:bodyPr>
          <a:lstStyle/>
          <a:p>
            <a:br>
              <a:rPr kumimoji="1" lang="en-US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BE446-5062-48F5-9958-7CD332B8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426AB-373C-4F9D-B1D2-756BEA37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 descr="a picture of a speedometer with a caption &quot;I didn't know how fast I was going&quot;">
            <a:extLst>
              <a:ext uri="{FF2B5EF4-FFF2-40B4-BE49-F238E27FC236}">
                <a16:creationId xmlns:a16="http://schemas.microsoft.com/office/drawing/2014/main" id="{A7701AD0-F169-4E17-9AA7-08D9AF8DA15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2" t="16991" r="13295" b="12592"/>
          <a:stretch/>
        </p:blipFill>
        <p:spPr bwMode="auto">
          <a:xfrm>
            <a:off x="0" y="-29592"/>
            <a:ext cx="9144000" cy="6887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777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A23F-8E68-4EB6-9C73-635F958E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36" y="344716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kumimoji="1"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F0D7-85C4-462A-98CB-F5F64C13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61B79-984D-479B-9C7F-2C701E4F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picture of the boy in a car crash, with a dead passenger, captioned &quot;I'm sorry...so sorry...I didn't think I could&quot;">
            <a:extLst>
              <a:ext uri="{FF2B5EF4-FFF2-40B4-BE49-F238E27FC236}">
                <a16:creationId xmlns:a16="http://schemas.microsoft.com/office/drawing/2014/main" id="{1D0EF602-A3F1-45D7-8764-2A259FCE613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4" t="16728" r="6623" b="151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0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/>
              <a:t> Last session</a:t>
            </a:r>
          </a:p>
          <a:p>
            <a:pPr lvl="1"/>
            <a:r>
              <a:rPr lang="en-US" altLang="en-US" sz="2000" dirty="0"/>
              <a:t>  </a:t>
            </a:r>
            <a:r>
              <a:rPr lang="en-US" altLang="en-US" sz="2000" dirty="0" err="1"/>
              <a:t>AutoControl</a:t>
            </a:r>
            <a:r>
              <a:rPr lang="en-US" altLang="en-US" sz="2000" dirty="0"/>
              <a:t> Monster</a:t>
            </a:r>
          </a:p>
          <a:p>
            <a:pPr lvl="1"/>
            <a:r>
              <a:rPr lang="en-US" altLang="en-US" sz="2000" dirty="0"/>
              <a:t>  Simulation Intro</a:t>
            </a:r>
          </a:p>
          <a:p>
            <a:r>
              <a:rPr lang="en-US" altLang="en-US" dirty="0"/>
              <a:t>  </a:t>
            </a:r>
            <a:r>
              <a:rPr lang="en-US" altLang="en-US" sz="2400" dirty="0"/>
              <a:t>Classroom</a:t>
            </a:r>
            <a:endParaRPr lang="en-US" altLang="en-US" dirty="0"/>
          </a:p>
          <a:p>
            <a:pPr lvl="1"/>
            <a:r>
              <a:rPr lang="en-US" altLang="en-US" dirty="0"/>
              <a:t>  </a:t>
            </a:r>
            <a:r>
              <a:rPr lang="en-US" altLang="en-US" sz="2000" dirty="0"/>
              <a:t>What is a good driver</a:t>
            </a:r>
          </a:p>
          <a:p>
            <a:pPr lvl="1"/>
            <a:r>
              <a:rPr lang="en-US" altLang="en-US" sz="2000" dirty="0"/>
              <a:t>   Young drivers take risk</a:t>
            </a:r>
          </a:p>
          <a:p>
            <a:r>
              <a:rPr lang="en-US" altLang="en-US" dirty="0"/>
              <a:t>  </a:t>
            </a:r>
            <a:r>
              <a:rPr lang="en-US" altLang="en-US" sz="2400" dirty="0"/>
              <a:t>Quiz Preparation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12/7/2018</a:t>
            </a:fld>
            <a:endParaRPr lang="en-US" dirty="0"/>
          </a:p>
        </p:txBody>
      </p:sp>
      <p:pic>
        <p:nvPicPr>
          <p:cNvPr id="13" name="Picture 12" descr="Logo of a car superimposed on outline of Pennsylvania">
            <a:extLst>
              <a:ext uri="{FF2B5EF4-FFF2-40B4-BE49-F238E27FC236}">
                <a16:creationId xmlns:a16="http://schemas.microsoft.com/office/drawing/2014/main" id="{6587262F-15BD-4B42-A11A-F52E555B0D71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34962" y="5819839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995-BE6D-4498-A689-43A57A3B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E4B5A-E552-498B-BE63-7F5C2C57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47C8E-D3F4-429C-8F75-FF3F093C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 descr="A picture of the boy's passenger, who died, and a judge swinging a gavel while the boy is incarcerated">
            <a:extLst>
              <a:ext uri="{FF2B5EF4-FFF2-40B4-BE49-F238E27FC236}">
                <a16:creationId xmlns:a16="http://schemas.microsoft.com/office/drawing/2014/main" id="{F808CE2C-0B2F-4A1E-9C10-E279BB973E3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16438" r="13066" b="12491"/>
          <a:stretch/>
        </p:blipFill>
        <p:spPr bwMode="auto">
          <a:xfrm>
            <a:off x="3699" y="0"/>
            <a:ext cx="914030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500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58A1-A99A-4282-AAD4-8E0042A4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RISK ASSESSMENT</a:t>
            </a:r>
            <a:endParaRPr kumimoji="1"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D331D-2B12-4D10-B3CE-1F3E2ED7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F8A25-42DE-4300-9986-BAC15E5B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Logo of a car superimposed on outline of Pennsylvania">
            <a:extLst>
              <a:ext uri="{FF2B5EF4-FFF2-40B4-BE49-F238E27FC236}">
                <a16:creationId xmlns:a16="http://schemas.microsoft.com/office/drawing/2014/main" id="{551C867F-7A68-4EA0-8E35-05C7F456E703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63062" y="5745203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7" descr="a drawing of pedestrians in a crosswalk">
            <a:extLst>
              <a:ext uri="{FF2B5EF4-FFF2-40B4-BE49-F238E27FC236}">
                <a16:creationId xmlns:a16="http://schemas.microsoft.com/office/drawing/2014/main" id="{ADB30736-D682-4989-80D9-70595A88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69850"/>
            <a:ext cx="234315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5F374A8-3A47-4BF9-8B85-39B3B8359C40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653401"/>
            <a:ext cx="7772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rgbClr val="FF0000"/>
                </a:solidFill>
              </a:rPr>
              <a:t>Risk Acceptance </a:t>
            </a:r>
            <a:r>
              <a:rPr lang="en-US" altLang="en-US" sz="2600" b="1" dirty="0"/>
              <a:t>Involves Knowing:</a:t>
            </a:r>
          </a:p>
          <a:p>
            <a:pPr lvl="1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The Potential for Errors</a:t>
            </a:r>
          </a:p>
          <a:p>
            <a:pPr lvl="1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The Result of the Consequences</a:t>
            </a:r>
          </a:p>
          <a:p>
            <a:pPr lvl="2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Reward or False Positives</a:t>
            </a:r>
          </a:p>
          <a:p>
            <a:pPr lvl="2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Penalty, Damage, or Injury</a:t>
            </a:r>
          </a:p>
        </p:txBody>
      </p:sp>
    </p:spTree>
    <p:extLst>
      <p:ext uri="{BB962C8B-B14F-4D97-AF65-F5344CB8AC3E}">
        <p14:creationId xmlns:p14="http://schemas.microsoft.com/office/powerpoint/2010/main" val="1318809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1CB0B-A4AF-48CC-844E-CFF5A15F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BB5A-0B07-411E-BC17-2BBEA58D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13AA-F40B-4E4C-8485-5F545D99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385A47CF-6D96-491F-B772-08650926172D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63062" y="5745203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picture of two kids at a movie captioned &quot;media myths&quot;">
            <a:extLst>
              <a:ext uri="{FF2B5EF4-FFF2-40B4-BE49-F238E27FC236}">
                <a16:creationId xmlns:a16="http://schemas.microsoft.com/office/drawing/2014/main" id="{FF2B1B7E-420A-40C2-9BFA-7CB33612922D}"/>
              </a:ext>
            </a:extLst>
          </p:cNvPr>
          <p:cNvPicPr/>
          <p:nvPr/>
        </p:nvPicPr>
        <p:blipFill rotWithShape="1">
          <a:blip r:embed="rId3"/>
          <a:srcRect l="35468" t="17195" r="13156" b="12401"/>
          <a:stretch/>
        </p:blipFill>
        <p:spPr bwMode="auto">
          <a:xfrm>
            <a:off x="-3700" y="0"/>
            <a:ext cx="91476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1589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C6AB-33FD-4122-B1B1-D93B03BE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07" y="319088"/>
            <a:ext cx="8229600" cy="11430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2B3B6-641D-44D3-ADB7-70B95B32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 descr="Logo of a car superimposed on outline of Pennsylvania">
            <a:extLst>
              <a:ext uri="{FF2B5EF4-FFF2-40B4-BE49-F238E27FC236}">
                <a16:creationId xmlns:a16="http://schemas.microsoft.com/office/drawing/2014/main" id="{E01F0DA2-5E84-48B0-B1D9-AF22350CFD77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81000" y="5926264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sign saying &quot;danger ahead&quot; with a caption &quot;danger ahead: learn to spot it early&quot;">
            <a:extLst>
              <a:ext uri="{FF2B5EF4-FFF2-40B4-BE49-F238E27FC236}">
                <a16:creationId xmlns:a16="http://schemas.microsoft.com/office/drawing/2014/main" id="{F202D3E8-2ABD-435A-8E68-FD30EB1F039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9" t="16574" r="13237" b="12595"/>
          <a:stretch/>
        </p:blipFill>
        <p:spPr bwMode="auto">
          <a:xfrm>
            <a:off x="-57150" y="0"/>
            <a:ext cx="912495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030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E44E-47BA-4017-9D9B-8FFFAC88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104394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A53D-6019-4044-88AB-E24F7DD3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1A0D7-7D1C-40C3-8D22-680AC135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 descr="a picture of a giant number 3 captioned &quot;it only takes 3 seconds...to put on a safety belt&quot;">
            <a:extLst>
              <a:ext uri="{FF2B5EF4-FFF2-40B4-BE49-F238E27FC236}">
                <a16:creationId xmlns:a16="http://schemas.microsoft.com/office/drawing/2014/main" id="{E72B02CE-02D7-45E6-B9C9-65503B14AC3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7" t="16818" r="13294" b="120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824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4FF0-F377-4BDE-AB8D-3D217DD3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9100"/>
            <a:ext cx="9753600" cy="1143000"/>
          </a:xfrm>
        </p:spPr>
        <p:txBody>
          <a:bodyPr>
            <a:normAutofit/>
          </a:bodyPr>
          <a:lstStyle/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9897F-9BF1-4114-AD56-610C1EA45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632B6-6DCD-4756-A1BF-F7B8A1CB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a picture of an officer checking a license and registration captioned &quot;It's the law. Penalties include: fines, delayed privileges, increased insurance rates&quot;">
            <a:extLst>
              <a:ext uri="{FF2B5EF4-FFF2-40B4-BE49-F238E27FC236}">
                <a16:creationId xmlns:a16="http://schemas.microsoft.com/office/drawing/2014/main" id="{CF3C2A26-B06F-4948-8B05-AB4C33A79ACB}"/>
              </a:ext>
            </a:extLst>
          </p:cNvPr>
          <p:cNvPicPr/>
          <p:nvPr/>
        </p:nvPicPr>
        <p:blipFill rotWithShape="1">
          <a:blip r:embed="rId2"/>
          <a:srcRect l="35405" t="16934" r="13146" b="126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0337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980A-6626-4BEF-9A8A-DDF8D74D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1B337-8CCB-40A8-84A7-7379D79E1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F82D-876C-4C1B-AFD4-B8D93AA5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AFC36-FD0F-4AA2-AD56-0DE9BE0B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an illustration of a person in a car crash captioned &quot;don't be a headbanger in your car.&quot;">
            <a:extLst>
              <a:ext uri="{FF2B5EF4-FFF2-40B4-BE49-F238E27FC236}">
                <a16:creationId xmlns:a16="http://schemas.microsoft.com/office/drawing/2014/main" id="{C9C8502C-3B1D-4026-A0AF-3A5EBBE04789}"/>
              </a:ext>
            </a:extLst>
          </p:cNvPr>
          <p:cNvPicPr/>
          <p:nvPr/>
        </p:nvPicPr>
        <p:blipFill rotWithShape="1">
          <a:blip r:embed="rId2"/>
          <a:srcRect l="35806" t="17406" r="13479" b="120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6787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E1E4-F16D-4DF0-A7F4-FAA05FE4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3C9D8-7D15-4039-99B1-CC276A395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4C208-BBC7-4D77-A36A-87C27E51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47E64-68AE-4656-BD2E-BAD60E77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picture of a girl buckling her seat belt labeled &quot;Safety...it's a snap.&quot;">
            <a:extLst>
              <a:ext uri="{FF2B5EF4-FFF2-40B4-BE49-F238E27FC236}">
                <a16:creationId xmlns:a16="http://schemas.microsoft.com/office/drawing/2014/main" id="{9636A0E0-0E9E-4D4B-AE0F-89006EC25F76}"/>
              </a:ext>
            </a:extLst>
          </p:cNvPr>
          <p:cNvPicPr/>
          <p:nvPr/>
        </p:nvPicPr>
        <p:blipFill rotWithShape="1">
          <a:blip r:embed="rId2"/>
          <a:srcRect l="35619" t="16956" r="13234" b="120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2180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671E-2133-4871-89A4-CE55BE09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A229C-A2F4-4C4E-A0CD-1DB38FB9A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AF1B4-AC86-457F-9C26-778532F12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F370A-0AF0-42C6-8B7B-C68DA8CA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A picture of three kids captioned &quot;What can alcohol do for me? help make bad decisions&quot;">
            <a:extLst>
              <a:ext uri="{FF2B5EF4-FFF2-40B4-BE49-F238E27FC236}">
                <a16:creationId xmlns:a16="http://schemas.microsoft.com/office/drawing/2014/main" id="{7098AE42-4040-41B8-AF3E-B046E6E2F81E}"/>
              </a:ext>
            </a:extLst>
          </p:cNvPr>
          <p:cNvPicPr/>
          <p:nvPr/>
        </p:nvPicPr>
        <p:blipFill rotWithShape="1">
          <a:blip r:embed="rId2"/>
          <a:srcRect l="35416" t="16853" r="13078" b="12278"/>
          <a:stretch/>
        </p:blipFill>
        <p:spPr bwMode="auto">
          <a:xfrm>
            <a:off x="-4439" y="0"/>
            <a:ext cx="914843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6184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2CF1-8478-4803-A206-A5042FC6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B00D2-D85C-4E2C-A378-5F40F21AC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2E428-D347-462C-B348-6BD63FD5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E4388-51EE-40EA-A3D4-322B0437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picture of a person driving captioned &quot;Can you drive with a blindfold?&quot;">
            <a:extLst>
              <a:ext uri="{FF2B5EF4-FFF2-40B4-BE49-F238E27FC236}">
                <a16:creationId xmlns:a16="http://schemas.microsoft.com/office/drawing/2014/main" id="{D6039BBC-CD7A-482C-908D-AF1304103B8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6" t="16983" r="13261" b="120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507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012A-E643-4B19-A7B2-6948808E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dirty="0"/>
              <a:t>Classroom Assessment…2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89023-9533-46B3-B734-286BA846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E2F0A-435D-468E-AD95-1E5CCDB4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0CCDE935-0D61-4A17-A127-5EED72A5FDE4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26868" y="5860404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273174-5675-4553-95AD-2D3D7A90172D}"/>
              </a:ext>
            </a:extLst>
          </p:cNvPr>
          <p:cNvSpPr/>
          <p:nvPr/>
        </p:nvSpPr>
        <p:spPr>
          <a:xfrm>
            <a:off x="762000" y="1828800"/>
            <a:ext cx="83820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Define a target used in driving.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List three characteristics of a good driver.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how a driver can make a care roll to the left.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how a driver can make a car pitch forward.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Explain what the term ‘yaw’ describes.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how to put your car in Lane Position Two.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what happens in .7 of a second in a car crash.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List and identify each of the three steps used in the  Driving System introduced in class.</a:t>
            </a:r>
          </a:p>
        </p:txBody>
      </p:sp>
    </p:spTree>
    <p:extLst>
      <p:ext uri="{BB962C8B-B14F-4D97-AF65-F5344CB8AC3E}">
        <p14:creationId xmlns:p14="http://schemas.microsoft.com/office/powerpoint/2010/main" val="293820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F722-D293-453A-B7D5-D3D934E9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1FF7-8C9C-4ECE-9CF4-25C02464F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01949-D13F-47F0-9D57-69C448D6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13AD2-6333-4C29-9393-C6CAB387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 picture of a judge banging a gavel captioned &quot;respect the law. minimum drinking age laws. zero tolerance laws.&quot;">
            <a:extLst>
              <a:ext uri="{FF2B5EF4-FFF2-40B4-BE49-F238E27FC236}">
                <a16:creationId xmlns:a16="http://schemas.microsoft.com/office/drawing/2014/main" id="{374C497B-0786-4029-804C-482DF0B7CBAE}"/>
              </a:ext>
            </a:extLst>
          </p:cNvPr>
          <p:cNvPicPr/>
          <p:nvPr/>
        </p:nvPicPr>
        <p:blipFill rotWithShape="1">
          <a:blip r:embed="rId2"/>
          <a:srcRect l="332" t="5187" r="58731" b="40599"/>
          <a:stretch/>
        </p:blipFill>
        <p:spPr bwMode="auto">
          <a:xfrm>
            <a:off x="6658" y="0"/>
            <a:ext cx="913734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027">
            <a:extLst>
              <a:ext uri="{FF2B5EF4-FFF2-40B4-BE49-F238E27FC236}">
                <a16:creationId xmlns:a16="http://schemas.microsoft.com/office/drawing/2014/main" id="{83D13C7B-B8D4-4A7C-9A44-42B4FA37CBB7}"/>
              </a:ext>
            </a:extLst>
          </p:cNvPr>
          <p:cNvSpPr txBox="1">
            <a:spLocks noChangeArrowheads="1"/>
          </p:cNvSpPr>
          <p:nvPr/>
        </p:nvSpPr>
        <p:spPr>
          <a:xfrm rot="10800000" flipH="1" flipV="1">
            <a:off x="480134" y="541337"/>
            <a:ext cx="3886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173038" indent="0"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Respect the law.</a:t>
            </a:r>
            <a:endParaRPr lang="en-US" altLang="en-US" dirty="0"/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4997F3D3-5287-4894-A9D2-2E0601846015}"/>
              </a:ext>
            </a:extLst>
          </p:cNvPr>
          <p:cNvSpPr txBox="1">
            <a:spLocks noChangeArrowheads="1"/>
          </p:cNvSpPr>
          <p:nvPr/>
        </p:nvSpPr>
        <p:spPr>
          <a:xfrm rot="10800000" flipH="1" flipV="1">
            <a:off x="228600" y="189706"/>
            <a:ext cx="5486400" cy="1373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3038" indent="0"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 the law.</a:t>
            </a:r>
          </a:p>
        </p:txBody>
      </p:sp>
    </p:spTree>
    <p:extLst>
      <p:ext uri="{BB962C8B-B14F-4D97-AF65-F5344CB8AC3E}">
        <p14:creationId xmlns:p14="http://schemas.microsoft.com/office/powerpoint/2010/main" val="4028314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DDDA-11B5-48DE-BD1C-53C34C1D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43448-443B-400E-9C6E-901216119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C0143-555C-4042-983C-A0624733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CD476-9314-452D-8081-C683DDF2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a picture of three kids holding their hands out to say &quot;no&quot; to alcohol, labeled &quot;prepare for pressure.&quot;">
            <a:extLst>
              <a:ext uri="{FF2B5EF4-FFF2-40B4-BE49-F238E27FC236}">
                <a16:creationId xmlns:a16="http://schemas.microsoft.com/office/drawing/2014/main" id="{56E9EF5E-6679-46B9-A996-B0BA690B9664}"/>
              </a:ext>
            </a:extLst>
          </p:cNvPr>
          <p:cNvPicPr/>
          <p:nvPr/>
        </p:nvPicPr>
        <p:blipFill rotWithShape="1">
          <a:blip r:embed="rId2"/>
          <a:srcRect l="318" t="5501" r="55768" b="394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5330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F90F-D9B6-4683-94CD-42276A18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1257-BE96-4018-AA78-3D5F5E076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14F54-20C9-459B-A22A-8EA41FFC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B6CC4-0FEE-4FCB-B14E-AA41B68D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a picture of a girl saying no to alcohol, captioned &quot;how to resist offers: a simple no, no with explanation, leave the situation.&quot;">
            <a:extLst>
              <a:ext uri="{FF2B5EF4-FFF2-40B4-BE49-F238E27FC236}">
                <a16:creationId xmlns:a16="http://schemas.microsoft.com/office/drawing/2014/main" id="{3E180A18-3B76-44E5-977D-64775E094271}"/>
              </a:ext>
            </a:extLst>
          </p:cNvPr>
          <p:cNvPicPr/>
          <p:nvPr/>
        </p:nvPicPr>
        <p:blipFill rotWithShape="1">
          <a:blip r:embed="rId2"/>
          <a:srcRect l="35653" t="17548" r="13469" b="12487"/>
          <a:stretch/>
        </p:blipFill>
        <p:spPr bwMode="auto">
          <a:xfrm>
            <a:off x="-740" y="0"/>
            <a:ext cx="914474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206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938F-82C6-4FAE-9662-523FD54D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CB71D-BFD5-47C1-8E38-6AFE91B77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69A57-3C44-4026-942F-4022AA1D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1F4B2-4583-417A-9BC5-27E57E9D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a picture of a kid captioned &quot;whatever you do...think ahead.&quot;">
            <a:extLst>
              <a:ext uri="{FF2B5EF4-FFF2-40B4-BE49-F238E27FC236}">
                <a16:creationId xmlns:a16="http://schemas.microsoft.com/office/drawing/2014/main" id="{A4B50493-EAC3-4BCF-9CAC-7C88980164D7}"/>
              </a:ext>
            </a:extLst>
          </p:cNvPr>
          <p:cNvPicPr/>
          <p:nvPr/>
        </p:nvPicPr>
        <p:blipFill rotWithShape="1">
          <a:blip r:embed="rId2"/>
          <a:srcRect l="35427" t="16877" r="13228" b="125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5272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9EE0-B09F-4697-9573-E815C110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Assignment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C7449-067E-41F4-A9CE-37C86F5E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46B43-73B3-4647-9645-2D10393E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40B0ECC7-1928-48EE-83C1-1077522FF866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04800" y="6050026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ogo of a car superimposed on outline of Pennsylvania">
            <a:extLst>
              <a:ext uri="{FF2B5EF4-FFF2-40B4-BE49-F238E27FC236}">
                <a16:creationId xmlns:a16="http://schemas.microsoft.com/office/drawing/2014/main" id="{DA2D101E-F307-49F6-869E-A84B56BE446B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0" y="5940552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66DA7CD-6E67-4A03-90F4-DA6DBF9356B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752600"/>
            <a:ext cx="8382000" cy="390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 Range Lesson</a:t>
            </a:r>
          </a:p>
          <a:p>
            <a:pPr lvl="1"/>
            <a:r>
              <a:rPr lang="en-US" altLang="en-US" sz="2000" dirty="0"/>
              <a:t>  Vehicle Space</a:t>
            </a:r>
          </a:p>
          <a:p>
            <a:pPr lvl="1"/>
            <a:r>
              <a:rPr lang="en-US" altLang="en-US" sz="2000" dirty="0"/>
              <a:t>   Reference points</a:t>
            </a:r>
          </a:p>
          <a:p>
            <a:pPr lvl="1"/>
            <a:r>
              <a:rPr lang="en-US" altLang="en-US" sz="2000" dirty="0"/>
              <a:t>   Both groups on Range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  State Rules and Regulations</a:t>
            </a:r>
          </a:p>
          <a:p>
            <a:pPr lvl="1"/>
            <a:r>
              <a:rPr lang="en-US" altLang="en-US" sz="2000" dirty="0"/>
              <a:t>  Guest Speaker</a:t>
            </a:r>
          </a:p>
          <a:p>
            <a:pPr lvl="1"/>
            <a:r>
              <a:rPr lang="en-US" altLang="en-US" sz="2000" dirty="0"/>
              <a:t>  Signs, Signals, and Markings is next topic</a:t>
            </a:r>
          </a:p>
        </p:txBody>
      </p:sp>
    </p:spTree>
    <p:extLst>
      <p:ext uri="{BB962C8B-B14F-4D97-AF65-F5344CB8AC3E}">
        <p14:creationId xmlns:p14="http://schemas.microsoft.com/office/powerpoint/2010/main" val="373462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5C949-2E6A-49A8-87F9-073FA686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2CCA6-A0A3-498E-A67F-7C959FE9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&quot;Are you really a responsible driver? Becoming a responsible driver is your task in driver education.&quot;">
            <a:extLst>
              <a:ext uri="{FF2B5EF4-FFF2-40B4-BE49-F238E27FC236}">
                <a16:creationId xmlns:a16="http://schemas.microsoft.com/office/drawing/2014/main" id="{1FC51FDC-6159-4237-B29C-AC1E37DB7201}"/>
              </a:ext>
            </a:extLst>
          </p:cNvPr>
          <p:cNvPicPr/>
          <p:nvPr/>
        </p:nvPicPr>
        <p:blipFill rotWithShape="1">
          <a:blip r:embed="rId2"/>
          <a:srcRect l="35672" t="17248" r="13418" b="12681"/>
          <a:stretch/>
        </p:blipFill>
        <p:spPr bwMode="auto">
          <a:xfrm>
            <a:off x="0" y="-15536"/>
            <a:ext cx="9144000" cy="6873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679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B4E4-5E0D-44F6-B132-DFA7BB83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Driving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21CA-55B6-486D-AA8D-1BD43E6A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123ED-FE80-48DA-A314-7A65A435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21B6F3DA-0DA4-4E87-8B10-646BFA2FA59A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233032" y="5791200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026" descr="614491A-02.jpg                                                 0003F612 Taylor_HD                      B8C4C261:">
            <a:extLst>
              <a:ext uri="{FF2B5EF4-FFF2-40B4-BE49-F238E27FC236}">
                <a16:creationId xmlns:a16="http://schemas.microsoft.com/office/drawing/2014/main" id="{13670CBA-3323-4692-96F4-1A17DC81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8262"/>
            <a:ext cx="5105400" cy="67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28">
            <a:extLst>
              <a:ext uri="{FF2B5EF4-FFF2-40B4-BE49-F238E27FC236}">
                <a16:creationId xmlns:a16="http://schemas.microsoft.com/office/drawing/2014/main" id="{C0215E3A-972A-4BF7-9E3A-38281EDA5C7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851025"/>
            <a:ext cx="3429000" cy="2438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 independence</a:t>
            </a:r>
          </a:p>
          <a:p>
            <a:r>
              <a:rPr lang="en-US" altLang="en-US" sz="2400" dirty="0"/>
              <a:t> convenience</a:t>
            </a:r>
          </a:p>
          <a:p>
            <a:r>
              <a:rPr lang="en-US" altLang="en-US" sz="2400" dirty="0"/>
              <a:t> freedom</a:t>
            </a:r>
          </a:p>
          <a:p>
            <a:r>
              <a:rPr lang="en-US" altLang="en-US" sz="2400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234062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E409F-C057-4C4F-B5EF-7796E44E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394D2-77A8-4971-BA6B-98C701C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688FB43-A2A5-46DB-BC59-E5901CAA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en-US" dirty="0"/>
              <a:t>Agenda</a:t>
            </a:r>
          </a:p>
        </p:txBody>
      </p:sp>
      <p:pic>
        <p:nvPicPr>
          <p:cNvPr id="6" name="Picture 5" descr="&quot;Are you a risk-taker?&#10;How can you become a better driver?&#10;Ready for a ride?&#10;What's down the road?&quot;">
            <a:extLst>
              <a:ext uri="{FF2B5EF4-FFF2-40B4-BE49-F238E27FC236}">
                <a16:creationId xmlns:a16="http://schemas.microsoft.com/office/drawing/2014/main" id="{CC04FAD1-2441-4F28-ABF8-B3F194FB952A}"/>
              </a:ext>
            </a:extLst>
          </p:cNvPr>
          <p:cNvPicPr/>
          <p:nvPr/>
        </p:nvPicPr>
        <p:blipFill rotWithShape="1">
          <a:blip r:embed="rId2"/>
          <a:srcRect l="310" t="5191" r="54185" b="30768"/>
          <a:stretch/>
        </p:blipFill>
        <p:spPr bwMode="auto">
          <a:xfrm>
            <a:off x="381000" y="1441881"/>
            <a:ext cx="8305800" cy="5410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094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8C46-3349-4AFB-84BB-9C463D9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Driver Risk Assessment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CB2FC-3450-4FCB-836D-AD1A7B14D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0A734-27B1-47A9-B10C-28742E0B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5F8225-A4CA-4789-A84A-13C4B2A55EE1}"/>
              </a:ext>
            </a:extLst>
          </p:cNvPr>
          <p:cNvSpPr/>
          <p:nvPr/>
        </p:nvSpPr>
        <p:spPr>
          <a:xfrm>
            <a:off x="838200" y="1600200"/>
            <a:ext cx="8001000" cy="32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Have students take “Driver Risk Index II” from ADSI or continue…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Risk is the Chance of Injury, Damage, or Loss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Chance is the Likelihood of a Crash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Injury, Damage, or Loss Are the Consequences of a Crash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Risk Involves Chance of Reward or Consequence</a:t>
            </a:r>
          </a:p>
        </p:txBody>
      </p:sp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B1ED727F-481B-4A5E-87F9-583459B58272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099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64CC2-9B92-49F5-8FB8-62D7E6C6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/>
              <a:t>It’s true. Crashes happen.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A7A09-F103-4C9A-A693-4A87B0F8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BB25E-5CE9-4C94-95A2-AD782E4E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D69C20-A4E7-48BF-81DC-40D817E20D41}"/>
              </a:ext>
            </a:extLst>
          </p:cNvPr>
          <p:cNvSpPr txBox="1">
            <a:spLocks noChangeArrowheads="1"/>
          </p:cNvSpPr>
          <p:nvPr/>
        </p:nvSpPr>
        <p:spPr>
          <a:xfrm>
            <a:off x="384083" y="2514600"/>
            <a:ext cx="4178300" cy="5953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They can kill.</a:t>
            </a:r>
          </a:p>
          <a:p>
            <a:r>
              <a:rPr lang="en-US" altLang="en-US" sz="2400" b="1" dirty="0"/>
              <a:t>They can happen to anyone.</a:t>
            </a:r>
          </a:p>
          <a:p>
            <a:r>
              <a:rPr lang="en-US" altLang="en-US" sz="2400" b="1" dirty="0"/>
              <a:t>They can be avoided.</a:t>
            </a:r>
          </a:p>
        </p:txBody>
      </p:sp>
      <p:pic>
        <p:nvPicPr>
          <p:cNvPr id="7" name="Picture 6" descr="A picture of a crash with a red X over it">
            <a:extLst>
              <a:ext uri="{FF2B5EF4-FFF2-40B4-BE49-F238E27FC236}">
                <a16:creationId xmlns:a16="http://schemas.microsoft.com/office/drawing/2014/main" id="{A5EE531A-8FD2-495D-9689-78179A30018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5" t="16854" r="13092" b="12353"/>
          <a:stretch/>
        </p:blipFill>
        <p:spPr bwMode="auto">
          <a:xfrm>
            <a:off x="5410201" y="0"/>
            <a:ext cx="373528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2B987C4B-1B44-46CE-88BC-C0120DE6D614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57200" y="5743702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446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28B8-A33C-45AF-AD8F-ECF61A6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7784"/>
            <a:ext cx="98298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Start building </a:t>
            </a:r>
            <a:r>
              <a:rPr lang="en-US" altLang="en-US" dirty="0">
                <a:solidFill>
                  <a:srgbClr val="FFFFFF"/>
                </a:solidFill>
              </a:rPr>
              <a:t>your future </a:t>
            </a:r>
            <a:r>
              <a:rPr lang="en-US" altLang="en-US" dirty="0">
                <a:solidFill>
                  <a:srgbClr val="FFFF00"/>
                </a:solidFill>
              </a:rPr>
              <a:t>today.</a:t>
            </a:r>
            <a:endParaRPr kumimoji="1" lang="en-US" alt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325D8-E45A-454E-849C-C059721C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016E9-EB8F-4F69-8F75-9E33043D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 descr="614491A-08.jpg                                                 000475FBLeary_G4                       B83D0DC6:">
            <a:extLst>
              <a:ext uri="{FF2B5EF4-FFF2-40B4-BE49-F238E27FC236}">
                <a16:creationId xmlns:a16="http://schemas.microsoft.com/office/drawing/2014/main" id="{34A401CE-7DFD-4D59-9C04-39874C06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3" y="1430784"/>
            <a:ext cx="8267330" cy="542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3593BCC4-DDFC-4381-AB64-B4CEE60C9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76" y="5105400"/>
            <a:ext cx="3733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Know Your Driving Responsibilities</a:t>
            </a:r>
          </a:p>
          <a:p>
            <a:pPr algn="l" eaLnBrk="0" hangingPunct="0"/>
            <a:r>
              <a:rPr lang="en-US" altLang="en-US" sz="2000" dirty="0">
                <a:solidFill>
                  <a:srgbClr val="ED18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Legal</a:t>
            </a:r>
          </a:p>
          <a:p>
            <a:pPr algn="l" eaLnBrk="0" hangingPunct="0"/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Social</a:t>
            </a:r>
          </a:p>
          <a:p>
            <a:pPr algn="l" eaLnBrk="0" hangingPunct="0"/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Moral</a:t>
            </a:r>
          </a:p>
        </p:txBody>
      </p:sp>
    </p:spTree>
    <p:extLst>
      <p:ext uri="{BB962C8B-B14F-4D97-AF65-F5344CB8AC3E}">
        <p14:creationId xmlns:p14="http://schemas.microsoft.com/office/powerpoint/2010/main" val="197487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2a2d9ea174ca71e18204fe09cb4b5ba8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1e1d1e180fd2d7c84c724596e328884d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a7af8e22-4aad-4637-bdfe-8881feb25eb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4044824-C783-4F1F-922A-CA7DB27B1AFE}"/>
</file>

<file path=customXml/itemProps2.xml><?xml version="1.0" encoding="utf-8"?>
<ds:datastoreItem xmlns:ds="http://schemas.openxmlformats.org/officeDocument/2006/customXml" ds:itemID="{38CE8336-F5BE-494E-AF5F-8DBF6EE761B1}"/>
</file>

<file path=customXml/itemProps3.xml><?xml version="1.0" encoding="utf-8"?>
<ds:datastoreItem xmlns:ds="http://schemas.openxmlformats.org/officeDocument/2006/customXml" ds:itemID="{A7B5FB80-5EB2-4D52-ADDD-49508D54CEB6}"/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506</Words>
  <Application>Microsoft Office PowerPoint</Application>
  <PresentationFormat>On-screen Show (4:3)</PresentationFormat>
  <Paragraphs>170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Berlin Sans FB</vt:lpstr>
      <vt:lpstr>Calibri</vt:lpstr>
      <vt:lpstr>Rockwell Extra Bold</vt:lpstr>
      <vt:lpstr>Wingdings</vt:lpstr>
      <vt:lpstr>Office Theme</vt:lpstr>
      <vt:lpstr>Basic Maneuvering Tasks: Understanding Risk Assessment</vt:lpstr>
      <vt:lpstr>Introduction</vt:lpstr>
      <vt:lpstr>Classroom Assessment…2</vt:lpstr>
      <vt:lpstr>PowerPoint Presentation</vt:lpstr>
      <vt:lpstr>Benefits of Driving</vt:lpstr>
      <vt:lpstr>Agenda</vt:lpstr>
      <vt:lpstr>Driver Risk Assessment</vt:lpstr>
      <vt:lpstr>It’s true. Crashes happen.</vt:lpstr>
      <vt:lpstr>Start building your future today.</vt:lpstr>
      <vt:lpstr>Driver Responsibilities</vt:lpstr>
      <vt:lpstr>It’s your future…and everyone’s future.</vt:lpstr>
      <vt:lpstr>Safety is in your hands…and in your head.</vt:lpstr>
      <vt:lpstr>RISK ASSESSMENT</vt:lpstr>
      <vt:lpstr>RISK ASSESSMENT</vt:lpstr>
      <vt:lpstr>Are you a risk-taker?</vt:lpstr>
      <vt:lpstr>Consider the source. Why would new drivers take risks?</vt:lpstr>
      <vt:lpstr>“I only had a beer...”</vt:lpstr>
      <vt:lpstr> </vt:lpstr>
      <vt:lpstr>PowerPoint Presentation</vt:lpstr>
      <vt:lpstr>PowerPoint Presentation</vt:lpstr>
      <vt:lpstr>RISK ASSESSMENT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Assignment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pdeadmin</dc:creator>
  <cp:lastModifiedBy>Mosher, Alison</cp:lastModifiedBy>
  <cp:revision>150</cp:revision>
  <dcterms:created xsi:type="dcterms:W3CDTF">2017-02-01T18:23:33Z</dcterms:created>
  <dcterms:modified xsi:type="dcterms:W3CDTF">2018-12-07T19:46:59Z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  <property fmtid="{D5CDD505-2E9C-101B-9397-08002B2CF9AE}" pid="3" name="MigrationSourceURL">
    <vt:lpwstr/>
  </property>
  <property fmtid="{D5CDD505-2E9C-101B-9397-08002B2CF9AE}" pid="4" name="Order">
    <vt:r8>1572900</vt:r8>
  </property>
  <property fmtid="{D5CDD505-2E9C-101B-9397-08002B2CF9AE}" pid="5" name="Category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TemplateUrl">
    <vt:lpwstr/>
  </property>
</Properties>
</file>