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C7564"/>
    <a:srgbClr val="009900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4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9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.png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961856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Driver Responsibilities: </a:t>
            </a:r>
            <a:br>
              <a:rPr lang="en-US" altLang="en-US" dirty="0"/>
            </a:br>
            <a:r>
              <a:rPr lang="en-US" altLang="en-US" dirty="0"/>
              <a:t>   	   Knowing State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514600"/>
            <a:ext cx="8839201" cy="3276600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Your License to Drive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Right of Way Concepts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3 Traffic Control Devices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4 Controlling Traffic Flow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12/18/2018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Licensing Renewal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990600" y="165928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graphicFrame>
        <p:nvGraphicFramePr>
          <p:cNvPr id="7" name="Object 1031" descr="Picture of a scroll">
            <a:extLst>
              <a:ext uri="{FF2B5EF4-FFF2-40B4-BE49-F238E27FC236}">
                <a16:creationId xmlns:a16="http://schemas.microsoft.com/office/drawing/2014/main" id="{D4908995-54EF-4304-98DB-E3D2B7644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89403"/>
              </p:ext>
            </p:extLst>
          </p:nvPr>
        </p:nvGraphicFramePr>
        <p:xfrm>
          <a:off x="5715000" y="1447800"/>
          <a:ext cx="27384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lip" r:id="rId3" imgW="2738520" imgH="2133000" progId="MS_ClipArt_Gallery.2">
                  <p:embed/>
                </p:oleObj>
              </mc:Choice>
              <mc:Fallback>
                <p:oleObj name="Clip" r:id="rId3" imgW="2738520" imgH="2133000" progId="MS_ClipArt_Gallery.2">
                  <p:embed/>
                  <p:pic>
                    <p:nvPicPr>
                      <p:cNvPr id="51207" name="Object 1031">
                        <a:extLst>
                          <a:ext uri="{FF2B5EF4-FFF2-40B4-BE49-F238E27FC236}">
                            <a16:creationId xmlns:a16="http://schemas.microsoft.com/office/drawing/2014/main" id="{28A7DDE9-67A3-4341-B4C2-C7F596E0E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47800"/>
                        <a:ext cx="273843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33" descr="Picture of a red check mark">
            <a:extLst>
              <a:ext uri="{FF2B5EF4-FFF2-40B4-BE49-F238E27FC236}">
                <a16:creationId xmlns:a16="http://schemas.microsoft.com/office/drawing/2014/main" id="{E0DFD85D-DC08-456A-BB2B-87B3ED04A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82894"/>
              </p:ext>
            </p:extLst>
          </p:nvPr>
        </p:nvGraphicFramePr>
        <p:xfrm>
          <a:off x="4554984" y="3939827"/>
          <a:ext cx="148113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lip" r:id="rId5" imgW="370800" imgH="315360" progId="MS_ClipArt_Gallery.2">
                  <p:embed/>
                </p:oleObj>
              </mc:Choice>
              <mc:Fallback>
                <p:oleObj name="Clip" r:id="rId5" imgW="370800" imgH="315360" progId="MS_ClipArt_Gallery.2">
                  <p:embed/>
                  <p:pic>
                    <p:nvPicPr>
                      <p:cNvPr id="51209" name="Object 1033">
                        <a:extLst>
                          <a:ext uri="{FF2B5EF4-FFF2-40B4-BE49-F238E27FC236}">
                            <a16:creationId xmlns:a16="http://schemas.microsoft.com/office/drawing/2014/main" id="{96336F57-D1F1-41D5-A459-CF971C924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984" y="3939827"/>
                        <a:ext cx="148113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Suspensions/Revocations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492710" y="1544781"/>
            <a:ext cx="5069889" cy="366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Revocation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Suspensions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Suspensions/Revocations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Under 21</a:t>
            </a:r>
          </a:p>
        </p:txBody>
      </p:sp>
      <p:graphicFrame>
        <p:nvGraphicFramePr>
          <p:cNvPr id="9" name="Object 7" descr="Picture of three books in a row">
            <a:extLst>
              <a:ext uri="{FF2B5EF4-FFF2-40B4-BE49-F238E27FC236}">
                <a16:creationId xmlns:a16="http://schemas.microsoft.com/office/drawing/2014/main" id="{C6FAD841-EB0F-477F-AAC4-6E2A71B2C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78221"/>
              </p:ext>
            </p:extLst>
          </p:nvPr>
        </p:nvGraphicFramePr>
        <p:xfrm>
          <a:off x="6477000" y="1447800"/>
          <a:ext cx="18796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lip" r:id="rId4" imgW="630000" imgH="643680" progId="MS_ClipArt_Gallery.2">
                  <p:embed/>
                </p:oleObj>
              </mc:Choice>
              <mc:Fallback>
                <p:oleObj name="Clip" r:id="rId4" imgW="630000" imgH="643680" progId="MS_ClipArt_Gallery.2">
                  <p:embed/>
                  <p:pic>
                    <p:nvPicPr>
                      <p:cNvPr id="28679" name="Object 7">
                        <a:extLst>
                          <a:ext uri="{FF2B5EF4-FFF2-40B4-BE49-F238E27FC236}">
                            <a16:creationId xmlns:a16="http://schemas.microsoft.com/office/drawing/2014/main" id="{5D52E806-D463-4C3F-A03F-2FDF1AADA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18796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 descr="Picture of a boy reading">
            <a:extLst>
              <a:ext uri="{FF2B5EF4-FFF2-40B4-BE49-F238E27FC236}">
                <a16:creationId xmlns:a16="http://schemas.microsoft.com/office/drawing/2014/main" id="{4E5507C2-8D18-4757-AED4-4A4C43A70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90380"/>
              </p:ext>
            </p:extLst>
          </p:nvPr>
        </p:nvGraphicFramePr>
        <p:xfrm>
          <a:off x="5410200" y="3946525"/>
          <a:ext cx="14001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lip" r:id="rId6" imgW="1836720" imgH="1920600" progId="MS_ClipArt_Gallery.2">
                  <p:embed/>
                </p:oleObj>
              </mc:Choice>
              <mc:Fallback>
                <p:oleObj name="Clip" r:id="rId6" imgW="1836720" imgH="1920600" progId="MS_ClipArt_Gallery.2">
                  <p:embed/>
                  <p:pic>
                    <p:nvPicPr>
                      <p:cNvPr id="28680" name="Object 8">
                        <a:extLst>
                          <a:ext uri="{FF2B5EF4-FFF2-40B4-BE49-F238E27FC236}">
                            <a16:creationId xmlns:a16="http://schemas.microsoft.com/office/drawing/2014/main" id="{589D9D2F-7A03-4377-8562-67191624A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46525"/>
                        <a:ext cx="14001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Inspection/Registration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62BA2-1A57-46DD-B362-98D832645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Vehicle Inspection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Required Equipment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Illegal Equipment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Optional Equipment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Vehicle Registration</a:t>
            </a:r>
          </a:p>
          <a:p>
            <a:endParaRPr lang="en-US" dirty="0"/>
          </a:p>
        </p:txBody>
      </p:sp>
      <p:graphicFrame>
        <p:nvGraphicFramePr>
          <p:cNvPr id="9" name="Object 4" descr="Picture of a woman driving">
            <a:extLst>
              <a:ext uri="{FF2B5EF4-FFF2-40B4-BE49-F238E27FC236}">
                <a16:creationId xmlns:a16="http://schemas.microsoft.com/office/drawing/2014/main" id="{F8219FFE-00EC-4749-A715-D97D2C1DD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19480"/>
              </p:ext>
            </p:extLst>
          </p:nvPr>
        </p:nvGraphicFramePr>
        <p:xfrm>
          <a:off x="5410200" y="1906587"/>
          <a:ext cx="31242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lip" r:id="rId3" imgW="874080" imgH="340920" progId="MS_ClipArt_Gallery.2">
                  <p:embed/>
                </p:oleObj>
              </mc:Choice>
              <mc:Fallback>
                <p:oleObj name="Clip" r:id="rId3" imgW="874080" imgH="340920" progId="MS_ClipArt_Gallery.2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id="{4859D086-355B-4A0F-B028-5CF75CF8C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6587"/>
                        <a:ext cx="31242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 descr="Picture of a cobalt car">
            <a:extLst>
              <a:ext uri="{FF2B5EF4-FFF2-40B4-BE49-F238E27FC236}">
                <a16:creationId xmlns:a16="http://schemas.microsoft.com/office/drawing/2014/main" id="{852C07D2-0FD2-412F-86CC-0C28D1F82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51911"/>
              </p:ext>
            </p:extLst>
          </p:nvPr>
        </p:nvGraphicFramePr>
        <p:xfrm>
          <a:off x="4640262" y="3735389"/>
          <a:ext cx="38258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Clip" r:id="rId5" imgW="5349600" imgH="1736280" progId="MS_ClipArt_Gallery.2">
                  <p:embed/>
                </p:oleObj>
              </mc:Choice>
              <mc:Fallback>
                <p:oleObj name="Clip" r:id="rId5" imgW="5349600" imgH="1736280" progId="MS_ClipArt_Gallery.2">
                  <p:embed/>
                  <p:pic>
                    <p:nvPicPr>
                      <p:cNvPr id="60421" name="Object 5">
                        <a:extLst>
                          <a:ext uri="{FF2B5EF4-FFF2-40B4-BE49-F238E27FC236}">
                            <a16:creationId xmlns:a16="http://schemas.microsoft.com/office/drawing/2014/main" id="{652E4ACA-8389-446A-952A-2B84F8A07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2" y="3735389"/>
                        <a:ext cx="382587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Responsibility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541FC5B-CB75-44DD-B2D7-907B3FAA74B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676400"/>
            <a:ext cx="7239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The Liability Insurance Law</a:t>
            </a:r>
          </a:p>
          <a:p>
            <a:pPr lvl="1"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The Safety Responsibility Act  </a:t>
            </a:r>
          </a:p>
          <a:p>
            <a:pPr lvl="1"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Evidence of Financial Responsibility</a:t>
            </a:r>
          </a:p>
        </p:txBody>
      </p:sp>
      <p:graphicFrame>
        <p:nvGraphicFramePr>
          <p:cNvPr id="11" name="Object 5" descr="Picture of a woman at an ATM">
            <a:extLst>
              <a:ext uri="{FF2B5EF4-FFF2-40B4-BE49-F238E27FC236}">
                <a16:creationId xmlns:a16="http://schemas.microsoft.com/office/drawing/2014/main" id="{5CDF42D5-6FC3-42DC-AAD1-6D6EC9E19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44914"/>
              </p:ext>
            </p:extLst>
          </p:nvPr>
        </p:nvGraphicFramePr>
        <p:xfrm>
          <a:off x="378692" y="1692846"/>
          <a:ext cx="143033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lip" r:id="rId5" imgW="1609920" imgH="3431160" progId="MS_ClipArt_Gallery.2">
                  <p:embed/>
                </p:oleObj>
              </mc:Choice>
              <mc:Fallback>
                <p:oleObj name="Clip" r:id="rId5" imgW="1609920" imgH="3431160" progId="MS_ClipArt_Gallery.2">
                  <p:embed/>
                  <p:pic>
                    <p:nvPicPr>
                      <p:cNvPr id="67589" name="Object 5">
                        <a:extLst>
                          <a:ext uri="{FF2B5EF4-FFF2-40B4-BE49-F238E27FC236}">
                            <a16:creationId xmlns:a16="http://schemas.microsoft.com/office/drawing/2014/main" id="{BC499F16-94BF-444A-8359-62D0A6BE8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92" y="1692846"/>
                        <a:ext cx="143033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 descr="Picture of a man and woman shaking hands">
            <a:extLst>
              <a:ext uri="{FF2B5EF4-FFF2-40B4-BE49-F238E27FC236}">
                <a16:creationId xmlns:a16="http://schemas.microsoft.com/office/drawing/2014/main" id="{D6D0874D-6C28-489C-8C12-EC6B25925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12366"/>
              </p:ext>
            </p:extLst>
          </p:nvPr>
        </p:nvGraphicFramePr>
        <p:xfrm>
          <a:off x="6096000" y="4043933"/>
          <a:ext cx="18288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lip" r:id="rId7" imgW="1599120" imgH="1224000" progId="MS_ClipArt_Gallery.2">
                  <p:embed/>
                </p:oleObj>
              </mc:Choice>
              <mc:Fallback>
                <p:oleObj name="Clip" r:id="rId7" imgW="1599120" imgH="1224000" progId="MS_ClipArt_Gallery.2">
                  <p:embed/>
                  <p:pic>
                    <p:nvPicPr>
                      <p:cNvPr id="67588" name="Object 4">
                        <a:extLst>
                          <a:ext uri="{FF2B5EF4-FFF2-40B4-BE49-F238E27FC236}">
                            <a16:creationId xmlns:a16="http://schemas.microsoft.com/office/drawing/2014/main" id="{66A7FD8E-8D19-48FB-92FC-93582C5C1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43933"/>
                        <a:ext cx="18288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 of Way Concepts</a:t>
            </a:r>
            <a:br>
              <a:rPr lang="en-US" altLang="en-US" dirty="0"/>
            </a:br>
            <a:endParaRPr lang="en-US" dirty="0"/>
          </a:p>
        </p:txBody>
      </p:sp>
      <p:graphicFrame>
        <p:nvGraphicFramePr>
          <p:cNvPr id="6" name="Object 4" descr="Picture of a man driving">
            <a:extLst>
              <a:ext uri="{FF2B5EF4-FFF2-40B4-BE49-F238E27FC236}">
                <a16:creationId xmlns:a16="http://schemas.microsoft.com/office/drawing/2014/main" id="{294A4D7D-4FB9-4419-B364-B28DE122A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37923"/>
              </p:ext>
            </p:extLst>
          </p:nvPr>
        </p:nvGraphicFramePr>
        <p:xfrm>
          <a:off x="2209800" y="2514600"/>
          <a:ext cx="495300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lip" r:id="rId3" imgW="1855080" imgH="772200" progId="MS_ClipArt_Gallery.2">
                  <p:embed/>
                </p:oleObj>
              </mc:Choice>
              <mc:Fallback>
                <p:oleObj name="Clip" r:id="rId3" imgW="1855080" imgH="772200" progId="MS_ClipArt_Gallery.2">
                  <p:embed/>
                  <p:pic>
                    <p:nvPicPr>
                      <p:cNvPr id="185348" name="Object 4">
                        <a:extLst>
                          <a:ext uri="{FF2B5EF4-FFF2-40B4-BE49-F238E27FC236}">
                            <a16:creationId xmlns:a16="http://schemas.microsoft.com/office/drawing/2014/main" id="{E840904A-3529-46AA-93C3-0E540E42F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4953000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Right-of-Way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F8E7A-65E6-4583-847B-7FE87B918660}"/>
              </a:ext>
            </a:extLst>
          </p:cNvPr>
          <p:cNvSpPr/>
          <p:nvPr/>
        </p:nvSpPr>
        <p:spPr>
          <a:xfrm>
            <a:off x="457200" y="1752600"/>
            <a:ext cx="7620000" cy="3592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Drivers at times must wait for other users.  </a:t>
            </a:r>
          </a:p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Principles based on giving the privilege of passage to others.</a:t>
            </a:r>
          </a:p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Right of way cannot be taken--not a right or privilege. </a:t>
            </a:r>
          </a:p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Determined by a set of rules and guidelines </a:t>
            </a:r>
          </a:p>
          <a:p>
            <a:pPr marL="800100" lvl="1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Intersections</a:t>
            </a:r>
          </a:p>
          <a:p>
            <a:pPr marL="800100" lvl="1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Merges</a:t>
            </a:r>
          </a:p>
          <a:p>
            <a:pPr marL="800100" lvl="1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Special conditions.</a:t>
            </a:r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4" descr="Smaller picture of a man driving">
            <a:extLst>
              <a:ext uri="{FF2B5EF4-FFF2-40B4-BE49-F238E27FC236}">
                <a16:creationId xmlns:a16="http://schemas.microsoft.com/office/drawing/2014/main" id="{2FBB1CB8-FCB8-4EC9-85FA-EDF07E9F3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942011"/>
              </p:ext>
            </p:extLst>
          </p:nvPr>
        </p:nvGraphicFramePr>
        <p:xfrm>
          <a:off x="5867400" y="4552954"/>
          <a:ext cx="2819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lip" r:id="rId4" imgW="1855080" imgH="772200" progId="MS_ClipArt_Gallery.2">
                  <p:embed/>
                </p:oleObj>
              </mc:Choice>
              <mc:Fallback>
                <p:oleObj name="Clip" r:id="rId4" imgW="1855080" imgH="772200" progId="MS_ClipArt_Gallery.2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A5F2050E-14DD-4D95-B0B9-92004962F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52954"/>
                        <a:ext cx="28194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Intersections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952500" y="1676400"/>
            <a:ext cx="7239000" cy="307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Intersections controlled by signs and signals. </a:t>
            </a:r>
          </a:p>
          <a:p>
            <a:pPr marL="285750" indent="-28575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or two-lane road intersecting with multiple-lane road.</a:t>
            </a:r>
          </a:p>
          <a:p>
            <a:pPr marL="285750" indent="-28575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Unpaved road intersection with a paved road. </a:t>
            </a:r>
          </a:p>
        </p:txBody>
      </p:sp>
      <p:graphicFrame>
        <p:nvGraphicFramePr>
          <p:cNvPr id="7" name="Object 4" descr="Picture of three roads converging">
            <a:extLst>
              <a:ext uri="{FF2B5EF4-FFF2-40B4-BE49-F238E27FC236}">
                <a16:creationId xmlns:a16="http://schemas.microsoft.com/office/drawing/2014/main" id="{B3A345AA-F25B-4226-95F6-D9D466652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29189"/>
              </p:ext>
            </p:extLst>
          </p:nvPr>
        </p:nvGraphicFramePr>
        <p:xfrm>
          <a:off x="4876800" y="4679950"/>
          <a:ext cx="11223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1684" name="Object 4">
                        <a:extLst>
                          <a:ext uri="{FF2B5EF4-FFF2-40B4-BE49-F238E27FC236}">
                            <a16:creationId xmlns:a16="http://schemas.microsoft.com/office/drawing/2014/main" id="{896DB8EB-4251-47A2-9181-E6710BD74F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79950"/>
                        <a:ext cx="11223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5260"/>
            <a:ext cx="8229600" cy="1143000"/>
          </a:xfrm>
        </p:spPr>
        <p:txBody>
          <a:bodyPr>
            <a:normAutofit/>
          </a:bodyPr>
          <a:lstStyle/>
          <a:p>
            <a:br>
              <a:rPr kumimoji="1"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0E317-59FD-4A5A-9D94-925142A10814}"/>
              </a:ext>
            </a:extLst>
          </p:cNvPr>
          <p:cNvSpPr/>
          <p:nvPr/>
        </p:nvSpPr>
        <p:spPr>
          <a:xfrm>
            <a:off x="609600" y="590413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1EEF-BB43-40C9-89E6-244CCDB21DC1}"/>
              </a:ext>
            </a:extLst>
          </p:cNvPr>
          <p:cNvSpPr/>
          <p:nvPr/>
        </p:nvSpPr>
        <p:spPr>
          <a:xfrm>
            <a:off x="381000" y="1524000"/>
            <a:ext cx="8077200" cy="289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Intersections not controlled by signs and signals, multi-lanes, or pavement. 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left.  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Intersections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 grade crossings.  </a:t>
            </a:r>
          </a:p>
        </p:txBody>
      </p:sp>
      <p:graphicFrame>
        <p:nvGraphicFramePr>
          <p:cNvPr id="8" name="Object 4" descr="Picture of three roads converging">
            <a:extLst>
              <a:ext uri="{FF2B5EF4-FFF2-40B4-BE49-F238E27FC236}">
                <a16:creationId xmlns:a16="http://schemas.microsoft.com/office/drawing/2014/main" id="{87D54D2D-EA3D-4DBA-9D93-2C95DC3B4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30178"/>
              </p:ext>
            </p:extLst>
          </p:nvPr>
        </p:nvGraphicFramePr>
        <p:xfrm>
          <a:off x="5582598" y="2660491"/>
          <a:ext cx="1941204" cy="289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B3A345AA-F25B-4226-95F6-D9D466652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598" y="2660491"/>
                        <a:ext cx="1941204" cy="2899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Merge (Lane Change) Areas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CE693-AD9E-4CC7-9597-7F0EC1D211CC}"/>
              </a:ext>
            </a:extLst>
          </p:cNvPr>
          <p:cNvSpPr/>
          <p:nvPr/>
        </p:nvSpPr>
        <p:spPr>
          <a:xfrm>
            <a:off x="346599" y="1981200"/>
            <a:ext cx="8077200" cy="1609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or leaving controlled-access highway.  </a:t>
            </a:r>
          </a:p>
          <a:p>
            <a:pPr marL="285750" indent="-285750">
              <a:lnSpc>
                <a:spcPct val="2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on multiple-lane roadways</a:t>
            </a:r>
          </a:p>
        </p:txBody>
      </p:sp>
      <p:graphicFrame>
        <p:nvGraphicFramePr>
          <p:cNvPr id="7" name="Object 4" descr="Picture of three roads converging">
            <a:extLst>
              <a:ext uri="{FF2B5EF4-FFF2-40B4-BE49-F238E27FC236}">
                <a16:creationId xmlns:a16="http://schemas.microsoft.com/office/drawing/2014/main" id="{EA28D0D2-6EB5-4277-81AE-EE61DC61E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96899"/>
              </p:ext>
            </p:extLst>
          </p:nvPr>
        </p:nvGraphicFramePr>
        <p:xfrm>
          <a:off x="7058818" y="2590800"/>
          <a:ext cx="11223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5780" name="Object 4">
                        <a:extLst>
                          <a:ext uri="{FF2B5EF4-FFF2-40B4-BE49-F238E27FC236}">
                            <a16:creationId xmlns:a16="http://schemas.microsoft.com/office/drawing/2014/main" id="{CD3FEA2A-6BC4-4B27-9F0F-C698DB682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818" y="2590800"/>
                        <a:ext cx="11223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A785B-92AD-49BD-ABD2-A6824AA95CFA}"/>
              </a:ext>
            </a:extLst>
          </p:cNvPr>
          <p:cNvSpPr/>
          <p:nvPr/>
        </p:nvSpPr>
        <p:spPr>
          <a:xfrm>
            <a:off x="609600" y="1575544"/>
            <a:ext cx="6172200" cy="370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Right-of-Way to Emergency Vehicles.  </a:t>
            </a: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Right-of-Way to School Buses.  </a:t>
            </a: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Right-of-Way to Pedestrians. </a:t>
            </a:r>
          </a:p>
        </p:txBody>
      </p:sp>
      <p:graphicFrame>
        <p:nvGraphicFramePr>
          <p:cNvPr id="7" name="Object 5" descr="Drawing of an ambulance">
            <a:extLst>
              <a:ext uri="{FF2B5EF4-FFF2-40B4-BE49-F238E27FC236}">
                <a16:creationId xmlns:a16="http://schemas.microsoft.com/office/drawing/2014/main" id="{35FC5E06-B79B-4F5D-A41F-4537933C5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29521"/>
              </p:ext>
            </p:extLst>
          </p:nvPr>
        </p:nvGraphicFramePr>
        <p:xfrm>
          <a:off x="4038600" y="2315192"/>
          <a:ext cx="18288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Clip" r:id="rId3" imgW="1383840" imgH="852840" progId="MS_ClipArt_Gallery.2">
                  <p:embed/>
                </p:oleObj>
              </mc:Choice>
              <mc:Fallback>
                <p:oleObj name="Clip" r:id="rId3" imgW="1383840" imgH="852840" progId="MS_ClipArt_Gallery.2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268A2A46-85C0-4120-ADF7-17DBF819B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15192"/>
                        <a:ext cx="18288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 descr="Drawing of a bus">
            <a:extLst>
              <a:ext uri="{FF2B5EF4-FFF2-40B4-BE49-F238E27FC236}">
                <a16:creationId xmlns:a16="http://schemas.microsoft.com/office/drawing/2014/main" id="{62D53CBB-EA32-49B2-9F79-33FD3D39F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14302"/>
              </p:ext>
            </p:extLst>
          </p:nvPr>
        </p:nvGraphicFramePr>
        <p:xfrm>
          <a:off x="1544761" y="3962400"/>
          <a:ext cx="209207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Clip" r:id="rId5" imgW="1398600" imgH="555840" progId="MS_ClipArt_Gallery.2">
                  <p:embed/>
                </p:oleObj>
              </mc:Choice>
              <mc:Fallback>
                <p:oleObj name="Clip" r:id="rId5" imgW="1398600" imgH="555840" progId="MS_ClipArt_Gallery.2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8DA364C5-0779-4B52-BE44-5DD84EBDF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761" y="3962400"/>
                        <a:ext cx="209207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 descr="Drawing of a jogger in light blue">
            <a:extLst>
              <a:ext uri="{FF2B5EF4-FFF2-40B4-BE49-F238E27FC236}">
                <a16:creationId xmlns:a16="http://schemas.microsoft.com/office/drawing/2014/main" id="{300ACFC7-D1B0-4413-9277-8E126490D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43225"/>
              </p:ext>
            </p:extLst>
          </p:nvPr>
        </p:nvGraphicFramePr>
        <p:xfrm>
          <a:off x="7469172" y="4187453"/>
          <a:ext cx="10763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Clip" r:id="rId7" imgW="1076040" imgH="1631880" progId="MS_ClipArt_Gallery.2">
                  <p:embed/>
                </p:oleObj>
              </mc:Choice>
              <mc:Fallback>
                <p:oleObj name="Clip" r:id="rId7" imgW="1076040" imgH="1631880" progId="MS_ClipArt_Gallery.2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6AEA7A9D-D9A2-41B8-BD27-E3DE6847A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72" y="4187453"/>
                        <a:ext cx="1076325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12/18/2018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Signs Pretest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Guest Speaker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Roadway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Engineering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Dealing with Crash Investigations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Driver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Traffic Safety Topic for Presentation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Railroad Crossings 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3A3FC-18B1-443F-A6EC-4FD224D148C3}"/>
              </a:ext>
            </a:extLst>
          </p:cNvPr>
          <p:cNvSpPr/>
          <p:nvPr/>
        </p:nvSpPr>
        <p:spPr>
          <a:xfrm>
            <a:off x="533400" y="1676400"/>
            <a:ext cx="7086600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only with a crossbuck sign.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train is approaching.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lights are flashing at a railroad crossing.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 crossing arms have been lowered.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stop on tracks.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sure all tracks are clear before you proceed across.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Trains do not and cannot stop at crossings.</a:t>
            </a:r>
          </a:p>
        </p:txBody>
      </p:sp>
      <p:graphicFrame>
        <p:nvGraphicFramePr>
          <p:cNvPr id="10" name="Object 4" descr="drawing of a train">
            <a:extLst>
              <a:ext uri="{FF2B5EF4-FFF2-40B4-BE49-F238E27FC236}">
                <a16:creationId xmlns:a16="http://schemas.microsoft.com/office/drawing/2014/main" id="{96999AFD-FEAC-47F6-A726-B47CEBD9F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050926"/>
              </p:ext>
            </p:extLst>
          </p:nvPr>
        </p:nvGraphicFramePr>
        <p:xfrm>
          <a:off x="6742112" y="1600200"/>
          <a:ext cx="240188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Clip" r:id="rId4" imgW="1946520" imgH="969120" progId="MS_ClipArt_Gallery.2">
                  <p:embed/>
                </p:oleObj>
              </mc:Choice>
              <mc:Fallback>
                <p:oleObj name="Clip" r:id="rId4" imgW="1946520" imgH="969120" progId="MS_ClipArt_Gallery.2">
                  <p:embed/>
                  <p:pic>
                    <p:nvPicPr>
                      <p:cNvPr id="80900" name="Object 4">
                        <a:extLst>
                          <a:ext uri="{FF2B5EF4-FFF2-40B4-BE49-F238E27FC236}">
                            <a16:creationId xmlns:a16="http://schemas.microsoft.com/office/drawing/2014/main" id="{4A6A93B9-494C-4BBA-8268-84191A601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2" y="1600200"/>
                        <a:ext cx="240188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Signals, Signs, and Markings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1028" descr="drawing of a stoplight">
            <a:extLst>
              <a:ext uri="{FF2B5EF4-FFF2-40B4-BE49-F238E27FC236}">
                <a16:creationId xmlns:a16="http://schemas.microsoft.com/office/drawing/2014/main" id="{6763ACB1-2109-44DF-9BA9-333A5682C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31842"/>
              </p:ext>
            </p:extLst>
          </p:nvPr>
        </p:nvGraphicFramePr>
        <p:xfrm>
          <a:off x="814387" y="2058947"/>
          <a:ext cx="1776413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lip" r:id="rId4" imgW="1776240" imgH="3169800" progId="MS_ClipArt_Gallery.2">
                  <p:embed/>
                </p:oleObj>
              </mc:Choice>
              <mc:Fallback>
                <p:oleObj name="Clip" r:id="rId4" imgW="1776240" imgH="3169800" progId="MS_ClipArt_Gallery.2">
                  <p:embed/>
                  <p:pic>
                    <p:nvPicPr>
                      <p:cNvPr id="186372" name="Object 1028">
                        <a:extLst>
                          <a:ext uri="{FF2B5EF4-FFF2-40B4-BE49-F238E27FC236}">
                            <a16:creationId xmlns:a16="http://schemas.microsoft.com/office/drawing/2014/main" id="{5B7F7D83-D3A2-418D-9F62-72B95D26D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" y="2058947"/>
                        <a:ext cx="1776413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29" descr="drawing of a stop sign">
            <a:extLst>
              <a:ext uri="{FF2B5EF4-FFF2-40B4-BE49-F238E27FC236}">
                <a16:creationId xmlns:a16="http://schemas.microsoft.com/office/drawing/2014/main" id="{7CC7B65E-9D3B-4D64-A0F9-2B7C8A9A0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39084"/>
              </p:ext>
            </p:extLst>
          </p:nvPr>
        </p:nvGraphicFramePr>
        <p:xfrm>
          <a:off x="3657600" y="1504950"/>
          <a:ext cx="15303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Clip" r:id="rId6" imgW="2033280" imgH="3390840" progId="MS_ClipArt_Gallery.2">
                  <p:embed/>
                </p:oleObj>
              </mc:Choice>
              <mc:Fallback>
                <p:oleObj name="Clip" r:id="rId6" imgW="2033280" imgH="3390840" progId="MS_ClipArt_Gallery.2">
                  <p:embed/>
                  <p:pic>
                    <p:nvPicPr>
                      <p:cNvPr id="186373" name="Object 1029">
                        <a:extLst>
                          <a:ext uri="{FF2B5EF4-FFF2-40B4-BE49-F238E27FC236}">
                            <a16:creationId xmlns:a16="http://schemas.microsoft.com/office/drawing/2014/main" id="{44900569-61E9-4DC6-B712-4736271DE5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04950"/>
                        <a:ext cx="153035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030" descr="drawing of a road with passing allowed">
            <a:extLst>
              <a:ext uri="{FF2B5EF4-FFF2-40B4-BE49-F238E27FC236}">
                <a16:creationId xmlns:a16="http://schemas.microsoft.com/office/drawing/2014/main" id="{83642780-6FCD-488F-B4A9-9BF2E3A1DE88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352800"/>
            <a:ext cx="3581400" cy="1676400"/>
            <a:chOff x="2736" y="2880"/>
            <a:chExt cx="2256" cy="1056"/>
          </a:xfrm>
        </p:grpSpPr>
        <p:sp>
          <p:nvSpPr>
            <p:cNvPr id="13" name="Rectangle 1031">
              <a:extLst>
                <a:ext uri="{FF2B5EF4-FFF2-40B4-BE49-F238E27FC236}">
                  <a16:creationId xmlns:a16="http://schemas.microsoft.com/office/drawing/2014/main" id="{2F7E9E8D-3D3B-48D5-897D-7DE6C323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880"/>
              <a:ext cx="2256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32">
              <a:extLst>
                <a:ext uri="{FF2B5EF4-FFF2-40B4-BE49-F238E27FC236}">
                  <a16:creationId xmlns:a16="http://schemas.microsoft.com/office/drawing/2014/main" id="{DC040F98-9311-466F-858D-7621AC81B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08"/>
              <a:ext cx="2256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33">
              <a:extLst>
                <a:ext uri="{FF2B5EF4-FFF2-40B4-BE49-F238E27FC236}">
                  <a16:creationId xmlns:a16="http://schemas.microsoft.com/office/drawing/2014/main" id="{F5D4C648-CB67-44F9-9845-7E83FA15A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34">
              <a:extLst>
                <a:ext uri="{FF2B5EF4-FFF2-40B4-BE49-F238E27FC236}">
                  <a16:creationId xmlns:a16="http://schemas.microsoft.com/office/drawing/2014/main" id="{FF4A3A68-626E-472B-AEEB-3F8A10E34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56"/>
              <a:ext cx="1344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35">
              <a:extLst>
                <a:ext uri="{FF2B5EF4-FFF2-40B4-BE49-F238E27FC236}">
                  <a16:creationId xmlns:a16="http://schemas.microsoft.com/office/drawing/2014/main" id="{5224E03A-B52A-4E6E-8672-D416B7349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Railroad Crossings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 descr="picture of a red train">
            <a:extLst>
              <a:ext uri="{FF2B5EF4-FFF2-40B4-BE49-F238E27FC236}">
                <a16:creationId xmlns:a16="http://schemas.microsoft.com/office/drawing/2014/main" id="{4948CF02-115C-4625-A2B8-6F90D4502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088"/>
            <a:ext cx="3378693" cy="10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4765AC05-7B02-4923-BAC4-2CA4A9A2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40" y="1637366"/>
            <a:ext cx="6934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Marked only with a crossbuck sign.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A train is approaching.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Red lights are flashing at a railroad crossing.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Railroad crossing arms have been lowered.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Never stop on tracks.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Be sure all tracks are clear before you proceed across.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Trains do not and cannot stop at crossings.</a:t>
            </a:r>
          </a:p>
        </p:txBody>
      </p:sp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/>
          <a:lstStyle/>
          <a:p>
            <a:r>
              <a:rPr lang="en-US" altLang="en-US" dirty="0"/>
              <a:t>Specialized Intersections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C4EF801-82D9-4169-B378-6B54C96D8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599406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Driver errors cause most of the crashes.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CE2EEF1-D043-479D-A7C8-F33761A1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14575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 were trying to beat the train:  they lost.</a:t>
            </a:r>
          </a:p>
          <a:p>
            <a:pPr eaLnBrk="1" hangingPunct="1"/>
            <a:endParaRPr lang="en-US" altLang="en-US" sz="2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picture of a red train">
            <a:extLst>
              <a:ext uri="{FF2B5EF4-FFF2-40B4-BE49-F238E27FC236}">
                <a16:creationId xmlns:a16="http://schemas.microsoft.com/office/drawing/2014/main" id="{67E69581-5277-4E17-947F-95440D3E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06" y="2060575"/>
            <a:ext cx="4533594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A4B5753B-3CFA-4724-B347-2068344F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62585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Certain vehicles must stop at all railroad crossings.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74CA2A1-593B-487A-AAEB-57FE6DA3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5018087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follow one of these “Must Stop Vehicles,” prepare to stop, since you cannot pass or overtake them at an intersection.</a:t>
            </a:r>
            <a:endParaRPr lang="en-US" altLang="en-US" sz="2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5B290064-5492-4934-A050-3AB9611075B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08462" y="573913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of a red train">
            <a:extLst>
              <a:ext uri="{FF2B5EF4-FFF2-40B4-BE49-F238E27FC236}">
                <a16:creationId xmlns:a16="http://schemas.microsoft.com/office/drawing/2014/main" id="{F07FA9D6-0306-4012-964C-C05A056E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5" y="2343591"/>
            <a:ext cx="86868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801913" y="609600"/>
            <a:ext cx="3577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Facts About Trains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3B6C8D1C-A3D4-4159-8ABB-5E8B25058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25" y="153635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7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Trains cannot stop quickly.</a:t>
            </a:r>
            <a:endParaRPr lang="en-US" altLang="en-US" sz="20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A7472F9-2E19-49F6-8263-CBBC1D87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13" y="2115919"/>
            <a:ext cx="670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altLang="en-US" sz="2000" b="1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A car moving at 55 mph takes 200 feet to stop.</a:t>
            </a:r>
            <a:endParaRPr lang="en-US" altLang="en-US" sz="2000" b="1" dirty="0">
              <a:solidFill>
                <a:srgbClr val="CC0000"/>
              </a:solidFill>
              <a:effectLst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   A train moving at 50 mph takes 1.5 miles to stop.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4365B4E-3100-4451-AA71-769412330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25" y="2989329"/>
            <a:ext cx="85743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Trains are not always on schedule.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Since many crossings have 2 or more tracks, a first train can hide a second one.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hard to say how fast a train is moving.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are still crossings that have no warning lights or gates.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illegal and dangerous to drive around lowered gates.</a:t>
            </a:r>
            <a:endParaRPr lang="en-US" altLang="en-US" sz="2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 Warnings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text box">
            <a:extLst>
              <a:ext uri="{FF2B5EF4-FFF2-40B4-BE49-F238E27FC236}">
                <a16:creationId xmlns:a16="http://schemas.microsoft.com/office/drawing/2014/main" id="{5CFD2ABD-C088-4334-A05F-70372F39B742}"/>
              </a:ext>
            </a:extLst>
          </p:cNvPr>
          <p:cNvPicPr/>
          <p:nvPr/>
        </p:nvPicPr>
        <p:blipFill rotWithShape="1">
          <a:blip r:embed="rId2"/>
          <a:srcRect l="34193" t="25354" r="12338" b="8903"/>
          <a:stretch/>
        </p:blipFill>
        <p:spPr bwMode="auto">
          <a:xfrm>
            <a:off x="150920" y="1447800"/>
            <a:ext cx="89916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702300" y="60960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8F809-B0A1-4AF0-AB6E-B021BB32FA79}"/>
              </a:ext>
            </a:extLst>
          </p:cNvPr>
          <p:cNvSpPr/>
          <p:nvPr/>
        </p:nvSpPr>
        <p:spPr>
          <a:xfrm>
            <a:off x="609600" y="1636361"/>
            <a:ext cx="4572000" cy="3585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lights.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Flashing lights.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Signal/sign combinations.</a:t>
            </a:r>
          </a:p>
        </p:txBody>
      </p:sp>
      <p:graphicFrame>
        <p:nvGraphicFramePr>
          <p:cNvPr id="8" name="Object 4" descr="picture of a stoplight">
            <a:extLst>
              <a:ext uri="{FF2B5EF4-FFF2-40B4-BE49-F238E27FC236}">
                <a16:creationId xmlns:a16="http://schemas.microsoft.com/office/drawing/2014/main" id="{FE771B88-9E4B-4254-BCAE-CE46EBA19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71732"/>
              </p:ext>
            </p:extLst>
          </p:nvPr>
        </p:nvGraphicFramePr>
        <p:xfrm>
          <a:off x="4648200" y="1636361"/>
          <a:ext cx="1776413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Clip" r:id="rId3" imgW="1776240" imgH="3169800" progId="MS_ClipArt_Gallery.2">
                  <p:embed/>
                </p:oleObj>
              </mc:Choice>
              <mc:Fallback>
                <p:oleObj name="Clip" r:id="rId3" imgW="1776240" imgH="3169800" progId="MS_ClipArt_Gallery.2">
                  <p:embed/>
                  <p:pic>
                    <p:nvPicPr>
                      <p:cNvPr id="87044" name="Object 4">
                        <a:extLst>
                          <a:ext uri="{FF2B5EF4-FFF2-40B4-BE49-F238E27FC236}">
                            <a16:creationId xmlns:a16="http://schemas.microsoft.com/office/drawing/2014/main" id="{EABB1876-82A7-409C-A2B5-A7B9C34FA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36361"/>
                        <a:ext cx="1776413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drawing of a no turn on red sign">
            <a:extLst>
              <a:ext uri="{FF2B5EF4-FFF2-40B4-BE49-F238E27FC236}">
                <a16:creationId xmlns:a16="http://schemas.microsoft.com/office/drawing/2014/main" id="{249A881F-B5B8-422E-8043-0F27561E30DA}"/>
              </a:ext>
            </a:extLst>
          </p:cNvPr>
          <p:cNvPicPr/>
          <p:nvPr/>
        </p:nvPicPr>
        <p:blipFill rotWithShape="1">
          <a:blip r:embed="rId5"/>
          <a:srcRect l="76505" t="45777" r="13889" b="30802"/>
          <a:stretch/>
        </p:blipFill>
        <p:spPr bwMode="auto">
          <a:xfrm>
            <a:off x="6965156" y="3657600"/>
            <a:ext cx="1309688" cy="168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6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637A0-1B7E-42B9-BAEA-5451EA8ED607}"/>
              </a:ext>
            </a:extLst>
          </p:cNvPr>
          <p:cNvSpPr/>
          <p:nvPr/>
        </p:nvSpPr>
        <p:spPr>
          <a:xfrm>
            <a:off x="685800" y="1940268"/>
            <a:ext cx="4572000" cy="23314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</a:p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</a:p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</a:t>
            </a:r>
          </a:p>
        </p:txBody>
      </p:sp>
      <p:graphicFrame>
        <p:nvGraphicFramePr>
          <p:cNvPr id="9" name="Object 5" descr="drawing of a one way sign">
            <a:extLst>
              <a:ext uri="{FF2B5EF4-FFF2-40B4-BE49-F238E27FC236}">
                <a16:creationId xmlns:a16="http://schemas.microsoft.com/office/drawing/2014/main" id="{1BF8B19B-4FEF-4EDD-8520-EFB1172A4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35689"/>
              </p:ext>
            </p:extLst>
          </p:nvPr>
        </p:nvGraphicFramePr>
        <p:xfrm>
          <a:off x="1583273" y="4321626"/>
          <a:ext cx="43053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lip" r:id="rId4" imgW="4838400" imgH="1623600" progId="MS_ClipArt_Gallery.2">
                  <p:embed/>
                </p:oleObj>
              </mc:Choice>
              <mc:Fallback>
                <p:oleObj name="Clip" r:id="rId4" imgW="4838400" imgH="1623600" progId="MS_ClipArt_Gallery.2">
                  <p:embed/>
                  <p:pic>
                    <p:nvPicPr>
                      <p:cNvPr id="89093" name="Object 5">
                        <a:extLst>
                          <a:ext uri="{FF2B5EF4-FFF2-40B4-BE49-F238E27FC236}">
                            <a16:creationId xmlns:a16="http://schemas.microsoft.com/office/drawing/2014/main" id="{3BA1355B-4C63-4A92-AF1C-2CE1EC707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273" y="4321626"/>
                        <a:ext cx="43053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picture of a yield sign">
            <a:extLst>
              <a:ext uri="{FF2B5EF4-FFF2-40B4-BE49-F238E27FC236}">
                <a16:creationId xmlns:a16="http://schemas.microsoft.com/office/drawing/2014/main" id="{4776F7A2-AFA1-4332-AFE5-E9CBECD6E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743923"/>
              </p:ext>
            </p:extLst>
          </p:nvPr>
        </p:nvGraphicFramePr>
        <p:xfrm>
          <a:off x="4572000" y="1543907"/>
          <a:ext cx="2974975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lip" r:id="rId6" imgW="3512880" imgH="3139560" progId="MS_ClipArt_Gallery.2">
                  <p:embed/>
                </p:oleObj>
              </mc:Choice>
              <mc:Fallback>
                <p:oleObj name="Clip" r:id="rId6" imgW="3512880" imgH="3139560" progId="MS_ClipArt_Gallery.2">
                  <p:embed/>
                  <p:pic>
                    <p:nvPicPr>
                      <p:cNvPr id="89094" name="Object 6">
                        <a:extLst>
                          <a:ext uri="{FF2B5EF4-FFF2-40B4-BE49-F238E27FC236}">
                            <a16:creationId xmlns:a16="http://schemas.microsoft.com/office/drawing/2014/main" id="{BB018F73-73C4-4469-BD8F-832F3D6E4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43907"/>
                        <a:ext cx="2974975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picture of a stop sign">
            <a:extLst>
              <a:ext uri="{FF2B5EF4-FFF2-40B4-BE49-F238E27FC236}">
                <a16:creationId xmlns:a16="http://schemas.microsoft.com/office/drawing/2014/main" id="{FB480CDA-6244-42EB-B4F1-D453C115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42990"/>
              </p:ext>
            </p:extLst>
          </p:nvPr>
        </p:nvGraphicFramePr>
        <p:xfrm>
          <a:off x="6167930" y="2549160"/>
          <a:ext cx="1983643" cy="330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Clip" r:id="rId8" imgW="2033280" imgH="3390840" progId="MS_ClipArt_Gallery.2">
                  <p:embed/>
                </p:oleObj>
              </mc:Choice>
              <mc:Fallback>
                <p:oleObj name="Clip" r:id="rId8" imgW="2033280" imgH="3390840" progId="MS_ClipArt_Gallery.2">
                  <p:embed/>
                  <p:pic>
                    <p:nvPicPr>
                      <p:cNvPr id="89092" name="Object 4">
                        <a:extLst>
                          <a:ext uri="{FF2B5EF4-FFF2-40B4-BE49-F238E27FC236}">
                            <a16:creationId xmlns:a16="http://schemas.microsoft.com/office/drawing/2014/main" id="{ABDC3208-1425-4AFF-8355-1707228A3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30" y="2549160"/>
                        <a:ext cx="1983643" cy="3307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Colors Have Meaning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DED38-2952-4DB8-8E62-B090DBC6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823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CC0000"/>
                </a:solidFill>
              </a:rPr>
              <a:t>Red</a:t>
            </a:r>
            <a:r>
              <a:rPr lang="en-US" altLang="en-US" dirty="0"/>
              <a:t>	    		</a:t>
            </a:r>
            <a:r>
              <a:rPr lang="en-US" altLang="en-US" dirty="0">
                <a:solidFill>
                  <a:srgbClr val="008000"/>
                </a:solidFill>
              </a:rPr>
              <a:t>Green</a:t>
            </a:r>
            <a:r>
              <a:rPr lang="en-US" altLang="en-US" dirty="0"/>
              <a:t>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00007A"/>
                </a:solidFill>
              </a:rPr>
              <a:t>Blue</a:t>
            </a:r>
            <a:r>
              <a:rPr lang="en-US" altLang="en-US" dirty="0"/>
              <a:t>  	    	       </a:t>
            </a:r>
            <a:r>
              <a:rPr lang="en-US" altLang="en-US" dirty="0">
                <a:solidFill>
                  <a:srgbClr val="FFC000"/>
                </a:solidFill>
              </a:rPr>
              <a:t>Yellow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/>
              <a:t>Black         		</a:t>
            </a:r>
            <a:r>
              <a:rPr lang="en-US" altLang="en-US" dirty="0">
                <a:solidFill>
                  <a:schemeClr val="bg2"/>
                </a:solidFill>
              </a:rPr>
              <a:t>White</a:t>
            </a:r>
            <a:r>
              <a:rPr lang="en-US" altLang="en-US" dirty="0"/>
              <a:t>	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Orange   </a:t>
            </a:r>
            <a:r>
              <a:rPr lang="en-US" altLang="en-US" dirty="0"/>
              <a:t>   		</a:t>
            </a:r>
            <a:r>
              <a:rPr lang="en-US" altLang="en-US" dirty="0">
                <a:solidFill>
                  <a:srgbClr val="9C7564"/>
                </a:solidFill>
              </a:rPr>
              <a:t>Brown</a:t>
            </a:r>
            <a:r>
              <a:rPr lang="en-US" altLang="en-US" dirty="0"/>
              <a:t>	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CBDC2A"/>
                </a:solidFill>
              </a:rPr>
              <a:t>Fluorescent Optic Yellow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Shapes Have Meaning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91ACF-7936-46BA-9386-A3DB493DC0B8}"/>
              </a:ext>
            </a:extLst>
          </p:cNvPr>
          <p:cNvSpPr/>
          <p:nvPr/>
        </p:nvSpPr>
        <p:spPr>
          <a:xfrm>
            <a:off x="609600" y="1981200"/>
            <a:ext cx="7162800" cy="245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Octagon	   		Rectangle (Horizontal)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			Pennant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	   	Rectangle (Vertical)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Pentagon		Round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Crossbuck</a:t>
            </a:r>
          </a:p>
        </p:txBody>
      </p:sp>
      <p:sp>
        <p:nvSpPr>
          <p:cNvPr id="8" name="AutoShape 7" descr="picture of a yellow diamond">
            <a:extLst>
              <a:ext uri="{FF2B5EF4-FFF2-40B4-BE49-F238E27FC236}">
                <a16:creationId xmlns:a16="http://schemas.microsoft.com/office/drawing/2014/main" id="{905A839A-4D6A-45DC-BABF-2AA9401C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68592"/>
            <a:ext cx="838200" cy="838200"/>
          </a:xfrm>
          <a:prstGeom prst="diamond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 descr="picture of a yellow circle">
            <a:extLst>
              <a:ext uri="{FF2B5EF4-FFF2-40B4-BE49-F238E27FC236}">
                <a16:creationId xmlns:a16="http://schemas.microsoft.com/office/drawing/2014/main" id="{8135DEC5-05FE-4452-B9C8-79C313B2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75184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1" descr="picture of a one way sign">
            <a:extLst>
              <a:ext uri="{FF2B5EF4-FFF2-40B4-BE49-F238E27FC236}">
                <a16:creationId xmlns:a16="http://schemas.microsoft.com/office/drawing/2014/main" id="{EEC990F1-12C0-4638-BB04-BE48386C2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03742"/>
              </p:ext>
            </p:extLst>
          </p:nvPr>
        </p:nvGraphicFramePr>
        <p:xfrm>
          <a:off x="2400300" y="5200776"/>
          <a:ext cx="17907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Clip" r:id="rId4" imgW="4838400" imgH="1623600" progId="MS_ClipArt_Gallery.2">
                  <p:embed/>
                </p:oleObj>
              </mc:Choice>
              <mc:Fallback>
                <p:oleObj name="Clip" r:id="rId4" imgW="4838400" imgH="1623600" progId="MS_ClipArt_Gallery.2">
                  <p:embed/>
                  <p:pic>
                    <p:nvPicPr>
                      <p:cNvPr id="93195" name="Object 11">
                        <a:extLst>
                          <a:ext uri="{FF2B5EF4-FFF2-40B4-BE49-F238E27FC236}">
                            <a16:creationId xmlns:a16="http://schemas.microsoft.com/office/drawing/2014/main" id="{AC1C9E50-F86B-4685-B635-341553A84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200776"/>
                        <a:ext cx="17907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6" descr="picture of a yellow triangle">
            <a:extLst>
              <a:ext uri="{FF2B5EF4-FFF2-40B4-BE49-F238E27FC236}">
                <a16:creationId xmlns:a16="http://schemas.microsoft.com/office/drawing/2014/main" id="{877E5DF3-870C-41C4-8FFD-F6856639AC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81800" y="2284991"/>
            <a:ext cx="838200" cy="1295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Object 4" descr="picture of a stop sign">
            <a:extLst>
              <a:ext uri="{FF2B5EF4-FFF2-40B4-BE49-F238E27FC236}">
                <a16:creationId xmlns:a16="http://schemas.microsoft.com/office/drawing/2014/main" id="{3A41E209-290C-47CC-9916-FC3259F4C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32582"/>
              </p:ext>
            </p:extLst>
          </p:nvPr>
        </p:nvGraphicFramePr>
        <p:xfrm>
          <a:off x="7543800" y="574696"/>
          <a:ext cx="75406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Clip" r:id="rId6" imgW="2033280" imgH="3390840" progId="MS_ClipArt_Gallery.2">
                  <p:embed/>
                </p:oleObj>
              </mc:Choice>
              <mc:Fallback>
                <p:oleObj name="Clip" r:id="rId6" imgW="2033280" imgH="3390840" progId="MS_ClipArt_Gallery.2">
                  <p:embed/>
                  <p:pic>
                    <p:nvPicPr>
                      <p:cNvPr id="93188" name="Object 4">
                        <a:extLst>
                          <a:ext uri="{FF2B5EF4-FFF2-40B4-BE49-F238E27FC236}">
                            <a16:creationId xmlns:a16="http://schemas.microsoft.com/office/drawing/2014/main" id="{66A55A51-6D8E-4B5C-AABD-AAE3DDC90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74696"/>
                        <a:ext cx="754063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 descr="picture of a yield sign">
            <a:extLst>
              <a:ext uri="{FF2B5EF4-FFF2-40B4-BE49-F238E27FC236}">
                <a16:creationId xmlns:a16="http://schemas.microsoft.com/office/drawing/2014/main" id="{01F69BCC-5D0D-41F2-87D6-221503A6B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12570"/>
              </p:ext>
            </p:extLst>
          </p:nvPr>
        </p:nvGraphicFramePr>
        <p:xfrm>
          <a:off x="4439" y="1193937"/>
          <a:ext cx="990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Clip" r:id="rId8" imgW="3512880" imgH="3139560" progId="MS_ClipArt_Gallery.2">
                  <p:embed/>
                </p:oleObj>
              </mc:Choice>
              <mc:Fallback>
                <p:oleObj name="Clip" r:id="rId8" imgW="3512880" imgH="3139560" progId="MS_ClipArt_Gallery.2">
                  <p:embed/>
                  <p:pic>
                    <p:nvPicPr>
                      <p:cNvPr id="93189" name="Object 5">
                        <a:extLst>
                          <a:ext uri="{FF2B5EF4-FFF2-40B4-BE49-F238E27FC236}">
                            <a16:creationId xmlns:a16="http://schemas.microsoft.com/office/drawing/2014/main" id="{F9915A29-FEA5-4C45-9234-28CFB00ADB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" y="1193937"/>
                        <a:ext cx="9906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10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Obtaining a State License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FF83F-A4A4-4E0E-8873-79BFDCAEF6D3}"/>
              </a:ext>
            </a:extLst>
          </p:cNvPr>
          <p:cNvSpPr/>
          <p:nvPr/>
        </p:nvSpPr>
        <p:spPr>
          <a:xfrm>
            <a:off x="685800" y="1328160"/>
            <a:ext cx="6019800" cy="493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Drivers are licensed to ensure basic skills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residents need a driver license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 License needed for certain vehicles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 License not needed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pass. trucks, cars, motorcycles, mopeds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emergency vehicles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military vehicle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farm vehicles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recreational vehicles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7" descr="Picture of a family">
            <a:extLst>
              <a:ext uri="{FF2B5EF4-FFF2-40B4-BE49-F238E27FC236}">
                <a16:creationId xmlns:a16="http://schemas.microsoft.com/office/drawing/2014/main" id="{6732C616-E973-405E-9E34-2B128F1A5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83302"/>
              </p:ext>
            </p:extLst>
          </p:nvPr>
        </p:nvGraphicFramePr>
        <p:xfrm>
          <a:off x="7100887" y="1600200"/>
          <a:ext cx="15859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lip" r:id="rId4" imgW="2577240" imgH="1868040" progId="MS_ClipArt_Gallery.2">
                  <p:embed/>
                </p:oleObj>
              </mc:Choice>
              <mc:Fallback>
                <p:oleObj name="Clip" r:id="rId4" imgW="2577240" imgH="1868040" progId="MS_ClipArt_Gallery.2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:a16="http://schemas.microsoft.com/office/drawing/2014/main" id="{9B002DD9-A166-45BD-8C0A-0441AF72D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7" y="1600200"/>
                        <a:ext cx="1585913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 descr="Picture of a woman driving a tractor">
            <a:extLst>
              <a:ext uri="{FF2B5EF4-FFF2-40B4-BE49-F238E27FC236}">
                <a16:creationId xmlns:a16="http://schemas.microsoft.com/office/drawing/2014/main" id="{533E642F-292A-4514-84BA-4FBE2A70B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26259"/>
              </p:ext>
            </p:extLst>
          </p:nvPr>
        </p:nvGraphicFramePr>
        <p:xfrm>
          <a:off x="7199376" y="4106863"/>
          <a:ext cx="155257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lip" r:id="rId6" imgW="2534760" imgH="2554560" progId="MS_ClipArt_Gallery.2">
                  <p:embed/>
                </p:oleObj>
              </mc:Choice>
              <mc:Fallback>
                <p:oleObj name="Clip" r:id="rId6" imgW="2534760" imgH="2554560" progId="MS_ClipArt_Gallery.2">
                  <p:embed/>
                  <p:pic>
                    <p:nvPicPr>
                      <p:cNvPr id="24584" name="Object 8">
                        <a:extLst>
                          <a:ext uri="{FF2B5EF4-FFF2-40B4-BE49-F238E27FC236}">
                            <a16:creationId xmlns:a16="http://schemas.microsoft.com/office/drawing/2014/main" id="{145793AE-BBB2-46F2-B476-649814B3C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76" y="4106863"/>
                        <a:ext cx="1552575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Pavement Markings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8B166E-D1F6-4754-90F7-49D70599AA6C}"/>
              </a:ext>
            </a:extLst>
          </p:cNvPr>
          <p:cNvSpPr/>
          <p:nvPr/>
        </p:nvSpPr>
        <p:spPr>
          <a:xfrm>
            <a:off x="762000" y="1627008"/>
            <a:ext cx="7543800" cy="245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lane rural           		Three lane, one way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turn only lane    		Multi-lane highways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lines 		   		Broken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Crosswalks   	           	           Stop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 markings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9" descr="picture of a road that allows passing">
            <a:extLst>
              <a:ext uri="{FF2B5EF4-FFF2-40B4-BE49-F238E27FC236}">
                <a16:creationId xmlns:a16="http://schemas.microsoft.com/office/drawing/2014/main" id="{D158D496-C008-427F-AD59-3C7B9C3DC04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962400"/>
            <a:ext cx="3581400" cy="1676400"/>
            <a:chOff x="2736" y="2880"/>
            <a:chExt cx="2256" cy="1056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5C5BE3-3F45-4558-93AC-9755DBCFD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880"/>
              <a:ext cx="2256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F9575F24-304D-4F14-805A-C385DED96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08"/>
              <a:ext cx="2256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D8674695-2909-42EF-8661-1AC0CD11C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FFF0CFA8-F078-4306-B7BB-F2F2DDBB1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56"/>
              <a:ext cx="1344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C1F6CE3E-BF6C-4AA7-9388-42CD6231B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E557-7CBF-44B4-9CF3-C3BF42C5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4C81-F3FD-4B80-BF8D-A9F8E753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2A4A1-6260-491A-899F-49D6C35D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EFB00C-0B56-4E9B-94A4-AA1F53B6D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6500" y="2959446"/>
            <a:ext cx="4191000" cy="639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Driving Rules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50C3541-C987-4214-9ADD-FE4A8B38769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993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DF0-B960-4177-A77D-E2D829C3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6FC18-5E0B-43CE-B00D-3899F117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6244"/>
            <a:ext cx="8229600" cy="4525963"/>
          </a:xfrm>
        </p:spPr>
        <p:txBody>
          <a:bodyPr/>
          <a:lstStyle/>
          <a:p>
            <a:pPr>
              <a:lnSpc>
                <a:spcPct val="16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When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How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Improper signal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ED275-0211-4AB7-9F50-E875B5FA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18064-ABAF-4159-BD84-A16B0BA1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Object 4" descr="picture of a red car">
            <a:extLst>
              <a:ext uri="{FF2B5EF4-FFF2-40B4-BE49-F238E27FC236}">
                <a16:creationId xmlns:a16="http://schemas.microsoft.com/office/drawing/2014/main" id="{007FBAB1-F77E-479C-88CC-122462B80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82204"/>
              </p:ext>
            </p:extLst>
          </p:nvPr>
        </p:nvGraphicFramePr>
        <p:xfrm>
          <a:off x="5029200" y="28194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lip" r:id="rId3" imgW="2238840" imgH="1209240" progId="MS_ClipArt_Gallery.2">
                  <p:embed/>
                </p:oleObj>
              </mc:Choice>
              <mc:Fallback>
                <p:oleObj name="Clip" r:id="rId3" imgW="2238840" imgH="1209240" progId="MS_ClipArt_Gallery.2">
                  <p:embed/>
                  <p:pic>
                    <p:nvPicPr>
                      <p:cNvPr id="98308" name="Object 4">
                        <a:extLst>
                          <a:ext uri="{FF2B5EF4-FFF2-40B4-BE49-F238E27FC236}">
                            <a16:creationId xmlns:a16="http://schemas.microsoft.com/office/drawing/2014/main" id="{65E7BA91-E4A8-468C-8BD5-45F074E90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952BEBF5-0C42-4555-841D-6A69C9F0827D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84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74C7-56D6-47C9-BBE6-AC86223A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78E6-C965-47A3-B5B6-0CBF54609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Rules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Designated Lanes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Two-lane road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Pass to Right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Mirror Blind Spot /BGE Setting Method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445E3-A333-4343-99C6-26502152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CECEA-86FF-481A-ABE5-28D620D2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D08F0509-C9C1-414C-9806-1C62A06113D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5" descr="picture of a green car">
            <a:extLst>
              <a:ext uri="{FF2B5EF4-FFF2-40B4-BE49-F238E27FC236}">
                <a16:creationId xmlns:a16="http://schemas.microsoft.com/office/drawing/2014/main" id="{0D2529DE-70CE-49DB-BF5B-7B764AD1D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11982"/>
              </p:ext>
            </p:extLst>
          </p:nvPr>
        </p:nvGraphicFramePr>
        <p:xfrm>
          <a:off x="4953000" y="2542381"/>
          <a:ext cx="33543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lip" r:id="rId4" imgW="8838720" imgH="3481200" progId="MS_ClipArt_Gallery.2">
                  <p:embed/>
                </p:oleObj>
              </mc:Choice>
              <mc:Fallback>
                <p:oleObj name="Clip" r:id="rId4" imgW="8838720" imgH="3481200" progId="MS_ClipArt_Gallery.2">
                  <p:embed/>
                  <p:pic>
                    <p:nvPicPr>
                      <p:cNvPr id="100357" name="Object 5">
                        <a:extLst>
                          <a:ext uri="{FF2B5EF4-FFF2-40B4-BE49-F238E27FC236}">
                            <a16:creationId xmlns:a16="http://schemas.microsoft.com/office/drawing/2014/main" id="{B4144F56-9335-4FBE-A86B-7B51936687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42381"/>
                        <a:ext cx="335438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 descr="picture of a blue car">
            <a:extLst>
              <a:ext uri="{FF2B5EF4-FFF2-40B4-BE49-F238E27FC236}">
                <a16:creationId xmlns:a16="http://schemas.microsoft.com/office/drawing/2014/main" id="{3AFBAE13-1596-4188-85D2-5E928518F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638322"/>
              </p:ext>
            </p:extLst>
          </p:nvPr>
        </p:nvGraphicFramePr>
        <p:xfrm>
          <a:off x="4724400" y="3048000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lip" r:id="rId6" imgW="8838720" imgH="3481200" progId="MS_ClipArt_Gallery.2">
                  <p:embed/>
                </p:oleObj>
              </mc:Choice>
              <mc:Fallback>
                <p:oleObj name="Clip" r:id="rId6" imgW="8838720" imgH="3481200" progId="MS_ClipArt_Gallery.2">
                  <p:embed/>
                  <p:pic>
                    <p:nvPicPr>
                      <p:cNvPr id="100358" name="Object 6">
                        <a:extLst>
                          <a:ext uri="{FF2B5EF4-FFF2-40B4-BE49-F238E27FC236}">
                            <a16:creationId xmlns:a16="http://schemas.microsoft.com/office/drawing/2014/main" id="{DADF02C9-E241-4A68-B2E1-4D6F5842F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48000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922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EA1A-DDE4-4CF2-BBF1-40DF608B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9994-2A46-4C5E-A3EF-28DB7856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Steps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Right Turn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Left Turn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Turning Procedures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02DE-321F-4971-9A4A-74D8C316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518AF-7748-48CD-BEC9-27CC1A60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8F705E5B-16FE-4E2E-90F6-FC3903490E1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4" descr="picture of a red car">
            <a:extLst>
              <a:ext uri="{FF2B5EF4-FFF2-40B4-BE49-F238E27FC236}">
                <a16:creationId xmlns:a16="http://schemas.microsoft.com/office/drawing/2014/main" id="{F4C5948E-C125-4CA5-90D7-E662EF40D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23127"/>
              </p:ext>
            </p:extLst>
          </p:nvPr>
        </p:nvGraphicFramePr>
        <p:xfrm>
          <a:off x="4914900" y="2544762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02404" name="Object 4">
                        <a:extLst>
                          <a:ext uri="{FF2B5EF4-FFF2-40B4-BE49-F238E27FC236}">
                            <a16:creationId xmlns:a16="http://schemas.microsoft.com/office/drawing/2014/main" id="{553AA223-77D1-40B9-AAD0-043E9CF7E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544762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439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CBC7-79C3-4541-BF9A-FA2F9DA9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CEDC3-C80E-4001-B996-61E818E93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 Continue with State Traffic laws…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Bring Laws Handout to class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6D53-19AA-4514-9852-CD0FB9AC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F8484-6928-4026-99F3-39BAEC8E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178E6842-80A9-47DE-BF3C-0F2A20E99D2A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93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D60B6E-AE15-448A-B6DC-59D43FE109B6}"/>
              </a:ext>
            </a:extLst>
          </p:cNvPr>
          <p:cNvSpPr/>
          <p:nvPr/>
        </p:nvSpPr>
        <p:spPr>
          <a:xfrm>
            <a:off x="457200" y="1676399"/>
            <a:ext cx="64008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license not required for: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Armed Forces personnel operating military equipment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road machinery, farm tractors, or farm  implements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license not issued to: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under 16 years of age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with suspensions or revocations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with physical or mental impairments unsafe for roadway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Court rulings for incompetent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unable to understand signs and signals in English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Permit holders under 18 that have not graduated, enrolled, or not being schooled at home</a:t>
            </a:r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60935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Obtaining a State License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State Licenses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D296-D177-45F7-8FD7-3CFB2783A60C}"/>
              </a:ext>
            </a:extLst>
          </p:cNvPr>
          <p:cNvSpPr/>
          <p:nvPr/>
        </p:nvSpPr>
        <p:spPr>
          <a:xfrm>
            <a:off x="685800" y="1600200"/>
            <a:ext cx="4572000" cy="3147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Permit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License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 Driver License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Driver License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Card</a:t>
            </a:r>
          </a:p>
        </p:txBody>
      </p:sp>
      <p:graphicFrame>
        <p:nvGraphicFramePr>
          <p:cNvPr id="8" name="Object 4" descr="Picture of a permit">
            <a:extLst>
              <a:ext uri="{FF2B5EF4-FFF2-40B4-BE49-F238E27FC236}">
                <a16:creationId xmlns:a16="http://schemas.microsoft.com/office/drawing/2014/main" id="{3F472FE9-DC1C-4B02-8CC6-EFBF3C146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87989"/>
              </p:ext>
            </p:extLst>
          </p:nvPr>
        </p:nvGraphicFramePr>
        <p:xfrm>
          <a:off x="5257800" y="1718664"/>
          <a:ext cx="15684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lip" r:id="rId3" imgW="1187640" imgH="896760" progId="MS_ClipArt_Gallery.2">
                  <p:embed/>
                </p:oleObj>
              </mc:Choice>
              <mc:Fallback>
                <p:oleObj name="Clip" r:id="rId3" imgW="1187640" imgH="896760" progId="MS_ClipArt_Gallery.2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A1EEBC0A-20BC-4303-AC11-785321BFC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8664"/>
                        <a:ext cx="15684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 descr="Picture of a police officer with a book">
            <a:extLst>
              <a:ext uri="{FF2B5EF4-FFF2-40B4-BE49-F238E27FC236}">
                <a16:creationId xmlns:a16="http://schemas.microsoft.com/office/drawing/2014/main" id="{2CBEE432-21EB-4498-BAD2-EC2C7C4F8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78576"/>
              </p:ext>
            </p:extLst>
          </p:nvPr>
        </p:nvGraphicFramePr>
        <p:xfrm>
          <a:off x="6294437" y="3173804"/>
          <a:ext cx="239236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lip" r:id="rId5" imgW="3420720" imgH="3444480" progId="MS_ClipArt_Gallery.2">
                  <p:embed/>
                </p:oleObj>
              </mc:Choice>
              <mc:Fallback>
                <p:oleObj name="Clip" r:id="rId5" imgW="3420720" imgH="3444480" progId="MS_ClipArt_Gallery.2">
                  <p:embed/>
                  <p:pic>
                    <p:nvPicPr>
                      <p:cNvPr id="57349" name="Object 5">
                        <a:extLst>
                          <a:ext uri="{FF2B5EF4-FFF2-40B4-BE49-F238E27FC236}">
                            <a16:creationId xmlns:a16="http://schemas.microsoft.com/office/drawing/2014/main" id="{851ECCD3-4494-4A6F-8185-3456D9F1F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7" y="3173804"/>
                        <a:ext cx="2392363" cy="2408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64598" y="56388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State Graduated Licensing</a:t>
            </a:r>
            <a:endParaRPr kumimoji="1" lang="en-US" altLang="en-US" dirty="0"/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7009A336-25F6-4722-8E7E-CBEABB2A66D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6868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 Must be 16 for permit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Under 18 must have parent signature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School enrollment verification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Must take vision and written test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Distinctive permit issued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Permit limitations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Midnight-6:00 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Accompanied by driver over 21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Alcohol use prohibited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Graduated Licensing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AA0E45-F096-4A9C-B884-2B6A1DCB59B7}"/>
              </a:ext>
            </a:extLst>
          </p:cNvPr>
          <p:cNvSpPr/>
          <p:nvPr/>
        </p:nvSpPr>
        <p:spPr>
          <a:xfrm>
            <a:off x="460158" y="1560796"/>
            <a:ext cx="7312242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Hold permit for 180 days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Pass skills test for license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Under 21 license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for 90 days past birthday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for identification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Subject to point system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points under 18 suspends license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Zero-Tolerance for alcohol and drugs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Completion of course within one year  after licensing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Specialty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63118" y="1371601"/>
            <a:ext cx="6471082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 Reaction to Drugs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Anatomical Gifts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Directives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Information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 descr="Picture of a medical staff">
            <a:extLst>
              <a:ext uri="{FF2B5EF4-FFF2-40B4-BE49-F238E27FC236}">
                <a16:creationId xmlns:a16="http://schemas.microsoft.com/office/drawing/2014/main" id="{554A2B04-9832-41FE-ACE8-4A0ED3B6A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12379"/>
              </p:ext>
            </p:extLst>
          </p:nvPr>
        </p:nvGraphicFramePr>
        <p:xfrm>
          <a:off x="6942930" y="1752600"/>
          <a:ext cx="119062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lip" r:id="rId3" imgW="1191240" imgH="1484640" progId="MS_ClipArt_Gallery.2">
                  <p:embed/>
                </p:oleObj>
              </mc:Choice>
              <mc:Fallback>
                <p:oleObj name="Clip" r:id="rId3" imgW="1191240" imgH="1484640" progId="MS_ClipArt_Gallery.2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568F245D-CB74-4E10-A939-486E8585C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930" y="1752600"/>
                        <a:ext cx="1190625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Picture of a doctor taking a patient's blood pressure">
            <a:extLst>
              <a:ext uri="{FF2B5EF4-FFF2-40B4-BE49-F238E27FC236}">
                <a16:creationId xmlns:a16="http://schemas.microsoft.com/office/drawing/2014/main" id="{6C5DF1B7-86C6-40E3-9697-E4E76E2B2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502363"/>
              </p:ext>
            </p:extLst>
          </p:nvPr>
        </p:nvGraphicFramePr>
        <p:xfrm>
          <a:off x="6356349" y="3809999"/>
          <a:ext cx="11731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lip" r:id="rId5" imgW="729360" imgH="1041480" progId="MS_ClipArt_Gallery.2">
                  <p:embed/>
                </p:oleObj>
              </mc:Choice>
              <mc:Fallback>
                <p:oleObj name="Clip" r:id="rId5" imgW="729360" imgH="1041480" progId="MS_ClipArt_Gallery.2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E5EE831B-8BC9-4986-83E3-FD8ED0236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49" y="3809999"/>
                        <a:ext cx="11731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Drawing by Leonardo Da Vinci of a man with his arms and legs extended">
            <a:extLst>
              <a:ext uri="{FF2B5EF4-FFF2-40B4-BE49-F238E27FC236}">
                <a16:creationId xmlns:a16="http://schemas.microsoft.com/office/drawing/2014/main" id="{17C1D686-1FE4-4A92-9FDB-407C961CC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39190"/>
              </p:ext>
            </p:extLst>
          </p:nvPr>
        </p:nvGraphicFramePr>
        <p:xfrm>
          <a:off x="3324009" y="5486399"/>
          <a:ext cx="749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lip" r:id="rId7" imgW="749520" imgH="749520" progId="MS_ClipArt_Gallery.2">
                  <p:embed/>
                </p:oleObj>
              </mc:Choice>
              <mc:Fallback>
                <p:oleObj name="Clip" r:id="rId7" imgW="749520" imgH="749520" progId="MS_ClipArt_Gallery.2">
                  <p:embed/>
                  <p:pic>
                    <p:nvPicPr>
                      <p:cNvPr id="26630" name="Object 6">
                        <a:extLst>
                          <a:ext uri="{FF2B5EF4-FFF2-40B4-BE49-F238E27FC236}">
                            <a16:creationId xmlns:a16="http://schemas.microsoft.com/office/drawing/2014/main" id="{5E8EA4AB-608D-42D7-BD72-D873C68A8B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009" y="5486399"/>
                        <a:ext cx="749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Licensing Restrictions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DAD96-FDED-401E-92C1-AC036A22E390}"/>
              </a:ext>
            </a:extLst>
          </p:cNvPr>
          <p:cNvSpPr/>
          <p:nvPr/>
        </p:nvSpPr>
        <p:spPr>
          <a:xfrm>
            <a:off x="800100" y="1676400"/>
            <a:ext cx="4572000" cy="2274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Restriction Code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Endorsement Code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Removing Restrictions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Adding Endorsements</a:t>
            </a:r>
          </a:p>
        </p:txBody>
      </p:sp>
      <p:graphicFrame>
        <p:nvGraphicFramePr>
          <p:cNvPr id="7" name="Object 10" descr="Picture of a woman driving while talking on her cell phone">
            <a:extLst>
              <a:ext uri="{FF2B5EF4-FFF2-40B4-BE49-F238E27FC236}">
                <a16:creationId xmlns:a16="http://schemas.microsoft.com/office/drawing/2014/main" id="{258BCFA6-99AF-4E97-B9F2-0C845B491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64592"/>
              </p:ext>
            </p:extLst>
          </p:nvPr>
        </p:nvGraphicFramePr>
        <p:xfrm>
          <a:off x="5638800" y="1676400"/>
          <a:ext cx="30480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3" imgW="2959560" imgH="1968120" progId="MS_ClipArt_Gallery.2">
                  <p:embed/>
                </p:oleObj>
              </mc:Choice>
              <mc:Fallback>
                <p:oleObj name="Clip" r:id="rId3" imgW="2959560" imgH="1968120" progId="MS_ClipArt_Gallery.2">
                  <p:embed/>
                  <p:pic>
                    <p:nvPicPr>
                      <p:cNvPr id="27658" name="Object 10">
                        <a:extLst>
                          <a:ext uri="{FF2B5EF4-FFF2-40B4-BE49-F238E27FC236}">
                            <a16:creationId xmlns:a16="http://schemas.microsoft.com/office/drawing/2014/main" id="{89B7DFD6-01A4-425D-81F4-854E22258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3048000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 descr="Picture of a woman driving in a red truck">
            <a:extLst>
              <a:ext uri="{FF2B5EF4-FFF2-40B4-BE49-F238E27FC236}">
                <a16:creationId xmlns:a16="http://schemas.microsoft.com/office/drawing/2014/main" id="{560552BC-793D-4F4B-94AA-6A7DD3AF4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361872"/>
              </p:ext>
            </p:extLst>
          </p:nvPr>
        </p:nvGraphicFramePr>
        <p:xfrm>
          <a:off x="6187281" y="3810000"/>
          <a:ext cx="1951038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lip" r:id="rId5" imgW="1951920" imgH="1916280" progId="MS_ClipArt_Gallery.2">
                  <p:embed/>
                </p:oleObj>
              </mc:Choice>
              <mc:Fallback>
                <p:oleObj name="Clip" r:id="rId5" imgW="1951920" imgH="1916280" progId="MS_ClipArt_Gallery.2">
                  <p:embed/>
                  <p:pic>
                    <p:nvPicPr>
                      <p:cNvPr id="27662" name="Object 14">
                        <a:extLst>
                          <a:ext uri="{FF2B5EF4-FFF2-40B4-BE49-F238E27FC236}">
                            <a16:creationId xmlns:a16="http://schemas.microsoft.com/office/drawing/2014/main" id="{B3612025-53AD-43E3-AE57-B74ABBD3C1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281" y="3810000"/>
                        <a:ext cx="1951038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 descr="Picture of a man on a motorcycle">
            <a:extLst>
              <a:ext uri="{FF2B5EF4-FFF2-40B4-BE49-F238E27FC236}">
                <a16:creationId xmlns:a16="http://schemas.microsoft.com/office/drawing/2014/main" id="{889B275F-09DE-46D6-9C8C-B283293D2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02357"/>
              </p:ext>
            </p:extLst>
          </p:nvPr>
        </p:nvGraphicFramePr>
        <p:xfrm>
          <a:off x="3086100" y="4198938"/>
          <a:ext cx="17526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lip" r:id="rId7" imgW="945000" imgH="822600" progId="MS_ClipArt_Gallery.2">
                  <p:embed/>
                </p:oleObj>
              </mc:Choice>
              <mc:Fallback>
                <p:oleObj name="Clip" r:id="rId7" imgW="945000" imgH="822600" progId="MS_ClipArt_Gallery.2">
                  <p:embed/>
                  <p:pic>
                    <p:nvPicPr>
                      <p:cNvPr id="27660" name="Object 12">
                        <a:extLst>
                          <a:ext uri="{FF2B5EF4-FFF2-40B4-BE49-F238E27FC236}">
                            <a16:creationId xmlns:a16="http://schemas.microsoft.com/office/drawing/2014/main" id="{D92D3910-0AD9-4A04-AEB2-F35FA41BE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198938"/>
                        <a:ext cx="17526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8E46938-46C1-48A5-BC7C-143E78739401}"/>
</file>

<file path=customXml/itemProps2.xml><?xml version="1.0" encoding="utf-8"?>
<ds:datastoreItem xmlns:ds="http://schemas.openxmlformats.org/officeDocument/2006/customXml" ds:itemID="{13C2EBAE-A762-4EB9-801F-2852DCB9C16A}"/>
</file>

<file path=customXml/itemProps3.xml><?xml version="1.0" encoding="utf-8"?>
<ds:datastoreItem xmlns:ds="http://schemas.openxmlformats.org/officeDocument/2006/customXml" ds:itemID="{9CB31F63-30FF-4A75-B6D7-DFCEC5222F50}"/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937</Words>
  <Application>Microsoft Office PowerPoint</Application>
  <PresentationFormat>On-screen Show (4:3)</PresentationFormat>
  <Paragraphs>275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Berlin Sans FB</vt:lpstr>
      <vt:lpstr>Calibri</vt:lpstr>
      <vt:lpstr>Monotype Sorts</vt:lpstr>
      <vt:lpstr>Times New Roman</vt:lpstr>
      <vt:lpstr>Wingdings</vt:lpstr>
      <vt:lpstr>Office Theme</vt:lpstr>
      <vt:lpstr>Clip</vt:lpstr>
      <vt:lpstr>Driver Responsibilities:         Knowing State Traffic Laws</vt:lpstr>
      <vt:lpstr>Last session</vt:lpstr>
      <vt:lpstr>Obtaining a State License</vt:lpstr>
      <vt:lpstr>PowerPoint Presentation</vt:lpstr>
      <vt:lpstr>Types of State Licenses</vt:lpstr>
      <vt:lpstr>State Graduated Licensing</vt:lpstr>
      <vt:lpstr>State Graduated Licensing</vt:lpstr>
      <vt:lpstr>Specialty Information</vt:lpstr>
      <vt:lpstr>Licensing Restrictions</vt:lpstr>
      <vt:lpstr>Licensing Renewal</vt:lpstr>
      <vt:lpstr>Suspensions/Revocations</vt:lpstr>
      <vt:lpstr>Inspection/Registration </vt:lpstr>
      <vt:lpstr>Financial Responsibility</vt:lpstr>
      <vt:lpstr>Right of Way Concepts </vt:lpstr>
      <vt:lpstr>Right-of-Way Concepts</vt:lpstr>
      <vt:lpstr>Intersections</vt:lpstr>
      <vt:lpstr> </vt:lpstr>
      <vt:lpstr>Merge (Lane Change) Areas</vt:lpstr>
      <vt:lpstr>Special Situations</vt:lpstr>
      <vt:lpstr>Railroad Crossings </vt:lpstr>
      <vt:lpstr>Signals, Signs, and Markings</vt:lpstr>
      <vt:lpstr>Railroad Crossings</vt:lpstr>
      <vt:lpstr>Specialized Intersections </vt:lpstr>
      <vt:lpstr> </vt:lpstr>
      <vt:lpstr>Railroad Crossing Warnings </vt:lpstr>
      <vt:lpstr>PowerPoint Presentation</vt:lpstr>
      <vt:lpstr>Signs</vt:lpstr>
      <vt:lpstr>Colors Have Meaning </vt:lpstr>
      <vt:lpstr>Shapes Have Meaning</vt:lpstr>
      <vt:lpstr>Pavement Markings </vt:lpstr>
      <vt:lpstr>PowerPoint Presentation</vt:lpstr>
      <vt:lpstr>Signaling</vt:lpstr>
      <vt:lpstr>Passing</vt:lpstr>
      <vt:lpstr>Turning</vt:lpstr>
      <vt:lpstr>Next Session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192</cp:revision>
  <dcterms:created xsi:type="dcterms:W3CDTF">2017-02-01T18:23:33Z</dcterms:created>
  <dcterms:modified xsi:type="dcterms:W3CDTF">2018-12-18T16:44:24Z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1573400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