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5" r:id="rId3"/>
    <p:sldId id="259" r:id="rId4"/>
    <p:sldId id="272" r:id="rId5"/>
    <p:sldId id="257" r:id="rId6"/>
    <p:sldId id="278" r:id="rId7"/>
    <p:sldId id="280" r:id="rId8"/>
    <p:sldId id="281" r:id="rId9"/>
    <p:sldId id="283" r:id="rId10"/>
    <p:sldId id="275" r:id="rId11"/>
    <p:sldId id="286" r:id="rId12"/>
    <p:sldId id="287" r:id="rId13"/>
    <p:sldId id="279" r:id="rId14"/>
    <p:sldId id="284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5" autoAdjust="0"/>
    <p:restoredTop sz="65156" autoAdjust="0"/>
  </p:normalViewPr>
  <p:slideViewPr>
    <p:cSldViewPr>
      <p:cViewPr varScale="1">
        <p:scale>
          <a:sx n="62" d="100"/>
          <a:sy n="62" d="100"/>
        </p:scale>
        <p:origin x="10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pa.gov/Teachers%20-%20Administrators/School%20Construction%20and%20Facilities/Pages/Charter-Schools.asp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terschoolcenter.ed.gov/sites/default/files/Fiscal%20Oversight%20Toolkit%20-%20Boards%20(1)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pa.gov/Teachers%20-%20Administrators/Pages/PDE-Master-Standard-Terms-and-Conditions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97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PDF: https://www.education.pa.gov/Documents/K-12/Charter%20Schools/Charter%20School%20Funding/CSFunding%2024PS17-1725-A.pdf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Division of School Facilities: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https://www.education.pa.gov/Teachers%20-%20Administrators/School%20Construction%20and%20Facilities/Pages/Charter-Schools.aspx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8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User’s Guide to Fiscal Oversight: A Toolkit for Charter School Governing Boards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https://charterschoolcenter.ed.gov/sites/default/files/Fiscal%20Oversight%20Toolkit%20-%20Boards%20(1).pdf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 Agreement Link: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http://www.education.pa.gov/Teachers%20-%20Administrators/Pages/PDE-Master-Standard-Terms-and-Conditions.aspx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0F10-C8CA-4680-A05E-5A64246DC66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8679-F644-4182-BE83-88510D7280E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97CC-56E1-43BF-80F9-B7EA510E4DB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555751"/>
            <a:ext cx="8657326" cy="424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445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20" y="1555202"/>
            <a:ext cx="4252925" cy="42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7" y="1555201"/>
            <a:ext cx="4260545" cy="133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7" y="3038470"/>
            <a:ext cx="4260545" cy="127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7" y="4456838"/>
            <a:ext cx="4260545" cy="13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9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60CF-D95C-449C-8481-B4A75A89296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4234-A549-45DB-9D73-C4B6050E318D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BEAC-5877-4198-8C0E-325922FD59F3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515B-17E6-4D39-9EC1-856189D37E62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80CD-25D3-4EC7-A989-CACD9601C4F8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777E-9150-4FB9-8B5B-177CBE00AE65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FF1A-870F-4604-AE6B-D6EC3D5292BA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CC16-E9A3-448D-894A-4A70BE662969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B60A-9F28-46A7-A72E-32B3FE75353E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hyperlink" Target="http://www.charterboards.org/" TargetMode="External"/><Relationship Id="rId4" Type="http://schemas.openxmlformats.org/officeDocument/2006/relationships/hyperlink" Target="http://www.education.pa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Charter School Trustee Training</a:t>
            </a:r>
            <a:br>
              <a:rPr lang="en-US" sz="3600" dirty="0"/>
            </a:br>
            <a:r>
              <a:rPr lang="en-US" sz="3600" dirty="0"/>
              <a:t>Fiscal Management: </a:t>
            </a:r>
            <a:br>
              <a:rPr lang="en-US" dirty="0"/>
            </a:br>
            <a:r>
              <a:rPr lang="en-US" sz="2900" dirty="0"/>
              <a:t>Raise and Use Resources Wisely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F0AB7-64B4-46B7-AE2F-814E39E081B4}"/>
              </a:ext>
            </a:extLst>
          </p:cNvPr>
          <p:cNvSpPr txBox="1"/>
          <p:nvPr/>
        </p:nvSpPr>
        <p:spPr>
          <a:xfrm>
            <a:off x="695325" y="6171684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2018-19 Training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73DB6C-4F4E-4EF3-A22D-50038217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4"/>
    </mc:Choice>
    <mc:Fallback xmlns="">
      <p:transition spd="slow" advTm="2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Debt Issuance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Charter School Law (CSL) permits charter schools to incur debt for the construction of school facilities. </a:t>
            </a:r>
          </a:p>
          <a:p>
            <a:r>
              <a:rPr lang="en-US" sz="2400" dirty="0"/>
              <a:t>Any indebtedness incurred by a charter school does not impose any liability or legal obligation on the chartering school district.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53EB59-B3B6-4B83-89AF-0E5541DE4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4"/>
    </mc:Choice>
    <mc:Fallback xmlns="">
      <p:transition spd="slow" advTm="5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Special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Financial Challenges and Issues </a:t>
            </a:r>
          </a:p>
          <a:p>
            <a:pPr lvl="1"/>
            <a:r>
              <a:rPr lang="en-US" sz="2400" dirty="0"/>
              <a:t>Poor financial management </a:t>
            </a:r>
          </a:p>
          <a:p>
            <a:pPr lvl="1"/>
            <a:r>
              <a:rPr lang="en-US" sz="2400" dirty="0"/>
              <a:t>Fraud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Resource-“A User’s Guide to Fiscal Oversight: A Toolkit for Charter School Governing Boards”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898FE4-F865-4AEB-A311-DDB6D20E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86"/>
    </mc:Choice>
    <mc:Fallback xmlns="">
      <p:transition spd="slow" advTm="13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Special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1703-A of the School Code specifically defines charter schools as nonprofits, which must be chartered as a 501(c)3, a special designation of the IRS tax code</a:t>
            </a:r>
          </a:p>
          <a:p>
            <a:pPr lvl="1"/>
            <a:r>
              <a:rPr lang="en-US" sz="2200" dirty="0"/>
              <a:t>Donations are tax deductible</a:t>
            </a:r>
          </a:p>
          <a:p>
            <a:pPr lvl="1"/>
            <a:r>
              <a:rPr lang="en-US" sz="2200" dirty="0"/>
              <a:t>990 Form </a:t>
            </a:r>
          </a:p>
          <a:p>
            <a:pPr lvl="1"/>
            <a:r>
              <a:rPr lang="en-US" sz="2200" dirty="0"/>
              <a:t>Cannot be an “action organization” </a:t>
            </a:r>
          </a:p>
          <a:p>
            <a:pPr lvl="1"/>
            <a:r>
              <a:rPr lang="en-US" sz="2200" dirty="0"/>
              <a:t>Cannot net and distribute profits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5BB2A0-3903-4414-B051-6B53C93F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92"/>
    </mc:Choice>
    <mc:Fallback xmlns="">
      <p:transition spd="slow" advTm="15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68A5-44FD-42AE-8C3B-1DA8E16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Fundraising and Expanding Awareness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1599-377C-4FEF-A099-D4B83DF6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Charter schools are, in most instances, eligible to receive state and federal grants.</a:t>
            </a:r>
          </a:p>
          <a:p>
            <a:r>
              <a:rPr lang="en-US" sz="2400" dirty="0"/>
              <a:t>Please review the resources document for a link to the Master Agreement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A9F2D-F2A5-4CDE-B116-D0B19D05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B85644-3D2D-415B-9994-C565377CE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2"/>
    </mc:Choice>
    <mc:Fallback xmlns="">
      <p:transition spd="slow" advTm="17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68A5-44FD-42AE-8C3B-1DA8E16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Some 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1599-377C-4FEF-A099-D4B83DF6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Does the board regularly review financial data?</a:t>
            </a:r>
          </a:p>
          <a:p>
            <a:pPr lvl="0"/>
            <a:r>
              <a:rPr lang="en-US" sz="2400" dirty="0"/>
              <a:t>When discussing financial data, does your board connect the budget to academic implications? </a:t>
            </a:r>
          </a:p>
          <a:p>
            <a:pPr lvl="0"/>
            <a:r>
              <a:rPr lang="en-US" sz="2400" dirty="0"/>
              <a:t>Do you know what your board’s policy is on fundraising?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5C4AA8-FE4E-4F55-B81E-17722017A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7"/>
    </mc:Choice>
    <mc:Fallback xmlns="">
      <p:transition spd="slow" advTm="5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1800761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charter school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governance best practices visit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4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5"/>
              </a:rPr>
              <a:t>www.charterboards.org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04800" y="3581400"/>
            <a:ext cx="845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</a:t>
            </a:r>
            <a:r>
              <a:rPr lang="en-US" sz="1400" i="1" dirty="0"/>
              <a:t>.</a:t>
            </a:r>
            <a:endParaRPr lang="en-US" altLang="en-US" sz="1400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53FD7F-0852-408E-866A-1FC7BD462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8"/>
    </mc:Choice>
    <mc:Fallback xmlns="">
      <p:transition spd="slow" advTm="3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07F2A8-A06C-4578-987E-398C1CC2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4B80C4-D1F8-44D9-97F8-1AF35CF8F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Thank you for participating in this presentation on Financial Basics, the fifth of six Pennsylvania charter school trustee trainings provided by the Pennsylvania  Department of Education.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Presentations of this PowerPoint without the Commonwealth’s recording do not represent the views of the Commonwealth or any Commonwealth agency.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EFDFA-E477-442F-8F98-DBAC5206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48CA9C-3F67-419C-B367-DD3FE73C6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5"/>
    </mc:Choice>
    <mc:Fallback xmlns="">
      <p:transition spd="slow" advTm="2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243337" y="1600200"/>
            <a:ext cx="8657326" cy="8905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" sz="2800" dirty="0">
                <a:solidFill>
                  <a:schemeClr val="dk1"/>
                </a:solidFill>
              </a:rPr>
              <a:t>Standards for Effective Charter School Governance</a:t>
            </a:r>
            <a:endParaRPr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914400" y="2571750"/>
            <a:ext cx="7361227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77523" y="1275920"/>
            <a:ext cx="221406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CBP</a:t>
            </a:r>
            <a:endParaRPr dirty="0"/>
          </a:p>
        </p:txBody>
      </p:sp>
      <p:sp>
        <p:nvSpPr>
          <p:cNvPr id="5" name="Google Shape;151;p28">
            <a:extLst>
              <a:ext uri="{FF2B5EF4-FFF2-40B4-BE49-F238E27FC236}">
                <a16:creationId xmlns:a16="http://schemas.microsoft.com/office/drawing/2014/main" id="{D6C518DA-C7F4-4A6B-B092-7A2EF3E79C11}"/>
              </a:ext>
            </a:extLst>
          </p:cNvPr>
          <p:cNvSpPr/>
          <p:nvPr/>
        </p:nvSpPr>
        <p:spPr>
          <a:xfrm>
            <a:off x="762000" y="609600"/>
            <a:ext cx="760447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About Charter Board Partners</a:t>
            </a:r>
            <a:endParaRPr sz="3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6BFD66-6603-4EF2-8C94-9AA902C8E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3"/>
    </mc:Choice>
    <mc:Fallback xmlns="">
      <p:transition spd="slow" advTm="7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134212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3200"/>
            </a:pPr>
            <a:r>
              <a:rPr lang="en" sz="3200" dirty="0"/>
              <a:t>This Session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57329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539750" bIns="45700" rtlCol="0" anchor="t" anchorCtr="0">
            <a:noAutofit/>
          </a:bodyPr>
          <a:lstStyle/>
          <a:p>
            <a:pPr marL="0" indent="0">
              <a:buSzPts val="3200"/>
            </a:pPr>
            <a:r>
              <a:rPr lang="en" sz="2600" dirty="0">
                <a:solidFill>
                  <a:schemeClr val="dk1"/>
                </a:solidFill>
              </a:rPr>
              <a:t>Standard Five: </a:t>
            </a:r>
          </a:p>
          <a:p>
            <a:pPr marL="0" indent="0">
              <a:buSzPts val="3200"/>
            </a:pPr>
            <a:r>
              <a:rPr lang="en-US" sz="2600" dirty="0">
                <a:solidFill>
                  <a:schemeClr val="dk1"/>
                </a:solidFill>
              </a:rPr>
              <a:t>Raise and Use Resources Wisely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Manage resources responsibly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Expand awareness and raise funds </a:t>
            </a:r>
          </a:p>
          <a:p>
            <a:pPr marL="0" indent="0">
              <a:buSzPts val="3200"/>
            </a:pPr>
            <a:endParaRPr sz="3200" dirty="0"/>
          </a:p>
          <a:p>
            <a:pPr marL="0" indent="0">
              <a:spcBef>
                <a:spcPts val="1001"/>
              </a:spcBef>
            </a:pPr>
            <a:endParaRPr dirty="0"/>
          </a:p>
          <a:p>
            <a:pPr marL="0" indent="0">
              <a:spcBef>
                <a:spcPts val="1001"/>
              </a:spcBef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5CFB29-F05D-4853-9FE4-D26E0C0E1645}"/>
              </a:ext>
            </a:extLst>
          </p:cNvPr>
          <p:cNvSpPr/>
          <p:nvPr/>
        </p:nvSpPr>
        <p:spPr>
          <a:xfrm>
            <a:off x="685800" y="609600"/>
            <a:ext cx="2383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Session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ADEDE8-045F-4988-8BE5-3D09B53EB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5"/>
    </mc:Choice>
    <mc:Fallback xmlns="">
      <p:transition spd="slow" advTm="5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Budget Basics-Charter School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r>
              <a:rPr lang="en-US" sz="2400" dirty="0"/>
              <a:t>All charter school boards need a strong finance committee</a:t>
            </a:r>
          </a:p>
          <a:p>
            <a:r>
              <a:rPr lang="en-US" sz="2400" dirty="0"/>
              <a:t>In addition every board member must understand the basics of charter funding</a:t>
            </a:r>
          </a:p>
          <a:p>
            <a:r>
              <a:rPr lang="en-US" sz="2400" dirty="0"/>
              <a:t>Enrollment usually drives 90 percent of the budget</a:t>
            </a:r>
          </a:p>
          <a:p>
            <a:r>
              <a:rPr lang="en-US" sz="2400" dirty="0"/>
              <a:t>Charter boards must track and understand enrollment changes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230AD4-BE59-4F17-9A31-0EA814C06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64"/>
    </mc:Choice>
    <mc:Fallback xmlns="">
      <p:transition spd="slow" advTm="26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Charter School Payments/Billing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Districts pay tuition for students who attend a charter school whose parents or guardians legally reside within the district’s boundaries.</a:t>
            </a:r>
          </a:p>
          <a:p>
            <a:r>
              <a:rPr lang="en-US" sz="2400" dirty="0"/>
              <a:t>There are calculated tuition rates </a:t>
            </a:r>
            <a:r>
              <a:rPr lang="en-US" sz="2400" b="1" dirty="0"/>
              <a:t>based on each school district’s budgeted expenditures</a:t>
            </a:r>
            <a:r>
              <a:rPr lang="en-US" sz="2400" dirty="0"/>
              <a:t>; these are not uniform for all school districts. Tuition rates are developed for regular education and special education students.</a:t>
            </a:r>
          </a:p>
          <a:p>
            <a:r>
              <a:rPr lang="en-US" sz="2400" dirty="0"/>
              <a:t>It is the burden of the district to demonstrate that it does not owe payments in dispute.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1F5ADF-B7EE-4483-8FDC-520500C93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3"/>
    </mc:Choice>
    <mc:Fallback xmlns="">
      <p:transition spd="slow" advTm="8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342D-1967-4073-A27C-863225DA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Facilities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DE0F-5159-4F0E-AABF-774297BF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 be a major line-item in a charter school’s budget</a:t>
            </a:r>
          </a:p>
          <a:p>
            <a:r>
              <a:rPr lang="en-US" sz="2400" dirty="0"/>
              <a:t>Charter school students must be educated in a separate space from traditional public school students.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5D454-D42F-45E6-BC73-F4EE7A92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2B29FA-BD0C-4ADE-8EEF-9D6080BD8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1"/>
    </mc:Choice>
    <mc:Fallback xmlns="">
      <p:transition spd="slow" advTm="4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A553-BEAD-4CA5-BCC3-13C0A187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Facilities (cont.)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5278-C0A6-4718-94DC-4BAB63BB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Charters often have to find funds to renovate their facilities. </a:t>
            </a:r>
          </a:p>
          <a:p>
            <a:r>
              <a:rPr lang="en-US" sz="2400" dirty="0"/>
              <a:t>Facility laws and regulations apply to any and all renovations. </a:t>
            </a:r>
          </a:p>
          <a:p>
            <a:r>
              <a:rPr lang="en-US" sz="2400" dirty="0"/>
              <a:t>Charter schools and their contractors are subject to certain statutes governing construction projects and construction-related work, including those relating to public bidding for certain projects.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B3BCD-84B6-453E-935D-E9F8CBE9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7166C7-CF53-438B-97FF-D16450963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5"/>
    </mc:Choice>
    <mc:Fallback xmlns="">
      <p:transition spd="slow" advTm="6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E0FC-FF85-4091-BFAE-C97A3CC8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Lease of a Facility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566B-A686-4404-AD54-71B850D27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43900" cy="3810000"/>
          </a:xfrm>
        </p:spPr>
        <p:txBody>
          <a:bodyPr>
            <a:normAutofit/>
          </a:bodyPr>
          <a:lstStyle/>
          <a:p>
            <a:r>
              <a:rPr lang="en-US" sz="2400" dirty="0"/>
              <a:t>A charter school may lease property from public or private entities. </a:t>
            </a:r>
          </a:p>
          <a:p>
            <a:r>
              <a:rPr lang="en-US" sz="2400" dirty="0"/>
              <a:t>Further guidance on the charter school facility lease program is available from PDE’s Division of School Facilities, which is responsible for administering this program.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FBEDF-5643-4B1B-97DE-774787EC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DCB945-2AC5-4709-A9AA-7672CFBF8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9"/>
    </mc:Choice>
    <mc:Fallback xmlns="">
      <p:transition spd="slow" advTm="5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9128DA0-1345-4CDC-AA1B-B628C14EBE9C}"/>
</file>

<file path=customXml/itemProps2.xml><?xml version="1.0" encoding="utf-8"?>
<ds:datastoreItem xmlns:ds="http://schemas.openxmlformats.org/officeDocument/2006/customXml" ds:itemID="{59ED8A14-A8A3-4557-9517-161F595731DE}"/>
</file>

<file path=customXml/itemProps3.xml><?xml version="1.0" encoding="utf-8"?>
<ds:datastoreItem xmlns:ds="http://schemas.openxmlformats.org/officeDocument/2006/customXml" ds:itemID="{96775777-7F87-4314-85F7-650DA217E02B}"/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796</Words>
  <Application>Microsoft Office PowerPoint</Application>
  <PresentationFormat>On-screen Show (4:3)</PresentationFormat>
  <Paragraphs>81</Paragraphs>
  <Slides>15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Noto Sans Symbols</vt:lpstr>
      <vt:lpstr>Verdana</vt:lpstr>
      <vt:lpstr>Office Theme</vt:lpstr>
      <vt:lpstr>Charter School Trustee Training Fiscal Management:  Raise and Use Resources Wisely</vt:lpstr>
      <vt:lpstr>Introduction</vt:lpstr>
      <vt:lpstr>Standards for Effective Charter School Governance</vt:lpstr>
      <vt:lpstr>This Session</vt:lpstr>
      <vt:lpstr>Budget Basics-Charter School Funding</vt:lpstr>
      <vt:lpstr>Charter School Payments/Billing</vt:lpstr>
      <vt:lpstr>Facilities </vt:lpstr>
      <vt:lpstr>Facilities (cont.) </vt:lpstr>
      <vt:lpstr>Lease of a Facility </vt:lpstr>
      <vt:lpstr>Debt Issuance </vt:lpstr>
      <vt:lpstr>Special Considerations </vt:lpstr>
      <vt:lpstr>Special Considerations</vt:lpstr>
      <vt:lpstr>Fundraising and Expanding Awareness </vt:lpstr>
      <vt:lpstr>Some Things to Consider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Trustee-Fiscal Management</dc:title>
  <dc:creator>pdeadmin</dc:creator>
  <cp:lastModifiedBy>Shotwell, Elizabeth</cp:lastModifiedBy>
  <cp:revision>35</cp:revision>
  <dcterms:created xsi:type="dcterms:W3CDTF">2017-02-01T18:23:33Z</dcterms:created>
  <dcterms:modified xsi:type="dcterms:W3CDTF">2018-10-09T12:23:36Z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  <property fmtid="{D5CDD505-2E9C-101B-9397-08002B2CF9AE}" pid="3" name="MigrationSourceURL">
    <vt:lpwstr/>
  </property>
  <property fmtid="{D5CDD505-2E9C-101B-9397-08002B2CF9AE}" pid="4" name="Order">
    <vt:r8>1037800</vt:r8>
  </property>
  <property fmtid="{D5CDD505-2E9C-101B-9397-08002B2CF9AE}" pid="5" name="Category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</Properties>
</file>